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41.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257" r:id="rId2"/>
    <p:sldId id="259" r:id="rId3"/>
    <p:sldId id="260" r:id="rId4"/>
    <p:sldId id="261" r:id="rId5"/>
    <p:sldId id="262" r:id="rId6"/>
    <p:sldId id="263" r:id="rId7"/>
    <p:sldId id="264" r:id="rId8"/>
    <p:sldId id="361" r:id="rId9"/>
    <p:sldId id="347" r:id="rId10"/>
    <p:sldId id="363" r:id="rId11"/>
    <p:sldId id="299" r:id="rId12"/>
    <p:sldId id="300" r:id="rId13"/>
    <p:sldId id="354" r:id="rId14"/>
    <p:sldId id="362" r:id="rId15"/>
    <p:sldId id="266" r:id="rId16"/>
    <p:sldId id="350" r:id="rId17"/>
    <p:sldId id="353" r:id="rId18"/>
    <p:sldId id="355" r:id="rId19"/>
    <p:sldId id="356" r:id="rId20"/>
    <p:sldId id="357" r:id="rId21"/>
    <p:sldId id="366" r:id="rId22"/>
    <p:sldId id="268" r:id="rId23"/>
    <p:sldId id="351" r:id="rId24"/>
    <p:sldId id="358" r:id="rId25"/>
    <p:sldId id="359" r:id="rId26"/>
    <p:sldId id="270" r:id="rId27"/>
    <p:sldId id="272" r:id="rId28"/>
    <p:sldId id="273" r:id="rId29"/>
    <p:sldId id="274" r:id="rId30"/>
    <p:sldId id="276" r:id="rId31"/>
    <p:sldId id="365" r:id="rId32"/>
    <p:sldId id="277" r:id="rId33"/>
    <p:sldId id="256" r:id="rId34"/>
    <p:sldId id="258" r:id="rId35"/>
    <p:sldId id="360" r:id="rId36"/>
    <p:sldId id="319" r:id="rId37"/>
    <p:sldId id="320" r:id="rId38"/>
    <p:sldId id="343" r:id="rId39"/>
    <p:sldId id="367" r:id="rId40"/>
    <p:sldId id="323" r:id="rId41"/>
    <p:sldId id="324" r:id="rId42"/>
    <p:sldId id="325" r:id="rId43"/>
    <p:sldId id="368" r:id="rId44"/>
    <p:sldId id="344" r:id="rId45"/>
    <p:sldId id="338" r:id="rId46"/>
    <p:sldId id="364" r:id="rId47"/>
    <p:sldId id="337" r:id="rId48"/>
  </p:sldIdLst>
  <p:sldSz cx="6858000" cy="9144000" type="letter"/>
  <p:notesSz cx="6858000" cy="9296400"/>
  <p:defaultTextStyle>
    <a:defPPr>
      <a:defRPr lang="en-US"/>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ori Severson" initials="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C6E6A2"/>
    <a:srgbClr val="FF9900"/>
    <a:srgbClr val="D8ACD3"/>
    <a:srgbClr val="AA26AA"/>
    <a:srgbClr val="FF7C80"/>
    <a:srgbClr val="ABDBFF"/>
    <a:srgbClr val="B868AE"/>
    <a:srgbClr val="595959"/>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28814" autoAdjust="0"/>
  </p:normalViewPr>
  <p:slideViewPr>
    <p:cSldViewPr snapToGrid="0" showGuides="1">
      <p:cViewPr>
        <p:scale>
          <a:sx n="80" d="100"/>
          <a:sy n="80" d="100"/>
        </p:scale>
        <p:origin x="-2131" y="-62"/>
      </p:cViewPr>
      <p:guideLst>
        <p:guide orient="horz" pos="2880"/>
        <p:guide pos="216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6" y="0"/>
            <a:ext cx="2971800" cy="464820"/>
          </a:xfrm>
          <a:prstGeom prst="rect">
            <a:avLst/>
          </a:prstGeom>
        </p:spPr>
        <p:txBody>
          <a:bodyPr vert="horz" lIns="91244" tIns="45622" rIns="91244" bIns="45622" rtlCol="0"/>
          <a:lstStyle>
            <a:lvl1pPr algn="l">
              <a:defRPr sz="1200"/>
            </a:lvl1pPr>
          </a:lstStyle>
          <a:p>
            <a:endParaRPr lang="en-US" dirty="0"/>
          </a:p>
        </p:txBody>
      </p:sp>
      <p:sp>
        <p:nvSpPr>
          <p:cNvPr id="3" name="Date Placeholder 2"/>
          <p:cNvSpPr>
            <a:spLocks noGrp="1"/>
          </p:cNvSpPr>
          <p:nvPr>
            <p:ph type="dt" idx="1"/>
          </p:nvPr>
        </p:nvSpPr>
        <p:spPr>
          <a:xfrm>
            <a:off x="3884629" y="0"/>
            <a:ext cx="2971800" cy="464820"/>
          </a:xfrm>
          <a:prstGeom prst="rect">
            <a:avLst/>
          </a:prstGeom>
        </p:spPr>
        <p:txBody>
          <a:bodyPr vert="horz" lIns="91244" tIns="45622" rIns="91244" bIns="45622" rtlCol="0"/>
          <a:lstStyle>
            <a:lvl1pPr algn="r">
              <a:defRPr sz="1200"/>
            </a:lvl1pPr>
          </a:lstStyle>
          <a:p>
            <a:fld id="{E9D52E12-B63B-4159-B752-A5BBCF118859}" type="datetimeFigureOut">
              <a:rPr lang="en-US" smtClean="0"/>
              <a:pPr/>
              <a:t>2/22/2022</a:t>
            </a:fld>
            <a:endParaRPr lang="en-US" dirty="0"/>
          </a:p>
        </p:txBody>
      </p:sp>
      <p:sp>
        <p:nvSpPr>
          <p:cNvPr id="4" name="Slide Image Placeholder 3"/>
          <p:cNvSpPr>
            <a:spLocks noGrp="1" noRot="1" noChangeAspect="1"/>
          </p:cNvSpPr>
          <p:nvPr>
            <p:ph type="sldImg" idx="2"/>
          </p:nvPr>
        </p:nvSpPr>
        <p:spPr>
          <a:xfrm>
            <a:off x="2122488" y="696913"/>
            <a:ext cx="2613025" cy="3486150"/>
          </a:xfrm>
          <a:prstGeom prst="rect">
            <a:avLst/>
          </a:prstGeom>
          <a:noFill/>
          <a:ln w="12700">
            <a:solidFill>
              <a:prstClr val="black"/>
            </a:solidFill>
          </a:ln>
        </p:spPr>
        <p:txBody>
          <a:bodyPr vert="horz" lIns="91244" tIns="45622" rIns="91244" bIns="45622" rtlCol="0" anchor="ctr"/>
          <a:lstStyle/>
          <a:p>
            <a:endParaRPr lang="en-US" dirty="0"/>
          </a:p>
        </p:txBody>
      </p:sp>
      <p:sp>
        <p:nvSpPr>
          <p:cNvPr id="5" name="Notes Placeholder 4"/>
          <p:cNvSpPr>
            <a:spLocks noGrp="1"/>
          </p:cNvSpPr>
          <p:nvPr>
            <p:ph type="body" sz="quarter" idx="3"/>
          </p:nvPr>
        </p:nvSpPr>
        <p:spPr>
          <a:xfrm>
            <a:off x="685801" y="4415796"/>
            <a:ext cx="5486400" cy="4183380"/>
          </a:xfrm>
          <a:prstGeom prst="rect">
            <a:avLst/>
          </a:prstGeom>
        </p:spPr>
        <p:txBody>
          <a:bodyPr vert="horz" lIns="91244" tIns="45622" rIns="91244" bIns="4562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6" y="8829968"/>
            <a:ext cx="2971800" cy="464820"/>
          </a:xfrm>
          <a:prstGeom prst="rect">
            <a:avLst/>
          </a:prstGeom>
        </p:spPr>
        <p:txBody>
          <a:bodyPr vert="horz" lIns="91244" tIns="45622" rIns="91244" bIns="4562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29" y="8829968"/>
            <a:ext cx="2971800" cy="464820"/>
          </a:xfrm>
          <a:prstGeom prst="rect">
            <a:avLst/>
          </a:prstGeom>
        </p:spPr>
        <p:txBody>
          <a:bodyPr vert="horz" lIns="91244" tIns="45622" rIns="91244" bIns="45622" rtlCol="0" anchor="b"/>
          <a:lstStyle>
            <a:lvl1pPr algn="r">
              <a:defRPr sz="1200"/>
            </a:lvl1pPr>
          </a:lstStyle>
          <a:p>
            <a:fld id="{D881B5C0-CC88-4502-AC6F-DA6AAA8918EE}" type="slidenum">
              <a:rPr lang="en-US" smtClean="0"/>
              <a:pPr/>
              <a:t>‹#›</a:t>
            </a:fld>
            <a:endParaRPr lang="en-US" dirty="0"/>
          </a:p>
        </p:txBody>
      </p:sp>
    </p:spTree>
    <p:extLst>
      <p:ext uri="{BB962C8B-B14F-4D97-AF65-F5344CB8AC3E}">
        <p14:creationId xmlns="" xmlns:p14="http://schemas.microsoft.com/office/powerpoint/2010/main" val="2134190621"/>
      </p:ext>
    </p:extLst>
  </p:cSld>
  <p:clrMap bg1="lt1" tx1="dk1" bg2="lt2" tx2="dk2" accent1="accent1" accent2="accent2" accent3="accent3" accent4="accent4" accent5="accent5" accent6="accent6" hlink="hlink" folHlink="folHlink"/>
  <p:notesStyle>
    <a:lvl1pPr marL="0" algn="l" defTabSz="820583" rtl="0" eaLnBrk="1" latinLnBrk="0" hangingPunct="1">
      <a:defRPr sz="1100" kern="1200">
        <a:solidFill>
          <a:schemeClr val="tx1"/>
        </a:solidFill>
        <a:latin typeface="+mn-lt"/>
        <a:ea typeface="+mn-ea"/>
        <a:cs typeface="+mn-cs"/>
      </a:defRPr>
    </a:lvl1pPr>
    <a:lvl2pPr marL="410291" algn="l" defTabSz="820583" rtl="0" eaLnBrk="1" latinLnBrk="0" hangingPunct="1">
      <a:defRPr sz="1100" kern="1200">
        <a:solidFill>
          <a:schemeClr val="tx1"/>
        </a:solidFill>
        <a:latin typeface="+mn-lt"/>
        <a:ea typeface="+mn-ea"/>
        <a:cs typeface="+mn-cs"/>
      </a:defRPr>
    </a:lvl2pPr>
    <a:lvl3pPr marL="820583" algn="l" defTabSz="820583" rtl="0" eaLnBrk="1" latinLnBrk="0" hangingPunct="1">
      <a:defRPr sz="1100" kern="1200">
        <a:solidFill>
          <a:schemeClr val="tx1"/>
        </a:solidFill>
        <a:latin typeface="+mn-lt"/>
        <a:ea typeface="+mn-ea"/>
        <a:cs typeface="+mn-cs"/>
      </a:defRPr>
    </a:lvl3pPr>
    <a:lvl4pPr marL="1230874" algn="l" defTabSz="820583" rtl="0" eaLnBrk="1" latinLnBrk="0" hangingPunct="1">
      <a:defRPr sz="1100" kern="1200">
        <a:solidFill>
          <a:schemeClr val="tx1"/>
        </a:solidFill>
        <a:latin typeface="+mn-lt"/>
        <a:ea typeface="+mn-ea"/>
        <a:cs typeface="+mn-cs"/>
      </a:defRPr>
    </a:lvl4pPr>
    <a:lvl5pPr marL="1641165" algn="l" defTabSz="820583" rtl="0" eaLnBrk="1" latinLnBrk="0" hangingPunct="1">
      <a:defRPr sz="1100" kern="1200">
        <a:solidFill>
          <a:schemeClr val="tx1"/>
        </a:solidFill>
        <a:latin typeface="+mn-lt"/>
        <a:ea typeface="+mn-ea"/>
        <a:cs typeface="+mn-cs"/>
      </a:defRPr>
    </a:lvl5pPr>
    <a:lvl6pPr marL="2051456" algn="l" defTabSz="820583" rtl="0" eaLnBrk="1" latinLnBrk="0" hangingPunct="1">
      <a:defRPr sz="1100" kern="1200">
        <a:solidFill>
          <a:schemeClr val="tx1"/>
        </a:solidFill>
        <a:latin typeface="+mn-lt"/>
        <a:ea typeface="+mn-ea"/>
        <a:cs typeface="+mn-cs"/>
      </a:defRPr>
    </a:lvl6pPr>
    <a:lvl7pPr marL="2461748" algn="l" defTabSz="820583" rtl="0" eaLnBrk="1" latinLnBrk="0" hangingPunct="1">
      <a:defRPr sz="1100" kern="1200">
        <a:solidFill>
          <a:schemeClr val="tx1"/>
        </a:solidFill>
        <a:latin typeface="+mn-lt"/>
        <a:ea typeface="+mn-ea"/>
        <a:cs typeface="+mn-cs"/>
      </a:defRPr>
    </a:lvl7pPr>
    <a:lvl8pPr marL="2872039" algn="l" defTabSz="820583" rtl="0" eaLnBrk="1" latinLnBrk="0" hangingPunct="1">
      <a:defRPr sz="1100" kern="1200">
        <a:solidFill>
          <a:schemeClr val="tx1"/>
        </a:solidFill>
        <a:latin typeface="+mn-lt"/>
        <a:ea typeface="+mn-ea"/>
        <a:cs typeface="+mn-cs"/>
      </a:defRPr>
    </a:lvl8pPr>
    <a:lvl9pPr marL="3282330" algn="l" defTabSz="820583"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1" i="1" dirty="0"/>
              <a:t>Monday  March 15</a:t>
            </a:r>
            <a:r>
              <a:rPr lang="en-US" b="1" i="1" baseline="0" dirty="0"/>
              <a:t>, 2021</a:t>
            </a:r>
            <a:endParaRPr lang="en-US" b="1" i="1" dirty="0"/>
          </a:p>
          <a:p>
            <a:r>
              <a:rPr lang="en-US" dirty="0"/>
              <a:t>Leave Ettrick at </a:t>
            </a:r>
            <a:r>
              <a:rPr lang="en-US" dirty="0" smtClean="0"/>
              <a:t>5am </a:t>
            </a:r>
            <a:r>
              <a:rPr lang="en-US" b="1" baseline="0" dirty="0" smtClean="0"/>
              <a:t>Holiday </a:t>
            </a:r>
            <a:r>
              <a:rPr lang="en-US" b="1" baseline="0" dirty="0"/>
              <a:t>INN Bold </a:t>
            </a:r>
          </a:p>
          <a:p>
            <a:pPr marL="222812" indent="-222812">
              <a:lnSpc>
                <a:spcPct val="80000"/>
              </a:lnSpc>
              <a:buFontTx/>
              <a:buAutoNum type="arabicPeriod"/>
            </a:pPr>
            <a:r>
              <a:rPr lang="en-US" altLang="en-US" b="1" dirty="0"/>
              <a:t>Arrive unload trailer need carts to deliver items to designated areas. </a:t>
            </a:r>
          </a:p>
          <a:p>
            <a:pPr marL="222812" indent="-222812">
              <a:lnSpc>
                <a:spcPct val="80000"/>
              </a:lnSpc>
              <a:buFontTx/>
              <a:buAutoNum type="arabicPeriod"/>
            </a:pPr>
            <a:r>
              <a:rPr lang="en-US" altLang="en-US" b="1" dirty="0"/>
              <a:t>Need to be able to pull trailer inside by </a:t>
            </a:r>
            <a:r>
              <a:rPr lang="en-US" altLang="en-US" b="1" dirty="0" smtClean="0"/>
              <a:t>7:00 am </a:t>
            </a:r>
            <a:r>
              <a:rPr lang="en-US" altLang="en-US" b="1" dirty="0"/>
              <a:t>Wisconsin</a:t>
            </a:r>
            <a:r>
              <a:rPr lang="en-US" altLang="en-US" b="1" baseline="0" dirty="0"/>
              <a:t> Expo will begin set up at </a:t>
            </a:r>
            <a:r>
              <a:rPr lang="en-US" altLang="en-US" b="1" baseline="0" dirty="0" smtClean="0"/>
              <a:t>Noon </a:t>
            </a:r>
            <a:r>
              <a:rPr lang="en-US" altLang="en-US" b="1" baseline="0" dirty="0"/>
              <a:t>– Registration area set first </a:t>
            </a:r>
            <a:endParaRPr lang="en-US" altLang="en-US" b="1" dirty="0"/>
          </a:p>
          <a:p>
            <a:pPr marL="222812" indent="-222812">
              <a:lnSpc>
                <a:spcPct val="80000"/>
              </a:lnSpc>
              <a:buFontTx/>
              <a:buAutoNum type="arabicPeriod"/>
            </a:pPr>
            <a:r>
              <a:rPr lang="en-US" altLang="en-US" b="1" dirty="0"/>
              <a:t>Skirted tables should be set up for registration by Monday by  </a:t>
            </a:r>
            <a:r>
              <a:rPr lang="en-US" altLang="en-US" b="1" dirty="0" smtClean="0"/>
              <a:t>8:00am </a:t>
            </a:r>
            <a:r>
              <a:rPr lang="en-US" altLang="en-US" b="1" dirty="0"/>
              <a:t>Registration area needs to have 6 foot tables all the way to the ladies rest  room. </a:t>
            </a:r>
          </a:p>
          <a:p>
            <a:pPr marL="222812" indent="-222812">
              <a:lnSpc>
                <a:spcPct val="80000"/>
              </a:lnSpc>
              <a:buFontTx/>
              <a:buAutoNum type="arabicPeriod"/>
            </a:pPr>
            <a:r>
              <a:rPr lang="en-US" altLang="en-US" b="1" dirty="0"/>
              <a:t>Need CC set up for WACO – S&amp;A-GB Live by Tuesday at Noon</a:t>
            </a:r>
            <a:r>
              <a:rPr lang="en-US" altLang="en-US" b="1" dirty="0">
                <a:solidFill>
                  <a:srgbClr val="FF0000"/>
                </a:solidFill>
              </a:rPr>
              <a:t>. </a:t>
            </a:r>
            <a:endParaRPr lang="en-US" altLang="en-US" b="1" dirty="0"/>
          </a:p>
          <a:p>
            <a:pPr marL="222812" indent="-222812">
              <a:lnSpc>
                <a:spcPct val="80000"/>
              </a:lnSpc>
              <a:buFontTx/>
              <a:buAutoNum type="arabicPeriod"/>
            </a:pPr>
            <a:r>
              <a:rPr lang="en-US" altLang="en-US" b="1" dirty="0"/>
              <a:t>Auction tables skirted and set up in Banquet Room by </a:t>
            </a:r>
            <a:r>
              <a:rPr lang="en-US" altLang="en-US" b="1" dirty="0" smtClean="0"/>
              <a:t>8am Monday Classroom </a:t>
            </a:r>
            <a:r>
              <a:rPr lang="en-US" altLang="en-US" b="1" dirty="0"/>
              <a:t>tables Skinny ones best. </a:t>
            </a:r>
          </a:p>
          <a:p>
            <a:pPr marL="222812" indent="-222812">
              <a:lnSpc>
                <a:spcPct val="80000"/>
              </a:lnSpc>
              <a:buFontTx/>
              <a:buAutoNum type="arabicPeriod"/>
            </a:pPr>
            <a:r>
              <a:rPr lang="en-US" altLang="en-US" b="1" dirty="0"/>
              <a:t>Lori should have radio to reach the Holiday Inn staff Monday  by 1pm</a:t>
            </a:r>
          </a:p>
          <a:p>
            <a:pPr marL="222812" indent="-222812">
              <a:lnSpc>
                <a:spcPct val="80000"/>
              </a:lnSpc>
              <a:buFontTx/>
              <a:buAutoNum type="arabicPeriod"/>
            </a:pPr>
            <a:r>
              <a:rPr lang="en-US" altLang="en-US" b="1" dirty="0"/>
              <a:t>Champions Radios</a:t>
            </a:r>
            <a:r>
              <a:rPr lang="en-US" altLang="en-US" b="1" baseline="0" dirty="0"/>
              <a:t> available – Ryan</a:t>
            </a:r>
            <a:endParaRPr lang="en-US" altLang="en-US" b="1" dirty="0"/>
          </a:p>
          <a:p>
            <a:pPr marL="222812" indent="-222812">
              <a:lnSpc>
                <a:spcPct val="80000"/>
              </a:lnSpc>
              <a:buFontTx/>
              <a:buAutoNum type="arabicPeriod"/>
            </a:pPr>
            <a:r>
              <a:rPr lang="en-US" altLang="en-US" b="1" dirty="0"/>
              <a:t>Wisconsin Room  set up with 20 chairs and 1 table  YP group and consults </a:t>
            </a:r>
            <a:endParaRPr lang="en-US" altLang="en-US" b="1" baseline="0" dirty="0"/>
          </a:p>
          <a:p>
            <a:pPr marL="222812" indent="-222812">
              <a:lnSpc>
                <a:spcPct val="80000"/>
              </a:lnSpc>
              <a:buFontTx/>
              <a:buAutoNum type="arabicPeriod"/>
            </a:pPr>
            <a:r>
              <a:rPr lang="en-US" altLang="en-US" b="1" dirty="0"/>
              <a:t>Need closets in Banquet room  clear </a:t>
            </a:r>
          </a:p>
          <a:p>
            <a:pPr marL="222812" indent="-222812" defTabSz="884167">
              <a:lnSpc>
                <a:spcPct val="80000"/>
              </a:lnSpc>
              <a:buFontTx/>
              <a:buAutoNum type="arabicPeriod"/>
              <a:defRPr/>
            </a:pPr>
            <a:r>
              <a:rPr lang="en-US" altLang="en-US" b="1" i="1" dirty="0"/>
              <a:t>Pointer room must</a:t>
            </a:r>
            <a:r>
              <a:rPr lang="en-US" altLang="en-US" b="1" i="1" baseline="0" dirty="0"/>
              <a:t> be available  - staff room </a:t>
            </a:r>
          </a:p>
          <a:p>
            <a:pPr marL="222812" indent="-222812" defTabSz="884167">
              <a:lnSpc>
                <a:spcPct val="80000"/>
              </a:lnSpc>
              <a:buFontTx/>
              <a:buAutoNum type="arabicPeriod"/>
              <a:defRPr/>
            </a:pPr>
            <a:r>
              <a:rPr lang="en-US" altLang="en-US" b="1" i="1" baseline="0" dirty="0"/>
              <a:t>Room by the pool available </a:t>
            </a:r>
            <a:endParaRPr lang="en-US" altLang="en-US" b="1" i="1" dirty="0"/>
          </a:p>
          <a:p>
            <a:pPr marL="222812" indent="-222812">
              <a:lnSpc>
                <a:spcPct val="80000"/>
              </a:lnSpc>
              <a:buFontTx/>
              <a:buAutoNum type="arabicPeriod"/>
            </a:pPr>
            <a:r>
              <a:rPr lang="en-US" altLang="en-US" b="1" dirty="0"/>
              <a:t> </a:t>
            </a:r>
            <a:r>
              <a:rPr lang="en-US" altLang="en-US" b="0" i="1" dirty="0"/>
              <a:t>Flash Drive for TV monitor for the hotel with our schedule ______Danielle</a:t>
            </a:r>
            <a:r>
              <a:rPr lang="en-US" altLang="en-US" b="0" i="1" baseline="0" dirty="0"/>
              <a:t> </a:t>
            </a:r>
            <a:endParaRPr lang="en-US" altLang="en-US" b="0" i="1" dirty="0"/>
          </a:p>
          <a:p>
            <a:pPr marL="222812" indent="-222812">
              <a:lnSpc>
                <a:spcPct val="80000"/>
              </a:lnSpc>
              <a:buFontTx/>
              <a:buAutoNum type="arabicPeriod"/>
            </a:pPr>
            <a:r>
              <a:rPr lang="en-US" altLang="en-US" b="0" i="1" dirty="0"/>
              <a:t>Additional schedules to both Holiday</a:t>
            </a:r>
            <a:r>
              <a:rPr lang="en-US" altLang="en-US" b="0" i="1" baseline="0" dirty="0"/>
              <a:t> INN registration areas Ryan _____</a:t>
            </a:r>
            <a:endParaRPr lang="en-US" altLang="en-US" b="0" i="1" dirty="0"/>
          </a:p>
          <a:p>
            <a:pPr marL="222812" indent="-222812">
              <a:lnSpc>
                <a:spcPct val="80000"/>
              </a:lnSpc>
              <a:buFontTx/>
              <a:buAutoNum type="arabicPeriod"/>
            </a:pPr>
            <a:r>
              <a:rPr lang="en-US" altLang="en-US" b="1" dirty="0"/>
              <a:t>Be sure the American Flag &amp; Wisconsin Flag are in the Banquet Room throughout convention. Lose it Friday night if we need room. </a:t>
            </a:r>
          </a:p>
          <a:p>
            <a:pPr marL="222812" indent="-222812">
              <a:lnSpc>
                <a:spcPct val="80000"/>
              </a:lnSpc>
              <a:buFontTx/>
              <a:buAutoNum type="arabicPeriod"/>
            </a:pPr>
            <a:r>
              <a:rPr lang="en-US" altLang="en-US" b="1" dirty="0"/>
              <a:t>Wisconsin Expo is paid &amp; Contracted by WACO directly  </a:t>
            </a:r>
          </a:p>
          <a:p>
            <a:pPr marL="222812" indent="-222812" defTabSz="884167">
              <a:lnSpc>
                <a:spcPct val="80000"/>
              </a:lnSpc>
              <a:buFontTx/>
              <a:buAutoNum type="arabicPeriod"/>
              <a:defRPr/>
            </a:pPr>
            <a:r>
              <a:rPr lang="en-US" altLang="en-US" b="1" dirty="0"/>
              <a:t>Holiday Inn Staff electric – get list from RICK Severson </a:t>
            </a:r>
            <a:endParaRPr lang="en-US" altLang="en-US" b="1" i="1" dirty="0"/>
          </a:p>
          <a:p>
            <a:pPr marL="222812" indent="-222812" defTabSz="884167">
              <a:lnSpc>
                <a:spcPct val="80000"/>
              </a:lnSpc>
              <a:buFontTx/>
              <a:buAutoNum type="arabicPeriod"/>
              <a:defRPr/>
            </a:pPr>
            <a:r>
              <a:rPr lang="en-US" altLang="en-US" sz="700" b="1" dirty="0"/>
              <a:t>AV Carts &amp; Screens in all speakers rooms &amp; banquet room – Amber Grill </a:t>
            </a:r>
          </a:p>
          <a:p>
            <a:pPr marL="222812" indent="-222812" defTabSz="884167">
              <a:lnSpc>
                <a:spcPct val="80000"/>
              </a:lnSpc>
              <a:buFontTx/>
              <a:buAutoNum type="arabicPeriod"/>
              <a:defRPr/>
            </a:pPr>
            <a:r>
              <a:rPr lang="en-US" altLang="en-US" sz="700" b="1" dirty="0"/>
              <a:t>Rick Johnson to test PA system to be sure it goes through the entire hotel. Trade show area also- Stage area in the hotel lobby to be set with sound system </a:t>
            </a:r>
          </a:p>
          <a:p>
            <a:pPr marL="222812" indent="-222812" defTabSz="884167">
              <a:lnSpc>
                <a:spcPct val="80000"/>
              </a:lnSpc>
              <a:buFontTx/>
              <a:buAutoNum type="arabicPeriod"/>
              <a:defRPr/>
            </a:pPr>
            <a:r>
              <a:rPr lang="en-US" altLang="en-US" sz="700" b="1" dirty="0"/>
              <a:t> Rick Johnson – be sure to set up the stage area in the lobby with a sound system</a:t>
            </a:r>
          </a:p>
          <a:p>
            <a:pPr marL="222812" indent="-222812">
              <a:lnSpc>
                <a:spcPct val="80000"/>
              </a:lnSpc>
            </a:pPr>
            <a:r>
              <a:rPr lang="en-US" altLang="en-US" sz="700" b="1" dirty="0"/>
              <a:t>One skirted table in front of each speaker room for presenter – one in the back to refresh water. </a:t>
            </a:r>
          </a:p>
          <a:p>
            <a:pPr marL="222812" indent="-222812">
              <a:lnSpc>
                <a:spcPct val="80000"/>
              </a:lnSpc>
            </a:pPr>
            <a:r>
              <a:rPr lang="en-US" altLang="en-US" sz="700" b="1" dirty="0"/>
              <a:t>Each seminar room will be set with the handouts located and marked boxes under the skirted table in each room. </a:t>
            </a:r>
            <a:endParaRPr lang="en-US" altLang="en-US" b="1" dirty="0"/>
          </a:p>
          <a:p>
            <a:pPr>
              <a:lnSpc>
                <a:spcPct val="80000"/>
              </a:lnSpc>
            </a:pPr>
            <a:r>
              <a:rPr lang="en-US" altLang="en-US" b="1" dirty="0"/>
              <a:t>20. </a:t>
            </a:r>
            <a:r>
              <a:rPr lang="en-US" altLang="en-US" b="0" i="1" dirty="0"/>
              <a:t>Set out</a:t>
            </a:r>
            <a:r>
              <a:rPr lang="en-US" altLang="en-US" b="0" i="1" baseline="0" dirty="0"/>
              <a:t> clip boards, pens, note items _____Kori</a:t>
            </a:r>
          </a:p>
          <a:p>
            <a:pPr>
              <a:lnSpc>
                <a:spcPct val="80000"/>
              </a:lnSpc>
            </a:pPr>
            <a:endParaRPr lang="en-US" altLang="en-US" b="1" dirty="0"/>
          </a:p>
          <a:p>
            <a:pPr marL="222812" indent="-222812">
              <a:lnSpc>
                <a:spcPct val="80000"/>
              </a:lnSpc>
              <a:buFontTx/>
              <a:buAutoNum type="arabicPeriod"/>
            </a:pPr>
            <a:r>
              <a:rPr lang="en-US" altLang="en-US" b="0" i="1" dirty="0"/>
              <a:t>Small</a:t>
            </a:r>
            <a:r>
              <a:rPr lang="en-US" altLang="en-US" b="0" i="1" baseline="0" dirty="0"/>
              <a:t> schedules stuffed in badge holders _______Kori</a:t>
            </a:r>
          </a:p>
          <a:p>
            <a:pPr marL="222812" indent="-222812">
              <a:lnSpc>
                <a:spcPct val="80000"/>
              </a:lnSpc>
              <a:buFontTx/>
              <a:buAutoNum type="arabicPeriod"/>
            </a:pPr>
            <a:r>
              <a:rPr lang="en-US" altLang="en-US" b="0" i="1" baseline="0" dirty="0"/>
              <a:t>Trade member booth information in each booth Rick &amp; Ryan</a:t>
            </a:r>
          </a:p>
          <a:p>
            <a:pPr marL="222812" indent="-222812">
              <a:lnSpc>
                <a:spcPct val="80000"/>
              </a:lnSpc>
              <a:buFontTx/>
              <a:buAutoNum type="arabicPeriod"/>
            </a:pPr>
            <a:r>
              <a:rPr lang="en-US" altLang="en-US" b="0" i="1" baseline="0" dirty="0"/>
              <a:t>Set up TV with schedule on --- Rick’s Team </a:t>
            </a:r>
          </a:p>
          <a:p>
            <a:pPr marL="222812" indent="-222812">
              <a:lnSpc>
                <a:spcPct val="80000"/>
              </a:lnSpc>
              <a:buFontTx/>
              <a:buAutoNum type="arabicPeriod"/>
            </a:pPr>
            <a:r>
              <a:rPr lang="en-US" altLang="en-US" b="0" i="1" baseline="0" dirty="0"/>
              <a:t>Set up WACO Credit card machine – Tinker</a:t>
            </a:r>
          </a:p>
          <a:p>
            <a:pPr marL="222812" indent="-222812">
              <a:lnSpc>
                <a:spcPct val="80000"/>
              </a:lnSpc>
              <a:buFontTx/>
              <a:buAutoNum type="arabicPeriod"/>
            </a:pPr>
            <a:r>
              <a:rPr lang="en-US" altLang="en-US" b="0" i="1" baseline="0" dirty="0"/>
              <a:t>GBF CC machine as Backup – </a:t>
            </a:r>
          </a:p>
          <a:p>
            <a:pPr marL="222812" indent="-222812">
              <a:lnSpc>
                <a:spcPct val="80000"/>
              </a:lnSpc>
              <a:buFontTx/>
              <a:buAutoNum type="arabicPeriod"/>
            </a:pPr>
            <a:r>
              <a:rPr lang="en-US" altLang="en-US" b="0" baseline="0" dirty="0"/>
              <a:t>W9’s – Tinker be sure everyone gets one who needs one</a:t>
            </a:r>
          </a:p>
          <a:p>
            <a:pPr marL="222812" indent="-222812">
              <a:lnSpc>
                <a:spcPct val="80000"/>
              </a:lnSpc>
              <a:buFontTx/>
              <a:buAutoNum type="arabicPeriod"/>
            </a:pPr>
            <a:r>
              <a:rPr lang="en-US" altLang="en-US" b="0" i="1" baseline="0" dirty="0"/>
              <a:t>Set out Waco planners --Kori</a:t>
            </a:r>
          </a:p>
          <a:p>
            <a:pPr marL="222812" indent="-222812">
              <a:lnSpc>
                <a:spcPct val="80000"/>
              </a:lnSpc>
              <a:buFontTx/>
              <a:buAutoNum type="arabicPeriod"/>
            </a:pPr>
            <a:r>
              <a:rPr lang="en-US" altLang="en-US" b="0" baseline="0" dirty="0"/>
              <a:t>VIP bags in hotel rooms ----Lisa </a:t>
            </a:r>
          </a:p>
          <a:p>
            <a:pPr marL="222812" indent="-222812">
              <a:lnSpc>
                <a:spcPct val="80000"/>
              </a:lnSpc>
              <a:buFontTx/>
              <a:buAutoNum type="arabicPeriod"/>
            </a:pPr>
            <a:r>
              <a:rPr lang="en-US" altLang="en-US" b="0" i="1" baseline="0" dirty="0"/>
              <a:t>Set up speakers gifts &amp; Registration  ---Laurie Smith </a:t>
            </a:r>
          </a:p>
          <a:p>
            <a:pPr>
              <a:lnSpc>
                <a:spcPct val="80000"/>
              </a:lnSpc>
            </a:pPr>
            <a:endParaRPr lang="en-US" altLang="en-US" b="1" baseline="0" dirty="0"/>
          </a:p>
          <a:p>
            <a:pPr>
              <a:lnSpc>
                <a:spcPct val="80000"/>
              </a:lnSpc>
            </a:pPr>
            <a:r>
              <a:rPr lang="en-US" altLang="en-US" b="0" i="1" dirty="0"/>
              <a:t>Water &amp; Pop</a:t>
            </a:r>
            <a:r>
              <a:rPr lang="en-US" altLang="en-US" b="0" i="1" baseline="0" dirty="0"/>
              <a:t> Ice containers – Ryan</a:t>
            </a:r>
          </a:p>
          <a:p>
            <a:pPr>
              <a:lnSpc>
                <a:spcPct val="80000"/>
              </a:lnSpc>
            </a:pPr>
            <a:r>
              <a:rPr lang="en-US" altLang="en-US" b="0" i="1" baseline="0" dirty="0"/>
              <a:t>Tape up all sponsors on wall &amp; in Bathroom – Express too use painters tape - Ryan</a:t>
            </a:r>
          </a:p>
          <a:p>
            <a:pPr>
              <a:lnSpc>
                <a:spcPct val="80000"/>
              </a:lnSpc>
            </a:pPr>
            <a:endParaRPr lang="en-US" altLang="en-US" b="0" i="1" baseline="0" dirty="0"/>
          </a:p>
          <a:p>
            <a:pPr>
              <a:lnSpc>
                <a:spcPct val="80000"/>
              </a:lnSpc>
            </a:pPr>
            <a:r>
              <a:rPr lang="en-US" altLang="en-US" b="0" i="1" baseline="0" dirty="0"/>
              <a:t>Familiarize yourself with the Holiday Inn Shipping and Receiving - Ryan</a:t>
            </a:r>
          </a:p>
          <a:p>
            <a:pPr>
              <a:lnSpc>
                <a:spcPct val="80000"/>
              </a:lnSpc>
            </a:pPr>
            <a:endParaRPr lang="en-US" altLang="en-US" b="1" dirty="0"/>
          </a:p>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a:t>
            </a:fld>
            <a:endParaRPr lang="en-US" dirty="0"/>
          </a:p>
        </p:txBody>
      </p:sp>
    </p:spTree>
    <p:extLst>
      <p:ext uri="{BB962C8B-B14F-4D97-AF65-F5344CB8AC3E}">
        <p14:creationId xmlns="" xmlns:p14="http://schemas.microsoft.com/office/powerpoint/2010/main" val="456698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12</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13</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14</a:t>
            </a:fld>
            <a:endParaRPr lang="en-US" dirty="0"/>
          </a:p>
        </p:txBody>
      </p:sp>
    </p:spTree>
    <p:extLst>
      <p:ext uri="{BB962C8B-B14F-4D97-AF65-F5344CB8AC3E}">
        <p14:creationId xmlns="" xmlns:p14="http://schemas.microsoft.com/office/powerpoint/2010/main" val="3284650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818846">
              <a:defRPr/>
            </a:pPr>
            <a:r>
              <a:rPr lang="en-US" b="1" u="none" baseline="0" dirty="0"/>
              <a:t>Scott/Rick cook the brats </a:t>
            </a:r>
          </a:p>
          <a:p>
            <a:endParaRPr lang="en-US" b="1" u="sng" baseline="0" dirty="0"/>
          </a:p>
          <a:p>
            <a:r>
              <a:rPr lang="en-US" b="1" u="none" baseline="0" dirty="0"/>
              <a:t>Severson &amp; Associates sponsorship portion – Punch cards to use for participants who play bingo with you each week – they can get a bingo shirt after so many games.  Or a bingo bag after another so many games. </a:t>
            </a:r>
          </a:p>
          <a:p>
            <a:r>
              <a:rPr lang="en-US" b="1" u="sng" baseline="0" dirty="0"/>
              <a:t>Danielle to explain what S&amp;A can do for you – how they can play virtual Bingo – how they can make money by selling bingo bags – shirts etc. </a:t>
            </a:r>
          </a:p>
          <a:p>
            <a:endParaRPr lang="en-US" b="1" u="none" baseline="0" dirty="0"/>
          </a:p>
          <a:p>
            <a:r>
              <a:rPr lang="en-US" b="1" u="none" baseline="0" dirty="0"/>
              <a:t>Bingo Prizes </a:t>
            </a:r>
          </a:p>
          <a:p>
            <a:r>
              <a:rPr lang="en-US" b="1" u="none" baseline="0" dirty="0"/>
              <a:t>___Aaron Rodgers print </a:t>
            </a:r>
          </a:p>
          <a:p>
            <a:r>
              <a:rPr lang="en-US" b="1" u="none" baseline="0" dirty="0"/>
              <a:t>___Booze bucket </a:t>
            </a:r>
          </a:p>
          <a:p>
            <a:r>
              <a:rPr lang="en-US" b="1" u="none" baseline="0" dirty="0"/>
              <a:t>___TV </a:t>
            </a:r>
          </a:p>
          <a:p>
            <a:r>
              <a:rPr lang="en-US" b="1" u="none" baseline="0" dirty="0"/>
              <a:t>___Tablet </a:t>
            </a:r>
          </a:p>
          <a:p>
            <a:r>
              <a:rPr lang="en-US" b="1" u="none" baseline="0" dirty="0"/>
              <a:t>___5 other autographed items </a:t>
            </a:r>
          </a:p>
          <a:p>
            <a:r>
              <a:rPr lang="en-US" b="1" u="none" baseline="0" dirty="0"/>
              <a:t>___$100 WACO Bucks </a:t>
            </a:r>
          </a:p>
          <a:p>
            <a:endParaRPr lang="en-US" b="1" u="none" baseline="0" dirty="0"/>
          </a:p>
          <a:p>
            <a:r>
              <a:rPr lang="en-US" b="1" u="none" baseline="0" dirty="0"/>
              <a:t>Wine – Tasting  - Nikki</a:t>
            </a:r>
          </a:p>
          <a:p>
            <a:r>
              <a:rPr lang="en-US" b="1" u="none" baseline="0" dirty="0"/>
              <a:t>Beer Tasting – Sand Creek </a:t>
            </a:r>
          </a:p>
          <a:p>
            <a:endParaRPr lang="en-US" b="1" u="none" baseline="0" dirty="0"/>
          </a:p>
          <a:p>
            <a:r>
              <a:rPr lang="en-US" b="1" u="none" baseline="0" dirty="0"/>
              <a:t>$10 Candy Bar sales - </a:t>
            </a:r>
          </a:p>
          <a:p>
            <a:endParaRPr lang="en-US" b="1" u="none" baseline="0" dirty="0"/>
          </a:p>
          <a:p>
            <a:r>
              <a:rPr lang="en-US" b="1" u="none" baseline="0" dirty="0"/>
              <a:t>Popcorn/Snack Bar/ Rum punch/Lemonade – Sellers  Danielle – Tina – Kori- Becky </a:t>
            </a:r>
          </a:p>
          <a:p>
            <a:r>
              <a:rPr lang="en-US" b="1" u="none" baseline="0" dirty="0"/>
              <a:t>Glasses/Straws</a:t>
            </a:r>
          </a:p>
          <a:p>
            <a:endParaRPr lang="en-US" b="1" u="none" baseline="0" dirty="0"/>
          </a:p>
          <a:p>
            <a:r>
              <a:rPr lang="en-US" b="1" u="none" baseline="0" dirty="0"/>
              <a:t>Danielle – Virtual Bingo if needed – Explain Bingo Baker </a:t>
            </a:r>
          </a:p>
          <a:p>
            <a:endParaRPr lang="en-US" b="1" u="none" baseline="0" dirty="0"/>
          </a:p>
          <a:p>
            <a:r>
              <a:rPr lang="en-US" b="1" u="none" baseline="0" dirty="0"/>
              <a:t>Purchase popcorn machine resell on a raffle </a:t>
            </a:r>
          </a:p>
          <a:p>
            <a:endParaRPr lang="en-US" b="1" u="none" baseline="0" dirty="0"/>
          </a:p>
          <a:p>
            <a:r>
              <a:rPr lang="en-US" b="1" u="none" baseline="0" dirty="0"/>
              <a:t>Carla to announce and play music </a:t>
            </a:r>
          </a:p>
          <a:p>
            <a:endParaRPr lang="en-US" b="1" u="none" baseline="0" dirty="0"/>
          </a:p>
          <a:p>
            <a:r>
              <a:rPr lang="en-US" b="1" u="none" baseline="0" dirty="0"/>
              <a:t>Wed night: Lisa to assist Carla with Bingo</a:t>
            </a:r>
          </a:p>
          <a:p>
            <a:endParaRPr lang="en-US" b="1" u="none" baseline="0" dirty="0"/>
          </a:p>
          <a:p>
            <a:r>
              <a:rPr lang="en-US" b="1" u="none" baseline="0" dirty="0"/>
              <a:t>Dual Bingo sellers: $5 per card One color for Chip Bingo/One for Baskets  - 2 sets </a:t>
            </a:r>
          </a:p>
          <a:p>
            <a:pPr marL="171054" indent="-171054">
              <a:buFont typeface="Arial" panose="020B0604020202020204" pitchFamily="34" charset="0"/>
              <a:buChar char="•"/>
            </a:pPr>
            <a:r>
              <a:rPr lang="en-US" b="1" u="none" baseline="0" dirty="0"/>
              <a:t>Andrea</a:t>
            </a:r>
          </a:p>
          <a:p>
            <a:pPr marL="171054" indent="-171054">
              <a:buFont typeface="Arial" panose="020B0604020202020204" pitchFamily="34" charset="0"/>
              <a:buChar char="•"/>
            </a:pPr>
            <a:r>
              <a:rPr lang="en-US" b="1" u="none" baseline="0" dirty="0"/>
              <a:t>Bonnie </a:t>
            </a:r>
          </a:p>
          <a:p>
            <a:endParaRPr lang="en-US" b="1" u="none" baseline="0" dirty="0"/>
          </a:p>
          <a:p>
            <a:r>
              <a:rPr lang="en-US" b="1" u="none" baseline="0" dirty="0"/>
              <a:t>Write your number bingo - </a:t>
            </a:r>
          </a:p>
          <a:p>
            <a:pPr marL="171087" indent="-171087">
              <a:buFont typeface="Arial" panose="020B0604020202020204" pitchFamily="34" charset="0"/>
              <a:buChar char="•"/>
            </a:pPr>
            <a:r>
              <a:rPr lang="en-US" b="1" u="none" baseline="0" dirty="0"/>
              <a:t>Andrea</a:t>
            </a:r>
          </a:p>
          <a:p>
            <a:pPr marL="171087" indent="-171087">
              <a:buFont typeface="Arial" panose="020B0604020202020204" pitchFamily="34" charset="0"/>
              <a:buChar char="•"/>
            </a:pPr>
            <a:r>
              <a:rPr lang="en-US" b="1" u="none" baseline="0" dirty="0"/>
              <a:t>Bonnie </a:t>
            </a:r>
          </a:p>
          <a:p>
            <a:pPr marL="171087" indent="-171087">
              <a:buFont typeface="Arial" panose="020B0604020202020204" pitchFamily="34" charset="0"/>
              <a:buChar char="•"/>
            </a:pPr>
            <a:endParaRPr lang="en-US" b="1" u="none" baseline="0" dirty="0"/>
          </a:p>
          <a:p>
            <a:r>
              <a:rPr lang="en-US" b="1" u="none" baseline="0" dirty="0"/>
              <a:t>Purse Bingo / Raffle  - Carla </a:t>
            </a:r>
          </a:p>
          <a:p>
            <a:pPr marL="171087" indent="-171087">
              <a:buFont typeface="Arial" panose="020B0604020202020204" pitchFamily="34" charset="0"/>
              <a:buChar char="•"/>
            </a:pPr>
            <a:endParaRPr lang="en-US" b="1" u="none" baseline="0" dirty="0"/>
          </a:p>
          <a:p>
            <a:r>
              <a:rPr lang="en-US" b="1" u="none" baseline="0" dirty="0"/>
              <a:t>Spin the Bottle – Ryan </a:t>
            </a:r>
          </a:p>
          <a:p>
            <a:r>
              <a:rPr lang="en-US" b="1" u="none" baseline="0" dirty="0"/>
              <a:t>Dollar Auction – have as an option </a:t>
            </a:r>
          </a:p>
          <a:p>
            <a:endParaRPr lang="en-US" b="1" u="none" dirty="0"/>
          </a:p>
          <a:p>
            <a:r>
              <a:rPr lang="en-US" b="1" u="sng" dirty="0"/>
              <a:t>Decorating Wine Glass – Kori set it up $5 per glass or beer mug </a:t>
            </a:r>
          </a:p>
          <a:p>
            <a:endParaRPr lang="en-US" b="1" u="sng" dirty="0"/>
          </a:p>
          <a:p>
            <a:endParaRPr lang="en-US" b="1" u="sng"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15</a:t>
            </a:fld>
            <a:endParaRPr lang="en-US" dirty="0"/>
          </a:p>
        </p:txBody>
      </p:sp>
    </p:spTree>
    <p:extLst>
      <p:ext uri="{BB962C8B-B14F-4D97-AF65-F5344CB8AC3E}">
        <p14:creationId xmlns="" xmlns:p14="http://schemas.microsoft.com/office/powerpoint/2010/main" val="39542441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1" u="sng" dirty="0"/>
              <a:t>Pizza</a:t>
            </a:r>
            <a:r>
              <a:rPr lang="en-US" b="1" u="sng" baseline="0" dirty="0"/>
              <a:t> – Prep and Delivery  </a:t>
            </a:r>
          </a:p>
          <a:p>
            <a:pPr defTabSz="825610">
              <a:defRPr/>
            </a:pPr>
            <a:r>
              <a:rPr lang="en-US" b="0" u="none" baseline="0" dirty="0">
                <a:highlight>
                  <a:srgbClr val="FFFF00"/>
                </a:highlight>
              </a:rPr>
              <a:t>Have enough pizzas for 250 ready by 12 sharp </a:t>
            </a:r>
            <a:r>
              <a:rPr lang="en-US" dirty="0">
                <a:highlight>
                  <a:srgbClr val="FFFF00"/>
                </a:highlight>
              </a:rPr>
              <a:t>- Denny 920-883-7851 Brew Pub Pizza will donate enough for 300 people </a:t>
            </a:r>
          </a:p>
          <a:p>
            <a:r>
              <a:rPr lang="en-US" b="0" u="none" baseline="0" dirty="0">
                <a:highlight>
                  <a:srgbClr val="FFFF00"/>
                </a:highlight>
              </a:rPr>
              <a:t>____Put lasagna in to warm up ready for 12 Ryan </a:t>
            </a:r>
          </a:p>
          <a:p>
            <a:r>
              <a:rPr lang="en-US" b="0" u="none" baseline="0" dirty="0">
                <a:highlight>
                  <a:srgbClr val="FFFF00"/>
                </a:highlight>
              </a:rPr>
              <a:t>____Chips  Donated from Frito Lay should arrive by Monday – Ryan </a:t>
            </a:r>
          </a:p>
          <a:p>
            <a:r>
              <a:rPr lang="en-US" b="0" u="none" baseline="0" dirty="0">
                <a:highlight>
                  <a:srgbClr val="FFFF00"/>
                </a:highlight>
              </a:rPr>
              <a:t>____</a:t>
            </a:r>
            <a:r>
              <a:rPr lang="en-US" b="0" u="none" baseline="0" dirty="0"/>
              <a:t>Donation Bucket -cash or area to write their bid number on. Kori</a:t>
            </a:r>
          </a:p>
          <a:p>
            <a:r>
              <a:rPr lang="en-US" b="0" u="none" baseline="0" dirty="0"/>
              <a:t>____Dessert  </a:t>
            </a:r>
          </a:p>
          <a:p>
            <a:r>
              <a:rPr lang="en-US" b="0" u="none" baseline="0" dirty="0"/>
              <a:t>____125 breadsticks from </a:t>
            </a:r>
            <a:r>
              <a:rPr lang="en-US" b="0" u="none" baseline="0" dirty="0" err="1"/>
              <a:t>Fazolis</a:t>
            </a:r>
            <a:r>
              <a:rPr lang="en-US" b="0" u="none" baseline="0" dirty="0"/>
              <a:t> at 11:30 </a:t>
            </a:r>
          </a:p>
          <a:p>
            <a:endParaRPr lang="en-US" b="0" u="none" dirty="0"/>
          </a:p>
          <a:p>
            <a:endParaRPr lang="en-US" b="0" u="none" dirty="0"/>
          </a:p>
          <a:p>
            <a:r>
              <a:rPr lang="en-US" b="1" u="sng" dirty="0"/>
              <a:t>Be sure we have Lasagna warmed and ready  (Rick Question) silverware? </a:t>
            </a:r>
          </a:p>
          <a:p>
            <a:r>
              <a:rPr lang="en-US" b="1" u="sng" dirty="0"/>
              <a:t>Ryan/Lisa/ Alice/ to set up and serve </a:t>
            </a:r>
          </a:p>
          <a:p>
            <a:endParaRPr lang="en-US" dirty="0"/>
          </a:p>
          <a:p>
            <a:r>
              <a:rPr lang="en-US" baseline="0" dirty="0"/>
              <a:t>Laurie Registration </a:t>
            </a:r>
          </a:p>
          <a:p>
            <a:r>
              <a:rPr lang="en-US" dirty="0"/>
              <a:t>Michelle/Chris</a:t>
            </a:r>
            <a:r>
              <a:rPr lang="en-US" baseline="0" dirty="0"/>
              <a:t> Metcalf/Andrea all </a:t>
            </a:r>
            <a:r>
              <a:rPr lang="en-US" dirty="0"/>
              <a:t> Quick</a:t>
            </a:r>
            <a:r>
              <a:rPr lang="en-US" baseline="0" dirty="0"/>
              <a:t> Books data entry</a:t>
            </a:r>
            <a:r>
              <a:rPr lang="en-US" dirty="0"/>
              <a:t>		</a:t>
            </a:r>
          </a:p>
          <a:p>
            <a:r>
              <a:rPr lang="en-US" dirty="0"/>
              <a:t>Tinker – Enter evaluations as we get them in to the system </a:t>
            </a:r>
          </a:p>
          <a:p>
            <a:r>
              <a:rPr lang="en-US" baseline="0" dirty="0"/>
              <a:t>Laurie Smith- Speakers Gifts Must show a ticket for a Speakers Gift </a:t>
            </a:r>
            <a:endParaRPr lang="en-US" dirty="0"/>
          </a:p>
          <a:p>
            <a:pPr defTabSz="912203">
              <a:defRPr/>
            </a:pPr>
            <a:r>
              <a:rPr lang="en-US" dirty="0"/>
              <a:t>Lisa have the speakers gift table prepared </a:t>
            </a:r>
          </a:p>
          <a:p>
            <a:endParaRPr lang="en-US" dirty="0"/>
          </a:p>
          <a:p>
            <a:pPr defTabSz="818688">
              <a:defRPr/>
            </a:pPr>
            <a:r>
              <a:rPr lang="en-US" b="1" u="sng" dirty="0"/>
              <a:t>Facilitator schedule Wed.  - Facilitators introduce and make housekeeping announcements</a:t>
            </a:r>
          </a:p>
          <a:p>
            <a:r>
              <a:rPr lang="en-US" u="sng" dirty="0"/>
              <a:t>8:30-9:30am</a:t>
            </a:r>
          </a:p>
          <a:p>
            <a:r>
              <a:rPr lang="en-US" b="0" i="0" u="none" dirty="0"/>
              <a:t>Panel on Rental Units – Kori – Zoom link:</a:t>
            </a:r>
          </a:p>
          <a:p>
            <a:r>
              <a:rPr lang="en-US" b="0" i="0" u="none" dirty="0"/>
              <a:t>Customer Service – Carla– Zoom link: </a:t>
            </a:r>
          </a:p>
          <a:p>
            <a:r>
              <a:rPr lang="en-US" b="0" i="0" u="none" dirty="0"/>
              <a:t>Politic &amp; Government – Danielle – Zoom link: </a:t>
            </a:r>
          </a:p>
          <a:p>
            <a:endParaRPr lang="en-US" b="0" i="0" u="none" dirty="0"/>
          </a:p>
          <a:p>
            <a:r>
              <a:rPr lang="en-US" b="0" i="0" u="sng" dirty="0"/>
              <a:t>8:30-Noon</a:t>
            </a:r>
          </a:p>
          <a:p>
            <a:r>
              <a:rPr lang="en-US" b="0" i="0" u="none" dirty="0"/>
              <a:t>Stores from Another Universe – Lisa/Julie – Zoom link:</a:t>
            </a:r>
          </a:p>
          <a:p>
            <a:endParaRPr lang="en-US" b="0" i="0" u="none" dirty="0"/>
          </a:p>
          <a:p>
            <a:r>
              <a:rPr lang="en-US" b="0" i="0" u="sng" dirty="0"/>
              <a:t>9:45-10:45am</a:t>
            </a:r>
          </a:p>
          <a:p>
            <a:r>
              <a:rPr lang="en-US" b="0" i="0" u="none" dirty="0"/>
              <a:t>Man Cave Topics – Kori – Zoom link:</a:t>
            </a:r>
          </a:p>
          <a:p>
            <a:r>
              <a:rPr lang="en-US" b="0" i="0" u="none" dirty="0"/>
              <a:t>Give </a:t>
            </a:r>
            <a:r>
              <a:rPr lang="en-US" b="0" i="0" u="none" dirty="0" err="1"/>
              <a:t>Em</a:t>
            </a:r>
            <a:r>
              <a:rPr lang="en-US" b="0" i="0" u="none" dirty="0"/>
              <a:t> The Pickle – Carla  – Zoom link:</a:t>
            </a:r>
          </a:p>
          <a:p>
            <a:r>
              <a:rPr lang="en-US" b="0" i="0" u="none" dirty="0"/>
              <a:t>P&amp;L for Food Service – Danielle – Zoom link:</a:t>
            </a:r>
          </a:p>
          <a:p>
            <a:endParaRPr lang="en-US" b="0" i="0" u="none" dirty="0"/>
          </a:p>
          <a:p>
            <a:r>
              <a:rPr lang="en-US" b="0" i="0" u="sng" dirty="0"/>
              <a:t>11:00-12:00pm</a:t>
            </a:r>
          </a:p>
          <a:p>
            <a:r>
              <a:rPr lang="en-US" b="0" i="0" u="none" dirty="0"/>
              <a:t>IT Issues Cracker Barrel – Kori – Zoom link:</a:t>
            </a:r>
          </a:p>
          <a:p>
            <a:r>
              <a:rPr lang="en-US" b="0" i="0" u="none" dirty="0"/>
              <a:t>Housekeeping – Carla – Zoom link:</a:t>
            </a:r>
          </a:p>
          <a:p>
            <a:r>
              <a:rPr lang="en-US" b="0" i="0" u="none" dirty="0"/>
              <a:t>Kitchen talk: Q&amp;A on Food/Menu/Kitchen – Danielle – Zoom link:</a:t>
            </a:r>
          </a:p>
          <a:p>
            <a:endParaRPr lang="en-US" b="0" i="0" u="sng" dirty="0"/>
          </a:p>
          <a:p>
            <a:r>
              <a:rPr lang="en-US" b="0" i="0" u="sng" dirty="0"/>
              <a:t>Noon – 1:45pm </a:t>
            </a:r>
          </a:p>
          <a:p>
            <a:r>
              <a:rPr lang="en-US" b="0" i="0" u="none" dirty="0"/>
              <a:t>Lunch &amp; Learn – Tinker – Zoom link:</a:t>
            </a:r>
          </a:p>
          <a:p>
            <a:endParaRPr lang="en-US" b="0" i="0" u="none" dirty="0"/>
          </a:p>
          <a:p>
            <a:r>
              <a:rPr lang="en-US" b="0" i="0" u="sng" dirty="0"/>
              <a:t>2 – 3pm </a:t>
            </a:r>
          </a:p>
          <a:p>
            <a:r>
              <a:rPr lang="en-US" b="0" i="0" u="none" dirty="0"/>
              <a:t>Mastermind – Danielle – Zoom link:</a:t>
            </a:r>
          </a:p>
          <a:p>
            <a:r>
              <a:rPr lang="en-US" b="0" i="0" u="none" dirty="0"/>
              <a:t>It’s all about the stuff – Tinker – Zoom link:</a:t>
            </a:r>
          </a:p>
          <a:p>
            <a:r>
              <a:rPr lang="en-US" b="0" i="0" u="none" dirty="0"/>
              <a:t>WI-FI – Tina – Zoom link:</a:t>
            </a:r>
          </a:p>
          <a:p>
            <a:r>
              <a:rPr lang="en-US" b="0" i="0" u="none" dirty="0"/>
              <a:t>Cracker Barrel: Best office practices – Kori – Zoom link:</a:t>
            </a:r>
          </a:p>
          <a:p>
            <a:endParaRPr lang="en-US" b="0" i="0" u="none" dirty="0"/>
          </a:p>
          <a:p>
            <a:r>
              <a:rPr lang="en-US" b="0" i="0" u="sng" dirty="0"/>
              <a:t>3:15-4:14pm</a:t>
            </a:r>
          </a:p>
          <a:p>
            <a:r>
              <a:rPr lang="en-US" b="0" i="0" u="none" dirty="0"/>
              <a:t>Renovating Your Park on a Limited Budget – Tinker – Zoom link:</a:t>
            </a:r>
          </a:p>
          <a:p>
            <a:r>
              <a:rPr lang="en-US" b="0" i="0" u="none" dirty="0"/>
              <a:t>Voice of the Camper – Severson &amp; Associates – Zoom link:</a:t>
            </a:r>
          </a:p>
        </p:txBody>
      </p:sp>
      <p:sp>
        <p:nvSpPr>
          <p:cNvPr id="4" name="Slide Number Placeholder 3"/>
          <p:cNvSpPr>
            <a:spLocks noGrp="1"/>
          </p:cNvSpPr>
          <p:nvPr>
            <p:ph type="sldNum" sz="quarter" idx="10"/>
          </p:nvPr>
        </p:nvSpPr>
        <p:spPr/>
        <p:txBody>
          <a:bodyPr/>
          <a:lstStyle/>
          <a:p>
            <a:fld id="{7703545E-2EF0-4F18-B28F-82EE72C7D9FA}" type="slidenum">
              <a:rPr lang="en-US" smtClean="0"/>
              <a:pPr/>
              <a:t>16</a:t>
            </a:fld>
            <a:endParaRPr lang="en-US" dirty="0"/>
          </a:p>
        </p:txBody>
      </p:sp>
    </p:spTree>
    <p:extLst>
      <p:ext uri="{BB962C8B-B14F-4D97-AF65-F5344CB8AC3E}">
        <p14:creationId xmlns="" xmlns:p14="http://schemas.microsoft.com/office/powerpoint/2010/main" val="16722282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17</a:t>
            </a:fld>
            <a:endParaRPr lang="en-US" dirty="0"/>
          </a:p>
        </p:txBody>
      </p:sp>
    </p:spTree>
    <p:extLst>
      <p:ext uri="{BB962C8B-B14F-4D97-AF65-F5344CB8AC3E}">
        <p14:creationId xmlns="" xmlns:p14="http://schemas.microsoft.com/office/powerpoint/2010/main" val="15341510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18</a:t>
            </a:fld>
            <a:endParaRPr lang="en-US" dirty="0"/>
          </a:p>
        </p:txBody>
      </p:sp>
    </p:spTree>
    <p:extLst>
      <p:ext uri="{BB962C8B-B14F-4D97-AF65-F5344CB8AC3E}">
        <p14:creationId xmlns="" xmlns:p14="http://schemas.microsoft.com/office/powerpoint/2010/main" val="1534151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19</a:t>
            </a:fld>
            <a:endParaRPr lang="en-US" dirty="0"/>
          </a:p>
        </p:txBody>
      </p:sp>
    </p:spTree>
    <p:extLst>
      <p:ext uri="{BB962C8B-B14F-4D97-AF65-F5344CB8AC3E}">
        <p14:creationId xmlns="" xmlns:p14="http://schemas.microsoft.com/office/powerpoint/2010/main" val="15341510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20</a:t>
            </a:fld>
            <a:endParaRPr lang="en-US" dirty="0"/>
          </a:p>
        </p:txBody>
      </p:sp>
    </p:spTree>
    <p:extLst>
      <p:ext uri="{BB962C8B-B14F-4D97-AF65-F5344CB8AC3E}">
        <p14:creationId xmlns="" xmlns:p14="http://schemas.microsoft.com/office/powerpoint/2010/main" val="1534151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21</a:t>
            </a:fld>
            <a:endParaRPr lang="en-US" dirty="0"/>
          </a:p>
        </p:txBody>
      </p:sp>
    </p:spTree>
    <p:extLst>
      <p:ext uri="{BB962C8B-B14F-4D97-AF65-F5344CB8AC3E}">
        <p14:creationId xmlns="" xmlns:p14="http://schemas.microsoft.com/office/powerpoint/2010/main" val="1534151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1" dirty="0"/>
              <a:t>Monday  WACO Staff: 	Everyone</a:t>
            </a:r>
            <a:r>
              <a:rPr lang="en-US" b="1" baseline="0" dirty="0"/>
              <a:t> unloads till that piece is complete </a:t>
            </a:r>
            <a:r>
              <a:rPr lang="en-US" b="1" dirty="0"/>
              <a:t>			</a:t>
            </a:r>
          </a:p>
          <a:p>
            <a:r>
              <a:rPr lang="en-US" b="0" baseline="0" dirty="0"/>
              <a:t>Kori		</a:t>
            </a:r>
            <a:r>
              <a:rPr lang="en-US" b="0" dirty="0"/>
              <a:t>Speaker setups</a:t>
            </a:r>
          </a:p>
          <a:p>
            <a:r>
              <a:rPr lang="en-US" b="0" dirty="0"/>
              <a:t>Michelle/ Laurie Set up 	Registration- QuickBooks</a:t>
            </a:r>
            <a:r>
              <a:rPr lang="en-US" b="0" baseline="0" dirty="0"/>
              <a:t> </a:t>
            </a:r>
            <a:endParaRPr lang="en-US" b="0" dirty="0"/>
          </a:p>
          <a:p>
            <a:r>
              <a:rPr lang="en-US" b="0" dirty="0"/>
              <a:t>Carla/Lori</a:t>
            </a:r>
            <a:r>
              <a:rPr lang="en-US" b="0" baseline="0" dirty="0"/>
              <a:t> 		Walmart </a:t>
            </a:r>
          </a:p>
          <a:p>
            <a:r>
              <a:rPr lang="en-US" b="0" baseline="0" dirty="0"/>
              <a:t>Lisa/Alice/</a:t>
            </a:r>
            <a:r>
              <a:rPr lang="en-US" b="0" baseline="0" dirty="0" err="1"/>
              <a:t>Marylin</a:t>
            </a:r>
            <a:r>
              <a:rPr lang="en-US" b="0" baseline="0" dirty="0"/>
              <a:t> 	Set up silent auction </a:t>
            </a:r>
          </a:p>
          <a:p>
            <a:r>
              <a:rPr lang="en-US" b="0" baseline="0" dirty="0"/>
              <a:t>Ryan/Becky		Unload – walmart run- Set up soda &amp; water stations </a:t>
            </a:r>
          </a:p>
          <a:p>
            <a:r>
              <a:rPr lang="en-US" b="0" dirty="0"/>
              <a:t>Aunt Alice 	Raffle set up</a:t>
            </a:r>
            <a:r>
              <a:rPr lang="en-US" b="0" baseline="0" dirty="0"/>
              <a:t> </a:t>
            </a:r>
            <a:endParaRPr lang="en-US" b="0" dirty="0"/>
          </a:p>
          <a:p>
            <a:r>
              <a:rPr lang="en-US" b="0" dirty="0"/>
              <a:t>Matt	Set up computers </a:t>
            </a:r>
          </a:p>
          <a:p>
            <a:endParaRPr lang="en-US" b="0" dirty="0"/>
          </a:p>
          <a:p>
            <a:r>
              <a:rPr lang="en-US" b="0" dirty="0"/>
              <a:t>Ryan/Becky </a:t>
            </a:r>
          </a:p>
          <a:p>
            <a:r>
              <a:rPr lang="en-US" b="1" dirty="0"/>
              <a:t>Booth Set ups: </a:t>
            </a:r>
          </a:p>
          <a:p>
            <a:r>
              <a:rPr lang="en-US" sz="1400" dirty="0"/>
              <a:t>WACO – 	Area set up for holding extra handouts after sessions Brochure holders </a:t>
            </a:r>
          </a:p>
          <a:p>
            <a:r>
              <a:rPr lang="en-US" sz="1400" dirty="0"/>
              <a:t>	Large Sign that says “update your website here” </a:t>
            </a:r>
          </a:p>
          <a:p>
            <a:r>
              <a:rPr lang="en-US" sz="1400" dirty="0"/>
              <a:t>	Large sign “Pick up your directories Here”  Campground Name Lines on clip board – Enter at convention</a:t>
            </a:r>
          </a:p>
          <a:p>
            <a:endParaRPr lang="en-US" sz="1400" dirty="0"/>
          </a:p>
          <a:p>
            <a:r>
              <a:rPr lang="en-US" sz="1400" dirty="0"/>
              <a:t>Carla/Ryan/Becky/Laurie Smith  - GBF booth set up </a:t>
            </a:r>
          </a:p>
          <a:p>
            <a:pPr marL="230804" indent="-230804">
              <a:lnSpc>
                <a:spcPct val="80000"/>
              </a:lnSpc>
            </a:pPr>
            <a:endParaRPr lang="en-US" altLang="en-US" sz="1400" b="1" dirty="0"/>
          </a:p>
          <a:p>
            <a:pPr marL="230804" indent="-230804">
              <a:lnSpc>
                <a:spcPct val="80000"/>
              </a:lnSpc>
            </a:pPr>
            <a:r>
              <a:rPr lang="en-US" altLang="en-US" sz="1400" dirty="0"/>
              <a:t>Ryan -  Water/Soda stations signage and donation bottle </a:t>
            </a:r>
          </a:p>
          <a:p>
            <a:pPr marL="230804" indent="-230804">
              <a:lnSpc>
                <a:spcPct val="80000"/>
              </a:lnSpc>
            </a:pPr>
            <a:r>
              <a:rPr lang="en-US" altLang="en-US" sz="1400" dirty="0"/>
              <a:t>Registration – Kori/Laurie/Tinker</a:t>
            </a:r>
          </a:p>
          <a:p>
            <a:pPr marL="230804" indent="-230804">
              <a:lnSpc>
                <a:spcPct val="80000"/>
              </a:lnSpc>
            </a:pPr>
            <a:r>
              <a:rPr lang="en-US" altLang="en-US" sz="1400" dirty="0"/>
              <a:t>____Fanny packs or Money Bags-   Receipt books   Hand in receipts to registration  - plan for who is to sell what when </a:t>
            </a:r>
          </a:p>
          <a:p>
            <a:pPr marL="230804" indent="-230804">
              <a:lnSpc>
                <a:spcPct val="80000"/>
              </a:lnSpc>
            </a:pPr>
            <a:r>
              <a:rPr lang="en-US" altLang="en-US" sz="1400" dirty="0"/>
              <a:t>____Prepare an envelope for campgrounds to keep receipts  </a:t>
            </a:r>
          </a:p>
          <a:p>
            <a:pPr marL="230804" indent="-230804">
              <a:lnSpc>
                <a:spcPct val="80000"/>
              </a:lnSpc>
            </a:pPr>
            <a:r>
              <a:rPr lang="en-US" altLang="en-US" sz="1400" dirty="0"/>
              <a:t>____W9s</a:t>
            </a:r>
          </a:p>
          <a:p>
            <a:pPr marL="230804" indent="-230804">
              <a:lnSpc>
                <a:spcPct val="80000"/>
              </a:lnSpc>
            </a:pPr>
            <a:r>
              <a:rPr lang="en-US" altLang="en-US" sz="1400" b="1" dirty="0"/>
              <a:t>Rick’s Team</a:t>
            </a:r>
          </a:p>
          <a:p>
            <a:pPr marL="230804" indent="-230804">
              <a:lnSpc>
                <a:spcPct val="80000"/>
              </a:lnSpc>
              <a:buFontTx/>
              <a:buChar char="•"/>
            </a:pPr>
            <a:r>
              <a:rPr lang="en-US" altLang="en-US" sz="1400" dirty="0"/>
              <a:t>Valet Directory Pickup – Let registration know who has picked up directories  - Michelle </a:t>
            </a:r>
          </a:p>
          <a:p>
            <a:pPr marL="230804" indent="-230804">
              <a:lnSpc>
                <a:spcPct val="80000"/>
              </a:lnSpc>
              <a:buFontTx/>
              <a:buChar char="•"/>
            </a:pPr>
            <a:r>
              <a:rPr lang="en-US" altLang="en-US" sz="1400" dirty="0"/>
              <a:t>Rick’s Vendor area team to encourage campground owners to take directories – establish a pick up area. </a:t>
            </a:r>
          </a:p>
          <a:p>
            <a:pPr defTabSz="915885">
              <a:defRPr/>
            </a:pPr>
            <a:r>
              <a:rPr lang="en-US" altLang="en-US" sz="1400" b="1" dirty="0"/>
              <a:t>Kori  - </a:t>
            </a:r>
            <a:r>
              <a:rPr lang="en-US" altLang="en-US" sz="1400" dirty="0"/>
              <a:t>each days speakers and hand outs prepared and under tables, evaluations, golf cart tickets - Speaker Registration Signage– Bag with program, water, Ticket for Speakers Gift -Speaker Badge, Hotel Confirmation – print off /Need a table near registration for Speakers to register – nice poster</a:t>
            </a:r>
            <a:endParaRPr lang="en-US" altLang="en-US" sz="1400" b="1" dirty="0"/>
          </a:p>
          <a:p>
            <a:pPr defTabSz="915885">
              <a:defRPr/>
            </a:pPr>
            <a:r>
              <a:rPr lang="en-US" altLang="en-US" sz="1400" dirty="0"/>
              <a:t>Campground certificates plenty available- for hotel volunteers –$25 WACO increments - $100 increments to pay speakers</a:t>
            </a:r>
          </a:p>
          <a:p>
            <a:r>
              <a:rPr lang="en-US" sz="1400" dirty="0"/>
              <a:t>Followup reminders to Point Brewery – we should get a delivery on Wed – we are in charge of setting up the beer tasting on Thursday – full bottles – Ryan/Becky to man</a:t>
            </a:r>
          </a:p>
          <a:p>
            <a:endParaRPr lang="en-US" sz="1400" dirty="0"/>
          </a:p>
          <a:p>
            <a:r>
              <a:rPr lang="en-US" sz="1400" dirty="0"/>
              <a:t>___Inserts for participants people who paid  – Michelle – Laurie Smith pictures and documentation – get documentation to Kori to send to each person who inserted</a:t>
            </a:r>
          </a:p>
          <a:p>
            <a:r>
              <a:rPr lang="en-US" sz="1400" dirty="0"/>
              <a:t>___Electric strip set up in Pointer room </a:t>
            </a:r>
          </a:p>
          <a:p>
            <a:r>
              <a:rPr lang="en-US" sz="1400" dirty="0"/>
              <a:t>___Power Strip for registration – be sure to take the large yellow ones and have at least 3 </a:t>
            </a:r>
          </a:p>
          <a:p>
            <a:endParaRPr lang="en-US" sz="1400" dirty="0"/>
          </a:p>
          <a:p>
            <a:r>
              <a:rPr lang="en-US" sz="1400" dirty="0"/>
              <a:t>Ryan – hang up WACO  banners </a:t>
            </a:r>
          </a:p>
          <a:p>
            <a:r>
              <a:rPr lang="en-US" sz="1400" dirty="0"/>
              <a:t>___Waco banners stand up </a:t>
            </a:r>
          </a:p>
          <a:p>
            <a:r>
              <a:rPr lang="en-US" sz="1400" dirty="0"/>
              <a:t>___Stuff vendor bags with chips, water, gum, and program</a:t>
            </a:r>
          </a:p>
          <a:p>
            <a:r>
              <a:rPr lang="en-US" sz="1400" dirty="0"/>
              <a:t>___Set out vendor bags</a:t>
            </a:r>
          </a:p>
          <a:p>
            <a:endParaRPr lang="en-US" sz="1400" dirty="0"/>
          </a:p>
          <a:p>
            <a:r>
              <a:rPr lang="en-US" sz="1400" dirty="0"/>
              <a:t>Campground bags: Kori</a:t>
            </a:r>
          </a:p>
          <a:p>
            <a:r>
              <a:rPr lang="en-US" sz="1400" dirty="0"/>
              <a:t>___inserts from paid trade members</a:t>
            </a:r>
          </a:p>
          <a:p>
            <a:r>
              <a:rPr lang="en-US" sz="1400" dirty="0"/>
              <a:t>___Survey </a:t>
            </a:r>
          </a:p>
          <a:p>
            <a:r>
              <a:rPr lang="en-US" sz="1400" dirty="0"/>
              <a:t>___Program </a:t>
            </a:r>
          </a:p>
          <a:p>
            <a:r>
              <a:rPr lang="en-US" sz="1400" dirty="0"/>
              <a:t>___pen with sanitizer </a:t>
            </a:r>
          </a:p>
          <a:p>
            <a:r>
              <a:rPr lang="en-US" sz="1400" dirty="0"/>
              <a:t>___wipes sanitized wipes</a:t>
            </a:r>
          </a:p>
          <a:p>
            <a:endParaRPr lang="en-US" sz="1400" dirty="0"/>
          </a:p>
          <a:p>
            <a:endParaRPr lang="en-US" sz="1400" dirty="0"/>
          </a:p>
          <a:p>
            <a:r>
              <a:rPr lang="en-US" sz="1400" dirty="0"/>
              <a:t>Booth bags </a:t>
            </a:r>
          </a:p>
          <a:p>
            <a:r>
              <a:rPr lang="en-US" sz="1400" dirty="0"/>
              <a:t>__Gum</a:t>
            </a:r>
          </a:p>
          <a:p>
            <a:r>
              <a:rPr lang="en-US" sz="1400" dirty="0"/>
              <a:t>__Chips </a:t>
            </a:r>
          </a:p>
          <a:p>
            <a:r>
              <a:rPr lang="en-US" sz="1400" dirty="0"/>
              <a:t>__program</a:t>
            </a:r>
          </a:p>
          <a:p>
            <a:r>
              <a:rPr lang="en-US" sz="1400" dirty="0"/>
              <a:t>__campground list </a:t>
            </a:r>
          </a:p>
          <a:p>
            <a:r>
              <a:rPr lang="en-US" sz="1400" dirty="0"/>
              <a:t>__COA invite</a:t>
            </a:r>
          </a:p>
          <a:p>
            <a:r>
              <a:rPr lang="en-US" sz="1400" dirty="0"/>
              <a:t>_</a:t>
            </a:r>
          </a:p>
        </p:txBody>
      </p:sp>
      <p:sp>
        <p:nvSpPr>
          <p:cNvPr id="4" name="Slide Number Placeholder 3"/>
          <p:cNvSpPr>
            <a:spLocks noGrp="1"/>
          </p:cNvSpPr>
          <p:nvPr>
            <p:ph type="sldNum" sz="quarter" idx="10"/>
          </p:nvPr>
        </p:nvSpPr>
        <p:spPr/>
        <p:txBody>
          <a:bodyPr/>
          <a:lstStyle/>
          <a:p>
            <a:fld id="{7703545E-2EF0-4F18-B28F-82EE72C7D9FA}" type="slidenum">
              <a:rPr lang="en-US" smtClean="0"/>
              <a:pPr/>
              <a:t>2</a:t>
            </a:fld>
            <a:endParaRPr lang="en-US" dirty="0"/>
          </a:p>
        </p:txBody>
      </p:sp>
    </p:spTree>
    <p:extLst>
      <p:ext uri="{BB962C8B-B14F-4D97-AF65-F5344CB8AC3E}">
        <p14:creationId xmlns="" xmlns:p14="http://schemas.microsoft.com/office/powerpoint/2010/main" val="16958566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aseline="0" dirty="0"/>
              <a:t>__ Pick up supplies assist Scott with whatever is needed. </a:t>
            </a:r>
            <a:endParaRPr lang="en-US" b="1" i="1" baseline="0" dirty="0"/>
          </a:p>
          <a:p>
            <a:r>
              <a:rPr lang="en-US" baseline="0" dirty="0"/>
              <a:t>__Contact Indianhead, US Food &amp; Reinhardt, Martin Brothers  to donate Brats, Hotdogs, Baked beans, Salads, desserts, </a:t>
            </a:r>
          </a:p>
          <a:p>
            <a:endParaRPr lang="en-US" baseline="0" dirty="0"/>
          </a:p>
          <a:p>
            <a:r>
              <a:rPr lang="en-US" baseline="0" dirty="0"/>
              <a:t>Kori – Tinker- ice cream runners for dinner work with Taylor and have some ice cream ready for the floats prior to 5pm </a:t>
            </a:r>
          </a:p>
          <a:p>
            <a:r>
              <a:rPr lang="en-US" baseline="0" dirty="0"/>
              <a:t>Need a runner for this day – </a:t>
            </a:r>
          </a:p>
          <a:p>
            <a:endParaRPr lang="en-US" baseline="0" dirty="0"/>
          </a:p>
          <a:p>
            <a:r>
              <a:rPr lang="en-US" baseline="0" dirty="0"/>
              <a:t>__Steak fry supplies </a:t>
            </a:r>
          </a:p>
          <a:p>
            <a:r>
              <a:rPr lang="en-US" baseline="0" dirty="0"/>
              <a:t>__set up the rootbeer/beer tasting </a:t>
            </a:r>
          </a:p>
          <a:p>
            <a:r>
              <a:rPr lang="en-US" baseline="0" dirty="0"/>
              <a:t>__Badger Popcorn – Popcorn bar</a:t>
            </a:r>
          </a:p>
          <a:p>
            <a:r>
              <a:rPr lang="en-US" baseline="0" dirty="0"/>
              <a:t>__Aprons for Board </a:t>
            </a:r>
          </a:p>
          <a:p>
            <a:r>
              <a:rPr lang="en-US" baseline="0" dirty="0"/>
              <a:t>___Dollar Auction </a:t>
            </a:r>
          </a:p>
          <a:p>
            <a:r>
              <a:rPr lang="en-US" baseline="0" dirty="0"/>
              <a:t>___Mel has chips and paddles – </a:t>
            </a:r>
          </a:p>
          <a:p>
            <a:endParaRPr lang="en-US" baseline="0" dirty="0"/>
          </a:p>
          <a:p>
            <a:r>
              <a:rPr lang="en-US" baseline="0" dirty="0"/>
              <a:t>she will need  300 ones – </a:t>
            </a:r>
          </a:p>
          <a:p>
            <a:endParaRPr lang="en-US" dirty="0"/>
          </a:p>
          <a:p>
            <a:endParaRPr lang="en-US" baseline="0" dirty="0"/>
          </a:p>
          <a:p>
            <a:endParaRPr lang="en-US" dirty="0"/>
          </a:p>
          <a:p>
            <a:endParaRPr lang="en-US" baseline="0" dirty="0"/>
          </a:p>
          <a:p>
            <a:r>
              <a:rPr lang="en-US" dirty="0"/>
              <a:t> </a:t>
            </a:r>
          </a:p>
        </p:txBody>
      </p:sp>
      <p:sp>
        <p:nvSpPr>
          <p:cNvPr id="4" name="Slide Number Placeholder 3"/>
          <p:cNvSpPr>
            <a:spLocks noGrp="1"/>
          </p:cNvSpPr>
          <p:nvPr>
            <p:ph type="sldNum" sz="quarter" idx="10"/>
          </p:nvPr>
        </p:nvSpPr>
        <p:spPr/>
        <p:txBody>
          <a:bodyPr/>
          <a:lstStyle/>
          <a:p>
            <a:fld id="{7703545E-2EF0-4F18-B28F-82EE72C7D9FA}" type="slidenum">
              <a:rPr lang="en-US" smtClean="0"/>
              <a:pPr/>
              <a:t>22</a:t>
            </a:fld>
            <a:endParaRPr lang="en-US" dirty="0"/>
          </a:p>
        </p:txBody>
      </p:sp>
    </p:spTree>
    <p:extLst>
      <p:ext uri="{BB962C8B-B14F-4D97-AF65-F5344CB8AC3E}">
        <p14:creationId xmlns="" xmlns:p14="http://schemas.microsoft.com/office/powerpoint/2010/main" val="1574595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1" u="sng" dirty="0"/>
              <a:t>Pizza</a:t>
            </a:r>
            <a:r>
              <a:rPr lang="en-US" b="1" u="sng" baseline="0" dirty="0"/>
              <a:t> – Prep and Delivery  </a:t>
            </a:r>
          </a:p>
          <a:p>
            <a:pPr defTabSz="825610">
              <a:defRPr/>
            </a:pPr>
            <a:r>
              <a:rPr lang="en-US" b="0" u="none" baseline="0" dirty="0">
                <a:highlight>
                  <a:srgbClr val="FFFF00"/>
                </a:highlight>
              </a:rPr>
              <a:t>Have enough pizzas for 250 ready by 12 sharp </a:t>
            </a:r>
            <a:r>
              <a:rPr lang="en-US" dirty="0">
                <a:highlight>
                  <a:srgbClr val="FFFF00"/>
                </a:highlight>
              </a:rPr>
              <a:t>- Denny 920-883-7851 Brew Pub Pizza will donate enough for 300 people </a:t>
            </a:r>
          </a:p>
          <a:p>
            <a:r>
              <a:rPr lang="en-US" b="0" u="none" baseline="0" dirty="0">
                <a:highlight>
                  <a:srgbClr val="FFFF00"/>
                </a:highlight>
              </a:rPr>
              <a:t>____Put lasagna in to warm up ready for 12 Ryan </a:t>
            </a:r>
          </a:p>
          <a:p>
            <a:r>
              <a:rPr lang="en-US" b="0" u="none" baseline="0" dirty="0">
                <a:highlight>
                  <a:srgbClr val="FFFF00"/>
                </a:highlight>
              </a:rPr>
              <a:t>____Chips  Donated from Frito Lay should arrive by Monday – Ryan </a:t>
            </a:r>
          </a:p>
          <a:p>
            <a:r>
              <a:rPr lang="en-US" b="0" u="none" baseline="0" dirty="0">
                <a:highlight>
                  <a:srgbClr val="FFFF00"/>
                </a:highlight>
              </a:rPr>
              <a:t>____</a:t>
            </a:r>
            <a:r>
              <a:rPr lang="en-US" b="0" u="none" baseline="0" dirty="0"/>
              <a:t>Donation Bucket -cash or area to write their bid number on. Kori</a:t>
            </a:r>
          </a:p>
          <a:p>
            <a:r>
              <a:rPr lang="en-US" b="0" u="none" baseline="0" dirty="0"/>
              <a:t>____Dessert  </a:t>
            </a:r>
          </a:p>
          <a:p>
            <a:r>
              <a:rPr lang="en-US" b="0" u="none" baseline="0" dirty="0"/>
              <a:t>____125 breadsticks from </a:t>
            </a:r>
            <a:r>
              <a:rPr lang="en-US" b="0" u="none" baseline="0" dirty="0" err="1"/>
              <a:t>Fazolis</a:t>
            </a:r>
            <a:r>
              <a:rPr lang="en-US" b="0" u="none" baseline="0" dirty="0"/>
              <a:t> at 11:30 </a:t>
            </a:r>
          </a:p>
          <a:p>
            <a:endParaRPr lang="en-US" b="0" u="none" dirty="0"/>
          </a:p>
          <a:p>
            <a:endParaRPr lang="en-US" b="0" u="none" dirty="0"/>
          </a:p>
          <a:p>
            <a:r>
              <a:rPr lang="en-US" b="1" u="sng" dirty="0"/>
              <a:t>Be sure we have Lasagna warmed and ready  (Rick Question) silverware? </a:t>
            </a:r>
          </a:p>
          <a:p>
            <a:r>
              <a:rPr lang="en-US" b="1" u="sng" dirty="0"/>
              <a:t>Ryan/Lisa/ Alice/ to set up and serve </a:t>
            </a:r>
          </a:p>
          <a:p>
            <a:endParaRPr lang="en-US" dirty="0"/>
          </a:p>
          <a:p>
            <a:r>
              <a:rPr lang="en-US" baseline="0" dirty="0"/>
              <a:t>Laurie Registration </a:t>
            </a:r>
          </a:p>
          <a:p>
            <a:r>
              <a:rPr lang="en-US" dirty="0"/>
              <a:t>Michelle/Chris</a:t>
            </a:r>
            <a:r>
              <a:rPr lang="en-US" baseline="0" dirty="0"/>
              <a:t> Metcalf/Andrea all </a:t>
            </a:r>
            <a:r>
              <a:rPr lang="en-US" dirty="0"/>
              <a:t> Quick</a:t>
            </a:r>
            <a:r>
              <a:rPr lang="en-US" baseline="0" dirty="0"/>
              <a:t> Books data entry</a:t>
            </a:r>
            <a:r>
              <a:rPr lang="en-US" dirty="0"/>
              <a:t>		</a:t>
            </a:r>
          </a:p>
          <a:p>
            <a:r>
              <a:rPr lang="en-US" dirty="0"/>
              <a:t>Tinker – Enter evaluations as we get them in to the system </a:t>
            </a:r>
          </a:p>
          <a:p>
            <a:r>
              <a:rPr lang="en-US" baseline="0" dirty="0"/>
              <a:t>Laurie Smith- Speakers Gifts Must show a ticket for a Speakers Gift </a:t>
            </a:r>
            <a:endParaRPr lang="en-US" dirty="0"/>
          </a:p>
          <a:p>
            <a:pPr defTabSz="912203">
              <a:defRPr/>
            </a:pPr>
            <a:r>
              <a:rPr lang="en-US" dirty="0"/>
              <a:t>Lisa have the speakers gift table prepared </a:t>
            </a:r>
          </a:p>
          <a:p>
            <a:endParaRPr lang="en-US" dirty="0"/>
          </a:p>
          <a:p>
            <a:pPr defTabSz="818688">
              <a:defRPr/>
            </a:pPr>
            <a:r>
              <a:rPr lang="en-US" b="1" u="sng" dirty="0"/>
              <a:t>Facilitator schedule Wed.  - Facilitators introduce and make housekeeping announcements</a:t>
            </a:r>
          </a:p>
          <a:p>
            <a:r>
              <a:rPr lang="en-US" u="sng" dirty="0"/>
              <a:t>8:30-9:30am</a:t>
            </a:r>
          </a:p>
          <a:p>
            <a:r>
              <a:rPr lang="en-US" b="0" i="0" u="none" dirty="0"/>
              <a:t>Panel on Rental Units – Kori – Zoom link:</a:t>
            </a:r>
          </a:p>
          <a:p>
            <a:r>
              <a:rPr lang="en-US" b="0" i="0" u="none" dirty="0"/>
              <a:t>Customer Service – Carla– Zoom link: </a:t>
            </a:r>
          </a:p>
          <a:p>
            <a:r>
              <a:rPr lang="en-US" b="0" i="0" u="none" dirty="0"/>
              <a:t>Politic &amp; Government – Danielle – Zoom link: </a:t>
            </a:r>
          </a:p>
          <a:p>
            <a:endParaRPr lang="en-US" b="0" i="0" u="none" dirty="0"/>
          </a:p>
          <a:p>
            <a:r>
              <a:rPr lang="en-US" b="0" i="0" u="sng" dirty="0"/>
              <a:t>8:30-Noon</a:t>
            </a:r>
          </a:p>
          <a:p>
            <a:r>
              <a:rPr lang="en-US" b="0" i="0" u="none" dirty="0"/>
              <a:t>Stores from Another Universe – Lisa/Julie – Zoom link:</a:t>
            </a:r>
          </a:p>
          <a:p>
            <a:endParaRPr lang="en-US" b="0" i="0" u="none" dirty="0"/>
          </a:p>
          <a:p>
            <a:r>
              <a:rPr lang="en-US" b="0" i="0" u="sng" dirty="0"/>
              <a:t>9:45-10:45am</a:t>
            </a:r>
          </a:p>
          <a:p>
            <a:r>
              <a:rPr lang="en-US" b="0" i="0" u="none" dirty="0"/>
              <a:t>Man Cave Topics – Kori – Zoom link:</a:t>
            </a:r>
          </a:p>
          <a:p>
            <a:r>
              <a:rPr lang="en-US" b="0" i="0" u="none" dirty="0"/>
              <a:t>Give </a:t>
            </a:r>
            <a:r>
              <a:rPr lang="en-US" b="0" i="0" u="none" dirty="0" err="1"/>
              <a:t>Em</a:t>
            </a:r>
            <a:r>
              <a:rPr lang="en-US" b="0" i="0" u="none" dirty="0"/>
              <a:t> The Pickle – Carla  – Zoom link:</a:t>
            </a:r>
          </a:p>
          <a:p>
            <a:r>
              <a:rPr lang="en-US" b="0" i="0" u="none" dirty="0"/>
              <a:t>P&amp;L for Food Service – Danielle – Zoom link:</a:t>
            </a:r>
          </a:p>
          <a:p>
            <a:endParaRPr lang="en-US" b="0" i="0" u="none" dirty="0"/>
          </a:p>
          <a:p>
            <a:r>
              <a:rPr lang="en-US" b="0" i="0" u="sng" dirty="0"/>
              <a:t>11:00-12:00pm</a:t>
            </a:r>
          </a:p>
          <a:p>
            <a:r>
              <a:rPr lang="en-US" b="0" i="0" u="none" dirty="0"/>
              <a:t>IT Issues Cracker Barrel – Kori – Zoom link:</a:t>
            </a:r>
          </a:p>
          <a:p>
            <a:r>
              <a:rPr lang="en-US" b="0" i="0" u="none" dirty="0"/>
              <a:t>Housekeeping – Carla – Zoom link:</a:t>
            </a:r>
          </a:p>
          <a:p>
            <a:r>
              <a:rPr lang="en-US" b="0" i="0" u="none" dirty="0"/>
              <a:t>Kitchen talk: Q&amp;A on Food/Menu/Kitchen – Danielle – Zoom link:</a:t>
            </a:r>
          </a:p>
          <a:p>
            <a:endParaRPr lang="en-US" b="0" i="0" u="sng" dirty="0"/>
          </a:p>
          <a:p>
            <a:r>
              <a:rPr lang="en-US" b="0" i="0" u="sng" dirty="0"/>
              <a:t>Noon – 1:45pm </a:t>
            </a:r>
          </a:p>
          <a:p>
            <a:r>
              <a:rPr lang="en-US" b="0" i="0" u="none" dirty="0"/>
              <a:t>Lunch &amp; Learn – Tinker – Zoom link:</a:t>
            </a:r>
          </a:p>
          <a:p>
            <a:endParaRPr lang="en-US" b="0" i="0" u="none" dirty="0"/>
          </a:p>
          <a:p>
            <a:r>
              <a:rPr lang="en-US" b="0" i="0" u="sng" dirty="0"/>
              <a:t>2 – 3pm </a:t>
            </a:r>
          </a:p>
          <a:p>
            <a:r>
              <a:rPr lang="en-US" b="0" i="0" u="none" dirty="0"/>
              <a:t>Mastermind – Danielle – Zoom link:</a:t>
            </a:r>
          </a:p>
          <a:p>
            <a:r>
              <a:rPr lang="en-US" b="0" i="0" u="none" dirty="0"/>
              <a:t>It’s all about the stuff – Tinker – Zoom link:</a:t>
            </a:r>
          </a:p>
          <a:p>
            <a:r>
              <a:rPr lang="en-US" b="0" i="0" u="none" dirty="0"/>
              <a:t>WI-FI – Tina – Zoom link:</a:t>
            </a:r>
          </a:p>
          <a:p>
            <a:r>
              <a:rPr lang="en-US" b="0" i="0" u="none" dirty="0"/>
              <a:t>Cracker Barrel: Best office practices – Kori – Zoom link:</a:t>
            </a:r>
          </a:p>
          <a:p>
            <a:endParaRPr lang="en-US" b="0" i="0" u="none" dirty="0"/>
          </a:p>
          <a:p>
            <a:r>
              <a:rPr lang="en-US" b="0" i="0" u="sng" dirty="0"/>
              <a:t>3:15-4:14pm</a:t>
            </a:r>
          </a:p>
          <a:p>
            <a:r>
              <a:rPr lang="en-US" b="0" i="0" u="none" dirty="0"/>
              <a:t>Renovating Your Park on a Limited Budget – Tinker – Zoom link:</a:t>
            </a:r>
          </a:p>
          <a:p>
            <a:r>
              <a:rPr lang="en-US" b="0" i="0" u="none" dirty="0"/>
              <a:t>Voice of the Camper – Severson &amp; Associates – Zoom link:</a:t>
            </a:r>
          </a:p>
        </p:txBody>
      </p:sp>
      <p:sp>
        <p:nvSpPr>
          <p:cNvPr id="4" name="Slide Number Placeholder 3"/>
          <p:cNvSpPr>
            <a:spLocks noGrp="1"/>
          </p:cNvSpPr>
          <p:nvPr>
            <p:ph type="sldNum" sz="quarter" idx="10"/>
          </p:nvPr>
        </p:nvSpPr>
        <p:spPr/>
        <p:txBody>
          <a:bodyPr/>
          <a:lstStyle/>
          <a:p>
            <a:fld id="{7703545E-2EF0-4F18-B28F-82EE72C7D9FA}" type="slidenum">
              <a:rPr lang="en-US" smtClean="0"/>
              <a:pPr/>
              <a:t>23</a:t>
            </a:fld>
            <a:endParaRPr lang="en-US" dirty="0"/>
          </a:p>
        </p:txBody>
      </p:sp>
    </p:spTree>
    <p:extLst>
      <p:ext uri="{BB962C8B-B14F-4D97-AF65-F5344CB8AC3E}">
        <p14:creationId xmlns="" xmlns:p14="http://schemas.microsoft.com/office/powerpoint/2010/main" val="32116434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24</a:t>
            </a:fld>
            <a:endParaRPr lang="en-US" dirty="0"/>
          </a:p>
        </p:txBody>
      </p:sp>
    </p:spTree>
    <p:extLst>
      <p:ext uri="{BB962C8B-B14F-4D97-AF65-F5344CB8AC3E}">
        <p14:creationId xmlns="" xmlns:p14="http://schemas.microsoft.com/office/powerpoint/2010/main" val="15341510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25</a:t>
            </a:fld>
            <a:endParaRPr lang="en-US" dirty="0"/>
          </a:p>
        </p:txBody>
      </p:sp>
    </p:spTree>
    <p:extLst>
      <p:ext uri="{BB962C8B-B14F-4D97-AF65-F5344CB8AC3E}">
        <p14:creationId xmlns="" xmlns:p14="http://schemas.microsoft.com/office/powerpoint/2010/main" val="1534151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aseline="0" dirty="0"/>
              <a:t>Beer Stations set up and identified Beer starts at 5pm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26</a:t>
            </a:fld>
            <a:endParaRPr lang="en-US" dirty="0"/>
          </a:p>
        </p:txBody>
      </p:sp>
    </p:spTree>
    <p:extLst>
      <p:ext uri="{BB962C8B-B14F-4D97-AF65-F5344CB8AC3E}">
        <p14:creationId xmlns="" xmlns:p14="http://schemas.microsoft.com/office/powerpoint/2010/main" val="11250290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dirty="0"/>
          </a:p>
          <a:p>
            <a:r>
              <a:rPr lang="en-US" dirty="0"/>
              <a:t>Sellers to go through trade show at 5pm to start selling tickets for vendor night</a:t>
            </a:r>
          </a:p>
          <a:p>
            <a:endParaRPr lang="en-US" dirty="0"/>
          </a:p>
          <a:p>
            <a:r>
              <a:rPr lang="en-US" dirty="0"/>
              <a:t>Lisa/Bonnie/Andrea</a:t>
            </a:r>
            <a:r>
              <a:rPr lang="en-US" baseline="0" dirty="0"/>
              <a:t> – Receipt Books </a:t>
            </a:r>
            <a:r>
              <a:rPr lang="en-US" dirty="0"/>
              <a:t>	Lisa/Andrea  manage closing down silent auction tables for Friday</a:t>
            </a:r>
            <a:r>
              <a:rPr lang="en-US" baseline="0" dirty="0"/>
              <a:t> </a:t>
            </a:r>
            <a:r>
              <a:rPr lang="en-US" dirty="0"/>
              <a:t>	</a:t>
            </a:r>
          </a:p>
          <a:p>
            <a:r>
              <a:rPr lang="en-US" dirty="0"/>
              <a:t>Carla/Lori</a:t>
            </a:r>
            <a:r>
              <a:rPr lang="en-US" baseline="0" dirty="0"/>
              <a:t> – Raffles as needed </a:t>
            </a:r>
            <a:endParaRPr lang="en-US" dirty="0"/>
          </a:p>
          <a:p>
            <a:endParaRPr lang="en-US" baseline="0" dirty="0"/>
          </a:p>
          <a:p>
            <a:endParaRPr lang="en-US" baseline="0" dirty="0"/>
          </a:p>
          <a:p>
            <a:r>
              <a:rPr lang="en-US" baseline="0" dirty="0"/>
              <a:t>Mikey – Auction picture presentation </a:t>
            </a:r>
            <a:endParaRPr lang="en-US" dirty="0"/>
          </a:p>
          <a:p>
            <a:endParaRPr lang="en-US" dirty="0"/>
          </a:p>
          <a:p>
            <a:r>
              <a:rPr lang="en-US" baseline="0" dirty="0"/>
              <a:t> Michelle - </a:t>
            </a:r>
            <a:r>
              <a:rPr lang="en-US" dirty="0"/>
              <a:t>Quick</a:t>
            </a:r>
            <a:r>
              <a:rPr lang="en-US" baseline="0" dirty="0"/>
              <a:t> Books Entry </a:t>
            </a:r>
            <a:endParaRPr lang="en-US" dirty="0"/>
          </a:p>
          <a:p>
            <a:r>
              <a:rPr lang="en-US" baseline="0" dirty="0"/>
              <a:t>	</a:t>
            </a:r>
          </a:p>
          <a:p>
            <a:r>
              <a:rPr lang="en-US" baseline="0" dirty="0"/>
              <a:t>Laurie Smith   Registration </a:t>
            </a:r>
            <a:endParaRPr lang="en-US" dirty="0"/>
          </a:p>
          <a:p>
            <a:pPr defTabSz="922158">
              <a:defRPr/>
            </a:pPr>
            <a:r>
              <a:rPr lang="en-US" dirty="0"/>
              <a:t>John J		Assist</a:t>
            </a:r>
            <a:r>
              <a:rPr lang="en-US" baseline="0" dirty="0"/>
              <a:t> with Auction </a:t>
            </a:r>
          </a:p>
          <a:p>
            <a:r>
              <a:rPr lang="en-US" dirty="0"/>
              <a:t>Ryan</a:t>
            </a:r>
          </a:p>
          <a:p>
            <a:r>
              <a:rPr lang="en-US" dirty="0"/>
              <a:t>Dave </a:t>
            </a:r>
          </a:p>
          <a:p>
            <a:endParaRPr lang="en-US" dirty="0"/>
          </a:p>
          <a:p>
            <a:r>
              <a:rPr lang="en-US" dirty="0"/>
              <a:t>Rick 		</a:t>
            </a:r>
            <a:r>
              <a:rPr lang="en-US" baseline="0" dirty="0"/>
              <a:t>     </a:t>
            </a:r>
            <a:r>
              <a:rPr lang="en-US" dirty="0"/>
              <a:t>Trade Show </a:t>
            </a:r>
          </a:p>
          <a:p>
            <a:pPr defTabSz="922158">
              <a:defRPr/>
            </a:pPr>
            <a:r>
              <a:rPr lang="en-US" dirty="0"/>
              <a:t>Ron Severson 	Trade Show </a:t>
            </a:r>
          </a:p>
          <a:p>
            <a:r>
              <a:rPr lang="en-US" dirty="0"/>
              <a:t>Mickey</a:t>
            </a:r>
            <a:r>
              <a:rPr lang="en-US" baseline="0" dirty="0"/>
              <a:t> </a:t>
            </a:r>
            <a:endParaRPr lang="en-US" dirty="0"/>
          </a:p>
          <a:p>
            <a:r>
              <a:rPr lang="en-US" dirty="0"/>
              <a:t>Ryan</a:t>
            </a:r>
          </a:p>
          <a:p>
            <a:endParaRPr lang="en-US" dirty="0"/>
          </a:p>
          <a:p>
            <a:r>
              <a:rPr lang="en-US" dirty="0"/>
              <a:t>Matt 		Leaving after</a:t>
            </a:r>
            <a:r>
              <a:rPr lang="en-US" baseline="0" dirty="0"/>
              <a:t> classes</a:t>
            </a:r>
            <a:endParaRPr lang="en-US" dirty="0"/>
          </a:p>
          <a:p>
            <a:r>
              <a:rPr lang="en-US" dirty="0"/>
              <a:t>	</a:t>
            </a:r>
          </a:p>
          <a:p>
            <a:endParaRPr lang="en-US" dirty="0"/>
          </a:p>
          <a:p>
            <a:endParaRPr lang="en-US"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27</a:t>
            </a:fld>
            <a:endParaRPr lang="en-US" dirty="0"/>
          </a:p>
        </p:txBody>
      </p:sp>
    </p:spTree>
    <p:extLst>
      <p:ext uri="{BB962C8B-B14F-4D97-AF65-F5344CB8AC3E}">
        <p14:creationId xmlns="" xmlns:p14="http://schemas.microsoft.com/office/powerpoint/2010/main" val="4280482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dirty="0"/>
              <a:t>Carla/Lisa  – Annual</a:t>
            </a:r>
            <a:r>
              <a:rPr lang="en-US" baseline="0" dirty="0"/>
              <a:t> Meeting </a:t>
            </a:r>
          </a:p>
          <a:p>
            <a:endParaRPr lang="en-US" baseline="0" dirty="0"/>
          </a:p>
          <a:p>
            <a:r>
              <a:rPr lang="en-US" baseline="0" dirty="0"/>
              <a:t>Checkoff list – for Julie for Campgrounds in attendance </a:t>
            </a:r>
          </a:p>
          <a:p>
            <a:r>
              <a:rPr lang="en-US" baseline="0" dirty="0"/>
              <a:t> </a:t>
            </a:r>
            <a:endParaRPr lang="en-US" dirty="0"/>
          </a:p>
          <a:p>
            <a:r>
              <a:rPr lang="en-US" dirty="0"/>
              <a:t>Flashdrive</a:t>
            </a:r>
            <a:r>
              <a:rPr lang="en-US" baseline="0" dirty="0"/>
              <a:t> for  minutes </a:t>
            </a:r>
            <a:endParaRPr lang="en-US" dirty="0"/>
          </a:p>
          <a:p>
            <a:endParaRPr lang="en-US" dirty="0"/>
          </a:p>
          <a:p>
            <a:r>
              <a:rPr lang="en-US" baseline="0" dirty="0"/>
              <a:t>Rick or Lisa  as Champions  in Annual Meeting </a:t>
            </a:r>
            <a:r>
              <a:rPr lang="en-US" dirty="0"/>
              <a:t>		</a:t>
            </a:r>
          </a:p>
          <a:p>
            <a:endParaRPr lang="en-US" dirty="0"/>
          </a:p>
          <a:p>
            <a:r>
              <a:rPr lang="en-US" baseline="0" dirty="0"/>
              <a:t>Andrea in GBF Booth </a:t>
            </a:r>
          </a:p>
          <a:p>
            <a:endParaRPr lang="en-US" baseline="0" dirty="0"/>
          </a:p>
          <a:p>
            <a:endParaRPr lang="en-US" baseline="0" dirty="0"/>
          </a:p>
          <a:p>
            <a:r>
              <a:rPr lang="en-US" baseline="0" dirty="0"/>
              <a:t>Mikey – taking pictures for live Auction </a:t>
            </a:r>
            <a:endParaRPr lang="en-US" dirty="0"/>
          </a:p>
          <a:p>
            <a:r>
              <a:rPr lang="en-US" dirty="0"/>
              <a:t>	</a:t>
            </a:r>
          </a:p>
          <a:p>
            <a:r>
              <a:rPr lang="en-US" dirty="0"/>
              <a:t>Michelle</a:t>
            </a:r>
            <a:r>
              <a:rPr lang="en-US" baseline="0" dirty="0"/>
              <a:t>  </a:t>
            </a:r>
            <a:r>
              <a:rPr lang="en-US" dirty="0"/>
              <a:t>Quick</a:t>
            </a:r>
            <a:r>
              <a:rPr lang="en-US" baseline="0" dirty="0"/>
              <a:t> Books Entry/Evaluations/Auction prep</a:t>
            </a:r>
            <a:endParaRPr lang="en-US" dirty="0"/>
          </a:p>
          <a:p>
            <a:r>
              <a:rPr lang="en-US" baseline="0" dirty="0"/>
              <a:t>	</a:t>
            </a:r>
          </a:p>
          <a:p>
            <a:r>
              <a:rPr lang="en-US" dirty="0"/>
              <a:t>Karen/Linda</a:t>
            </a:r>
            <a:r>
              <a:rPr lang="en-US" baseline="0" dirty="0"/>
              <a:t>  Registration </a:t>
            </a:r>
            <a:endParaRPr lang="en-US" dirty="0"/>
          </a:p>
          <a:p>
            <a:pPr defTabSz="922158">
              <a:defRPr/>
            </a:pPr>
            <a:r>
              <a:rPr lang="en-US" dirty="0"/>
              <a:t>John J		Assist</a:t>
            </a:r>
            <a:r>
              <a:rPr lang="en-US" baseline="0" dirty="0"/>
              <a:t> with Auction/Quick Books </a:t>
            </a:r>
          </a:p>
          <a:p>
            <a:endParaRPr lang="en-US" dirty="0"/>
          </a:p>
          <a:p>
            <a:r>
              <a:rPr lang="en-US" b="1" dirty="0"/>
              <a:t>Hotel to provide glasses and ice at the Coverra Insurance Booth for Saturday at 9:30am</a:t>
            </a:r>
            <a:r>
              <a:rPr lang="en-US" b="1" baseline="0" dirty="0"/>
              <a:t> </a:t>
            </a:r>
            <a:r>
              <a:rPr lang="en-US" b="1" dirty="0"/>
              <a:t> </a:t>
            </a:r>
          </a:p>
          <a:p>
            <a:endParaRPr lang="en-US" dirty="0"/>
          </a:p>
          <a:p>
            <a:r>
              <a:rPr lang="en-US" dirty="0"/>
              <a:t>Rick 		</a:t>
            </a:r>
          </a:p>
          <a:p>
            <a:pPr defTabSz="922158">
              <a:defRPr/>
            </a:pPr>
            <a:r>
              <a:rPr lang="en-US" dirty="0"/>
              <a:t>Ron Severson 	Auction</a:t>
            </a:r>
            <a:r>
              <a:rPr lang="en-US" baseline="0" dirty="0"/>
              <a:t> Gathering</a:t>
            </a:r>
            <a:r>
              <a:rPr lang="en-US" dirty="0"/>
              <a:t> </a:t>
            </a:r>
          </a:p>
          <a:p>
            <a:r>
              <a:rPr lang="en-US" dirty="0"/>
              <a:t>Mickey</a:t>
            </a:r>
            <a:r>
              <a:rPr lang="en-US" baseline="0" dirty="0"/>
              <a:t> 		Auction Gatheriing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28</a:t>
            </a:fld>
            <a:endParaRPr lang="en-US" dirty="0"/>
          </a:p>
        </p:txBody>
      </p:sp>
    </p:spTree>
    <p:extLst>
      <p:ext uri="{BB962C8B-B14F-4D97-AF65-F5344CB8AC3E}">
        <p14:creationId xmlns="" xmlns:p14="http://schemas.microsoft.com/office/powerpoint/2010/main" val="12066087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29</a:t>
            </a:fld>
            <a:endParaRPr lang="en-US" dirty="0"/>
          </a:p>
        </p:txBody>
      </p:sp>
    </p:spTree>
    <p:extLst>
      <p:ext uri="{BB962C8B-B14F-4D97-AF65-F5344CB8AC3E}">
        <p14:creationId xmlns="" xmlns:p14="http://schemas.microsoft.com/office/powerpoint/2010/main" val="3358292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922158">
              <a:defRPr/>
            </a:pPr>
            <a:r>
              <a:rPr lang="en-US" dirty="0"/>
              <a:t>Lisa  - One</a:t>
            </a:r>
            <a:r>
              <a:rPr lang="en-US" baseline="0" dirty="0"/>
              <a:t> ¼ barrel of beer needs to be in the banquet room at 5pm </a:t>
            </a:r>
            <a:endParaRPr lang="en-US" dirty="0"/>
          </a:p>
          <a:p>
            <a:endParaRPr lang="en-US" dirty="0"/>
          </a:p>
          <a:p>
            <a:r>
              <a:rPr lang="en-US" dirty="0"/>
              <a:t>Bonnie/Lisa with Receipts</a:t>
            </a:r>
            <a:r>
              <a:rPr lang="en-US" baseline="0" dirty="0"/>
              <a:t> </a:t>
            </a:r>
          </a:p>
          <a:p>
            <a:endParaRPr lang="en-US" baseline="0" dirty="0"/>
          </a:p>
          <a:p>
            <a:r>
              <a:rPr lang="en-US" baseline="0" dirty="0"/>
              <a:t>John  - Auction list</a:t>
            </a:r>
          </a:p>
          <a:p>
            <a:r>
              <a:rPr lang="en-US" baseline="0" dirty="0"/>
              <a:t>Mickey – Pictures for Auction </a:t>
            </a:r>
          </a:p>
          <a:p>
            <a:endParaRPr lang="en-US" baseline="0" dirty="0"/>
          </a:p>
          <a:p>
            <a:endParaRPr lang="en-US" baseline="0" dirty="0"/>
          </a:p>
          <a:p>
            <a:r>
              <a:rPr lang="en-US" baseline="0" dirty="0"/>
              <a:t>Carla – Raffles as needed </a:t>
            </a:r>
          </a:p>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30</a:t>
            </a:fld>
            <a:endParaRPr lang="en-US" dirty="0"/>
          </a:p>
        </p:txBody>
      </p:sp>
    </p:spTree>
    <p:extLst>
      <p:ext uri="{BB962C8B-B14F-4D97-AF65-F5344CB8AC3E}">
        <p14:creationId xmlns="" xmlns:p14="http://schemas.microsoft.com/office/powerpoint/2010/main" val="2121045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dirty="0"/>
              <a:t>Bell </a:t>
            </a:r>
          </a:p>
          <a:p>
            <a:r>
              <a:rPr lang="en-US" dirty="0"/>
              <a:t>Evaluations</a:t>
            </a:r>
            <a:r>
              <a:rPr lang="en-US" baseline="0" dirty="0"/>
              <a:t> </a:t>
            </a:r>
          </a:p>
          <a:p>
            <a:r>
              <a:rPr lang="en-US" baseline="0" dirty="0"/>
              <a:t>Golf Cart Tub </a:t>
            </a:r>
          </a:p>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32</a:t>
            </a:fld>
            <a:endParaRPr lang="en-US" dirty="0"/>
          </a:p>
        </p:txBody>
      </p:sp>
    </p:spTree>
    <p:extLst>
      <p:ext uri="{BB962C8B-B14F-4D97-AF65-F5344CB8AC3E}">
        <p14:creationId xmlns="" xmlns:p14="http://schemas.microsoft.com/office/powerpoint/2010/main" val="278788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b="1" dirty="0"/>
          </a:p>
          <a:p>
            <a:r>
              <a:rPr lang="en-US" b="1" dirty="0"/>
              <a:t>Gilbert Booth </a:t>
            </a:r>
          </a:p>
          <a:p>
            <a:endParaRPr lang="en-US" baseline="0" dirty="0"/>
          </a:p>
          <a:p>
            <a:r>
              <a:rPr lang="en-US" baseline="0" dirty="0"/>
              <a:t>Signs about how to fundraise </a:t>
            </a:r>
          </a:p>
          <a:p>
            <a:r>
              <a:rPr lang="en-US" baseline="0" dirty="0"/>
              <a:t>__Fundraising idea book </a:t>
            </a:r>
            <a:endParaRPr lang="en-US" dirty="0"/>
          </a:p>
          <a:p>
            <a:r>
              <a:rPr lang="en-US" dirty="0"/>
              <a:t>__Golf</a:t>
            </a:r>
            <a:r>
              <a:rPr lang="en-US" baseline="0" dirty="0"/>
              <a:t> Tickets  donated by Harris </a:t>
            </a:r>
          </a:p>
          <a:p>
            <a:r>
              <a:rPr lang="en-US" baseline="0" dirty="0"/>
              <a:t>__merchandise to sign – Gilbert’s and Ron Dayne</a:t>
            </a:r>
          </a:p>
          <a:p>
            <a:r>
              <a:rPr lang="en-US" baseline="0" dirty="0"/>
              <a:t>__Raffle license </a:t>
            </a:r>
          </a:p>
          <a:p>
            <a:r>
              <a:rPr lang="en-US" baseline="0" dirty="0"/>
              <a:t>__Helmets</a:t>
            </a:r>
          </a:p>
          <a:p>
            <a:r>
              <a:rPr lang="en-US" baseline="0" dirty="0"/>
              <a:t>__Gilbert 8x10’s </a:t>
            </a:r>
          </a:p>
          <a:p>
            <a:r>
              <a:rPr lang="en-US" baseline="0" dirty="0"/>
              <a:t>__Gilbert Jerseys </a:t>
            </a:r>
          </a:p>
          <a:p>
            <a:r>
              <a:rPr lang="en-US" baseline="0" dirty="0"/>
              <a:t>__8x10’s Gilbert Caden </a:t>
            </a:r>
          </a:p>
          <a:p>
            <a:r>
              <a:rPr lang="en-US" baseline="0" dirty="0"/>
              <a:t>__Gilbert Brown 8x10’s </a:t>
            </a:r>
          </a:p>
          <a:p>
            <a:r>
              <a:rPr lang="en-US" baseline="0" dirty="0"/>
              <a:t>__Footballs Foundation </a:t>
            </a:r>
          </a:p>
          <a:p>
            <a:r>
              <a:rPr lang="en-US" baseline="0" dirty="0"/>
              <a:t>__Calendar for 2021</a:t>
            </a:r>
          </a:p>
          <a:p>
            <a:r>
              <a:rPr lang="en-US" baseline="0" dirty="0"/>
              <a:t>__GBF Table Cloths</a:t>
            </a:r>
          </a:p>
          <a:p>
            <a:r>
              <a:rPr lang="en-US" baseline="0" dirty="0"/>
              <a:t>__ Merchandise pickup </a:t>
            </a:r>
          </a:p>
          <a:p>
            <a:r>
              <a:rPr lang="en-US" baseline="0" dirty="0"/>
              <a:t>___Tavern Tour Certificates</a:t>
            </a:r>
          </a:p>
          <a:p>
            <a:r>
              <a:rPr lang="en-US" baseline="0" dirty="0"/>
              <a:t>___Wellness weekend Certificates</a:t>
            </a:r>
          </a:p>
          <a:p>
            <a:r>
              <a:rPr lang="en-US" baseline="0" dirty="0"/>
              <a:t>___Boat Tour certificates</a:t>
            </a:r>
          </a:p>
          <a:p>
            <a:endParaRPr lang="en-US" baseline="0" dirty="0"/>
          </a:p>
          <a:p>
            <a:r>
              <a:rPr lang="en-US" baseline="0" dirty="0"/>
              <a:t>Gilberts Booth: </a:t>
            </a:r>
          </a:p>
          <a:p>
            <a:r>
              <a:rPr lang="en-US" baseline="0" dirty="0"/>
              <a:t>___order blank for silicone wristbands</a:t>
            </a:r>
          </a:p>
          <a:p>
            <a:r>
              <a:rPr lang="en-US" baseline="0" dirty="0"/>
              <a:t>___Large Helmets </a:t>
            </a:r>
          </a:p>
          <a:p>
            <a:r>
              <a:rPr lang="en-US" baseline="0" dirty="0"/>
              <a:t>___Mini Helmets </a:t>
            </a:r>
            <a:endParaRPr lang="en-US" dirty="0"/>
          </a:p>
          <a:p>
            <a:r>
              <a:rPr lang="en-US" dirty="0"/>
              <a:t>___GBF</a:t>
            </a:r>
            <a:r>
              <a:rPr lang="en-US" baseline="0" dirty="0"/>
              <a:t> Merchandise to raffle – take to registration to be put on consignment under your campground</a:t>
            </a:r>
          </a:p>
          <a:p>
            <a:r>
              <a:rPr lang="en-US" baseline="0" dirty="0"/>
              <a:t>___Sign to pick up your consignment items to raffle at the campground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3</a:t>
            </a:fld>
            <a:endParaRPr lang="en-US" dirty="0"/>
          </a:p>
        </p:txBody>
      </p:sp>
    </p:spTree>
    <p:extLst>
      <p:ext uri="{BB962C8B-B14F-4D97-AF65-F5344CB8AC3E}">
        <p14:creationId xmlns="" xmlns:p14="http://schemas.microsoft.com/office/powerpoint/2010/main" val="38614504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36</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37</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40</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41</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42</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617860"/>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43</a:t>
            </a:fld>
            <a:endParaRPr lang="en-US" dirty="0"/>
          </a:p>
        </p:txBody>
      </p:sp>
    </p:spTree>
    <p:extLst>
      <p:ext uri="{BB962C8B-B14F-4D97-AF65-F5344CB8AC3E}">
        <p14:creationId xmlns="" xmlns:p14="http://schemas.microsoft.com/office/powerpoint/2010/main" val="1397622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18846">
              <a:defRPr/>
            </a:pPr>
            <a:r>
              <a:rPr lang="en-US" sz="1800" dirty="0">
                <a:latin typeface="Calibri" panose="020F0502020204030204" pitchFamily="34" charset="0"/>
                <a:ea typeface="Calibri" panose="020F0502020204030204" pitchFamily="34" charset="0"/>
              </a:rPr>
              <a:t>Sen. Andre Jacque just received notice of a committee hearing on one of his bills scheduled for March 18, so he will unfortunately need to be in Madison that day and will not be able to make it to Stevens Point.  He said to please invite him again next year.</a:t>
            </a:r>
          </a:p>
          <a:p>
            <a:endParaRPr lang="en-US" dirty="0"/>
          </a:p>
        </p:txBody>
      </p:sp>
      <p:sp>
        <p:nvSpPr>
          <p:cNvPr id="4" name="Slide Number Placeholder 3"/>
          <p:cNvSpPr>
            <a:spLocks noGrp="1"/>
          </p:cNvSpPr>
          <p:nvPr>
            <p:ph type="sldNum" sz="quarter" idx="5"/>
          </p:nvPr>
        </p:nvSpPr>
        <p:spPr/>
        <p:txBody>
          <a:bodyPr/>
          <a:lstStyle/>
          <a:p>
            <a:fld id="{D881B5C0-CC88-4502-AC6F-DA6AAA8918EE}" type="slidenum">
              <a:rPr lang="en-US" smtClean="0"/>
              <a:pPr/>
              <a:t>44</a:t>
            </a:fld>
            <a:endParaRPr lang="en-US" dirty="0"/>
          </a:p>
        </p:txBody>
      </p:sp>
    </p:spTree>
    <p:extLst>
      <p:ext uri="{BB962C8B-B14F-4D97-AF65-F5344CB8AC3E}">
        <p14:creationId xmlns="" xmlns:p14="http://schemas.microsoft.com/office/powerpoint/2010/main" val="29676432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03545E-2EF0-4F18-B28F-82EE72C7D9FA}" type="slidenum">
              <a:rPr lang="en-US" smtClean="0"/>
              <a:pPr/>
              <a:t>45</a:t>
            </a:fld>
            <a:endParaRPr lang="en-US" dirty="0"/>
          </a:p>
        </p:txBody>
      </p:sp>
    </p:spTree>
    <p:extLst>
      <p:ext uri="{BB962C8B-B14F-4D97-AF65-F5344CB8AC3E}">
        <p14:creationId xmlns="" xmlns:p14="http://schemas.microsoft.com/office/powerpoint/2010/main" val="2222126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1" dirty="0"/>
              <a:t>Laminated list of how people</a:t>
            </a:r>
            <a:r>
              <a:rPr lang="en-US" b="1" baseline="0" dirty="0"/>
              <a:t> earn golf cart tickets </a:t>
            </a:r>
            <a:endParaRPr lang="en-US" b="1" dirty="0"/>
          </a:p>
          <a:p>
            <a:r>
              <a:rPr lang="en-US" b="1" dirty="0"/>
              <a:t>Wed WACO Staff: </a:t>
            </a:r>
          </a:p>
          <a:p>
            <a:endParaRPr lang="en-US" dirty="0"/>
          </a:p>
          <a:p>
            <a:pPr defTabSz="912203">
              <a:defRPr/>
            </a:pPr>
            <a:r>
              <a:rPr lang="en-US" dirty="0"/>
              <a:t>Pam  S&amp;H booth set up </a:t>
            </a:r>
          </a:p>
          <a:p>
            <a:endParaRPr lang="en-US" dirty="0"/>
          </a:p>
          <a:p>
            <a:r>
              <a:rPr lang="en-US" dirty="0"/>
              <a:t>Bonnie</a:t>
            </a:r>
            <a:r>
              <a:rPr lang="en-US" baseline="0" dirty="0"/>
              <a:t> </a:t>
            </a:r>
          </a:p>
          <a:p>
            <a:r>
              <a:rPr lang="en-US" baseline="0" dirty="0"/>
              <a:t>Mick </a:t>
            </a:r>
          </a:p>
          <a:p>
            <a:r>
              <a:rPr lang="en-US" baseline="0" dirty="0"/>
              <a:t>Chris &amp; Bill –</a:t>
            </a:r>
            <a:endParaRPr lang="en-US" dirty="0"/>
          </a:p>
          <a:p>
            <a:r>
              <a:rPr lang="en-US" b="1" dirty="0"/>
              <a:t>Lemonade</a:t>
            </a:r>
            <a:r>
              <a:rPr lang="en-US" b="1" baseline="0" dirty="0"/>
              <a:t> Stand comes in </a:t>
            </a:r>
          </a:p>
          <a:p>
            <a:r>
              <a:rPr lang="en-US" b="0" baseline="0" dirty="0"/>
              <a:t>__Lemons</a:t>
            </a:r>
          </a:p>
          <a:p>
            <a:r>
              <a:rPr lang="en-US" b="0" baseline="0" dirty="0"/>
              <a:t>__Sugar </a:t>
            </a:r>
          </a:p>
          <a:p>
            <a:r>
              <a:rPr lang="en-US" b="0" baseline="0" dirty="0"/>
              <a:t>__Supplies </a:t>
            </a:r>
          </a:p>
          <a:p>
            <a:endParaRPr lang="en-US" b="1" dirty="0"/>
          </a:p>
          <a:p>
            <a:r>
              <a:rPr lang="en-US" dirty="0"/>
              <a:t>___ Press passes (6 that say MEDIA</a:t>
            </a:r>
            <a:r>
              <a:rPr lang="en-US" baseline="0" dirty="0"/>
              <a:t> ) </a:t>
            </a:r>
            <a:endParaRPr lang="en-US" dirty="0"/>
          </a:p>
          <a:p>
            <a:r>
              <a:rPr lang="en-US" dirty="0"/>
              <a:t>___Press</a:t>
            </a:r>
            <a:r>
              <a:rPr lang="en-US" baseline="0" dirty="0"/>
              <a:t> Release </a:t>
            </a:r>
            <a:endParaRPr lang="en-US" dirty="0"/>
          </a:p>
          <a:p>
            <a:endParaRPr lang="en-US" dirty="0"/>
          </a:p>
          <a:p>
            <a:r>
              <a:rPr lang="en-US" dirty="0"/>
              <a:t>__speakers gifts out one of each </a:t>
            </a:r>
          </a:p>
          <a:p>
            <a:r>
              <a:rPr lang="en-US" dirty="0"/>
              <a:t>__Spray</a:t>
            </a:r>
            <a:r>
              <a:rPr lang="en-US" baseline="0" dirty="0"/>
              <a:t> Bottles </a:t>
            </a:r>
          </a:p>
          <a:p>
            <a:r>
              <a:rPr lang="en-US" baseline="0" dirty="0"/>
              <a:t>  </a:t>
            </a:r>
          </a:p>
          <a:p>
            <a:r>
              <a:rPr lang="en-US" baseline="0" dirty="0"/>
              <a:t>__Water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4</a:t>
            </a:fld>
            <a:endParaRPr lang="en-US" dirty="0"/>
          </a:p>
        </p:txBody>
      </p:sp>
    </p:spTree>
    <p:extLst>
      <p:ext uri="{BB962C8B-B14F-4D97-AF65-F5344CB8AC3E}">
        <p14:creationId xmlns="" xmlns:p14="http://schemas.microsoft.com/office/powerpoint/2010/main" val="37795815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03545E-2EF0-4F18-B28F-82EE72C7D9FA}" type="slidenum">
              <a:rPr lang="en-US" smtClean="0"/>
              <a:pPr/>
              <a:t>46</a:t>
            </a:fld>
            <a:endParaRPr lang="en-US" dirty="0"/>
          </a:p>
        </p:txBody>
      </p:sp>
    </p:spTree>
    <p:extLst>
      <p:ext uri="{BB962C8B-B14F-4D97-AF65-F5344CB8AC3E}">
        <p14:creationId xmlns="" xmlns:p14="http://schemas.microsoft.com/office/powerpoint/2010/main" val="22221261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47</a:t>
            </a:fld>
            <a:endParaRPr lang="en-US" dirty="0"/>
          </a:p>
        </p:txBody>
      </p:sp>
    </p:spTree>
    <p:extLst>
      <p:ext uri="{BB962C8B-B14F-4D97-AF65-F5344CB8AC3E}">
        <p14:creationId xmlns="" xmlns:p14="http://schemas.microsoft.com/office/powerpoint/2010/main" val="2222126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pPr defTabSz="915885">
              <a:defRPr/>
            </a:pPr>
            <a:r>
              <a:rPr lang="en-US" altLang="en-US" b="1" dirty="0"/>
              <a:t>Matt </a:t>
            </a:r>
            <a:r>
              <a:rPr lang="en-US" altLang="en-US" dirty="0"/>
              <a:t> Set up projectors in each room – be sure presentations are ready &amp; laptops. Registration</a:t>
            </a:r>
          </a:p>
          <a:p>
            <a:r>
              <a:rPr lang="en-US" altLang="en-US" b="1" dirty="0"/>
              <a:t>Matt to hook up printer</a:t>
            </a:r>
            <a:r>
              <a:rPr lang="en-US" altLang="en-US" dirty="0"/>
              <a:t> to make copies </a:t>
            </a:r>
          </a:p>
          <a:p>
            <a:r>
              <a:rPr lang="en-US" altLang="en-US" dirty="0"/>
              <a:t>____Need Lori’s Printer from the office </a:t>
            </a:r>
          </a:p>
          <a:p>
            <a:r>
              <a:rPr lang="en-US" altLang="en-US" dirty="0"/>
              <a:t>___ Need Laptop that can connect to S&amp;H office or way to get on SAGE</a:t>
            </a:r>
          </a:p>
          <a:p>
            <a:r>
              <a:rPr lang="en-US" altLang="en-US" dirty="0"/>
              <a:t>___Need Speakers from the office </a:t>
            </a:r>
          </a:p>
          <a:p>
            <a:r>
              <a:rPr lang="en-US" altLang="en-US" dirty="0"/>
              <a:t>___Need Projectors packed – need count</a:t>
            </a:r>
          </a:p>
          <a:p>
            <a:r>
              <a:rPr lang="en-US" altLang="en-US" dirty="0"/>
              <a:t>___All available laptops – need count</a:t>
            </a:r>
          </a:p>
          <a:p>
            <a:pPr defTabSz="915885">
              <a:defRPr/>
            </a:pPr>
            <a:r>
              <a:rPr lang="en-US" altLang="en-US" b="1" dirty="0"/>
              <a:t>___</a:t>
            </a:r>
            <a:r>
              <a:rPr lang="en-US" altLang="en-US" dirty="0"/>
              <a:t>Copy the data base and put on a laptop</a:t>
            </a:r>
          </a:p>
          <a:p>
            <a:pPr defTabSz="915885">
              <a:defRPr/>
            </a:pPr>
            <a:r>
              <a:rPr lang="en-US" altLang="en-US" b="1" dirty="0"/>
              <a:t>___</a:t>
            </a:r>
            <a:r>
              <a:rPr lang="en-US" altLang="en-US" b="0" dirty="0"/>
              <a:t>WACO CC machine</a:t>
            </a:r>
            <a:r>
              <a:rPr lang="en-US" altLang="en-US" b="0" baseline="0" dirty="0"/>
              <a:t>/S&amp;H machine </a:t>
            </a:r>
          </a:p>
          <a:p>
            <a:pPr defTabSz="915885">
              <a:defRPr/>
            </a:pPr>
            <a:r>
              <a:rPr lang="en-US" altLang="en-US" b="0" baseline="0" dirty="0"/>
              <a:t>___Cameras</a:t>
            </a:r>
          </a:p>
          <a:p>
            <a:pPr defTabSz="915885">
              <a:defRPr/>
            </a:pPr>
            <a:r>
              <a:rPr lang="en-US" altLang="en-US" b="0" baseline="0" dirty="0"/>
              <a:t>___extension cords – 10 feet </a:t>
            </a:r>
          </a:p>
          <a:p>
            <a:pPr defTabSz="915885">
              <a:defRPr/>
            </a:pPr>
            <a:endParaRPr lang="en-US" altLang="en-US" b="0" baseline="0" dirty="0"/>
          </a:p>
          <a:p>
            <a:pPr defTabSz="915885">
              <a:defRPr/>
            </a:pPr>
            <a:endParaRPr lang="en-US" altLang="en-US" b="0" dirty="0"/>
          </a:p>
          <a:p>
            <a:pPr defTabSz="915885">
              <a:defRPr/>
            </a:pPr>
            <a:r>
              <a:rPr lang="en-US" altLang="en-US" b="1" dirty="0"/>
              <a:t>Pre –Con Meeting noon  on Tuesday  Rick &amp; Lori &amp; Lisa Danielle &amp; Carla –  3:00 pm </a:t>
            </a:r>
          </a:p>
          <a:p>
            <a:endParaRPr lang="en-US" dirty="0"/>
          </a:p>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5</a:t>
            </a:fld>
            <a:endParaRPr lang="en-US" dirty="0"/>
          </a:p>
        </p:txBody>
      </p:sp>
    </p:spTree>
    <p:extLst>
      <p:ext uri="{BB962C8B-B14F-4D97-AF65-F5344CB8AC3E}">
        <p14:creationId xmlns="" xmlns:p14="http://schemas.microsoft.com/office/powerpoint/2010/main" val="25959207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6</a:t>
            </a:fld>
            <a:endParaRPr lang="en-US" dirty="0"/>
          </a:p>
        </p:txBody>
      </p:sp>
    </p:spTree>
    <p:extLst>
      <p:ext uri="{BB962C8B-B14F-4D97-AF65-F5344CB8AC3E}">
        <p14:creationId xmlns="" xmlns:p14="http://schemas.microsoft.com/office/powerpoint/2010/main" val="2445695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dirty="0"/>
              <a:t>__ Matt</a:t>
            </a:r>
            <a:r>
              <a:rPr lang="en-US" baseline="0" dirty="0"/>
              <a:t> to set up equipment by noon on Tuesday </a:t>
            </a:r>
          </a:p>
          <a:p>
            <a:r>
              <a:rPr lang="en-US" baseline="0" dirty="0"/>
              <a:t>__Pull tabs Mark and put in Gilberts Booth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7</a:t>
            </a:fld>
            <a:endParaRPr lang="en-US" dirty="0"/>
          </a:p>
        </p:txBody>
      </p:sp>
    </p:spTree>
    <p:extLst>
      <p:ext uri="{BB962C8B-B14F-4D97-AF65-F5344CB8AC3E}">
        <p14:creationId xmlns="" xmlns:p14="http://schemas.microsoft.com/office/powerpoint/2010/main" val="4131167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703545E-2EF0-4F18-B28F-82EE72C7D9FA}" type="slidenum">
              <a:rPr lang="en-US" smtClean="0"/>
              <a:pPr/>
              <a:t>9</a:t>
            </a:fld>
            <a:endParaRPr lang="en-US" dirty="0"/>
          </a:p>
        </p:txBody>
      </p:sp>
    </p:spTree>
    <p:extLst>
      <p:ext uri="{BB962C8B-B14F-4D97-AF65-F5344CB8AC3E}">
        <p14:creationId xmlns="" xmlns:p14="http://schemas.microsoft.com/office/powerpoint/2010/main" val="4131167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22488" y="696913"/>
            <a:ext cx="2613025" cy="3486150"/>
          </a:xfrm>
        </p:spPr>
      </p:sp>
      <p:sp>
        <p:nvSpPr>
          <p:cNvPr id="3" name="Notes Placeholder 2"/>
          <p:cNvSpPr>
            <a:spLocks noGrp="1"/>
          </p:cNvSpPr>
          <p:nvPr>
            <p:ph type="body" idx="1"/>
          </p:nvPr>
        </p:nvSpPr>
        <p:spPr/>
        <p:txBody>
          <a:bodyPr/>
          <a:lstStyle/>
          <a:p>
            <a:r>
              <a:rPr lang="en-US" b="1" u="sng" dirty="0"/>
              <a:t>Pizza</a:t>
            </a:r>
            <a:r>
              <a:rPr lang="en-US" b="1" u="sng" baseline="0" dirty="0"/>
              <a:t> – Prep and Delivery  </a:t>
            </a:r>
          </a:p>
          <a:p>
            <a:pPr defTabSz="825610">
              <a:defRPr/>
            </a:pPr>
            <a:r>
              <a:rPr lang="en-US" b="0" u="none" baseline="0" dirty="0">
                <a:highlight>
                  <a:srgbClr val="FFFF00"/>
                </a:highlight>
              </a:rPr>
              <a:t>Have enough pizzas for 250 ready by 12 sharp </a:t>
            </a:r>
            <a:r>
              <a:rPr lang="en-US" dirty="0">
                <a:highlight>
                  <a:srgbClr val="FFFF00"/>
                </a:highlight>
              </a:rPr>
              <a:t>- Denny 920-883-7851 Brew Pub Pizza will donate enough for 300 people </a:t>
            </a:r>
          </a:p>
          <a:p>
            <a:r>
              <a:rPr lang="en-US" b="0" u="none" baseline="0" dirty="0">
                <a:highlight>
                  <a:srgbClr val="FFFF00"/>
                </a:highlight>
              </a:rPr>
              <a:t>____Put lasagna in to warm up ready for 12 Ryan </a:t>
            </a:r>
          </a:p>
          <a:p>
            <a:r>
              <a:rPr lang="en-US" b="0" u="none" baseline="0" dirty="0">
                <a:highlight>
                  <a:srgbClr val="FFFF00"/>
                </a:highlight>
              </a:rPr>
              <a:t>____Chips  Donated from Frito Lay should arrive by Monday – Ryan </a:t>
            </a:r>
          </a:p>
          <a:p>
            <a:r>
              <a:rPr lang="en-US" b="0" u="none" baseline="0" dirty="0">
                <a:highlight>
                  <a:srgbClr val="FFFF00"/>
                </a:highlight>
              </a:rPr>
              <a:t>____</a:t>
            </a:r>
            <a:r>
              <a:rPr lang="en-US" b="0" u="none" baseline="0" dirty="0"/>
              <a:t>Donation Bucket -cash or area to write their bid number on. Kori</a:t>
            </a:r>
          </a:p>
          <a:p>
            <a:r>
              <a:rPr lang="en-US" b="0" u="none" baseline="0" dirty="0"/>
              <a:t>____Dessert  </a:t>
            </a:r>
          </a:p>
          <a:p>
            <a:r>
              <a:rPr lang="en-US" b="0" u="none" baseline="0" dirty="0"/>
              <a:t>____125 breadsticks from </a:t>
            </a:r>
            <a:r>
              <a:rPr lang="en-US" b="0" u="none" baseline="0" dirty="0" err="1"/>
              <a:t>Fazolis</a:t>
            </a:r>
            <a:r>
              <a:rPr lang="en-US" b="0" u="none" baseline="0" dirty="0"/>
              <a:t> at 11:30 </a:t>
            </a:r>
          </a:p>
          <a:p>
            <a:endParaRPr lang="en-US" b="0" u="none" dirty="0"/>
          </a:p>
          <a:p>
            <a:endParaRPr lang="en-US" b="0" u="none" dirty="0"/>
          </a:p>
          <a:p>
            <a:r>
              <a:rPr lang="en-US" b="1" u="sng" dirty="0"/>
              <a:t>Be sure we have Lasagna warmed and ready  (Rick Question) silverware? </a:t>
            </a:r>
          </a:p>
          <a:p>
            <a:r>
              <a:rPr lang="en-US" b="1" u="sng" dirty="0"/>
              <a:t>Ryan/Lisa/ Alice/ to set up and serve </a:t>
            </a:r>
          </a:p>
          <a:p>
            <a:endParaRPr lang="en-US" dirty="0"/>
          </a:p>
          <a:p>
            <a:r>
              <a:rPr lang="en-US" baseline="0" dirty="0"/>
              <a:t>Laurie Registration </a:t>
            </a:r>
          </a:p>
          <a:p>
            <a:r>
              <a:rPr lang="en-US" dirty="0"/>
              <a:t>Michelle/Chris</a:t>
            </a:r>
            <a:r>
              <a:rPr lang="en-US" baseline="0" dirty="0"/>
              <a:t> Metcalf/Andrea all </a:t>
            </a:r>
            <a:r>
              <a:rPr lang="en-US" dirty="0"/>
              <a:t> Quick</a:t>
            </a:r>
            <a:r>
              <a:rPr lang="en-US" baseline="0" dirty="0"/>
              <a:t> Books data entry</a:t>
            </a:r>
            <a:r>
              <a:rPr lang="en-US" dirty="0"/>
              <a:t>		</a:t>
            </a:r>
          </a:p>
          <a:p>
            <a:r>
              <a:rPr lang="en-US" dirty="0"/>
              <a:t>Tinker – Enter evaluations as we get them in to the system </a:t>
            </a:r>
          </a:p>
          <a:p>
            <a:r>
              <a:rPr lang="en-US" baseline="0" dirty="0"/>
              <a:t>Laurie Smith- Speakers Gifts Must show a ticket for a Speakers Gift </a:t>
            </a:r>
            <a:endParaRPr lang="en-US" dirty="0"/>
          </a:p>
          <a:p>
            <a:pPr defTabSz="912203">
              <a:defRPr/>
            </a:pPr>
            <a:r>
              <a:rPr lang="en-US" dirty="0"/>
              <a:t>Lisa have the speakers gift table prepared </a:t>
            </a:r>
          </a:p>
          <a:p>
            <a:endParaRPr lang="en-US" dirty="0"/>
          </a:p>
          <a:p>
            <a:pPr defTabSz="818688">
              <a:defRPr/>
            </a:pPr>
            <a:r>
              <a:rPr lang="en-US" b="1" u="sng" dirty="0"/>
              <a:t>Facilitator schedule Wed.  - Facilitators introduce and make housekeeping announcements</a:t>
            </a:r>
          </a:p>
          <a:p>
            <a:r>
              <a:rPr lang="en-US" u="sng" dirty="0"/>
              <a:t>8:30-9:30am</a:t>
            </a:r>
          </a:p>
          <a:p>
            <a:r>
              <a:rPr lang="en-US" b="0" i="0" u="none" dirty="0"/>
              <a:t>Panel on Rental Units – Kori – Zoom link:</a:t>
            </a:r>
          </a:p>
          <a:p>
            <a:r>
              <a:rPr lang="en-US" b="0" i="0" u="none" dirty="0"/>
              <a:t>Customer Service – Carla– Zoom link: </a:t>
            </a:r>
          </a:p>
          <a:p>
            <a:r>
              <a:rPr lang="en-US" b="0" i="0" u="none" dirty="0"/>
              <a:t>Politic &amp; Government – Danielle – Zoom link: </a:t>
            </a:r>
          </a:p>
          <a:p>
            <a:endParaRPr lang="en-US" b="0" i="0" u="none" dirty="0"/>
          </a:p>
          <a:p>
            <a:r>
              <a:rPr lang="en-US" b="0" i="0" u="sng" dirty="0"/>
              <a:t>8:30-Noon</a:t>
            </a:r>
          </a:p>
          <a:p>
            <a:r>
              <a:rPr lang="en-US" b="0" i="0" u="none" dirty="0"/>
              <a:t>Stores from Another Universe – Lisa/Julie – Zoom link:</a:t>
            </a:r>
          </a:p>
          <a:p>
            <a:endParaRPr lang="en-US" b="0" i="0" u="none" dirty="0"/>
          </a:p>
          <a:p>
            <a:r>
              <a:rPr lang="en-US" b="0" i="0" u="sng" dirty="0"/>
              <a:t>9:45-10:45am</a:t>
            </a:r>
          </a:p>
          <a:p>
            <a:r>
              <a:rPr lang="en-US" b="0" i="0" u="none" dirty="0"/>
              <a:t>Man Cave Topics – Kori – Zoom link:</a:t>
            </a:r>
          </a:p>
          <a:p>
            <a:r>
              <a:rPr lang="en-US" b="0" i="0" u="none" dirty="0"/>
              <a:t>Give </a:t>
            </a:r>
            <a:r>
              <a:rPr lang="en-US" b="0" i="0" u="none" dirty="0" err="1"/>
              <a:t>Em</a:t>
            </a:r>
            <a:r>
              <a:rPr lang="en-US" b="0" i="0" u="none" dirty="0"/>
              <a:t> The Pickle – Carla  – Zoom link:</a:t>
            </a:r>
          </a:p>
          <a:p>
            <a:r>
              <a:rPr lang="en-US" b="0" i="0" u="none" dirty="0"/>
              <a:t>P&amp;L for Food Service – Danielle – Zoom link:</a:t>
            </a:r>
          </a:p>
          <a:p>
            <a:endParaRPr lang="en-US" b="0" i="0" u="none" dirty="0"/>
          </a:p>
          <a:p>
            <a:r>
              <a:rPr lang="en-US" b="0" i="0" u="sng" dirty="0"/>
              <a:t>11:00-12:00pm</a:t>
            </a:r>
          </a:p>
          <a:p>
            <a:r>
              <a:rPr lang="en-US" b="0" i="0" u="none" dirty="0"/>
              <a:t>IT Issues Cracker Barrel – Kori – Zoom link:</a:t>
            </a:r>
          </a:p>
          <a:p>
            <a:r>
              <a:rPr lang="en-US" b="0" i="0" u="none" dirty="0"/>
              <a:t>Housekeeping – Carla – Zoom link:</a:t>
            </a:r>
          </a:p>
          <a:p>
            <a:r>
              <a:rPr lang="en-US" b="0" i="0" u="none" dirty="0"/>
              <a:t>Kitchen talk: Q&amp;A on Food/Menu/Kitchen – Danielle – Zoom link:</a:t>
            </a:r>
          </a:p>
          <a:p>
            <a:endParaRPr lang="en-US" b="0" i="0" u="sng" dirty="0"/>
          </a:p>
          <a:p>
            <a:r>
              <a:rPr lang="en-US" b="0" i="0" u="sng" dirty="0"/>
              <a:t>Noon – 1:45pm </a:t>
            </a:r>
          </a:p>
          <a:p>
            <a:r>
              <a:rPr lang="en-US" b="0" i="0" u="none" dirty="0"/>
              <a:t>Lunch &amp; Learn – Tinker – Zoom link:</a:t>
            </a:r>
          </a:p>
          <a:p>
            <a:endParaRPr lang="en-US" b="0" i="0" u="none" dirty="0"/>
          </a:p>
          <a:p>
            <a:r>
              <a:rPr lang="en-US" b="0" i="0" u="sng" dirty="0"/>
              <a:t>2 – 3pm </a:t>
            </a:r>
          </a:p>
          <a:p>
            <a:r>
              <a:rPr lang="en-US" b="0" i="0" u="none" dirty="0"/>
              <a:t>Mastermind – Danielle – Zoom link:</a:t>
            </a:r>
          </a:p>
          <a:p>
            <a:r>
              <a:rPr lang="en-US" b="0" i="0" u="none" dirty="0"/>
              <a:t>It’s all about the stuff – Tinker – Zoom link:</a:t>
            </a:r>
          </a:p>
          <a:p>
            <a:r>
              <a:rPr lang="en-US" b="0" i="0" u="none" dirty="0"/>
              <a:t>WI-FI – Tina – Zoom link:</a:t>
            </a:r>
          </a:p>
          <a:p>
            <a:r>
              <a:rPr lang="en-US" b="0" i="0" u="none" dirty="0"/>
              <a:t>Cracker Barrel: Best office practices – Kori – Zoom link:</a:t>
            </a:r>
          </a:p>
          <a:p>
            <a:endParaRPr lang="en-US" b="0" i="0" u="none" dirty="0"/>
          </a:p>
          <a:p>
            <a:r>
              <a:rPr lang="en-US" b="0" i="0" u="sng" dirty="0"/>
              <a:t>3:15-4:14pm</a:t>
            </a:r>
          </a:p>
          <a:p>
            <a:r>
              <a:rPr lang="en-US" b="0" i="0" u="none" dirty="0"/>
              <a:t>Renovating Your Park on a Limited Budget – Tinker – Zoom link:</a:t>
            </a:r>
          </a:p>
          <a:p>
            <a:r>
              <a:rPr lang="en-US" b="0" i="0" u="none" dirty="0"/>
              <a:t>Voice of the Camper – Severson &amp; Associates – Zoom link:</a:t>
            </a:r>
          </a:p>
        </p:txBody>
      </p:sp>
      <p:sp>
        <p:nvSpPr>
          <p:cNvPr id="4" name="Slide Number Placeholder 3"/>
          <p:cNvSpPr>
            <a:spLocks noGrp="1"/>
          </p:cNvSpPr>
          <p:nvPr>
            <p:ph type="sldNum" sz="quarter" idx="10"/>
          </p:nvPr>
        </p:nvSpPr>
        <p:spPr/>
        <p:txBody>
          <a:bodyPr/>
          <a:lstStyle/>
          <a:p>
            <a:fld id="{7703545E-2EF0-4F18-B28F-82EE72C7D9FA}" type="slidenum">
              <a:rPr lang="en-US" smtClean="0"/>
              <a:pPr/>
              <a:t>11</a:t>
            </a:fld>
            <a:endParaRPr lang="en-US" dirty="0"/>
          </a:p>
        </p:txBody>
      </p:sp>
    </p:spTree>
    <p:extLst>
      <p:ext uri="{BB962C8B-B14F-4D97-AF65-F5344CB8AC3E}">
        <p14:creationId xmlns="" xmlns:p14="http://schemas.microsoft.com/office/powerpoint/2010/main" val="39542441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4"/>
          </a:xfrm>
        </p:spPr>
        <p:txBody>
          <a:bodyPr/>
          <a:lstStyle/>
          <a:p>
            <a:r>
              <a:rPr lang="en-US"/>
              <a:t>Click to edit Master title style</a:t>
            </a:r>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10291" indent="0" algn="ctr">
              <a:buNone/>
              <a:defRPr>
                <a:solidFill>
                  <a:schemeClr val="tx1">
                    <a:tint val="75000"/>
                  </a:schemeClr>
                </a:solidFill>
              </a:defRPr>
            </a:lvl2pPr>
            <a:lvl3pPr marL="820583" indent="0" algn="ctr">
              <a:buNone/>
              <a:defRPr>
                <a:solidFill>
                  <a:schemeClr val="tx1">
                    <a:tint val="75000"/>
                  </a:schemeClr>
                </a:solidFill>
              </a:defRPr>
            </a:lvl3pPr>
            <a:lvl4pPr marL="1230874" indent="0" algn="ctr">
              <a:buNone/>
              <a:defRPr>
                <a:solidFill>
                  <a:schemeClr val="tx1">
                    <a:tint val="75000"/>
                  </a:schemeClr>
                </a:solidFill>
              </a:defRPr>
            </a:lvl4pPr>
            <a:lvl5pPr marL="1641165" indent="0" algn="ctr">
              <a:buNone/>
              <a:defRPr>
                <a:solidFill>
                  <a:schemeClr val="tx1">
                    <a:tint val="75000"/>
                  </a:schemeClr>
                </a:solidFill>
              </a:defRPr>
            </a:lvl5pPr>
            <a:lvl6pPr marL="2051456" indent="0" algn="ctr">
              <a:buNone/>
              <a:defRPr>
                <a:solidFill>
                  <a:schemeClr val="tx1">
                    <a:tint val="75000"/>
                  </a:schemeClr>
                </a:solidFill>
              </a:defRPr>
            </a:lvl6pPr>
            <a:lvl7pPr marL="2461748" indent="0" algn="ctr">
              <a:buNone/>
              <a:defRPr>
                <a:solidFill>
                  <a:schemeClr val="tx1">
                    <a:tint val="75000"/>
                  </a:schemeClr>
                </a:solidFill>
              </a:defRPr>
            </a:lvl7pPr>
            <a:lvl8pPr marL="2872039" indent="0" algn="ctr">
              <a:buNone/>
              <a:defRPr>
                <a:solidFill>
                  <a:schemeClr val="tx1">
                    <a:tint val="75000"/>
                  </a:schemeClr>
                </a:solidFill>
              </a:defRPr>
            </a:lvl8pPr>
            <a:lvl9pPr marL="328233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790C512-6234-48DE-8217-0F0100E71411}" type="datetime1">
              <a:rPr lang="en-US" smtClean="0"/>
              <a:pPr/>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1985650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8B3E15-5273-4620-A643-CA519DA7B9B3}" type="datetime1">
              <a:rPr lang="en-US" smtClean="0"/>
              <a:pPr/>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3551395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72050" y="366185"/>
            <a:ext cx="1543050" cy="780203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42900" y="366185"/>
            <a:ext cx="4514850" cy="780203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593160-81E7-4028-A22A-AECF3076D553}" type="datetime1">
              <a:rPr lang="en-US" smtClean="0"/>
              <a:pPr/>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1890991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02398D-7706-4177-94CB-320E4B580871}" type="datetime1">
              <a:rPr lang="en-US" smtClean="0"/>
              <a:pPr/>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2728546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1800">
                <a:solidFill>
                  <a:schemeClr val="tx1">
                    <a:tint val="75000"/>
                  </a:schemeClr>
                </a:solidFill>
              </a:defRPr>
            </a:lvl1pPr>
            <a:lvl2pPr marL="410291" indent="0">
              <a:buNone/>
              <a:defRPr sz="1600">
                <a:solidFill>
                  <a:schemeClr val="tx1">
                    <a:tint val="75000"/>
                  </a:schemeClr>
                </a:solidFill>
              </a:defRPr>
            </a:lvl2pPr>
            <a:lvl3pPr marL="820583" indent="0">
              <a:buNone/>
              <a:defRPr sz="1400">
                <a:solidFill>
                  <a:schemeClr val="tx1">
                    <a:tint val="75000"/>
                  </a:schemeClr>
                </a:solidFill>
              </a:defRPr>
            </a:lvl3pPr>
            <a:lvl4pPr marL="1230874" indent="0">
              <a:buNone/>
              <a:defRPr sz="1300">
                <a:solidFill>
                  <a:schemeClr val="tx1">
                    <a:tint val="75000"/>
                  </a:schemeClr>
                </a:solidFill>
              </a:defRPr>
            </a:lvl4pPr>
            <a:lvl5pPr marL="1641165" indent="0">
              <a:buNone/>
              <a:defRPr sz="1300">
                <a:solidFill>
                  <a:schemeClr val="tx1">
                    <a:tint val="75000"/>
                  </a:schemeClr>
                </a:solidFill>
              </a:defRPr>
            </a:lvl5pPr>
            <a:lvl6pPr marL="2051456" indent="0">
              <a:buNone/>
              <a:defRPr sz="1300">
                <a:solidFill>
                  <a:schemeClr val="tx1">
                    <a:tint val="75000"/>
                  </a:schemeClr>
                </a:solidFill>
              </a:defRPr>
            </a:lvl6pPr>
            <a:lvl7pPr marL="2461748" indent="0">
              <a:buNone/>
              <a:defRPr sz="1300">
                <a:solidFill>
                  <a:schemeClr val="tx1">
                    <a:tint val="75000"/>
                  </a:schemeClr>
                </a:solidFill>
              </a:defRPr>
            </a:lvl7pPr>
            <a:lvl8pPr marL="2872039" indent="0">
              <a:buNone/>
              <a:defRPr sz="1300">
                <a:solidFill>
                  <a:schemeClr val="tx1">
                    <a:tint val="75000"/>
                  </a:schemeClr>
                </a:solidFill>
              </a:defRPr>
            </a:lvl8pPr>
            <a:lvl9pPr marL="3282330"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56E663-40DF-4A17-8F20-0D032C5CBC6C}" type="datetime1">
              <a:rPr lang="en-US" smtClean="0"/>
              <a:pPr/>
              <a:t>2/22/2022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17015711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42900" y="2133602"/>
            <a:ext cx="3028950" cy="603461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2133602"/>
            <a:ext cx="3028950" cy="6034617"/>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3E7ECC-3E88-411E-A39E-36D28AC2B37F}" type="datetime1">
              <a:rPr lang="en-US" smtClean="0"/>
              <a:pPr/>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3855401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83770" y="2046817"/>
            <a:ext cx="3031331" cy="853016"/>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a:t>Click to edit Master text styles</a:t>
            </a:r>
          </a:p>
        </p:txBody>
      </p:sp>
      <p:sp>
        <p:nvSpPr>
          <p:cNvPr id="6" name="Content Placeholder 5"/>
          <p:cNvSpPr>
            <a:spLocks noGrp="1"/>
          </p:cNvSpPr>
          <p:nvPr>
            <p:ph sz="quarter" idx="4"/>
          </p:nvPr>
        </p:nvSpPr>
        <p:spPr>
          <a:xfrm>
            <a:off x="3483770" y="2899833"/>
            <a:ext cx="3031331" cy="5268384"/>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575BBB-14D9-4BE3-A55B-ABDFE2A83EC9}" type="datetime1">
              <a:rPr lang="en-US" smtClean="0"/>
              <a:pPr/>
              <a:t>2/22/2022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236765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0C971F-6DC1-49B8-B192-3630A43C5D5B}" type="datetime1">
              <a:rPr lang="en-US" smtClean="0"/>
              <a:pPr/>
              <a:t>2/22/2022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37896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B8EDC5-E04F-4C43-98A7-070F879C564C}" type="datetime1">
              <a:rPr lang="en-US" smtClean="0"/>
              <a:pPr/>
              <a:t>2/22/2022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2731488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6"/>
            <a:ext cx="2256235" cy="1549400"/>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2681287" y="364067"/>
            <a:ext cx="3833813" cy="780415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42F56A7-AFFB-43E4-A430-0EA919DE8128}" type="datetime1">
              <a:rPr lang="en-US" smtClean="0"/>
              <a:pPr/>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792962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1344216" y="817034"/>
            <a:ext cx="4114800" cy="5486400"/>
          </a:xfrm>
        </p:spPr>
        <p:txBody>
          <a:bodyPr/>
          <a:lstStyle>
            <a:lvl1pPr marL="0" indent="0">
              <a:buNone/>
              <a:defRPr sz="2900"/>
            </a:lvl1pPr>
            <a:lvl2pPr marL="410291" indent="0">
              <a:buNone/>
              <a:defRPr sz="2500"/>
            </a:lvl2pPr>
            <a:lvl3pPr marL="820583" indent="0">
              <a:buNone/>
              <a:defRPr sz="2200"/>
            </a:lvl3pPr>
            <a:lvl4pPr marL="1230874" indent="0">
              <a:buNone/>
              <a:defRPr sz="1800"/>
            </a:lvl4pPr>
            <a:lvl5pPr marL="1641165" indent="0">
              <a:buNone/>
              <a:defRPr sz="1800"/>
            </a:lvl5pPr>
            <a:lvl6pPr marL="2051456" indent="0">
              <a:buNone/>
              <a:defRPr sz="1800"/>
            </a:lvl6pPr>
            <a:lvl7pPr marL="2461748" indent="0">
              <a:buNone/>
              <a:defRPr sz="1800"/>
            </a:lvl7pPr>
            <a:lvl8pPr marL="2872039" indent="0">
              <a:buNone/>
              <a:defRPr sz="1800"/>
            </a:lvl8pPr>
            <a:lvl9pPr marL="3282330" indent="0">
              <a:buNone/>
              <a:defRPr sz="1800"/>
            </a:lvl9pPr>
          </a:lstStyle>
          <a:p>
            <a:endParaRPr lang="en-US"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0D986764-0254-4ACD-BDEE-E5DD02E58A0B}" type="datetime1">
              <a:rPr lang="en-US" smtClean="0"/>
              <a:pPr/>
              <a:t>2/22/2022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3807243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82058" tIns="41029" rIns="82058" bIns="41029" rtlCol="0" anchor="ctr">
            <a:normAutofit/>
          </a:bodyPr>
          <a:lstStyle/>
          <a:p>
            <a:r>
              <a:rPr lang="en-US"/>
              <a:t>Click to edit Master title style</a:t>
            </a:r>
          </a:p>
        </p:txBody>
      </p:sp>
      <p:sp>
        <p:nvSpPr>
          <p:cNvPr id="3" name="Text Placeholder 2"/>
          <p:cNvSpPr>
            <a:spLocks noGrp="1"/>
          </p:cNvSpPr>
          <p:nvPr>
            <p:ph type="body" idx="1"/>
          </p:nvPr>
        </p:nvSpPr>
        <p:spPr>
          <a:xfrm>
            <a:off x="342900" y="2133602"/>
            <a:ext cx="6172200" cy="6034617"/>
          </a:xfrm>
          <a:prstGeom prst="rect">
            <a:avLst/>
          </a:prstGeom>
        </p:spPr>
        <p:txBody>
          <a:bodyPr vert="horz" lIns="82058" tIns="41029" rIns="82058" bIns="4102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42900" y="8475134"/>
            <a:ext cx="1600200" cy="486834"/>
          </a:xfrm>
          <a:prstGeom prst="rect">
            <a:avLst/>
          </a:prstGeom>
        </p:spPr>
        <p:txBody>
          <a:bodyPr vert="horz" lIns="82058" tIns="41029" rIns="82058" bIns="41029" rtlCol="0" anchor="ctr"/>
          <a:lstStyle>
            <a:lvl1pPr algn="l">
              <a:defRPr sz="1100">
                <a:solidFill>
                  <a:schemeClr val="tx1">
                    <a:tint val="75000"/>
                  </a:schemeClr>
                </a:solidFill>
              </a:defRPr>
            </a:lvl1pPr>
          </a:lstStyle>
          <a:p>
            <a:fld id="{B43CC227-F753-4205-9262-6BBB14D6BED9}" type="datetime1">
              <a:rPr lang="en-US" smtClean="0"/>
              <a:pPr/>
              <a:t>2/22/2022</a:t>
            </a:fld>
            <a:endParaRPr lang="en-US" dirty="0"/>
          </a:p>
        </p:txBody>
      </p:sp>
      <p:sp>
        <p:nvSpPr>
          <p:cNvPr id="5" name="Footer Placeholder 4"/>
          <p:cNvSpPr>
            <a:spLocks noGrp="1"/>
          </p:cNvSpPr>
          <p:nvPr>
            <p:ph type="ftr" sz="quarter" idx="3"/>
          </p:nvPr>
        </p:nvSpPr>
        <p:spPr>
          <a:xfrm>
            <a:off x="2343150" y="8475134"/>
            <a:ext cx="2171700" cy="486834"/>
          </a:xfrm>
          <a:prstGeom prst="rect">
            <a:avLst/>
          </a:prstGeom>
        </p:spPr>
        <p:txBody>
          <a:bodyPr vert="horz" lIns="82058" tIns="41029" rIns="82058" bIns="41029" rtlCol="0" anchor="ctr"/>
          <a:lstStyle>
            <a:lvl1pPr algn="ctr">
              <a:defRPr sz="11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914900" y="8475134"/>
            <a:ext cx="1600200" cy="486834"/>
          </a:xfrm>
          <a:prstGeom prst="rect">
            <a:avLst/>
          </a:prstGeom>
        </p:spPr>
        <p:txBody>
          <a:bodyPr vert="horz" lIns="82058" tIns="41029" rIns="82058" bIns="41029" rtlCol="0" anchor="ctr"/>
          <a:lstStyle>
            <a:lvl1pPr algn="r">
              <a:defRPr sz="1100">
                <a:solidFill>
                  <a:schemeClr val="tx1">
                    <a:tint val="75000"/>
                  </a:schemeClr>
                </a:solidFill>
              </a:defRPr>
            </a:lvl1pPr>
          </a:lstStyle>
          <a:p>
            <a:fld id="{426A96E5-9FB9-4C55-8369-9903CD171654}" type="slidenum">
              <a:rPr lang="en-US" smtClean="0"/>
              <a:pPr/>
              <a:t>‹#›</a:t>
            </a:fld>
            <a:endParaRPr lang="en-US" dirty="0"/>
          </a:p>
        </p:txBody>
      </p:sp>
    </p:spTree>
    <p:extLst>
      <p:ext uri="{BB962C8B-B14F-4D97-AF65-F5344CB8AC3E}">
        <p14:creationId xmlns="" xmlns:p14="http://schemas.microsoft.com/office/powerpoint/2010/main" val="1940689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820583" rtl="0" eaLnBrk="1" latinLnBrk="0" hangingPunct="1">
        <a:spcBef>
          <a:spcPct val="0"/>
        </a:spcBef>
        <a:buNone/>
        <a:defRPr sz="3900" kern="1200">
          <a:solidFill>
            <a:schemeClr val="tx1"/>
          </a:solidFill>
          <a:latin typeface="+mj-lt"/>
          <a:ea typeface="+mj-ea"/>
          <a:cs typeface="+mj-cs"/>
        </a:defRPr>
      </a:lvl1pPr>
    </p:titleStyle>
    <p:bodyStyle>
      <a:lvl1pPr marL="307718" indent="-307718" algn="l" defTabSz="820583"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1pPr>
      <a:lvl2pPr marL="666723" indent="-256432" algn="l" defTabSz="820583"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25728" indent="-205146" algn="l" defTabSz="820583"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3pPr>
      <a:lvl4pPr marL="1436019" indent="-205146" algn="l" defTabSz="8205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46311" indent="-205146" algn="l" defTabSz="8205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56602" indent="-205146" algn="l" defTabSz="8205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66893" indent="-205146" algn="l" defTabSz="8205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77185" indent="-205146" algn="l" defTabSz="8205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87476" indent="-205146" algn="l" defTabSz="820583"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20583" rtl="0" eaLnBrk="1" latinLnBrk="0" hangingPunct="1">
        <a:defRPr sz="1600" kern="1200">
          <a:solidFill>
            <a:schemeClr val="tx1"/>
          </a:solidFill>
          <a:latin typeface="+mn-lt"/>
          <a:ea typeface="+mn-ea"/>
          <a:cs typeface="+mn-cs"/>
        </a:defRPr>
      </a:lvl1pPr>
      <a:lvl2pPr marL="410291" algn="l" defTabSz="820583" rtl="0" eaLnBrk="1" latinLnBrk="0" hangingPunct="1">
        <a:defRPr sz="1600" kern="1200">
          <a:solidFill>
            <a:schemeClr val="tx1"/>
          </a:solidFill>
          <a:latin typeface="+mn-lt"/>
          <a:ea typeface="+mn-ea"/>
          <a:cs typeface="+mn-cs"/>
        </a:defRPr>
      </a:lvl2pPr>
      <a:lvl3pPr marL="820583" algn="l" defTabSz="820583" rtl="0" eaLnBrk="1" latinLnBrk="0" hangingPunct="1">
        <a:defRPr sz="1600" kern="1200">
          <a:solidFill>
            <a:schemeClr val="tx1"/>
          </a:solidFill>
          <a:latin typeface="+mn-lt"/>
          <a:ea typeface="+mn-ea"/>
          <a:cs typeface="+mn-cs"/>
        </a:defRPr>
      </a:lvl3pPr>
      <a:lvl4pPr marL="1230874" algn="l" defTabSz="820583" rtl="0" eaLnBrk="1" latinLnBrk="0" hangingPunct="1">
        <a:defRPr sz="1600" kern="1200">
          <a:solidFill>
            <a:schemeClr val="tx1"/>
          </a:solidFill>
          <a:latin typeface="+mn-lt"/>
          <a:ea typeface="+mn-ea"/>
          <a:cs typeface="+mn-cs"/>
        </a:defRPr>
      </a:lvl4pPr>
      <a:lvl5pPr marL="1641165" algn="l" defTabSz="820583" rtl="0" eaLnBrk="1" latinLnBrk="0" hangingPunct="1">
        <a:defRPr sz="1600" kern="1200">
          <a:solidFill>
            <a:schemeClr val="tx1"/>
          </a:solidFill>
          <a:latin typeface="+mn-lt"/>
          <a:ea typeface="+mn-ea"/>
          <a:cs typeface="+mn-cs"/>
        </a:defRPr>
      </a:lvl5pPr>
      <a:lvl6pPr marL="2051456" algn="l" defTabSz="820583" rtl="0" eaLnBrk="1" latinLnBrk="0" hangingPunct="1">
        <a:defRPr sz="1600" kern="1200">
          <a:solidFill>
            <a:schemeClr val="tx1"/>
          </a:solidFill>
          <a:latin typeface="+mn-lt"/>
          <a:ea typeface="+mn-ea"/>
          <a:cs typeface="+mn-cs"/>
        </a:defRPr>
      </a:lvl6pPr>
      <a:lvl7pPr marL="2461748" algn="l" defTabSz="820583" rtl="0" eaLnBrk="1" latinLnBrk="0" hangingPunct="1">
        <a:defRPr sz="1600" kern="1200">
          <a:solidFill>
            <a:schemeClr val="tx1"/>
          </a:solidFill>
          <a:latin typeface="+mn-lt"/>
          <a:ea typeface="+mn-ea"/>
          <a:cs typeface="+mn-cs"/>
        </a:defRPr>
      </a:lvl7pPr>
      <a:lvl8pPr marL="2872039" algn="l" defTabSz="820583" rtl="0" eaLnBrk="1" latinLnBrk="0" hangingPunct="1">
        <a:defRPr sz="1600" kern="1200">
          <a:solidFill>
            <a:schemeClr val="tx1"/>
          </a:solidFill>
          <a:latin typeface="+mn-lt"/>
          <a:ea typeface="+mn-ea"/>
          <a:cs typeface="+mn-cs"/>
        </a:defRPr>
      </a:lvl8pPr>
      <a:lvl9pPr marL="3282330" algn="l" defTabSz="820583"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jpeg"/><Relationship Id="rId9"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2.png"/><Relationship Id="rId5" Type="http://schemas.openxmlformats.org/officeDocument/2006/relationships/image" Target="../media/image58.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jpe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png"/></Relationships>
</file>

<file path=ppt/slides/_rels/slide3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hyperlink" Target="https://form.jotform.com/220274235537049"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hyperlink" Target="https://form.jotform.com/220274235537049" TargetMode="External"/></Relationships>
</file>

<file path=ppt/slides/_rels/slide36.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jpeg"/><Relationship Id="rId4" Type="http://schemas.openxmlformats.org/officeDocument/2006/relationships/image" Target="../media/image85.png"/><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95.jpeg"/><Relationship Id="rId12" Type="http://schemas.openxmlformats.org/officeDocument/2006/relationships/image" Target="../media/image100.jpe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94.jpeg"/><Relationship Id="rId11" Type="http://schemas.openxmlformats.org/officeDocument/2006/relationships/image" Target="../media/image99.jpeg"/><Relationship Id="rId5" Type="http://schemas.openxmlformats.org/officeDocument/2006/relationships/image" Target="../media/image93.png"/><Relationship Id="rId10" Type="http://schemas.openxmlformats.org/officeDocument/2006/relationships/image" Target="../media/image98.jpeg"/><Relationship Id="rId4" Type="http://schemas.openxmlformats.org/officeDocument/2006/relationships/image" Target="../media/image86.png"/><Relationship Id="rId9" Type="http://schemas.openxmlformats.org/officeDocument/2006/relationships/image" Target="../media/image97.jpeg"/></Relationships>
</file>

<file path=ppt/slides/_rels/slide38.xml.rels><?xml version="1.0" encoding="UTF-8" standalone="yes"?>
<Relationships xmlns="http://schemas.openxmlformats.org/package/2006/relationships"><Relationship Id="rId8" Type="http://schemas.openxmlformats.org/officeDocument/2006/relationships/image" Target="../media/image105.jpeg"/><Relationship Id="rId13" Type="http://schemas.openxmlformats.org/officeDocument/2006/relationships/image" Target="../media/image110.jpeg"/><Relationship Id="rId3" Type="http://schemas.openxmlformats.org/officeDocument/2006/relationships/image" Target="../media/image86.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103.jpe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jpeg"/><Relationship Id="rId4" Type="http://schemas.openxmlformats.org/officeDocument/2006/relationships/image" Target="../media/image101.jpeg"/><Relationship Id="rId9" Type="http://schemas.openxmlformats.org/officeDocument/2006/relationships/image" Target="../media/image106.jpeg"/></Relationships>
</file>

<file path=ppt/slides/_rels/slide39.xml.rels><?xml version="1.0" encoding="UTF-8" standalone="yes"?>
<Relationships xmlns="http://schemas.openxmlformats.org/package/2006/relationships"><Relationship Id="rId8" Type="http://schemas.openxmlformats.org/officeDocument/2006/relationships/image" Target="../media/image114.jpeg"/><Relationship Id="rId3" Type="http://schemas.openxmlformats.org/officeDocument/2006/relationships/image" Target="../media/image86.png"/><Relationship Id="rId7" Type="http://schemas.openxmlformats.org/officeDocument/2006/relationships/image" Target="../media/image113.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117.jpeg"/><Relationship Id="rId5" Type="http://schemas.openxmlformats.org/officeDocument/2006/relationships/image" Target="../media/image112.jpeg"/><Relationship Id="rId10" Type="http://schemas.openxmlformats.org/officeDocument/2006/relationships/image" Target="../media/image116.png"/><Relationship Id="rId4" Type="http://schemas.openxmlformats.org/officeDocument/2006/relationships/image" Target="../media/image111.jpeg"/><Relationship Id="rId9" Type="http://schemas.openxmlformats.org/officeDocument/2006/relationships/image" Target="../media/image115.jpe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jpeg"/><Relationship Id="rId11" Type="http://schemas.openxmlformats.org/officeDocument/2006/relationships/image" Target="../media/image23.jpeg"/><Relationship Id="rId5" Type="http://schemas.openxmlformats.org/officeDocument/2006/relationships/image" Target="../media/image19.png"/><Relationship Id="rId10" Type="http://schemas.openxmlformats.org/officeDocument/2006/relationships/image" Target="../media/image5.jpeg"/><Relationship Id="rId4" Type="http://schemas.openxmlformats.org/officeDocument/2006/relationships/image" Target="../media/image18.png"/><Relationship Id="rId9" Type="http://schemas.openxmlformats.org/officeDocument/2006/relationships/image" Target="../media/image22.jpeg"/></Relationships>
</file>

<file path=ppt/slides/_rels/slide40.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8.png"/><Relationship Id="rId7" Type="http://schemas.openxmlformats.org/officeDocument/2006/relationships/image" Target="../media/image121.jpe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3.jpeg"/></Relationships>
</file>

<file path=ppt/slides/_rels/slide41.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image" Target="../media/image124.png"/><Relationship Id="rId7" Type="http://schemas.openxmlformats.org/officeDocument/2006/relationships/image" Target="../media/image126.jpe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image" Target="../media/image73.png"/><Relationship Id="rId10" Type="http://schemas.openxmlformats.org/officeDocument/2006/relationships/image" Target="../media/image129.jpeg"/><Relationship Id="rId4" Type="http://schemas.openxmlformats.org/officeDocument/2006/relationships/image" Target="../media/image86.png"/><Relationship Id="rId9" Type="http://schemas.openxmlformats.org/officeDocument/2006/relationships/image" Target="../media/image128.jpeg"/></Relationships>
</file>

<file path=ppt/slides/_rels/slide42.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0.jpeg"/><Relationship Id="rId7" Type="http://schemas.openxmlformats.org/officeDocument/2006/relationships/image" Target="../media/image133.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32.jpeg"/><Relationship Id="rId5" Type="http://schemas.openxmlformats.org/officeDocument/2006/relationships/image" Target="../media/image131.jpeg"/><Relationship Id="rId4" Type="http://schemas.openxmlformats.org/officeDocument/2006/relationships/image" Target="../media/image86.png"/><Relationship Id="rId9" Type="http://schemas.openxmlformats.org/officeDocument/2006/relationships/image" Target="../media/image135.jpeg"/></Relationships>
</file>

<file path=ppt/slides/_rels/slide4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5.jpeg"/><Relationship Id="rId7" Type="http://schemas.openxmlformats.org/officeDocument/2006/relationships/image" Target="../media/image138.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37.jpeg"/><Relationship Id="rId5" Type="http://schemas.openxmlformats.org/officeDocument/2006/relationships/image" Target="../media/image136.jpeg"/><Relationship Id="rId4" Type="http://schemas.openxmlformats.org/officeDocument/2006/relationships/image" Target="../media/image86.png"/></Relationships>
</file>

<file path=ppt/slides/_rels/slide44.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12" Type="http://schemas.openxmlformats.org/officeDocument/2006/relationships/image" Target="../media/image149.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43.png"/><Relationship Id="rId11" Type="http://schemas.openxmlformats.org/officeDocument/2006/relationships/image" Target="../media/image148.jpeg"/><Relationship Id="rId5" Type="http://schemas.openxmlformats.org/officeDocument/2006/relationships/image" Target="../media/image142.png"/><Relationship Id="rId10" Type="http://schemas.openxmlformats.org/officeDocument/2006/relationships/image" Target="../media/image147.jpeg"/><Relationship Id="rId4" Type="http://schemas.openxmlformats.org/officeDocument/2006/relationships/image" Target="../media/image141.png"/><Relationship Id="rId9" Type="http://schemas.openxmlformats.org/officeDocument/2006/relationships/image" Target="../media/image146.jpeg"/></Relationships>
</file>

<file path=ppt/slides/_rels/slide45.xml.rels><?xml version="1.0" encoding="UTF-8" standalone="yes"?>
<Relationships xmlns="http://schemas.openxmlformats.org/package/2006/relationships"><Relationship Id="rId8" Type="http://schemas.openxmlformats.org/officeDocument/2006/relationships/image" Target="../media/image155.jpeg"/><Relationship Id="rId13" Type="http://schemas.openxmlformats.org/officeDocument/2006/relationships/image" Target="../media/image160.jpeg"/><Relationship Id="rId3" Type="http://schemas.openxmlformats.org/officeDocument/2006/relationships/image" Target="../media/image150.jpeg"/><Relationship Id="rId7" Type="http://schemas.openxmlformats.org/officeDocument/2006/relationships/image" Target="../media/image154.jpeg"/><Relationship Id="rId12" Type="http://schemas.openxmlformats.org/officeDocument/2006/relationships/image" Target="../media/image159.pn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153.png"/><Relationship Id="rId11" Type="http://schemas.openxmlformats.org/officeDocument/2006/relationships/image" Target="../media/image158.jpeg"/><Relationship Id="rId5" Type="http://schemas.openxmlformats.org/officeDocument/2006/relationships/image" Target="../media/image152.png"/><Relationship Id="rId10" Type="http://schemas.openxmlformats.org/officeDocument/2006/relationships/image" Target="../media/image157.png"/><Relationship Id="rId4" Type="http://schemas.openxmlformats.org/officeDocument/2006/relationships/image" Target="../media/image151.jpeg"/><Relationship Id="rId9" Type="http://schemas.openxmlformats.org/officeDocument/2006/relationships/image" Target="../media/image156.png"/></Relationships>
</file>

<file path=ppt/slides/_rels/slide46.xml.rels><?xml version="1.0" encoding="UTF-8" standalone="yes"?>
<Relationships xmlns="http://schemas.openxmlformats.org/package/2006/relationships"><Relationship Id="rId8" Type="http://schemas.openxmlformats.org/officeDocument/2006/relationships/image" Target="../media/image165.png"/><Relationship Id="rId13" Type="http://schemas.openxmlformats.org/officeDocument/2006/relationships/image" Target="../media/image170.png"/><Relationship Id="rId3" Type="http://schemas.openxmlformats.org/officeDocument/2006/relationships/image" Target="../media/image161.png"/><Relationship Id="rId7" Type="http://schemas.openxmlformats.org/officeDocument/2006/relationships/image" Target="../media/image164.png"/><Relationship Id="rId12" Type="http://schemas.openxmlformats.org/officeDocument/2006/relationships/image" Target="../media/image169.jpeg"/><Relationship Id="rId2" Type="http://schemas.openxmlformats.org/officeDocument/2006/relationships/notesSlide" Target="../notesSlides/notesSlide40.xml"/><Relationship Id="rId16" Type="http://schemas.openxmlformats.org/officeDocument/2006/relationships/image" Target="../media/image173.png"/><Relationship Id="rId1" Type="http://schemas.openxmlformats.org/officeDocument/2006/relationships/slideLayout" Target="../slideLayouts/slideLayout7.xml"/><Relationship Id="rId6" Type="http://schemas.openxmlformats.org/officeDocument/2006/relationships/image" Target="../media/image163.png"/><Relationship Id="rId11" Type="http://schemas.openxmlformats.org/officeDocument/2006/relationships/image" Target="../media/image168.png"/><Relationship Id="rId5" Type="http://schemas.openxmlformats.org/officeDocument/2006/relationships/image" Target="../media/image162.jpeg"/><Relationship Id="rId15" Type="http://schemas.openxmlformats.org/officeDocument/2006/relationships/image" Target="../media/image172.png"/><Relationship Id="rId10" Type="http://schemas.openxmlformats.org/officeDocument/2006/relationships/image" Target="../media/image167.png"/><Relationship Id="rId4" Type="http://schemas.openxmlformats.org/officeDocument/2006/relationships/image" Target="../media/image153.png"/><Relationship Id="rId9" Type="http://schemas.openxmlformats.org/officeDocument/2006/relationships/image" Target="../media/image166.png"/><Relationship Id="rId14" Type="http://schemas.openxmlformats.org/officeDocument/2006/relationships/image" Target="../media/image171.png"/></Relationships>
</file>

<file path=ppt/slides/_rels/slide47.xml.rels><?xml version="1.0" encoding="UTF-8" standalone="yes"?>
<Relationships xmlns="http://schemas.openxmlformats.org/package/2006/relationships"><Relationship Id="rId8" Type="http://schemas.openxmlformats.org/officeDocument/2006/relationships/image" Target="../media/image178.png"/><Relationship Id="rId13" Type="http://schemas.openxmlformats.org/officeDocument/2006/relationships/image" Target="../media/image183.png"/><Relationship Id="rId18" Type="http://schemas.openxmlformats.org/officeDocument/2006/relationships/image" Target="../media/image188.jpeg"/><Relationship Id="rId26" Type="http://schemas.openxmlformats.org/officeDocument/2006/relationships/image" Target="../media/image196.png"/><Relationship Id="rId3" Type="http://schemas.openxmlformats.org/officeDocument/2006/relationships/image" Target="../media/image174.jpeg"/><Relationship Id="rId21" Type="http://schemas.openxmlformats.org/officeDocument/2006/relationships/image" Target="../media/image191.jpeg"/><Relationship Id="rId7" Type="http://schemas.openxmlformats.org/officeDocument/2006/relationships/image" Target="../media/image177.png"/><Relationship Id="rId12" Type="http://schemas.openxmlformats.org/officeDocument/2006/relationships/image" Target="../media/image182.png"/><Relationship Id="rId17" Type="http://schemas.openxmlformats.org/officeDocument/2006/relationships/image" Target="../media/image187.png"/><Relationship Id="rId25" Type="http://schemas.openxmlformats.org/officeDocument/2006/relationships/image" Target="../media/image195.png"/><Relationship Id="rId2" Type="http://schemas.openxmlformats.org/officeDocument/2006/relationships/notesSlide" Target="../notesSlides/notesSlide41.xml"/><Relationship Id="rId16" Type="http://schemas.openxmlformats.org/officeDocument/2006/relationships/image" Target="../media/image186.gif"/><Relationship Id="rId20" Type="http://schemas.openxmlformats.org/officeDocument/2006/relationships/image" Target="../media/image190.png"/><Relationship Id="rId1" Type="http://schemas.openxmlformats.org/officeDocument/2006/relationships/slideLayout" Target="../slideLayouts/slideLayout7.xml"/><Relationship Id="rId6" Type="http://schemas.openxmlformats.org/officeDocument/2006/relationships/image" Target="../media/image176.png"/><Relationship Id="rId11" Type="http://schemas.openxmlformats.org/officeDocument/2006/relationships/image" Target="../media/image181.jpeg"/><Relationship Id="rId24" Type="http://schemas.openxmlformats.org/officeDocument/2006/relationships/image" Target="../media/image194.png"/><Relationship Id="rId5" Type="http://schemas.openxmlformats.org/officeDocument/2006/relationships/image" Target="../media/image175.png"/><Relationship Id="rId15" Type="http://schemas.openxmlformats.org/officeDocument/2006/relationships/image" Target="../media/image185.jpeg"/><Relationship Id="rId23" Type="http://schemas.openxmlformats.org/officeDocument/2006/relationships/image" Target="../media/image193.png"/><Relationship Id="rId10" Type="http://schemas.openxmlformats.org/officeDocument/2006/relationships/image" Target="../media/image180.png"/><Relationship Id="rId19" Type="http://schemas.openxmlformats.org/officeDocument/2006/relationships/image" Target="../media/image189.jpeg"/><Relationship Id="rId4" Type="http://schemas.openxmlformats.org/officeDocument/2006/relationships/image" Target="../media/image153.png"/><Relationship Id="rId9" Type="http://schemas.openxmlformats.org/officeDocument/2006/relationships/image" Target="../media/image179.jpeg"/><Relationship Id="rId14" Type="http://schemas.openxmlformats.org/officeDocument/2006/relationships/image" Target="../media/image184.jpeg"/><Relationship Id="rId22" Type="http://schemas.openxmlformats.org/officeDocument/2006/relationships/image" Target="../media/image192.jpeg"/><Relationship Id="rId27" Type="http://schemas.openxmlformats.org/officeDocument/2006/relationships/image" Target="../media/image197.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ISCONSIN ASSOCIATION OF CAMPGROUND OWNERS (5).png"/>
          <p:cNvPicPr>
            <a:picLocks noChangeAspect="1"/>
          </p:cNvPicPr>
          <p:nvPr/>
        </p:nvPicPr>
        <p:blipFill>
          <a:blip r:embed="rId3" cstate="print"/>
          <a:stretch>
            <a:fillRect/>
          </a:stretch>
        </p:blipFill>
        <p:spPr>
          <a:xfrm>
            <a:off x="0" y="133165"/>
            <a:ext cx="6858000" cy="8877670"/>
          </a:xfrm>
          <a:prstGeom prst="rect">
            <a:avLst/>
          </a:prstGeom>
        </p:spPr>
      </p:pic>
    </p:spTree>
    <p:extLst>
      <p:ext uri="{BB962C8B-B14F-4D97-AF65-F5344CB8AC3E}">
        <p14:creationId xmlns="" xmlns:p14="http://schemas.microsoft.com/office/powerpoint/2010/main" val="668100288"/>
      </p:ext>
    </p:extLst>
  </p:cSld>
  <p:clrMapOvr>
    <a:masterClrMapping/>
  </p:clrMapOvr>
  <mc:AlternateContent xmlns:mc="http://schemas.openxmlformats.org/markup-compatibility/2006">
    <mc:Choice xmlns="" xmlns:p14="http://schemas.microsoft.com/office/powerpoint/2010/main" Requires="p14">
      <p:transition spd="slow" p14:dur="2000" advTm="7833"/>
    </mc:Choice>
    <mc:Fallback>
      <p:transition spd="slow" advTm="783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924299"/>
            <a:ext cx="6858000" cy="428625"/>
          </a:xfrm>
          <a:prstGeom prst="rect">
            <a:avLst/>
          </a:prstGeom>
        </p:spPr>
      </p:pic>
      <p:graphicFrame>
        <p:nvGraphicFramePr>
          <p:cNvPr id="3" name="Table 2"/>
          <p:cNvGraphicFramePr>
            <a:graphicFrameLocks noGrp="1"/>
          </p:cNvGraphicFramePr>
          <p:nvPr>
            <p:extLst>
              <p:ext uri="{D42A27DB-BD31-4B8C-83A1-F6EECF244321}">
                <p14:modId xmlns="" xmlns:p14="http://schemas.microsoft.com/office/powerpoint/2010/main" val="3009249686"/>
              </p:ext>
            </p:extLst>
          </p:nvPr>
        </p:nvGraphicFramePr>
        <p:xfrm>
          <a:off x="53396" y="5568120"/>
          <a:ext cx="6751208" cy="3479800"/>
        </p:xfrm>
        <a:graphic>
          <a:graphicData uri="http://schemas.openxmlformats.org/drawingml/2006/table">
            <a:tbl>
              <a:tblPr firstRow="1" bandRow="1">
                <a:tableStyleId>{5C22544A-7EE6-4342-B048-85BDC9FD1C3A}</a:tableStyleId>
              </a:tblPr>
              <a:tblGrid>
                <a:gridCol w="1499359">
                  <a:extLst>
                    <a:ext uri="{9D8B030D-6E8A-4147-A177-3AD203B41FA5}">
                      <a16:colId xmlns="" xmlns:a16="http://schemas.microsoft.com/office/drawing/2014/main" val="20000"/>
                    </a:ext>
                  </a:extLst>
                </a:gridCol>
                <a:gridCol w="1828800">
                  <a:extLst>
                    <a:ext uri="{9D8B030D-6E8A-4147-A177-3AD203B41FA5}">
                      <a16:colId xmlns="" xmlns:a16="http://schemas.microsoft.com/office/drawing/2014/main" val="20001"/>
                    </a:ext>
                  </a:extLst>
                </a:gridCol>
                <a:gridCol w="1777041">
                  <a:extLst>
                    <a:ext uri="{9D8B030D-6E8A-4147-A177-3AD203B41FA5}">
                      <a16:colId xmlns="" xmlns:a16="http://schemas.microsoft.com/office/drawing/2014/main" val="20002"/>
                    </a:ext>
                  </a:extLst>
                </a:gridCol>
                <a:gridCol w="1646008">
                  <a:extLst>
                    <a:ext uri="{9D8B030D-6E8A-4147-A177-3AD203B41FA5}">
                      <a16:colId xmlns="" xmlns:a16="http://schemas.microsoft.com/office/drawing/2014/main" val="20003"/>
                    </a:ext>
                  </a:extLst>
                </a:gridCol>
              </a:tblGrid>
              <a:tr h="370840">
                <a:tc>
                  <a:txBody>
                    <a:bodyPr/>
                    <a:lstStyle/>
                    <a:p>
                      <a:r>
                        <a:rPr lang="en-US" sz="1600" dirty="0">
                          <a:solidFill>
                            <a:schemeClr val="bg1"/>
                          </a:solidFill>
                        </a:rPr>
                        <a:t>ServSafe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a:txBody>
                    <a:bodyPr/>
                    <a:lstStyle/>
                    <a:p>
                      <a:r>
                        <a:rPr lang="en-US" sz="1600" dirty="0">
                          <a:solidFill>
                            <a:schemeClr val="bg1"/>
                          </a:solidFill>
                        </a:rPr>
                        <a:t>8:30am - 4:15pm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a:txBody>
                    <a:bodyPr/>
                    <a:lstStyle/>
                    <a:p>
                      <a:r>
                        <a:rPr lang="en-US" sz="1600" dirty="0">
                          <a:solidFill>
                            <a:schemeClr val="bg1"/>
                          </a:solidFill>
                        </a:rPr>
                        <a:t>Kama </a:t>
                      </a:r>
                      <a:r>
                        <a:rPr lang="en-US" sz="1600" dirty="0" err="1">
                          <a:solidFill>
                            <a:schemeClr val="bg1"/>
                          </a:solidFill>
                        </a:rPr>
                        <a:t>Teske</a:t>
                      </a:r>
                      <a:endParaRPr lang="en-US" sz="160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a:txBody>
                    <a:bodyPr/>
                    <a:lstStyle/>
                    <a:p>
                      <a:r>
                        <a:rPr lang="en-US" sz="1600" dirty="0">
                          <a:solidFill>
                            <a:schemeClr val="bg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extLst>
                  <a:ext uri="{0D108BD9-81ED-4DB2-BD59-A6C34878D82A}">
                    <a16:rowId xmlns="" xmlns:a16="http://schemas.microsoft.com/office/drawing/2014/main" val="10000"/>
                  </a:ext>
                </a:extLst>
              </a:tr>
              <a:tr h="370840">
                <a:tc gridSpan="4">
                  <a:txBody>
                    <a:bodyPr/>
                    <a:lstStyle/>
                    <a:p>
                      <a:pPr marL="0" marR="0" indent="0" algn="l" defTabSz="820583" rtl="0" eaLnBrk="1" fontAlgn="auto" latinLnBrk="0" hangingPunct="1">
                        <a:lnSpc>
                          <a:spcPct val="100000"/>
                        </a:lnSpc>
                        <a:spcBef>
                          <a:spcPts val="0"/>
                        </a:spcBef>
                        <a:spcAft>
                          <a:spcPts val="0"/>
                        </a:spcAft>
                        <a:buClrTx/>
                        <a:buSzTx/>
                        <a:buFontTx/>
                        <a:buNone/>
                        <a:tabLst/>
                        <a:defRPr/>
                      </a:pPr>
                      <a:r>
                        <a:rPr lang="en-US" sz="1600" dirty="0">
                          <a:solidFill>
                            <a:schemeClr val="dk1"/>
                          </a:solidFill>
                        </a:rPr>
                        <a:t>The state of Wisconsin requires licensed foodservice operations to meet certain food safety and sanitation regulations, including having at least one manager or operator certified in food protection practices. Take this course at a reduced fee and be sure you can meet the State of Wisconsin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70840">
                <a:tc gridSpan="4">
                  <a:txBody>
                    <a:bodyPr/>
                    <a:lstStyle/>
                    <a:p>
                      <a:pPr fontAlgn="base"/>
                      <a:r>
                        <a:rPr lang="en-US" sz="1600" b="1" u="sng" dirty="0"/>
                        <a:t>(8:30a-4:15p) WI - ServSafe CFPM Course &amp; Proctored Exam:</a:t>
                      </a:r>
                      <a:r>
                        <a:rPr lang="en-US" sz="1600" b="1" u="none" baseline="0" dirty="0"/>
                        <a:t> </a:t>
                      </a:r>
                      <a:r>
                        <a:rPr lang="en-US" sz="1600" b="0" dirty="0"/>
                        <a:t>This is an 8-hour classroom course that meets or exceeds state requirements.</a:t>
                      </a:r>
                      <a:r>
                        <a:rPr lang="en-US" sz="1600" b="0" baseline="0" dirty="0"/>
                        <a:t> I</a:t>
                      </a:r>
                      <a:r>
                        <a:rPr lang="en-US" sz="1600" b="0" dirty="0"/>
                        <a:t>ncludes the ServSafe CFPM Course book, 8-hour class, and Proctored ServSafe CFPM Exam.</a:t>
                      </a:r>
                    </a:p>
                    <a:p>
                      <a:pPr fontAlgn="base"/>
                      <a:endParaRPr lang="en-US" sz="1600" b="0" dirty="0"/>
                    </a:p>
                    <a:p>
                      <a:pPr fontAlgn="base"/>
                      <a:r>
                        <a:rPr lang="en-US" sz="1600" b="1" u="sng" dirty="0"/>
                        <a:t>(3:00-4:00p)</a:t>
                      </a:r>
                      <a:r>
                        <a:rPr lang="en-US" sz="1600" b="1" u="sng" baseline="0" dirty="0"/>
                        <a:t> </a:t>
                      </a:r>
                      <a:r>
                        <a:rPr lang="en-US" sz="1600" b="1" u="sng" dirty="0"/>
                        <a:t>WI - ServSafe CFPM Proctored Exam:</a:t>
                      </a:r>
                      <a:r>
                        <a:rPr lang="en-US" sz="1600" b="1" u="none" baseline="0" dirty="0"/>
                        <a:t> </a:t>
                      </a:r>
                      <a:r>
                        <a:rPr lang="en-US" sz="1600" b="0" dirty="0"/>
                        <a:t>Individuals interested in the ServSafe CFPM Exam for recertification. Includes only the Proctored ServSafe CFPM Exam.  This piece is also for those who have taken the ServSafe CFPM Exam, and failed, </a:t>
                      </a:r>
                      <a:r>
                        <a:rPr lang="en-US" sz="1600" b="0" baseline="0" dirty="0"/>
                        <a:t>and</a:t>
                      </a:r>
                      <a:r>
                        <a:rPr lang="en-US" sz="1600" b="0" dirty="0"/>
                        <a:t> need to re-take the exam.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bl>
          </a:graphicData>
        </a:graphic>
      </p:graphicFrame>
      <p:sp>
        <p:nvSpPr>
          <p:cNvPr id="4" name="TextBox 3"/>
          <p:cNvSpPr txBox="1"/>
          <p:nvPr/>
        </p:nvSpPr>
        <p:spPr>
          <a:xfrm>
            <a:off x="0" y="4496859"/>
            <a:ext cx="6858000" cy="861774"/>
          </a:xfrm>
          <a:prstGeom prst="rect">
            <a:avLst/>
          </a:prstGeom>
          <a:noFill/>
        </p:spPr>
        <p:txBody>
          <a:bodyPr wrap="square" rtlCol="0">
            <a:spAutoFit/>
          </a:bodyPr>
          <a:lstStyle/>
          <a:p>
            <a:pPr algn="ctr"/>
            <a:r>
              <a:rPr lang="en-US" sz="2500" b="1" dirty="0"/>
              <a:t>New! Additional ServSafe course being offered</a:t>
            </a:r>
          </a:p>
          <a:p>
            <a:pPr algn="ctr"/>
            <a:r>
              <a:rPr lang="en-US" sz="2500" b="1" dirty="0"/>
              <a:t>on Tuesday  3/15 from 8:30am to 4:15pm!</a:t>
            </a:r>
          </a:p>
        </p:txBody>
      </p:sp>
      <p:sp>
        <p:nvSpPr>
          <p:cNvPr id="5" name="TextBox 4"/>
          <p:cNvSpPr txBox="1"/>
          <p:nvPr/>
        </p:nvSpPr>
        <p:spPr>
          <a:xfrm>
            <a:off x="2895600" y="544830"/>
            <a:ext cx="3906046" cy="2954655"/>
          </a:xfrm>
          <a:prstGeom prst="rect">
            <a:avLst/>
          </a:prstGeom>
          <a:noFill/>
        </p:spPr>
        <p:txBody>
          <a:bodyPr wrap="square" rtlCol="0">
            <a:spAutoFit/>
          </a:bodyPr>
          <a:lstStyle/>
          <a:p>
            <a:pPr algn="ctr"/>
            <a:r>
              <a:rPr lang="en-US" sz="1400" dirty="0"/>
              <a:t>Ever wonder how campground owners get information quickly from so many resources?</a:t>
            </a:r>
          </a:p>
          <a:p>
            <a:pPr algn="ctr"/>
            <a:r>
              <a:rPr lang="en-US" sz="1400" dirty="0"/>
              <a:t>Join us in our Facebook group...</a:t>
            </a:r>
          </a:p>
          <a:p>
            <a:pPr algn="ctr"/>
            <a:r>
              <a:rPr lang="en-US" sz="2000" b="1" i="1" dirty="0">
                <a:solidFill>
                  <a:srgbClr val="AA26AA"/>
                </a:solidFill>
                <a:effectLst>
                  <a:outerShdw blurRad="38100" dist="38100" dir="2700000" algn="tl">
                    <a:srgbClr val="000000">
                      <a:alpha val="43137"/>
                    </a:srgbClr>
                  </a:outerShdw>
                </a:effectLst>
              </a:rPr>
              <a:t>WACO Campground Members</a:t>
            </a:r>
          </a:p>
          <a:p>
            <a:pPr algn="ctr"/>
            <a:endParaRPr lang="en-US" sz="500" dirty="0"/>
          </a:p>
          <a:p>
            <a:pPr algn="ctr"/>
            <a:r>
              <a:rPr lang="en-US" sz="1400" dirty="0"/>
              <a:t>It’s a private group where you can ask anyone a question and they will give you their opinion!</a:t>
            </a:r>
          </a:p>
          <a:p>
            <a:pPr algn="ctr"/>
            <a:r>
              <a:rPr lang="en-US" sz="1400" dirty="0"/>
              <a:t>You can buy and sell, ask questions, create a survey or show off something new in your park! </a:t>
            </a:r>
          </a:p>
          <a:p>
            <a:pPr algn="ctr"/>
            <a:endParaRPr lang="en-US" sz="500" dirty="0"/>
          </a:p>
          <a:p>
            <a:pPr algn="ctr"/>
            <a:r>
              <a:rPr lang="en-US" sz="1400" dirty="0"/>
              <a:t>There is also an Activities Group specifically for WACO members as well. Gather up some great ideas any time of the year! </a:t>
            </a:r>
            <a:r>
              <a:rPr lang="en-US" dirty="0"/>
              <a:t> </a:t>
            </a:r>
            <a:r>
              <a:rPr lang="en-US" sz="1400" dirty="0"/>
              <a:t>We currently have over 220 members. Come and join the party!</a:t>
            </a:r>
          </a:p>
        </p:txBody>
      </p:sp>
      <p:pic>
        <p:nvPicPr>
          <p:cNvPr id="6" name="Picture 5" descr="Screenshot 2021-09-09 at 12.33.33 PM.png"/>
          <p:cNvPicPr>
            <a:picLocks noChangeAspect="1"/>
          </p:cNvPicPr>
          <p:nvPr/>
        </p:nvPicPr>
        <p:blipFill>
          <a:blip r:embed="rId3" cstate="print"/>
          <a:stretch>
            <a:fillRect/>
          </a:stretch>
        </p:blipFill>
        <p:spPr>
          <a:xfrm>
            <a:off x="152400" y="599407"/>
            <a:ext cx="2590800" cy="2841023"/>
          </a:xfrm>
          <a:prstGeom prst="rect">
            <a:avLst/>
          </a:prstGeom>
        </p:spPr>
      </p:pic>
      <p:pic>
        <p:nvPicPr>
          <p:cNvPr id="7" name="Picture 6" descr="WACO BOARD OF DIRECTORS (10).png"/>
          <p:cNvPicPr>
            <a:picLocks noChangeAspect="1"/>
          </p:cNvPicPr>
          <p:nvPr/>
        </p:nvPicPr>
        <p:blipFill>
          <a:blip r:embed="rId4" cstate="print"/>
          <a:stretch>
            <a:fillRect/>
          </a:stretch>
        </p:blipFill>
        <p:spPr>
          <a:xfrm>
            <a:off x="0" y="-7620"/>
            <a:ext cx="6858000" cy="428625"/>
          </a:xfrm>
          <a:prstGeom prst="rect">
            <a:avLst/>
          </a:prstGeom>
        </p:spPr>
      </p:pic>
      <p:sp>
        <p:nvSpPr>
          <p:cNvPr id="8" name="Rectangle 7"/>
          <p:cNvSpPr/>
          <p:nvPr/>
        </p:nvSpPr>
        <p:spPr>
          <a:xfrm>
            <a:off x="152400" y="621030"/>
            <a:ext cx="2590800" cy="2819400"/>
          </a:xfrm>
          <a:prstGeom prst="rect">
            <a:avLst/>
          </a:prstGeom>
          <a:noFill/>
          <a:ln>
            <a:solidFill>
              <a:srgbClr val="AA2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20100862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1589" y="410537"/>
            <a:ext cx="6858000" cy="267525"/>
          </a:xfrm>
          <a:prstGeom prst="rect">
            <a:avLst/>
          </a:prstGeom>
          <a:noFill/>
        </p:spPr>
        <p:txBody>
          <a:bodyPr wrap="square" lIns="82058" tIns="41029" rIns="82058" bIns="41029" rtlCol="0">
            <a:spAutoFit/>
          </a:bodyPr>
          <a:lstStyle/>
          <a:p>
            <a:pPr algn="ctr"/>
            <a:r>
              <a:rPr lang="en-US" sz="1200" b="1" i="1" dirty="0">
                <a:latin typeface="Calibri" panose="020F0502020204030204" pitchFamily="34" charset="0"/>
              </a:rPr>
              <a:t>*Please note that the two daylong seminars (ServSafe &amp; CPO Pool School) REQUIRE pre-registration!*</a:t>
            </a:r>
          </a:p>
        </p:txBody>
      </p:sp>
      <p:graphicFrame>
        <p:nvGraphicFramePr>
          <p:cNvPr id="9" name="Table 8"/>
          <p:cNvGraphicFramePr>
            <a:graphicFrameLocks noGrp="1"/>
          </p:cNvGraphicFramePr>
          <p:nvPr>
            <p:extLst>
              <p:ext uri="{D42A27DB-BD31-4B8C-83A1-F6EECF244321}">
                <p14:modId xmlns="" xmlns:p14="http://schemas.microsoft.com/office/powerpoint/2010/main" val="2138087668"/>
              </p:ext>
            </p:extLst>
          </p:nvPr>
        </p:nvGraphicFramePr>
        <p:xfrm>
          <a:off x="28452" y="1349928"/>
          <a:ext cx="6801096" cy="7332864"/>
        </p:xfrm>
        <a:graphic>
          <a:graphicData uri="http://schemas.openxmlformats.org/drawingml/2006/table">
            <a:tbl>
              <a:tblPr/>
              <a:tblGrid>
                <a:gridCol w="715134">
                  <a:extLst>
                    <a:ext uri="{9D8B030D-6E8A-4147-A177-3AD203B41FA5}">
                      <a16:colId xmlns="" xmlns:a16="http://schemas.microsoft.com/office/drawing/2014/main" val="20000"/>
                    </a:ext>
                  </a:extLst>
                </a:gridCol>
                <a:gridCol w="1014327">
                  <a:extLst>
                    <a:ext uri="{9D8B030D-6E8A-4147-A177-3AD203B41FA5}">
                      <a16:colId xmlns="" xmlns:a16="http://schemas.microsoft.com/office/drawing/2014/main" val="20001"/>
                    </a:ext>
                  </a:extLst>
                </a:gridCol>
                <a:gridCol w="1014327">
                  <a:extLst>
                    <a:ext uri="{9D8B030D-6E8A-4147-A177-3AD203B41FA5}">
                      <a16:colId xmlns="" xmlns:a16="http://schemas.microsoft.com/office/drawing/2014/main" val="3743098207"/>
                    </a:ext>
                  </a:extLst>
                </a:gridCol>
                <a:gridCol w="1111830">
                  <a:extLst>
                    <a:ext uri="{9D8B030D-6E8A-4147-A177-3AD203B41FA5}">
                      <a16:colId xmlns="" xmlns:a16="http://schemas.microsoft.com/office/drawing/2014/main" val="3871267398"/>
                    </a:ext>
                  </a:extLst>
                </a:gridCol>
                <a:gridCol w="916824">
                  <a:extLst>
                    <a:ext uri="{9D8B030D-6E8A-4147-A177-3AD203B41FA5}">
                      <a16:colId xmlns="" xmlns:a16="http://schemas.microsoft.com/office/drawing/2014/main" val="20004"/>
                    </a:ext>
                  </a:extLst>
                </a:gridCol>
                <a:gridCol w="1014327">
                  <a:extLst>
                    <a:ext uri="{9D8B030D-6E8A-4147-A177-3AD203B41FA5}">
                      <a16:colId xmlns="" xmlns:a16="http://schemas.microsoft.com/office/drawing/2014/main" val="2693140167"/>
                    </a:ext>
                  </a:extLst>
                </a:gridCol>
                <a:gridCol w="1014327">
                  <a:extLst>
                    <a:ext uri="{9D8B030D-6E8A-4147-A177-3AD203B41FA5}">
                      <a16:colId xmlns="" xmlns:a16="http://schemas.microsoft.com/office/drawing/2014/main" val="20006"/>
                    </a:ext>
                  </a:extLst>
                </a:gridCol>
              </a:tblGrid>
              <a:tr h="448172">
                <a:tc>
                  <a:txBody>
                    <a:bodyPr/>
                    <a:lstStyle/>
                    <a:p>
                      <a:pPr marR="0" indent="0" algn="ctr" rtl="0">
                        <a:lnSpc>
                          <a:spcPct val="119000"/>
                        </a:lnSpc>
                        <a:spcBef>
                          <a:spcPts val="0"/>
                        </a:spcBef>
                        <a:spcAft>
                          <a:spcPts val="600"/>
                        </a:spcAft>
                      </a:pPr>
                      <a:endParaRPr lang="en-US" sz="150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indent="0" algn="ctr" rtl="0">
                        <a:lnSpc>
                          <a:spcPct val="119000"/>
                        </a:lnSpc>
                        <a:spcBef>
                          <a:spcPts val="0"/>
                        </a:spcBef>
                        <a:spcAft>
                          <a:spcPts val="600"/>
                        </a:spcAft>
                      </a:pPr>
                      <a:r>
                        <a:rPr lang="en-US" sz="1100" b="1" kern="1400" dirty="0">
                          <a:solidFill>
                            <a:schemeClr val="tx1"/>
                          </a:solidFill>
                          <a:effectLst/>
                          <a:latin typeface="Arial" panose="020B0604020202020204" pitchFamily="34" charset="0"/>
                          <a:cs typeface="Arial" panose="020B0604020202020204" pitchFamily="34" charset="0"/>
                        </a:rPr>
                        <a:t>Harvest      Room</a:t>
                      </a: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R="0" indent="0" algn="ctr" rtl="0">
                        <a:lnSpc>
                          <a:spcPct val="119000"/>
                        </a:lnSpc>
                        <a:spcBef>
                          <a:spcPts val="0"/>
                        </a:spcBef>
                        <a:spcAft>
                          <a:spcPts val="600"/>
                        </a:spcAft>
                      </a:pPr>
                      <a:r>
                        <a:rPr lang="en-US" sz="1100" b="1" kern="1400" dirty="0">
                          <a:solidFill>
                            <a:schemeClr val="tx1"/>
                          </a:solidFill>
                          <a:effectLst/>
                          <a:latin typeface="Arial" panose="020B0604020202020204" pitchFamily="34" charset="0"/>
                          <a:cs typeface="Arial" panose="020B0604020202020204" pitchFamily="34" charset="0"/>
                        </a:rPr>
                        <a:t>Woodland  Room</a:t>
                      </a: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err="1">
                          <a:solidFill>
                            <a:schemeClr val="tx1"/>
                          </a:solidFill>
                          <a:effectLst/>
                          <a:latin typeface="Arial" panose="020B0604020202020204" pitchFamily="34" charset="0"/>
                          <a:cs typeface="Arial" panose="020B0604020202020204" pitchFamily="34" charset="0"/>
                        </a:rPr>
                        <a:t>Stonefield</a:t>
                      </a:r>
                      <a:r>
                        <a:rPr lang="en-US" sz="1100" b="1" kern="1400" dirty="0">
                          <a:solidFill>
                            <a:schemeClr val="tx1"/>
                          </a:solidFill>
                          <a:effectLst/>
                          <a:latin typeface="Arial" panose="020B0604020202020204" pitchFamily="34" charset="0"/>
                          <a:cs typeface="Arial" panose="020B0604020202020204" pitchFamily="34" charset="0"/>
                        </a:rPr>
                        <a:t>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a:solidFill>
                            <a:schemeClr val="tx1"/>
                          </a:solidFill>
                          <a:effectLst/>
                          <a:latin typeface="Arial" panose="020B0604020202020204" pitchFamily="34" charset="0"/>
                          <a:cs typeface="Arial" panose="020B0604020202020204" pitchFamily="34" charset="0"/>
                        </a:rPr>
                        <a:t>Banquet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a:solidFill>
                            <a:schemeClr val="tx1"/>
                          </a:solidFill>
                          <a:effectLst/>
                          <a:latin typeface="Arial" panose="020B0604020202020204" pitchFamily="34" charset="0"/>
                          <a:cs typeface="Arial" panose="020B0604020202020204" pitchFamily="34" charset="0"/>
                        </a:rPr>
                        <a:t>Trillium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1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Pointer Room (12 </a:t>
                      </a:r>
                      <a:r>
                        <a:rPr kumimoji="0" lang="en-US" sz="1100" b="1" i="0" u="none" strike="noStrike" kern="14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ppl</a:t>
                      </a:r>
                      <a:r>
                        <a:rPr kumimoji="0" lang="en-US" sz="11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max.)</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985978">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8:30</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 – 9:30</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marR="0" indent="0" algn="l" rtl="0">
                        <a:lnSpc>
                          <a:spcPct val="119000"/>
                        </a:lnSpc>
                        <a:spcBef>
                          <a:spcPts val="0"/>
                        </a:spcBef>
                        <a:spcAft>
                          <a:spcPts val="0"/>
                        </a:spcAft>
                      </a:pPr>
                      <a:r>
                        <a:rPr lang="en-US" sz="900" b="1" dirty="0">
                          <a:solidFill>
                            <a:schemeClr val="bg1"/>
                          </a:solidFill>
                          <a:latin typeface="Arial" panose="020B0604020202020204" pitchFamily="34" charset="0"/>
                          <a:cs typeface="Arial" panose="020B0604020202020204" pitchFamily="34" charset="0"/>
                        </a:rPr>
                        <a:t>ServSafe</a:t>
                      </a:r>
                    </a:p>
                    <a:p>
                      <a:pPr marR="0" indent="0" algn="l" rtl="0">
                        <a:lnSpc>
                          <a:spcPct val="119000"/>
                        </a:lnSpc>
                        <a:spcBef>
                          <a:spcPts val="0"/>
                        </a:spcBef>
                        <a:spcAft>
                          <a:spcPts val="0"/>
                        </a:spcAft>
                      </a:pPr>
                      <a:r>
                        <a:rPr lang="en-US" sz="900" i="1" kern="1400" dirty="0">
                          <a:solidFill>
                            <a:schemeClr val="bg1"/>
                          </a:solidFill>
                          <a:effectLst/>
                          <a:latin typeface="Arial" panose="020B0604020202020204" pitchFamily="34" charset="0"/>
                          <a:cs typeface="Arial" panose="020B0604020202020204" pitchFamily="34" charset="0"/>
                        </a:rPr>
                        <a:t>(</a:t>
                      </a:r>
                      <a:r>
                        <a:rPr lang="en-US" sz="900" i="1" dirty="0">
                          <a:solidFill>
                            <a:schemeClr val="bg1"/>
                          </a:solidFill>
                          <a:latin typeface="Arial" panose="020B0604020202020204" pitchFamily="34" charset="0"/>
                          <a:cs typeface="Arial" panose="020B0604020202020204" pitchFamily="34" charset="0"/>
                        </a:rPr>
                        <a:t>8:30am–4:15pm)</a:t>
                      </a:r>
                    </a:p>
                    <a:p>
                      <a:pPr marR="0" indent="0" algn="l" rtl="0">
                        <a:lnSpc>
                          <a:spcPct val="119000"/>
                        </a:lnSpc>
                        <a:spcBef>
                          <a:spcPts val="0"/>
                        </a:spcBef>
                        <a:spcAft>
                          <a:spcPts val="0"/>
                        </a:spcAft>
                      </a:pPr>
                      <a:r>
                        <a:rPr lang="en-US" sz="900" i="1" kern="1400" dirty="0">
                          <a:solidFill>
                            <a:schemeClr val="bg1"/>
                          </a:solidFill>
                          <a:effectLst/>
                          <a:latin typeface="Arial" panose="020B0604020202020204" pitchFamily="34" charset="0"/>
                          <a:cs typeface="Arial" panose="020B0604020202020204" pitchFamily="34" charset="0"/>
                        </a:rPr>
                        <a:t>**NEW Programing</a:t>
                      </a:r>
                    </a:p>
                    <a:p>
                      <a:pPr marR="0" indent="0" algn="l" rtl="0">
                        <a:lnSpc>
                          <a:spcPct val="119000"/>
                        </a:lnSpc>
                        <a:spcBef>
                          <a:spcPts val="0"/>
                        </a:spcBef>
                        <a:spcAft>
                          <a:spcPts val="0"/>
                        </a:spcAft>
                      </a:pPr>
                      <a:r>
                        <a:rPr lang="en-US" sz="900" i="0" kern="1400" dirty="0">
                          <a:solidFill>
                            <a:schemeClr val="bg1"/>
                          </a:solidFill>
                          <a:effectLst/>
                          <a:latin typeface="Arial" panose="020B0604020202020204" pitchFamily="34" charset="0"/>
                          <a:cs typeface="Arial" panose="020B0604020202020204" pitchFamily="34" charset="0"/>
                        </a:rPr>
                        <a:t>Kama Teske </a:t>
                      </a:r>
                    </a:p>
                    <a:p>
                      <a:pPr marR="0" indent="0" algn="l" rtl="0">
                        <a:lnSpc>
                          <a:spcPct val="119000"/>
                        </a:lnSpc>
                        <a:spcBef>
                          <a:spcPts val="0"/>
                        </a:spcBef>
                        <a:spcAft>
                          <a:spcPts val="0"/>
                        </a:spcAft>
                      </a:pPr>
                      <a:endParaRPr lang="en-US" sz="900" i="0" kern="1400" dirty="0">
                        <a:solidFill>
                          <a:schemeClr val="bg1"/>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19000"/>
                        </a:lnSpc>
                        <a:spcBef>
                          <a:spcPts val="0"/>
                        </a:spcBef>
                        <a:spcAft>
                          <a:spcPts val="0"/>
                        </a:spcAft>
                        <a:buClrTx/>
                        <a:buSzTx/>
                        <a:buFontTx/>
                        <a:buNone/>
                        <a:tabLst/>
                        <a:defRPr/>
                      </a:pPr>
                      <a:r>
                        <a:rPr lang="en-US" sz="900" i="1" kern="1400" dirty="0">
                          <a:solidFill>
                            <a:schemeClr val="bg1"/>
                          </a:solidFill>
                          <a:effectLst/>
                          <a:latin typeface="Arial" panose="020B0604020202020204" pitchFamily="34" charset="0"/>
                          <a:cs typeface="Arial" panose="020B0604020202020204" pitchFamily="34" charset="0"/>
                        </a:rPr>
                        <a:t>Participants should bring their own devices with</a:t>
                      </a:r>
                      <a:r>
                        <a:rPr lang="en-US" sz="900" i="1" kern="1400" baseline="0" dirty="0">
                          <a:solidFill>
                            <a:schemeClr val="bg1"/>
                          </a:solidFill>
                          <a:effectLst/>
                          <a:latin typeface="Arial" panose="020B0604020202020204" pitchFamily="34" charset="0"/>
                          <a:cs typeface="Arial" panose="020B0604020202020204" pitchFamily="34" charset="0"/>
                        </a:rPr>
                        <a:t> </a:t>
                      </a:r>
                      <a:r>
                        <a:rPr lang="en-US" sz="900" i="1" kern="1400" dirty="0">
                          <a:solidFill>
                            <a:schemeClr val="bg1"/>
                          </a:solidFill>
                          <a:effectLst/>
                          <a:latin typeface="Arial" panose="020B0604020202020204" pitchFamily="34" charset="0"/>
                          <a:cs typeface="Arial" panose="020B0604020202020204" pitchFamily="34" charset="0"/>
                        </a:rPr>
                        <a:t>internet access capability. </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rowSpan="3">
                  <a:txBody>
                    <a:bodyPr/>
                    <a:lstStyle/>
                    <a:p>
                      <a:pPr marR="0" indent="0" algn="l" rtl="0">
                        <a:lnSpc>
                          <a:spcPct val="119000"/>
                        </a:lnSpc>
                        <a:spcBef>
                          <a:spcPts val="0"/>
                        </a:spcBef>
                        <a:spcAft>
                          <a:spcPts val="0"/>
                        </a:spcAft>
                      </a:pPr>
                      <a:r>
                        <a:rPr lang="en-US" sz="900" b="1" kern="1400" dirty="0">
                          <a:solidFill>
                            <a:srgbClr val="000000"/>
                          </a:solidFill>
                          <a:effectLst/>
                          <a:latin typeface="Arial" panose="020B0604020202020204" pitchFamily="34" charset="0"/>
                          <a:cs typeface="Arial" panose="020B0604020202020204" pitchFamily="34" charset="0"/>
                        </a:rPr>
                        <a:t>CPO</a:t>
                      </a:r>
                      <a:r>
                        <a:rPr lang="en-US" sz="900" b="1" kern="1400" baseline="0" dirty="0">
                          <a:solidFill>
                            <a:srgbClr val="000000"/>
                          </a:solidFill>
                          <a:effectLst/>
                          <a:latin typeface="Arial" panose="020B0604020202020204" pitchFamily="34" charset="0"/>
                          <a:cs typeface="Arial" panose="020B0604020202020204" pitchFamily="34" charset="0"/>
                        </a:rPr>
                        <a:t> – Pool School</a:t>
                      </a:r>
                    </a:p>
                    <a:p>
                      <a:pPr marR="0" indent="0" algn="l" rtl="0">
                        <a:lnSpc>
                          <a:spcPct val="119000"/>
                        </a:lnSpc>
                        <a:spcBef>
                          <a:spcPts val="0"/>
                        </a:spcBef>
                        <a:spcAft>
                          <a:spcPts val="0"/>
                        </a:spcAft>
                      </a:pPr>
                      <a:r>
                        <a:rPr lang="en-US" sz="900" b="0" i="0" kern="1400" baseline="0" dirty="0">
                          <a:solidFill>
                            <a:srgbClr val="000000"/>
                          </a:solidFill>
                          <a:effectLst/>
                          <a:latin typeface="Arial" panose="020B0604020202020204" pitchFamily="34" charset="0"/>
                          <a:cs typeface="Arial" panose="020B0604020202020204" pitchFamily="34" charset="0"/>
                        </a:rPr>
                        <a:t>Neuman Pools</a:t>
                      </a:r>
                    </a:p>
                    <a:p>
                      <a:pPr marR="0" indent="0" algn="l" rtl="0">
                        <a:lnSpc>
                          <a:spcPct val="119000"/>
                        </a:lnSpc>
                        <a:spcBef>
                          <a:spcPts val="0"/>
                        </a:spcBef>
                        <a:spcAft>
                          <a:spcPts val="0"/>
                        </a:spcAft>
                      </a:pPr>
                      <a:endParaRPr lang="en-US" sz="900" b="0" i="1" kern="1400" baseline="0" dirty="0">
                        <a:solidFill>
                          <a:srgbClr val="000000"/>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19000"/>
                        </a:lnSpc>
                        <a:spcBef>
                          <a:spcPts val="0"/>
                        </a:spcBef>
                        <a:spcAft>
                          <a:spcPts val="0"/>
                        </a:spcAft>
                        <a:buClrTx/>
                        <a:buSzTx/>
                        <a:buFontTx/>
                        <a:buNone/>
                        <a:tabLst/>
                        <a:defRPr/>
                      </a:pPr>
                      <a:r>
                        <a:rPr lang="en-US" sz="900" b="0" i="1" kern="1400" baseline="0" dirty="0">
                          <a:solidFill>
                            <a:srgbClr val="000000"/>
                          </a:solidFill>
                          <a:effectLst/>
                          <a:latin typeface="Arial" panose="020B0604020202020204" pitchFamily="34" charset="0"/>
                          <a:cs typeface="Arial" panose="020B0604020202020204" pitchFamily="34" charset="0"/>
                        </a:rPr>
                        <a:t>**Note that lunch will be from 12:00 – 12:30pm if you registered for this course.</a:t>
                      </a:r>
                      <a:endParaRPr lang="en-US" sz="900" i="1" kern="1400" dirty="0">
                        <a:solidFill>
                          <a:srgbClr val="000000"/>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19000"/>
                        </a:lnSpc>
                        <a:spcBef>
                          <a:spcPts val="0"/>
                        </a:spcBef>
                        <a:spcAft>
                          <a:spcPts val="0"/>
                        </a:spcAft>
                        <a:buClrTx/>
                        <a:buSzTx/>
                        <a:buFontTx/>
                        <a:buNone/>
                        <a:tabLst/>
                        <a:defRPr/>
                      </a:pPr>
                      <a:endParaRPr lang="en-US" sz="900" i="1" kern="1400" dirty="0">
                        <a:solidFill>
                          <a:srgbClr val="000000"/>
                        </a:solidFill>
                        <a:effectLst/>
                        <a:latin typeface="Arial" panose="020B0604020202020204" pitchFamily="34" charset="0"/>
                        <a:cs typeface="Arial" panose="020B0604020202020204" pitchFamily="34" charset="0"/>
                      </a:endParaRPr>
                    </a:p>
                    <a:p>
                      <a:pPr marL="0" marR="0" indent="0" algn="l" defTabSz="914400" rtl="0" eaLnBrk="1" fontAlgn="auto" latinLnBrk="0" hangingPunct="1">
                        <a:lnSpc>
                          <a:spcPct val="119000"/>
                        </a:lnSpc>
                        <a:spcBef>
                          <a:spcPts val="0"/>
                        </a:spcBef>
                        <a:spcAft>
                          <a:spcPts val="0"/>
                        </a:spcAft>
                        <a:buClrTx/>
                        <a:buSzTx/>
                        <a:buFontTx/>
                        <a:buNone/>
                        <a:tabLst/>
                        <a:defRPr/>
                      </a:pPr>
                      <a:r>
                        <a:rPr lang="en-US" sz="900" i="0" kern="1400" dirty="0">
                          <a:solidFill>
                            <a:srgbClr val="000000"/>
                          </a:solidFill>
                          <a:effectLst/>
                          <a:latin typeface="Arial" panose="020B0604020202020204" pitchFamily="34" charset="0"/>
                          <a:cs typeface="Arial" panose="020B0604020202020204" pitchFamily="34" charset="0"/>
                        </a:rPr>
                        <a:t>Test will be taken on Thursday</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rowSpan="2">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Quickbooks</a:t>
                      </a:r>
                      <a:r>
                        <a:rPr kumimoji="0" 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 Online: The Basics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CSAW Associates</a:t>
                      </a:r>
                    </a:p>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*This course recommends to bring your own laptop for more</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assistance.*</a:t>
                      </a:r>
                    </a:p>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i="0" dirty="0">
                          <a:solidFill>
                            <a:schemeClr val="tx1"/>
                          </a:solidFill>
                          <a:latin typeface="Arial" pitchFamily="34" charset="0"/>
                          <a:cs typeface="Arial" pitchFamily="34" charset="0"/>
                        </a:rPr>
                        <a:t>Strategic Planning for Your Park </a:t>
                      </a:r>
                    </a:p>
                    <a:p>
                      <a:r>
                        <a:rPr lang="en-US" sz="900" b="0" i="1" dirty="0">
                          <a:solidFill>
                            <a:schemeClr val="tx1"/>
                          </a:solidFill>
                          <a:latin typeface="Arial" pitchFamily="34" charset="0"/>
                          <a:cs typeface="Arial" pitchFamily="34" charset="0"/>
                        </a:rPr>
                        <a:t>Severson</a:t>
                      </a:r>
                      <a:r>
                        <a:rPr lang="en-US" sz="900" b="0" i="1" baseline="0" dirty="0">
                          <a:solidFill>
                            <a:schemeClr val="tx1"/>
                          </a:solidFill>
                          <a:latin typeface="Arial" pitchFamily="34" charset="0"/>
                          <a:cs typeface="Arial" pitchFamily="34" charset="0"/>
                        </a:rPr>
                        <a:t> &amp; Associates</a:t>
                      </a:r>
                      <a:endParaRPr lang="en-US" sz="900" b="0" i="1" dirty="0">
                        <a:solidFill>
                          <a:schemeClr val="tx1"/>
                        </a:solidFill>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you need to know during a sales tax audit!</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Holly Hoffman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latin typeface="Arial" pitchFamily="34" charset="0"/>
                          <a:cs typeface="Arial" pitchFamily="34" charset="0"/>
                        </a:rPr>
                        <a:t>New Owners:</a:t>
                      </a:r>
                      <a:r>
                        <a:rPr lang="en-US" sz="900" b="1" baseline="0" dirty="0">
                          <a:solidFill>
                            <a:schemeClr val="tx1"/>
                          </a:solidFill>
                          <a:latin typeface="Arial" pitchFamily="34" charset="0"/>
                          <a:cs typeface="Arial" pitchFamily="34" charset="0"/>
                        </a:rPr>
                        <a:t> Get the most out of convention!</a:t>
                      </a:r>
                    </a:p>
                    <a:p>
                      <a:r>
                        <a:rPr lang="en-US" sz="900" i="1" baseline="0" dirty="0">
                          <a:solidFill>
                            <a:schemeClr val="tx1"/>
                          </a:solidFill>
                          <a:latin typeface="Arial" pitchFamily="34" charset="0"/>
                          <a:cs typeface="Arial" pitchFamily="34" charset="0"/>
                        </a:rPr>
                        <a:t>Laurie Adams</a:t>
                      </a:r>
                    </a:p>
                    <a:p>
                      <a:r>
                        <a:rPr lang="en-US" sz="900" i="1" baseline="0" dirty="0">
                          <a:solidFill>
                            <a:schemeClr val="tx1"/>
                          </a:solidFill>
                          <a:latin typeface="Arial" pitchFamily="34" charset="0"/>
                          <a:cs typeface="Arial" pitchFamily="34" charset="0"/>
                        </a:rPr>
                        <a:t>YP Team</a:t>
                      </a:r>
                      <a:endParaRPr lang="en-US" sz="900" i="1" dirty="0">
                        <a:solidFill>
                          <a:schemeClr val="tx1"/>
                        </a:solidFill>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924893">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9:45</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a:t>
                      </a:r>
                      <a:r>
                        <a:rPr lang="en-US" sz="1050" b="1" kern="1400" baseline="0" dirty="0">
                          <a:solidFill>
                            <a:schemeClr val="tx1"/>
                          </a:solidFill>
                          <a:effectLst/>
                          <a:latin typeface="Arial" panose="020B0604020202020204" pitchFamily="34" charset="0"/>
                          <a:cs typeface="Arial" panose="020B0604020202020204" pitchFamily="34" charset="0"/>
                        </a:rPr>
                        <a:t> – 10:45am </a:t>
                      </a:r>
                      <a:endParaRPr lang="en-US" sz="105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c vMerge="1">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dirty="0" smtClean="0">
                          <a:latin typeface="Arial" pitchFamily="34" charset="0"/>
                          <a:cs typeface="Arial" pitchFamily="34" charset="0"/>
                        </a:rPr>
                        <a:t>Halloween</a:t>
                      </a:r>
                      <a:r>
                        <a:rPr lang="en-US" sz="900" b="1" baseline="0" dirty="0" smtClean="0">
                          <a:latin typeface="Arial" pitchFamily="34" charset="0"/>
                          <a:cs typeface="Arial" pitchFamily="34" charset="0"/>
                        </a:rPr>
                        <a:t> Weekend</a:t>
                      </a:r>
                    </a:p>
                    <a:p>
                      <a:r>
                        <a:rPr lang="en-US" sz="900" b="1" baseline="0" dirty="0" smtClean="0">
                          <a:latin typeface="Arial" pitchFamily="34" charset="0"/>
                          <a:cs typeface="Arial" pitchFamily="34" charset="0"/>
                        </a:rPr>
                        <a:t>How-To</a:t>
                      </a:r>
                    </a:p>
                    <a:p>
                      <a:r>
                        <a:rPr lang="en-US" sz="900" i="1" baseline="0" dirty="0" smtClean="0">
                          <a:latin typeface="Arial" pitchFamily="34" charset="0"/>
                          <a:cs typeface="Arial" pitchFamily="34" charset="0"/>
                        </a:rPr>
                        <a:t>Panel</a:t>
                      </a:r>
                      <a:endParaRPr lang="en-US" sz="90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Graphic Design for Non-Designers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Tina Severson &amp;</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Danielle Todd</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Fish Philosophy</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Severson &amp; Associates </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923453">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11:00am – 12:00pm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tc>
                <a:tc vMerge="1">
                  <a:txBody>
                    <a:bodyPr/>
                    <a:lstStyle/>
                    <a:p>
                      <a:endParaRPr lang="en-US"/>
                    </a:p>
                  </a:txBody>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Intro to the J1 Foreign Exchange Student Worker Program</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Tiffanie</a:t>
                      </a: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Butzen</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19000"/>
                        </a:lnSpc>
                        <a:spcBef>
                          <a:spcPts val="0"/>
                        </a:spcBef>
                        <a:spcAft>
                          <a:spcPts val="0"/>
                        </a:spcAft>
                        <a:buClrTx/>
                        <a:buSzTx/>
                        <a:buFontTx/>
                        <a:buNone/>
                        <a:tabLst/>
                        <a:defRPr/>
                      </a:pPr>
                      <a:r>
                        <a:rPr kumimoji="0" lang="en-US" sz="900" b="1" i="0" u="none" strike="noStrike" kern="1400" cap="none" spc="0" normalizeH="0" baseline="0" noProof="0" dirty="0">
                          <a:ln>
                            <a:noFill/>
                          </a:ln>
                          <a:solidFill>
                            <a:srgbClr val="000000"/>
                          </a:solidFill>
                          <a:effectLst/>
                          <a:uLnTx/>
                          <a:uFillTx/>
                          <a:latin typeface="Arial" pitchFamily="34" charset="0"/>
                          <a:ea typeface="+mn-ea"/>
                          <a:cs typeface="Arial" pitchFamily="34" charset="0"/>
                        </a:rPr>
                        <a:t>Activities: How to promote and get all campers involved!</a:t>
                      </a:r>
                    </a:p>
                    <a:p>
                      <a:pPr marL="0" marR="0" lvl="0" indent="0" algn="l" defTabSz="820583" rtl="0" eaLnBrk="1" fontAlgn="auto" latinLnBrk="0" hangingPunct="1">
                        <a:lnSpc>
                          <a:spcPct val="119000"/>
                        </a:lnSpc>
                        <a:spcBef>
                          <a:spcPts val="0"/>
                        </a:spcBef>
                        <a:spcAft>
                          <a:spcPts val="0"/>
                        </a:spcAft>
                        <a:buClrTx/>
                        <a:buSzTx/>
                        <a:buFontTx/>
                        <a:buNone/>
                        <a:tabLst/>
                        <a:defRPr/>
                      </a:pPr>
                      <a:r>
                        <a:rPr kumimoji="0" lang="en-US" sz="900" b="0" i="1" u="none" strike="noStrike" kern="1400" cap="none" spc="0" normalizeH="0" baseline="0" noProof="0" dirty="0">
                          <a:ln>
                            <a:noFill/>
                          </a:ln>
                          <a:solidFill>
                            <a:srgbClr val="000000"/>
                          </a:solidFill>
                          <a:effectLst/>
                          <a:uLnTx/>
                          <a:uFillTx/>
                          <a:latin typeface="Arial" pitchFamily="34" charset="0"/>
                          <a:ea typeface="+mn-ea"/>
                          <a:cs typeface="Arial" pitchFamily="34" charset="0"/>
                        </a:rPr>
                        <a:t>Sarah Krause</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dirty="0" smtClean="0">
                          <a:latin typeface="Arial" pitchFamily="34" charset="0"/>
                          <a:cs typeface="Arial" pitchFamily="34" charset="0"/>
                        </a:rPr>
                        <a:t>Updating An  Older Park</a:t>
                      </a:r>
                    </a:p>
                    <a:p>
                      <a:r>
                        <a:rPr lang="en-US" sz="900" i="1" dirty="0" smtClean="0">
                          <a:latin typeface="Arial" pitchFamily="34" charset="0"/>
                          <a:cs typeface="Arial" pitchFamily="34" charset="0"/>
                        </a:rPr>
                        <a:t>Bud </a:t>
                      </a:r>
                      <a:r>
                        <a:rPr lang="en-US" sz="900" i="1" dirty="0" err="1" smtClean="0">
                          <a:latin typeface="Arial" pitchFamily="34" charset="0"/>
                          <a:cs typeface="Arial" pitchFamily="34" charset="0"/>
                        </a:rPr>
                        <a:t>Styer</a:t>
                      </a:r>
                      <a:endParaRPr lang="en-US" sz="900" i="1" dirty="0" smtClean="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 ‘</a:t>
                      </a: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Pickle</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Severson &amp; Associates</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r h="2187409">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12:00pm - 1:45pm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5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Lunch &amp; Learn - Fundraising (Banquet Room)  </a:t>
                      </a: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Presentation by: Stephanie </a:t>
                      </a:r>
                      <a:r>
                        <a:rPr kumimoji="0" lang="en-US" altLang="en-US" sz="1200" b="0"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Klett</a:t>
                      </a:r>
                      <a:r>
                        <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 Lori Severson – Gilbert Brown</a:t>
                      </a: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Understand how the Gilbert Brown Foundation aids in developing relationships that help WACO!</a:t>
                      </a:r>
                    </a:p>
                    <a:p>
                      <a:pPr marL="0" marR="0" lvl="0" indent="0" algn="ctr" defTabSz="1018824" rtl="0" eaLnBrk="1" fontAlgn="auto" latinLnBrk="0" hangingPunct="1">
                        <a:lnSpc>
                          <a:spcPct val="119000"/>
                        </a:lnSpc>
                        <a:spcBef>
                          <a:spcPts val="0"/>
                        </a:spcBef>
                        <a:spcAft>
                          <a:spcPts val="0"/>
                        </a:spcAft>
                        <a:buClrTx/>
                        <a:buSzTx/>
                        <a:buFontTx/>
                        <a:buNone/>
                        <a:tabLst/>
                        <a:defRPr/>
                      </a:pPr>
                      <a:endPar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119000"/>
                        </a:lnSpc>
                        <a:spcBef>
                          <a:spcPts val="0"/>
                        </a:spcBef>
                        <a:spcAft>
                          <a:spcPts val="0"/>
                        </a:spcAft>
                        <a:buClrTx/>
                        <a:buSzTx/>
                        <a:buFontTx/>
                        <a:buNone/>
                        <a:tabLst/>
                        <a:defRPr/>
                      </a:pP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119000"/>
                        </a:lnSpc>
                        <a:spcBef>
                          <a:spcPts val="0"/>
                        </a:spcBef>
                        <a:spcAft>
                          <a:spcPts val="0"/>
                        </a:spcAft>
                        <a:buClrTx/>
                        <a:buSzTx/>
                        <a:buFontTx/>
                        <a:buNone/>
                        <a:tabLst/>
                        <a:defRPr/>
                      </a:pP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119000"/>
                        </a:lnSpc>
                        <a:spcBef>
                          <a:spcPts val="0"/>
                        </a:spcBef>
                        <a:spcAft>
                          <a:spcPts val="0"/>
                        </a:spcAft>
                        <a:buClrTx/>
                        <a:buSzTx/>
                        <a:buFontTx/>
                        <a:buNone/>
                        <a:tabLst/>
                        <a:defRPr/>
                      </a:pP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19000"/>
                        </a:lnSpc>
                        <a:spcBef>
                          <a:spcPts val="0"/>
                        </a:spcBef>
                        <a:spcAft>
                          <a:spcPts val="0"/>
                        </a:spcAft>
                        <a:buClrTx/>
                        <a:buSzTx/>
                        <a:buFontTx/>
                        <a:buNone/>
                        <a:tabLst/>
                        <a:defRPr/>
                      </a:pP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119000"/>
                        </a:lnSpc>
                        <a:spcBef>
                          <a:spcPts val="0"/>
                        </a:spcBef>
                        <a:spcAft>
                          <a:spcPts val="0"/>
                        </a:spcAft>
                        <a:buClrTx/>
                        <a:buSzTx/>
                        <a:buFontTx/>
                        <a:buNone/>
                        <a:tabLst/>
                        <a:defRPr/>
                      </a:pPr>
                      <a:endParaRPr kumimoji="0" lang="en-US" altLang="en-US"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119000"/>
                        </a:lnSpc>
                        <a:spcBef>
                          <a:spcPts val="0"/>
                        </a:spcBef>
                        <a:spcAft>
                          <a:spcPts val="0"/>
                        </a:spcAft>
                        <a:buClrTx/>
                        <a:buSzTx/>
                        <a:buFontTx/>
                        <a:buNone/>
                        <a:tabLst/>
                        <a:defRPr/>
                      </a:pPr>
                      <a:endParaRPr kumimoji="0" lang="en-US" altLang="en-US" sz="1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119000"/>
                        </a:lnSpc>
                        <a:spcBef>
                          <a:spcPts val="0"/>
                        </a:spcBef>
                        <a:spcAft>
                          <a:spcPts val="0"/>
                        </a:spcAft>
                        <a:buClrTx/>
                        <a:buSzTx/>
                        <a:buFontTx/>
                        <a:buNone/>
                        <a:tabLst/>
                        <a:defRPr/>
                      </a:pP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Lunch Sponsored By: </a:t>
                      </a:r>
                      <a:r>
                        <a:rPr kumimoji="0" lang="en-US" altLang="en-US"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Gilbert Brown</a:t>
                      </a:r>
                      <a:r>
                        <a:rPr kumimoji="0" lang="en-US" altLang="en-US" sz="10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 Pizza Donated By: </a:t>
                      </a:r>
                      <a:r>
                        <a:rPr kumimoji="0" lang="en-US" altLang="en-US"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Brew City Pub – </a:t>
                      </a:r>
                      <a:r>
                        <a:rPr kumimoji="0" lang="en-US" altLang="en-US" sz="10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Lotzza</a:t>
                      </a:r>
                      <a:endParaRPr kumimoji="0" lang="en-US" altLang="en-US"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1018824" rtl="0" eaLnBrk="1" fontAlgn="auto" latinLnBrk="0" hangingPunct="1">
                        <a:lnSpc>
                          <a:spcPct val="119000"/>
                        </a:lnSpc>
                        <a:spcBef>
                          <a:spcPts val="0"/>
                        </a:spcBef>
                        <a:spcAft>
                          <a:spcPts val="0"/>
                        </a:spcAft>
                        <a:buClrTx/>
                        <a:buSzTx/>
                        <a:buFontTx/>
                        <a:buNone/>
                        <a:tabLst/>
                        <a:defRPr/>
                      </a:pPr>
                      <a:r>
                        <a:rPr kumimoji="0" lang="en-US" altLang="en-US" sz="10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Motzza</a:t>
                      </a:r>
                      <a:r>
                        <a:rPr kumimoji="0" lang="en-US" altLang="en-US"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Pizza – Lasagna – Salad  </a:t>
                      </a:r>
                      <a:r>
                        <a:rPr kumimoji="0" lang="en-US" altLang="en-US" sz="10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Brakebush</a:t>
                      </a:r>
                      <a:r>
                        <a:rPr kumimoji="0" lang="en-US" altLang="en-US"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Chicken </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pPr marL="0" marR="0" lvl="0" indent="0" algn="l" defTabSz="1018824" rtl="0" eaLnBrk="1" fontAlgn="auto" latinLnBrk="0" hangingPunct="1">
                        <a:lnSpc>
                          <a:spcPct val="119000"/>
                        </a:lnSpc>
                        <a:spcBef>
                          <a:spcPts val="0"/>
                        </a:spcBef>
                        <a:spcAft>
                          <a:spcPts val="0"/>
                        </a:spcAft>
                        <a:buClrTx/>
                        <a:buSzTx/>
                        <a:buFontTx/>
                        <a:buNone/>
                        <a:tabLst/>
                        <a:defRPr/>
                      </a:pPr>
                      <a:endParaRPr kumimoji="0" lang="en-US" altLang="en-US" sz="9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985978">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2:00pm</a:t>
                      </a:r>
                      <a:r>
                        <a:rPr lang="en-US" sz="1050" b="1" kern="1400" baseline="0" dirty="0">
                          <a:solidFill>
                            <a:schemeClr val="tx1"/>
                          </a:solidFill>
                          <a:effectLst/>
                          <a:latin typeface="Arial" panose="020B0604020202020204" pitchFamily="34" charset="0"/>
                          <a:cs typeface="Arial" panose="020B0604020202020204" pitchFamily="34" charset="0"/>
                        </a:rPr>
                        <a:t> -3:00pm </a:t>
                      </a:r>
                      <a:r>
                        <a:rPr lang="en-US" sz="1050" b="1" kern="1400" dirty="0">
                          <a:solidFill>
                            <a:schemeClr val="tx1"/>
                          </a:solidFill>
                          <a:effectLst/>
                          <a:latin typeface="Arial" panose="020B0604020202020204" pitchFamily="34" charset="0"/>
                          <a:cs typeface="Arial" panose="020B0604020202020204" pitchFamily="34" charset="0"/>
                        </a:rPr>
                        <a:t/>
                      </a:r>
                      <a:br>
                        <a:rPr lang="en-US" sz="1050" b="1" kern="1400" dirty="0">
                          <a:solidFill>
                            <a:schemeClr val="tx1"/>
                          </a:solidFill>
                          <a:effectLst/>
                          <a:latin typeface="Arial" panose="020B0604020202020204" pitchFamily="34" charset="0"/>
                          <a:cs typeface="Arial" panose="020B0604020202020204" pitchFamily="34" charset="0"/>
                        </a:rPr>
                      </a:br>
                      <a:endParaRPr lang="en-US" sz="105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marR="0" indent="0" algn="l" rtl="0">
                        <a:lnSpc>
                          <a:spcPct val="119000"/>
                        </a:lnSpc>
                        <a:spcBef>
                          <a:spcPts val="0"/>
                        </a:spcBef>
                        <a:spcAft>
                          <a:spcPts val="0"/>
                        </a:spcAft>
                      </a:pPr>
                      <a:r>
                        <a:rPr lang="en-US" sz="900" b="1" dirty="0">
                          <a:solidFill>
                            <a:schemeClr val="bg1"/>
                          </a:solidFill>
                          <a:latin typeface="Arial" panose="020B0604020202020204" pitchFamily="34" charset="0"/>
                          <a:cs typeface="Arial" panose="020B0604020202020204" pitchFamily="34" charset="0"/>
                        </a:rPr>
                        <a:t>ServSafe</a:t>
                      </a:r>
                    </a:p>
                    <a:p>
                      <a:pPr marR="0" indent="0" algn="l" rtl="0">
                        <a:lnSpc>
                          <a:spcPct val="119000"/>
                        </a:lnSpc>
                        <a:spcBef>
                          <a:spcPts val="0"/>
                        </a:spcBef>
                        <a:spcAft>
                          <a:spcPts val="0"/>
                        </a:spcAft>
                      </a:pPr>
                      <a:r>
                        <a:rPr lang="en-US" sz="900" i="1" kern="1400" dirty="0">
                          <a:solidFill>
                            <a:schemeClr val="bg1"/>
                          </a:solidFill>
                          <a:effectLst/>
                          <a:latin typeface="Arial" panose="020B0604020202020204" pitchFamily="34" charset="0"/>
                          <a:cs typeface="Arial" panose="020B0604020202020204" pitchFamily="34" charset="0"/>
                        </a:rPr>
                        <a:t>(</a:t>
                      </a:r>
                      <a:r>
                        <a:rPr lang="en-US" sz="900" i="1" dirty="0">
                          <a:solidFill>
                            <a:schemeClr val="bg1"/>
                          </a:solidFill>
                          <a:latin typeface="Arial" panose="020B0604020202020204" pitchFamily="34" charset="0"/>
                          <a:cs typeface="Arial" panose="020B0604020202020204" pitchFamily="34" charset="0"/>
                        </a:rPr>
                        <a:t>8:30am–4:15pm)</a:t>
                      </a:r>
                    </a:p>
                    <a:p>
                      <a:pPr marR="0" indent="0" algn="l" rtl="0">
                        <a:lnSpc>
                          <a:spcPct val="119000"/>
                        </a:lnSpc>
                        <a:spcBef>
                          <a:spcPts val="0"/>
                        </a:spcBef>
                        <a:spcAft>
                          <a:spcPts val="0"/>
                        </a:spcAft>
                      </a:pPr>
                      <a:r>
                        <a:rPr lang="en-US" sz="900" i="0" kern="1400" dirty="0">
                          <a:solidFill>
                            <a:schemeClr val="bg1"/>
                          </a:solidFill>
                          <a:effectLst/>
                          <a:latin typeface="Arial" panose="020B0604020202020204" pitchFamily="34" charset="0"/>
                          <a:cs typeface="Arial" panose="020B0604020202020204" pitchFamily="34" charset="0"/>
                        </a:rPr>
                        <a:t>Kama Teske</a:t>
                      </a:r>
                    </a:p>
                    <a:p>
                      <a:pPr marR="0" indent="0" algn="l" rtl="0">
                        <a:lnSpc>
                          <a:spcPct val="119000"/>
                        </a:lnSpc>
                        <a:spcBef>
                          <a:spcPts val="0"/>
                        </a:spcBef>
                        <a:spcAft>
                          <a:spcPts val="0"/>
                        </a:spcAft>
                      </a:pPr>
                      <a:r>
                        <a:rPr lang="en-US" sz="900" i="0" kern="1400" dirty="0">
                          <a:solidFill>
                            <a:schemeClr val="bg1"/>
                          </a:solidFill>
                          <a:effectLst/>
                          <a:latin typeface="Arial" panose="020B0604020202020204" pitchFamily="34" charset="0"/>
                          <a:cs typeface="Arial" panose="020B0604020202020204" pitchFamily="34" charset="0"/>
                        </a:rPr>
                        <a:t>RECERTIFICATION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rowSpan="2">
                  <a:txBody>
                    <a:bodyPr/>
                    <a:lstStyle/>
                    <a:p>
                      <a:pPr marR="0" indent="0" algn="l" rtl="0">
                        <a:lnSpc>
                          <a:spcPct val="119000"/>
                        </a:lnSpc>
                        <a:spcBef>
                          <a:spcPts val="0"/>
                        </a:spcBef>
                        <a:spcAft>
                          <a:spcPts val="0"/>
                        </a:spcAft>
                      </a:pPr>
                      <a:r>
                        <a:rPr lang="en-US" sz="900" b="1" kern="1400" dirty="0">
                          <a:solidFill>
                            <a:srgbClr val="000000"/>
                          </a:solidFill>
                          <a:effectLst/>
                          <a:latin typeface="Arial" panose="020B0604020202020204" pitchFamily="34" charset="0"/>
                          <a:cs typeface="Arial" panose="020B0604020202020204" pitchFamily="34" charset="0"/>
                        </a:rPr>
                        <a:t>CPO</a:t>
                      </a:r>
                      <a:r>
                        <a:rPr lang="en-US" sz="900" b="1" kern="1400" baseline="0" dirty="0">
                          <a:solidFill>
                            <a:srgbClr val="000000"/>
                          </a:solidFill>
                          <a:effectLst/>
                          <a:latin typeface="Arial" panose="020B0604020202020204" pitchFamily="34" charset="0"/>
                          <a:cs typeface="Arial" panose="020B0604020202020204" pitchFamily="34" charset="0"/>
                        </a:rPr>
                        <a:t> – Pool School</a:t>
                      </a:r>
                    </a:p>
                    <a:p>
                      <a:pPr marR="0" indent="0" algn="l" rtl="0">
                        <a:lnSpc>
                          <a:spcPct val="119000"/>
                        </a:lnSpc>
                        <a:spcBef>
                          <a:spcPts val="0"/>
                        </a:spcBef>
                        <a:spcAft>
                          <a:spcPts val="0"/>
                        </a:spcAft>
                      </a:pPr>
                      <a:r>
                        <a:rPr lang="en-US" sz="900" b="0" i="0" kern="1400" baseline="0" dirty="0">
                          <a:solidFill>
                            <a:srgbClr val="000000"/>
                          </a:solidFill>
                          <a:effectLst/>
                          <a:latin typeface="Arial" panose="020B0604020202020204" pitchFamily="34" charset="0"/>
                          <a:cs typeface="Arial" panose="020B0604020202020204" pitchFamily="34" charset="0"/>
                        </a:rPr>
                        <a:t>Neuman Pools</a:t>
                      </a:r>
                    </a:p>
                    <a:p>
                      <a:pPr marR="0" indent="0" algn="l" rtl="0">
                        <a:lnSpc>
                          <a:spcPct val="119000"/>
                        </a:lnSpc>
                        <a:spcBef>
                          <a:spcPts val="0"/>
                        </a:spcBef>
                        <a:spcAft>
                          <a:spcPts val="0"/>
                        </a:spcAft>
                      </a:pPr>
                      <a:r>
                        <a:rPr lang="en-US" sz="900" b="0" i="1" kern="1400" baseline="0" dirty="0">
                          <a:solidFill>
                            <a:srgbClr val="000000"/>
                          </a:solidFill>
                          <a:effectLst/>
                          <a:latin typeface="Arial" panose="020B0604020202020204" pitchFamily="34" charset="0"/>
                          <a:cs typeface="Arial" panose="020B0604020202020204" pitchFamily="34" charset="0"/>
                        </a:rPr>
                        <a:t>(8:30am-4:15pm)</a:t>
                      </a:r>
                    </a:p>
                    <a:p>
                      <a:pPr marL="0" marR="0" indent="0" algn="l" defTabSz="914400" rtl="0" eaLnBrk="1" fontAlgn="auto" latinLnBrk="0" hangingPunct="1">
                        <a:lnSpc>
                          <a:spcPct val="119000"/>
                        </a:lnSpc>
                        <a:spcBef>
                          <a:spcPts val="0"/>
                        </a:spcBef>
                        <a:spcAft>
                          <a:spcPts val="0"/>
                        </a:spcAft>
                        <a:buClrTx/>
                        <a:buSzTx/>
                        <a:buFontTx/>
                        <a:buNone/>
                        <a:tabLst/>
                        <a:defRPr/>
                      </a:pPr>
                      <a:r>
                        <a:rPr lang="en-US" sz="900" b="0" i="1" kern="1400" baseline="0" dirty="0">
                          <a:solidFill>
                            <a:srgbClr val="000000"/>
                          </a:solidFill>
                          <a:effectLst/>
                          <a:latin typeface="Arial" panose="020B0604020202020204" pitchFamily="34" charset="0"/>
                          <a:cs typeface="Arial" panose="020B0604020202020204" pitchFamily="34" charset="0"/>
                        </a:rPr>
                        <a:t>**Please note that lunch above.</a:t>
                      </a:r>
                      <a:endParaRPr lang="en-US" sz="900" b="1" i="1" kern="1400" dirty="0">
                        <a:solidFill>
                          <a:srgbClr val="000000"/>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r>
                        <a:rPr lang="en-US" sz="900" b="1" dirty="0">
                          <a:latin typeface="Arial" pitchFamily="34" charset="0"/>
                          <a:cs typeface="Arial" pitchFamily="34" charset="0"/>
                        </a:rPr>
                        <a:t>Security</a:t>
                      </a:r>
                      <a:r>
                        <a:rPr lang="en-US" sz="900" b="1" baseline="0" dirty="0">
                          <a:latin typeface="Arial" pitchFamily="34" charset="0"/>
                          <a:cs typeface="Arial" pitchFamily="34" charset="0"/>
                        </a:rPr>
                        <a:t> In The Park</a:t>
                      </a:r>
                    </a:p>
                    <a:p>
                      <a:r>
                        <a:rPr lang="en-US" sz="900" b="0" i="1" baseline="0" dirty="0">
                          <a:latin typeface="Arial" pitchFamily="34" charset="0"/>
                          <a:cs typeface="Arial" pitchFamily="34" charset="0"/>
                        </a:rPr>
                        <a:t>Panel – Jim Button, Mark </a:t>
                      </a:r>
                      <a:r>
                        <a:rPr lang="en-US" sz="900" b="0" i="1" baseline="0" dirty="0" err="1">
                          <a:latin typeface="Arial" pitchFamily="34" charset="0"/>
                          <a:cs typeface="Arial" pitchFamily="34" charset="0"/>
                        </a:rPr>
                        <a:t>Hazelbaker</a:t>
                      </a:r>
                      <a:r>
                        <a:rPr lang="en-US" sz="900" b="0" i="1" baseline="0" dirty="0">
                          <a:latin typeface="Arial" pitchFamily="34" charset="0"/>
                          <a:cs typeface="Arial" pitchFamily="34" charset="0"/>
                        </a:rPr>
                        <a:t> &amp; Portage Co. Sheriff</a:t>
                      </a:r>
                      <a:endParaRPr lang="en-US" sz="900" b="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i="0" dirty="0" err="1" smtClean="0">
                          <a:solidFill>
                            <a:schemeClr val="tx1"/>
                          </a:solidFill>
                          <a:latin typeface="Arial" pitchFamily="34" charset="0"/>
                          <a:cs typeface="Arial" pitchFamily="34" charset="0"/>
                        </a:rPr>
                        <a:t>Facebook</a:t>
                      </a:r>
                      <a:r>
                        <a:rPr lang="en-US" sz="900" b="1" i="0" dirty="0" smtClean="0">
                          <a:solidFill>
                            <a:schemeClr val="tx1"/>
                          </a:solidFill>
                          <a:latin typeface="Arial" pitchFamily="34" charset="0"/>
                          <a:cs typeface="Arial" pitchFamily="34" charset="0"/>
                        </a:rPr>
                        <a:t> For True Beginners </a:t>
                      </a:r>
                    </a:p>
                    <a:p>
                      <a:r>
                        <a:rPr lang="en-US" sz="900" i="1" dirty="0" smtClean="0">
                          <a:solidFill>
                            <a:schemeClr val="tx1"/>
                          </a:solidFill>
                          <a:latin typeface="Arial" pitchFamily="34" charset="0"/>
                          <a:cs typeface="Arial" pitchFamily="34" charset="0"/>
                        </a:rPr>
                        <a:t>Tia Anderson</a:t>
                      </a:r>
                      <a:endParaRPr lang="en-US" sz="900" i="1" dirty="0">
                        <a:solidFill>
                          <a:schemeClr val="tx1"/>
                        </a:solidFill>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900" b="1" i="0" dirty="0">
                          <a:latin typeface="Arial" pitchFamily="34" charset="0"/>
                          <a:cs typeface="Arial" pitchFamily="34" charset="0"/>
                        </a:rPr>
                        <a:t>Getting people excited</a:t>
                      </a:r>
                      <a:r>
                        <a:rPr lang="en-US" sz="900" b="1" i="0" baseline="0" dirty="0">
                          <a:latin typeface="Arial" pitchFamily="34" charset="0"/>
                          <a:cs typeface="Arial" pitchFamily="34" charset="0"/>
                        </a:rPr>
                        <a:t> about your park and your community</a:t>
                      </a:r>
                    </a:p>
                    <a:p>
                      <a:r>
                        <a:rPr lang="en-US" sz="900" i="1" baseline="0" dirty="0">
                          <a:latin typeface="Arial" pitchFamily="34" charset="0"/>
                          <a:cs typeface="Arial" pitchFamily="34" charset="0"/>
                        </a:rPr>
                        <a:t>Stephanie </a:t>
                      </a:r>
                      <a:r>
                        <a:rPr lang="en-US" sz="900" i="1" baseline="0" dirty="0" err="1">
                          <a:latin typeface="Arial" pitchFamily="34" charset="0"/>
                          <a:cs typeface="Arial" pitchFamily="34" charset="0"/>
                        </a:rPr>
                        <a:t>Klett</a:t>
                      </a:r>
                      <a:endParaRPr lang="en-US" sz="90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Fish Philosophy</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Severson &amp; Associates</a:t>
                      </a:r>
                    </a:p>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5"/>
                  </a:ext>
                </a:extLst>
              </a:tr>
              <a:tr h="869465">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3:15pm - 4:15pm </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vMerge="1">
                  <a:txBody>
                    <a:bodyPr/>
                    <a:lstStyle/>
                    <a:p>
                      <a:endParaRPr lang="en-US"/>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endParaRPr lang="en-US"/>
                    </a:p>
                  </a:txBody>
                  <a:tcPr>
                    <a:lnT w="12700" cap="flat" cmpd="sng" algn="ctr">
                      <a:solidFill>
                        <a:schemeClr val="tx1"/>
                      </a:solidFill>
                      <a:prstDash val="solid"/>
                      <a:round/>
                      <a:headEnd type="none" w="med" len="med"/>
                      <a:tailEnd type="none" w="med" len="med"/>
                    </a:lnT>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Crafting Your Vision</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Bud </a:t>
                      </a:r>
                      <a:r>
                        <a:rPr kumimoji="0" lang="en-US"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Styer</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25278" marR="25278" marT="26044" marB="26044">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dirty="0" smtClean="0">
                          <a:latin typeface="Arial" pitchFamily="34" charset="0"/>
                          <a:cs typeface="Arial" pitchFamily="34" charset="0"/>
                        </a:rPr>
                        <a:t>Bingo Made Fun!</a:t>
                      </a:r>
                      <a:endParaRPr lang="en-US" sz="900" b="1" dirty="0">
                        <a:latin typeface="Arial" pitchFamily="34" charset="0"/>
                        <a:cs typeface="Arial" pitchFamily="34" charset="0"/>
                      </a:endParaRPr>
                    </a:p>
                    <a:p>
                      <a:r>
                        <a:rPr lang="en-US" sz="900" i="1" dirty="0" smtClean="0">
                          <a:latin typeface="Arial" pitchFamily="34" charset="0"/>
                          <a:cs typeface="Arial" pitchFamily="34" charset="0"/>
                        </a:rPr>
                        <a:t>Carla Brown</a:t>
                      </a:r>
                      <a:endParaRPr lang="en-US" sz="90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Human Resource Management</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Mark </a:t>
                      </a:r>
                      <a:r>
                        <a:rPr kumimoji="0" lang="en-US" sz="900" b="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Hazelbaker</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endParaRPr lang="en-US" sz="900" b="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 ‘</a:t>
                      </a:r>
                      <a:r>
                        <a:rPr kumimoji="0" lang="en-US" sz="9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The Pickle</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Severson &amp; Associates</a:t>
                      </a:r>
                    </a:p>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6"/>
                  </a:ext>
                </a:extLst>
              </a:tr>
            </a:tbl>
          </a:graphicData>
        </a:graphic>
      </p:graphicFrame>
      <p:pic>
        <p:nvPicPr>
          <p:cNvPr id="6" name="Picture 5"/>
          <p:cNvPicPr>
            <a:picLocks noChangeAspect="1"/>
          </p:cNvPicPr>
          <p:nvPr/>
        </p:nvPicPr>
        <p:blipFill rotWithShape="1">
          <a:blip r:embed="rId3" cstate="print">
            <a:extLst>
              <a:ext uri="{28A0092B-C50C-407E-A947-70E740481C1C}">
                <a14:useLocalDpi xmlns="" xmlns:a14="http://schemas.microsoft.com/office/drawing/2010/main" val="0"/>
              </a:ext>
            </a:extLst>
          </a:blip>
          <a:srcRect l="13318" t="7643" r="6923" b="9646"/>
          <a:stretch/>
        </p:blipFill>
        <p:spPr>
          <a:xfrm>
            <a:off x="5754207" y="5379938"/>
            <a:ext cx="913672" cy="1355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TextBox 11"/>
          <p:cNvSpPr txBox="1"/>
          <p:nvPr/>
        </p:nvSpPr>
        <p:spPr>
          <a:xfrm>
            <a:off x="887240" y="5384822"/>
            <a:ext cx="4662534" cy="1006189"/>
          </a:xfrm>
          <a:prstGeom prst="rect">
            <a:avLst/>
          </a:prstGeom>
          <a:noFill/>
          <a:ln w="28575">
            <a:solidFill>
              <a:srgbClr val="00B050"/>
            </a:solidFill>
            <a:prstDash val="dashDot"/>
          </a:ln>
        </p:spPr>
        <p:txBody>
          <a:bodyPr wrap="square" lIns="82058" tIns="41029" rIns="82058" bIns="41029" rtlCol="0">
            <a:spAutoFit/>
          </a:bodyPr>
          <a:lstStyle/>
          <a:p>
            <a:pPr algn="ctr"/>
            <a:r>
              <a:rPr lang="en-US" sz="1000" b="1" dirty="0">
                <a:solidFill>
                  <a:srgbClr val="00B050"/>
                </a:solidFill>
                <a:latin typeface="Arial" panose="020B0604020202020204" pitchFamily="34" charset="0"/>
                <a:cs typeface="Arial" panose="020B0604020202020204" pitchFamily="34" charset="0"/>
              </a:rPr>
              <a:t>Grab some free lunch and learn some great tips for gathering community support. Learn how to get groups to visit your campground &amp; community.  Brainstorm ideas on what to do for GBF Camping for Kids weekend. Presentation from campground owners who are currently raising funds where you’ll learn what works and doesn’t. Try out some actual</a:t>
            </a:r>
          </a:p>
          <a:p>
            <a:pPr algn="ctr"/>
            <a:r>
              <a:rPr lang="en-US" sz="1000" b="1" dirty="0">
                <a:solidFill>
                  <a:srgbClr val="00B050"/>
                </a:solidFill>
                <a:latin typeface="Arial" panose="020B0604020202020204" pitchFamily="34" charset="0"/>
                <a:cs typeface="Arial" panose="020B0604020202020204" pitchFamily="34" charset="0"/>
              </a:rPr>
              <a:t>raffles to see  how they work! Leave with a book of ideas! </a:t>
            </a:r>
          </a:p>
        </p:txBody>
      </p:sp>
      <p:pic>
        <p:nvPicPr>
          <p:cNvPr id="11" name="Picture 10" descr="WACO BOARD OF DIRECTORS (8).png"/>
          <p:cNvPicPr>
            <a:picLocks noChangeAspect="1"/>
          </p:cNvPicPr>
          <p:nvPr/>
        </p:nvPicPr>
        <p:blipFill>
          <a:blip r:embed="rId4" cstate="print"/>
          <a:stretch>
            <a:fillRect/>
          </a:stretch>
        </p:blipFill>
        <p:spPr>
          <a:xfrm>
            <a:off x="0" y="0"/>
            <a:ext cx="6858000" cy="428625"/>
          </a:xfrm>
          <a:prstGeom prst="rect">
            <a:avLst/>
          </a:prstGeom>
        </p:spPr>
      </p:pic>
      <p:pic>
        <p:nvPicPr>
          <p:cNvPr id="14" name="Picture 13" descr="Untitled design (11).png"/>
          <p:cNvPicPr>
            <a:picLocks noChangeAspect="1"/>
          </p:cNvPicPr>
          <p:nvPr/>
        </p:nvPicPr>
        <p:blipFill>
          <a:blip r:embed="rId5" cstate="print"/>
          <a:srcRect t="11111" b="11111"/>
          <a:stretch>
            <a:fillRect/>
          </a:stretch>
        </p:blipFill>
        <p:spPr>
          <a:xfrm>
            <a:off x="49041" y="1290660"/>
            <a:ext cx="664030" cy="516468"/>
          </a:xfrm>
          <a:prstGeom prst="rect">
            <a:avLst/>
          </a:prstGeom>
        </p:spPr>
      </p:pic>
      <p:graphicFrame>
        <p:nvGraphicFramePr>
          <p:cNvPr id="15" name="Table 14"/>
          <p:cNvGraphicFramePr>
            <a:graphicFrameLocks noGrp="1"/>
          </p:cNvGraphicFramePr>
          <p:nvPr/>
        </p:nvGraphicFramePr>
        <p:xfrm>
          <a:off x="76200" y="685800"/>
          <a:ext cx="6705600" cy="396240"/>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20000"/>
                    </a:ext>
                  </a:extLst>
                </a:gridCol>
                <a:gridCol w="1676400">
                  <a:extLst>
                    <a:ext uri="{9D8B030D-6E8A-4147-A177-3AD203B41FA5}">
                      <a16:colId xmlns="" xmlns:a16="http://schemas.microsoft.com/office/drawing/2014/main" val="20001"/>
                    </a:ext>
                  </a:extLst>
                </a:gridCol>
                <a:gridCol w="1676400">
                  <a:extLst>
                    <a:ext uri="{9D8B030D-6E8A-4147-A177-3AD203B41FA5}">
                      <a16:colId xmlns="" xmlns:a16="http://schemas.microsoft.com/office/drawing/2014/main" val="20002"/>
                    </a:ext>
                  </a:extLst>
                </a:gridCol>
                <a:gridCol w="1676400">
                  <a:extLst>
                    <a:ext uri="{9D8B030D-6E8A-4147-A177-3AD203B41FA5}">
                      <a16:colId xmlns="" xmlns:a16="http://schemas.microsoft.com/office/drawing/2014/main" val="20003"/>
                    </a:ext>
                  </a:extLst>
                </a:gridCol>
              </a:tblGrid>
              <a:tr h="370840">
                <a:tc>
                  <a:txBody>
                    <a:bodyPr/>
                    <a:lstStyle/>
                    <a:p>
                      <a:pPr algn="ctr"/>
                      <a:r>
                        <a:rPr lang="en-US" sz="2000" dirty="0">
                          <a:solidFill>
                            <a:schemeClr val="bg1"/>
                          </a:solidFill>
                        </a:rPr>
                        <a:t>Owners</a:t>
                      </a:r>
                    </a:p>
                  </a:txBody>
                  <a:tcPr>
                    <a:solidFill>
                      <a:srgbClr val="00B050"/>
                    </a:solidFill>
                  </a:tcPr>
                </a:tc>
                <a:tc>
                  <a:txBody>
                    <a:bodyPr/>
                    <a:lstStyle/>
                    <a:p>
                      <a:pPr algn="ctr"/>
                      <a:r>
                        <a:rPr lang="en-US" sz="2000" dirty="0">
                          <a:solidFill>
                            <a:schemeClr val="tx1"/>
                          </a:solidFill>
                        </a:rPr>
                        <a:t>Managers</a:t>
                      </a:r>
                    </a:p>
                  </a:txBody>
                  <a:tcPr>
                    <a:solidFill>
                      <a:srgbClr val="FFCC00"/>
                    </a:solidFill>
                  </a:tcPr>
                </a:tc>
                <a:tc>
                  <a:txBody>
                    <a:bodyPr/>
                    <a:lstStyle/>
                    <a:p>
                      <a:pPr algn="ctr"/>
                      <a:r>
                        <a:rPr lang="en-US" sz="2000" dirty="0"/>
                        <a:t>Employee</a:t>
                      </a:r>
                    </a:p>
                  </a:txBody>
                  <a:tcPr>
                    <a:solidFill>
                      <a:srgbClr val="AA26AA"/>
                    </a:solidFill>
                  </a:tcPr>
                </a:tc>
                <a:tc>
                  <a:txBody>
                    <a:bodyPr/>
                    <a:lstStyle/>
                    <a:p>
                      <a:pPr algn="ctr"/>
                      <a:r>
                        <a:rPr lang="en-US" sz="2000" dirty="0"/>
                        <a:t>Young Prof.</a:t>
                      </a:r>
                    </a:p>
                  </a:txBody>
                  <a:tcPr>
                    <a:solidFill>
                      <a:srgbClr val="0070C0"/>
                    </a:solidFill>
                  </a:tcPr>
                </a:tc>
                <a:extLst>
                  <a:ext uri="{0D108BD9-81ED-4DB2-BD59-A6C34878D82A}">
                    <a16:rowId xmlns="" xmlns:a16="http://schemas.microsoft.com/office/drawing/2014/main" val="10000"/>
                  </a:ext>
                </a:extLst>
              </a:tr>
            </a:tbl>
          </a:graphicData>
        </a:graphic>
      </p:graphicFrame>
      <p:sp>
        <p:nvSpPr>
          <p:cNvPr id="16" name="TextBox 15"/>
          <p:cNvSpPr txBox="1"/>
          <p:nvPr/>
        </p:nvSpPr>
        <p:spPr>
          <a:xfrm>
            <a:off x="0" y="1066800"/>
            <a:ext cx="6858000" cy="267525"/>
          </a:xfrm>
          <a:prstGeom prst="rect">
            <a:avLst/>
          </a:prstGeom>
          <a:noFill/>
        </p:spPr>
        <p:txBody>
          <a:bodyPr wrap="square" lIns="82058" tIns="41029" rIns="82058" bIns="41029" rtlCol="0">
            <a:spAutoFit/>
          </a:bodyPr>
          <a:lstStyle/>
          <a:p>
            <a:pPr algn="ctr"/>
            <a:r>
              <a:rPr lang="en-US" sz="1200" b="1" i="1" dirty="0">
                <a:latin typeface="Calibri" panose="020F0502020204030204" pitchFamily="34" charset="0"/>
              </a:rPr>
              <a:t>Seminars boxes left in white can benefit all attendees!</a:t>
            </a:r>
          </a:p>
        </p:txBody>
      </p:sp>
      <p:sp>
        <p:nvSpPr>
          <p:cNvPr id="13" name="TextBox 12"/>
          <p:cNvSpPr txBox="1"/>
          <p:nvPr/>
        </p:nvSpPr>
        <p:spPr>
          <a:xfrm>
            <a:off x="7168896" y="658368"/>
            <a:ext cx="3456432" cy="2800767"/>
          </a:xfrm>
          <a:prstGeom prst="rect">
            <a:avLst/>
          </a:prstGeom>
          <a:noFill/>
        </p:spPr>
        <p:txBody>
          <a:bodyPr wrap="square" rtlCol="0">
            <a:spAutoFit/>
          </a:bodyPr>
          <a:lstStyle/>
          <a:p>
            <a:r>
              <a:rPr lang="en-US" b="1" u="sng" dirty="0"/>
              <a:t>Other Seminar Ideas</a:t>
            </a:r>
          </a:p>
          <a:p>
            <a:pPr>
              <a:buFont typeface="Arial" pitchFamily="34" charset="0"/>
              <a:buChar char="•"/>
            </a:pPr>
            <a:r>
              <a:rPr lang="en-US" dirty="0"/>
              <a:t> Creating a positive work environment</a:t>
            </a:r>
          </a:p>
          <a:p>
            <a:pPr>
              <a:buFont typeface="Arial" pitchFamily="34" charset="0"/>
              <a:buChar char="•"/>
            </a:pPr>
            <a:r>
              <a:rPr lang="en-US" dirty="0"/>
              <a:t> Using SEO as a marketing tool</a:t>
            </a:r>
          </a:p>
          <a:p>
            <a:pPr>
              <a:buFont typeface="Arial" pitchFamily="34" charset="0"/>
              <a:buChar char="•"/>
            </a:pPr>
            <a:r>
              <a:rPr lang="en-US" dirty="0"/>
              <a:t> Generating revenue through special events</a:t>
            </a:r>
          </a:p>
          <a:p>
            <a:pPr>
              <a:buFont typeface="Arial" pitchFamily="34" charset="0"/>
              <a:buChar char="•"/>
            </a:pPr>
            <a:r>
              <a:rPr lang="en-US" dirty="0"/>
              <a:t> Creating food menu items</a:t>
            </a:r>
          </a:p>
          <a:p>
            <a:pPr>
              <a:buFont typeface="Arial" pitchFamily="34" charset="0"/>
              <a:buChar char="•"/>
            </a:pPr>
            <a:r>
              <a:rPr lang="en-US" dirty="0"/>
              <a:t> Improving workplace communications</a:t>
            </a:r>
          </a:p>
          <a:p>
            <a:pPr>
              <a:buFont typeface="Arial" pitchFamily="34" charset="0"/>
              <a:buChar char="•"/>
            </a:pPr>
            <a:r>
              <a:rPr lang="en-US" dirty="0"/>
              <a:t> Creating community – a class on fundraising</a:t>
            </a:r>
          </a:p>
          <a:p>
            <a:pPr>
              <a:buFont typeface="Arial" pitchFamily="34" charset="0"/>
              <a:buChar char="•"/>
            </a:pPr>
            <a:r>
              <a:rPr lang="en-US" dirty="0"/>
              <a:t> Propane training</a:t>
            </a:r>
          </a:p>
          <a:p>
            <a:pPr>
              <a:buFont typeface="Arial" pitchFamily="34" charset="0"/>
              <a:buChar char="•"/>
            </a:pPr>
            <a:r>
              <a:rPr lang="en-US" dirty="0"/>
              <a:t> Creating Employee Loyalty</a:t>
            </a:r>
          </a:p>
        </p:txBody>
      </p:sp>
      <p:sp>
        <p:nvSpPr>
          <p:cNvPr id="17" name="TextBox 16"/>
          <p:cNvSpPr txBox="1"/>
          <p:nvPr/>
        </p:nvSpPr>
        <p:spPr>
          <a:xfrm>
            <a:off x="0" y="8682278"/>
            <a:ext cx="6858000" cy="461665"/>
          </a:xfrm>
          <a:prstGeom prst="rect">
            <a:avLst/>
          </a:prstGeom>
          <a:solidFill>
            <a:srgbClr val="FF7C80"/>
          </a:solidFill>
        </p:spPr>
        <p:txBody>
          <a:bodyPr wrap="square" rtlCol="0">
            <a:spAutoFit/>
          </a:bodyPr>
          <a:lstStyle/>
          <a:p>
            <a:pPr algn="ctr"/>
            <a:r>
              <a:rPr lang="en-US" sz="1200" b="1" i="1" dirty="0"/>
              <a:t>The Pointer Room holds 12 people max. This room will host some new, but mostly repeat, seminars</a:t>
            </a:r>
          </a:p>
          <a:p>
            <a:pPr algn="ctr"/>
            <a:r>
              <a:rPr lang="en-US" sz="1200" b="1" i="1" dirty="0"/>
              <a:t>so people have a chance to attend them if they are at the same time as others they want to see.</a:t>
            </a:r>
          </a:p>
        </p:txBody>
      </p:sp>
    </p:spTree>
    <p:extLst>
      <p:ext uri="{BB962C8B-B14F-4D97-AF65-F5344CB8AC3E}">
        <p14:creationId xmlns="" xmlns:p14="http://schemas.microsoft.com/office/powerpoint/2010/main" val="1079153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16247" y="48059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Morning Seminar Descriptions</a:t>
            </a:r>
          </a:p>
        </p:txBody>
      </p:sp>
      <p:sp>
        <p:nvSpPr>
          <p:cNvPr id="10" name="TextBox 9"/>
          <p:cNvSpPr txBox="1"/>
          <p:nvPr/>
        </p:nvSpPr>
        <p:spPr>
          <a:xfrm>
            <a:off x="76200" y="48059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WEDNESDAY MARCH 16</a:t>
            </a:r>
          </a:p>
        </p:txBody>
      </p:sp>
      <p:graphicFrame>
        <p:nvGraphicFramePr>
          <p:cNvPr id="5" name="Table 4"/>
          <p:cNvGraphicFramePr>
            <a:graphicFrameLocks noGrp="1"/>
          </p:cNvGraphicFramePr>
          <p:nvPr>
            <p:extLst>
              <p:ext uri="{D42A27DB-BD31-4B8C-83A1-F6EECF244321}">
                <p14:modId xmlns="" xmlns:p14="http://schemas.microsoft.com/office/powerpoint/2010/main" val="4105531382"/>
              </p:ext>
            </p:extLst>
          </p:nvPr>
        </p:nvGraphicFramePr>
        <p:xfrm>
          <a:off x="53396" y="910749"/>
          <a:ext cx="6751208" cy="2199640"/>
        </p:xfrm>
        <a:graphic>
          <a:graphicData uri="http://schemas.openxmlformats.org/drawingml/2006/table">
            <a:tbl>
              <a:tblPr firstRow="1" bandRow="1">
                <a:tableStyleId>{5C22544A-7EE6-4342-B048-85BDC9FD1C3A}</a:tableStyleId>
              </a:tblPr>
              <a:tblGrid>
                <a:gridCol w="1687802">
                  <a:extLst>
                    <a:ext uri="{9D8B030D-6E8A-4147-A177-3AD203B41FA5}">
                      <a16:colId xmlns="" xmlns:a16="http://schemas.microsoft.com/office/drawing/2014/main" val="20000"/>
                    </a:ext>
                  </a:extLst>
                </a:gridCol>
                <a:gridCol w="1687802">
                  <a:extLst>
                    <a:ext uri="{9D8B030D-6E8A-4147-A177-3AD203B41FA5}">
                      <a16:colId xmlns="" xmlns:a16="http://schemas.microsoft.com/office/drawing/2014/main" val="20001"/>
                    </a:ext>
                  </a:extLst>
                </a:gridCol>
                <a:gridCol w="1443622">
                  <a:extLst>
                    <a:ext uri="{9D8B030D-6E8A-4147-A177-3AD203B41FA5}">
                      <a16:colId xmlns="" xmlns:a16="http://schemas.microsoft.com/office/drawing/2014/main" val="20002"/>
                    </a:ext>
                  </a:extLst>
                </a:gridCol>
                <a:gridCol w="1931982">
                  <a:extLst>
                    <a:ext uri="{9D8B030D-6E8A-4147-A177-3AD203B41FA5}">
                      <a16:colId xmlns="" xmlns:a16="http://schemas.microsoft.com/office/drawing/2014/main" val="20003"/>
                    </a:ext>
                  </a:extLst>
                </a:gridCol>
              </a:tblGrid>
              <a:tr h="370840">
                <a:tc>
                  <a:txBody>
                    <a:bodyPr/>
                    <a:lstStyle/>
                    <a:p>
                      <a:r>
                        <a:rPr lang="en-US" sz="1350" dirty="0">
                          <a:solidFill>
                            <a:schemeClr val="bg1"/>
                          </a:solidFill>
                        </a:rPr>
                        <a:t>ServSafe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a:txBody>
                    <a:bodyPr/>
                    <a:lstStyle/>
                    <a:p>
                      <a:r>
                        <a:rPr lang="en-US" sz="1350" dirty="0">
                          <a:solidFill>
                            <a:schemeClr val="bg1"/>
                          </a:solidFill>
                        </a:rPr>
                        <a:t>8:30am - 4:15pm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a:txBody>
                    <a:bodyPr/>
                    <a:lstStyle/>
                    <a:p>
                      <a:r>
                        <a:rPr lang="en-US" sz="1350" dirty="0">
                          <a:solidFill>
                            <a:schemeClr val="bg1"/>
                          </a:solidFill>
                        </a:rPr>
                        <a:t>Kama </a:t>
                      </a:r>
                      <a:r>
                        <a:rPr lang="en-US" sz="1350" dirty="0" err="1">
                          <a:solidFill>
                            <a:schemeClr val="bg1"/>
                          </a:solidFill>
                        </a:rPr>
                        <a:t>Teske</a:t>
                      </a:r>
                      <a:endParaRPr lang="en-US" sz="1350" dirty="0">
                        <a:solidFill>
                          <a:schemeClr val="bg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tc>
                  <a:txBody>
                    <a:bodyPr/>
                    <a:lstStyle/>
                    <a:p>
                      <a:r>
                        <a:rPr lang="en-US" sz="1350" dirty="0">
                          <a:solidFill>
                            <a:schemeClr val="bg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AA26AA"/>
                    </a:solidFill>
                  </a:tcPr>
                </a:tc>
                <a:extLst>
                  <a:ext uri="{0D108BD9-81ED-4DB2-BD59-A6C34878D82A}">
                    <a16:rowId xmlns="" xmlns:a16="http://schemas.microsoft.com/office/drawing/2014/main" val="10000"/>
                  </a:ext>
                </a:extLst>
              </a:tr>
              <a:tr h="370840">
                <a:tc gridSpan="4">
                  <a:txBody>
                    <a:bodyPr/>
                    <a:lstStyle/>
                    <a:p>
                      <a:pPr marL="0" marR="0" indent="0" algn="l" defTabSz="820583" rtl="0" eaLnBrk="1" fontAlgn="auto" latinLnBrk="0" hangingPunct="1">
                        <a:lnSpc>
                          <a:spcPct val="100000"/>
                        </a:lnSpc>
                        <a:spcBef>
                          <a:spcPts val="0"/>
                        </a:spcBef>
                        <a:spcAft>
                          <a:spcPts val="0"/>
                        </a:spcAft>
                        <a:buClrTx/>
                        <a:buSzTx/>
                        <a:buFontTx/>
                        <a:buNone/>
                        <a:tabLst/>
                        <a:defRPr/>
                      </a:pPr>
                      <a:r>
                        <a:rPr lang="en-US" sz="1200" dirty="0">
                          <a:solidFill>
                            <a:schemeClr val="dk1"/>
                          </a:solidFill>
                        </a:rPr>
                        <a:t>The state of Wisconsin requires licensed foodservice operations to meet certain food safety and sanitation regulations, including having at least one manager or operator certified in food protection practices. Take this course at a reduced fee and be sure you can meet the State of Wisconsin Requirements.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370840">
                <a:tc gridSpan="4">
                  <a:txBody>
                    <a:bodyPr/>
                    <a:lstStyle/>
                    <a:p>
                      <a:pPr fontAlgn="base"/>
                      <a:r>
                        <a:rPr lang="en-US" sz="1200" b="1" u="sng" dirty="0"/>
                        <a:t>(8:30a-4:15p) WI - ServSafe CFPM Course &amp; Proctored Exam:</a:t>
                      </a:r>
                      <a:r>
                        <a:rPr lang="en-US" sz="1200" b="1" u="none" baseline="0" dirty="0"/>
                        <a:t> </a:t>
                      </a:r>
                      <a:r>
                        <a:rPr lang="en-US" sz="1200" b="0" dirty="0"/>
                        <a:t>This is an 8-hour classroom course that meets or exceeds state requirements.</a:t>
                      </a:r>
                      <a:r>
                        <a:rPr lang="en-US" sz="1200" b="0" baseline="0" dirty="0"/>
                        <a:t> I</a:t>
                      </a:r>
                      <a:r>
                        <a:rPr lang="en-US" sz="1200" b="0" dirty="0"/>
                        <a:t>ncludes the ServSafe CFPM Course book, 8-hour class, and Proctored ServSafe CFPM Exam.</a:t>
                      </a:r>
                    </a:p>
                    <a:p>
                      <a:pPr fontAlgn="base"/>
                      <a:r>
                        <a:rPr lang="en-US" sz="1200" b="1" u="sng" dirty="0"/>
                        <a:t>(3:00-4:00p)</a:t>
                      </a:r>
                      <a:r>
                        <a:rPr lang="en-US" sz="1200" b="1" u="sng" baseline="0" dirty="0"/>
                        <a:t> </a:t>
                      </a:r>
                      <a:r>
                        <a:rPr lang="en-US" sz="1200" b="1" u="sng" dirty="0"/>
                        <a:t>WI - ServSafe CFPM Proctored Exam:</a:t>
                      </a:r>
                      <a:r>
                        <a:rPr lang="en-US" sz="1200" b="1" u="none" baseline="0" dirty="0"/>
                        <a:t> </a:t>
                      </a:r>
                      <a:r>
                        <a:rPr lang="en-US" sz="1200" b="0" dirty="0"/>
                        <a:t>Individuals interested in the ServSafe CFPM Exam for recertification. Includes only the Proctored ServSafe CFPM Exam.  This piece is also for those who have taken the ServSafe CFPM Exam, and failed, </a:t>
                      </a:r>
                      <a:r>
                        <a:rPr lang="en-US" sz="1200" b="0" baseline="0" dirty="0"/>
                        <a:t>and</a:t>
                      </a:r>
                      <a:r>
                        <a:rPr lang="en-US" sz="1200" b="0" dirty="0"/>
                        <a:t> need to re-take the exam.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bl>
          </a:graphicData>
        </a:graphic>
      </p:graphicFrame>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graphicFrame>
        <p:nvGraphicFramePr>
          <p:cNvPr id="27" name="Table 26"/>
          <p:cNvGraphicFramePr>
            <a:graphicFrameLocks noGrp="1"/>
          </p:cNvGraphicFramePr>
          <p:nvPr>
            <p:extLst>
              <p:ext uri="{D42A27DB-BD31-4B8C-83A1-F6EECF244321}">
                <p14:modId xmlns="" xmlns:p14="http://schemas.microsoft.com/office/powerpoint/2010/main" val="4124923326"/>
              </p:ext>
            </p:extLst>
          </p:nvPr>
        </p:nvGraphicFramePr>
        <p:xfrm>
          <a:off x="53396" y="3153069"/>
          <a:ext cx="6751208" cy="2473960"/>
        </p:xfrm>
        <a:graphic>
          <a:graphicData uri="http://schemas.openxmlformats.org/drawingml/2006/table">
            <a:tbl>
              <a:tblPr firstRow="1" bandRow="1">
                <a:tableStyleId>{5C22544A-7EE6-4342-B048-85BDC9FD1C3A}</a:tableStyleId>
              </a:tblPr>
              <a:tblGrid>
                <a:gridCol w="1546804">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2362200">
                  <a:extLst>
                    <a:ext uri="{9D8B030D-6E8A-4147-A177-3AD203B41FA5}">
                      <a16:colId xmlns="" xmlns:a16="http://schemas.microsoft.com/office/drawing/2014/main" val="20002"/>
                    </a:ext>
                  </a:extLst>
                </a:gridCol>
                <a:gridCol w="162300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CPO - Pool School</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r>
                        <a:rPr lang="en-US" sz="1350" dirty="0">
                          <a:solidFill>
                            <a:schemeClr val="tx1"/>
                          </a:solidFill>
                        </a:rPr>
                        <a:t>8:30a</a:t>
                      </a:r>
                      <a:r>
                        <a:rPr lang="en-US" sz="1350" baseline="0" dirty="0">
                          <a:solidFill>
                            <a:schemeClr val="tx1"/>
                          </a:solidFill>
                        </a:rPr>
                        <a:t> - 4:15p</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r>
                        <a:rPr lang="en-US" sz="1350" dirty="0">
                          <a:solidFill>
                            <a:schemeClr val="tx1"/>
                          </a:solidFill>
                        </a:rPr>
                        <a:t>Mark </a:t>
                      </a:r>
                      <a:r>
                        <a:rPr lang="en-US" sz="1350" dirty="0" err="1">
                          <a:solidFill>
                            <a:schemeClr val="tx1"/>
                          </a:solidFill>
                        </a:rPr>
                        <a:t>Othmer</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00"/>
                    </a:solidFill>
                  </a:tcPr>
                </a:tc>
                <a:extLst>
                  <a:ext uri="{0D108BD9-81ED-4DB2-BD59-A6C34878D82A}">
                    <a16:rowId xmlns="" xmlns:a16="http://schemas.microsoft.com/office/drawing/2014/main" val="10000"/>
                  </a:ext>
                </a:extLst>
              </a:tr>
              <a:tr h="370840">
                <a:tc gridSpan="4">
                  <a:txBody>
                    <a:bodyPr/>
                    <a:lstStyle/>
                    <a:p>
                      <a:r>
                        <a:rPr lang="en-US" sz="1200" dirty="0">
                          <a:solidFill>
                            <a:schemeClr val="dk1"/>
                          </a:solidFill>
                        </a:rPr>
                        <a:t>The CPO seal of approval is assurance to commercially owned pool and spas that their facility and their swimmers are under the supervision of trained professionals. CPO certification courses are designed to provide individuals with the knowledge, techniques, and skills of pool and spa operations. Including pool and spa chemistry, testing, treatment, filtration, maintenance, automatic feeding equipment, government requirements and more. The CPO certification program requires participation in either a two-day class taught by a certified instructor or the blended format that combines an online Pool Operator Primer Course and a one day Pool Operator Fusion Course. The CPO certification program requires participation in either a two-day class taught by a certified instructor or the blended format that combines an online Pool Operator Primer Course and a one day Pool Operator Fusion Course. The CPO certification program requires an open book exam and is valid for five years. Successful completion of the certification program provides eligibility for CEU credits and is good for 5 years.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7" name="Table 6"/>
          <p:cNvGraphicFramePr>
            <a:graphicFrameLocks noGrp="1"/>
          </p:cNvGraphicFramePr>
          <p:nvPr>
            <p:extLst>
              <p:ext uri="{D42A27DB-BD31-4B8C-83A1-F6EECF244321}">
                <p14:modId xmlns="" xmlns:p14="http://schemas.microsoft.com/office/powerpoint/2010/main" val="1998765092"/>
              </p:ext>
            </p:extLst>
          </p:nvPr>
        </p:nvGraphicFramePr>
        <p:xfrm>
          <a:off x="49642" y="5669709"/>
          <a:ext cx="6751208" cy="1010920"/>
        </p:xfrm>
        <a:graphic>
          <a:graphicData uri="http://schemas.openxmlformats.org/drawingml/2006/table">
            <a:tbl>
              <a:tblPr firstRow="1" bandRow="1">
                <a:tableStyleId>{5C22544A-7EE6-4342-B048-85BDC9FD1C3A}</a:tableStyleId>
              </a:tblPr>
              <a:tblGrid>
                <a:gridCol w="2350658">
                  <a:extLst>
                    <a:ext uri="{9D8B030D-6E8A-4147-A177-3AD203B41FA5}">
                      <a16:colId xmlns="" xmlns:a16="http://schemas.microsoft.com/office/drawing/2014/main" val="20000"/>
                    </a:ext>
                  </a:extLst>
                </a:gridCol>
                <a:gridCol w="1314450">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err="1">
                          <a:solidFill>
                            <a:schemeClr val="tx1"/>
                          </a:solidFill>
                        </a:rPr>
                        <a:t>Quickbooks</a:t>
                      </a:r>
                      <a:r>
                        <a:rPr lang="en-US" sz="1350" baseline="0" dirty="0">
                          <a:solidFill>
                            <a:schemeClr val="tx1"/>
                          </a:solidFill>
                        </a:rPr>
                        <a:t> Online: The Basics</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8:30</a:t>
                      </a:r>
                      <a:r>
                        <a:rPr lang="en-US" sz="1350" baseline="0" dirty="0">
                          <a:solidFill>
                            <a:schemeClr val="tx1"/>
                          </a:solidFill>
                        </a:rPr>
                        <a:t> – 10:45a</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CSAW Associates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This class will provide an </a:t>
                      </a:r>
                      <a:r>
                        <a:rPr lang="en-US" sz="1200" b="0" i="0" dirty="0" smtClean="0">
                          <a:solidFill>
                            <a:schemeClr val="dk1"/>
                          </a:solidFill>
                        </a:rPr>
                        <a:t>intro </a:t>
                      </a:r>
                      <a:r>
                        <a:rPr lang="en-US" sz="1200" b="0" i="0" dirty="0">
                          <a:solidFill>
                            <a:schemeClr val="dk1"/>
                          </a:solidFill>
                        </a:rPr>
                        <a:t>to setting up your business in QuickBooks Online from </a:t>
                      </a:r>
                      <a:r>
                        <a:rPr lang="en-US" sz="1200" b="0" i="0" dirty="0" smtClean="0">
                          <a:solidFill>
                            <a:schemeClr val="dk1"/>
                          </a:solidFill>
                        </a:rPr>
                        <a:t>choosing</a:t>
                      </a:r>
                      <a:r>
                        <a:rPr lang="en-US" sz="1200" b="0" i="0" baseline="0" dirty="0" smtClean="0">
                          <a:solidFill>
                            <a:schemeClr val="dk1"/>
                          </a:solidFill>
                        </a:rPr>
                        <a:t> </a:t>
                      </a:r>
                      <a:r>
                        <a:rPr lang="en-US" sz="1200" b="0" i="0" dirty="0" smtClean="0">
                          <a:solidFill>
                            <a:schemeClr val="dk1"/>
                          </a:solidFill>
                        </a:rPr>
                        <a:t>your </a:t>
                      </a:r>
                      <a:r>
                        <a:rPr lang="en-US" sz="1200" b="0" i="0" dirty="0">
                          <a:solidFill>
                            <a:schemeClr val="dk1"/>
                          </a:solidFill>
                        </a:rPr>
                        <a:t>version to generating reports. Topics include chart of accounts, banking, </a:t>
                      </a:r>
                      <a:r>
                        <a:rPr lang="en-US" sz="1200" b="0" i="0" dirty="0" smtClean="0">
                          <a:solidFill>
                            <a:schemeClr val="dk1"/>
                          </a:solidFill>
                        </a:rPr>
                        <a:t>invoicing</a:t>
                      </a:r>
                      <a:r>
                        <a:rPr lang="en-US" sz="1200" b="0" i="0" baseline="0" dirty="0" smtClean="0">
                          <a:solidFill>
                            <a:schemeClr val="dk1"/>
                          </a:solidFill>
                        </a:rPr>
                        <a:t> &amp;</a:t>
                      </a:r>
                      <a:r>
                        <a:rPr lang="en-US" sz="1200" b="0" i="0" dirty="0" smtClean="0">
                          <a:solidFill>
                            <a:schemeClr val="dk1"/>
                          </a:solidFill>
                        </a:rPr>
                        <a:t> recording</a:t>
                      </a:r>
                      <a:r>
                        <a:rPr lang="en-US" sz="1200" b="0" i="0" baseline="0" dirty="0" smtClean="0">
                          <a:solidFill>
                            <a:schemeClr val="dk1"/>
                          </a:solidFill>
                        </a:rPr>
                        <a:t> </a:t>
                      </a:r>
                      <a:r>
                        <a:rPr lang="en-US" sz="1200" b="0" i="0" dirty="0" smtClean="0">
                          <a:solidFill>
                            <a:schemeClr val="dk1"/>
                          </a:solidFill>
                        </a:rPr>
                        <a:t>expenses</a:t>
                      </a:r>
                      <a:r>
                        <a:rPr lang="en-US" sz="1200" b="0" i="0" dirty="0">
                          <a:solidFill>
                            <a:schemeClr val="dk1"/>
                          </a:solidFill>
                        </a:rPr>
                        <a:t>. We will be available to answer questions after the session. Bring your own laptop for </a:t>
                      </a:r>
                      <a:r>
                        <a:rPr lang="en-US" sz="1200" b="0" i="0" dirty="0" smtClean="0">
                          <a:solidFill>
                            <a:schemeClr val="dk1"/>
                          </a:solidFill>
                        </a:rPr>
                        <a:t>more</a:t>
                      </a:r>
                      <a:r>
                        <a:rPr lang="en-US" sz="1200" b="0" i="0" baseline="0" dirty="0" smtClean="0">
                          <a:solidFill>
                            <a:schemeClr val="dk1"/>
                          </a:solidFill>
                        </a:rPr>
                        <a:t> </a:t>
                      </a:r>
                      <a:r>
                        <a:rPr lang="en-US" sz="1200" b="0" i="0" dirty="0" smtClean="0">
                          <a:solidFill>
                            <a:schemeClr val="dk1"/>
                          </a:solidFill>
                        </a:rPr>
                        <a:t>assistance</a:t>
                      </a:r>
                      <a:r>
                        <a:rPr lang="en-US" sz="1200" b="0" i="0" dirty="0">
                          <a:solidFill>
                            <a:schemeClr val="dk1"/>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8" name="Table 7"/>
          <p:cNvGraphicFramePr>
            <a:graphicFrameLocks noGrp="1"/>
          </p:cNvGraphicFramePr>
          <p:nvPr>
            <p:extLst>
              <p:ext uri="{D42A27DB-BD31-4B8C-83A1-F6EECF244321}">
                <p14:modId xmlns="" xmlns:p14="http://schemas.microsoft.com/office/powerpoint/2010/main" val="1207979012"/>
              </p:ext>
            </p:extLst>
          </p:nvPr>
        </p:nvGraphicFramePr>
        <p:xfrm>
          <a:off x="59167" y="6723309"/>
          <a:ext cx="6751208" cy="1193800"/>
        </p:xfrm>
        <a:graphic>
          <a:graphicData uri="http://schemas.openxmlformats.org/drawingml/2006/table">
            <a:tbl>
              <a:tblPr firstRow="1" bandRow="1">
                <a:tableStyleId>{5C22544A-7EE6-4342-B048-85BDC9FD1C3A}</a:tableStyleId>
              </a:tblPr>
              <a:tblGrid>
                <a:gridCol w="1878815">
                  <a:extLst>
                    <a:ext uri="{9D8B030D-6E8A-4147-A177-3AD203B41FA5}">
                      <a16:colId xmlns="" xmlns:a16="http://schemas.microsoft.com/office/drawing/2014/main" val="20000"/>
                    </a:ext>
                  </a:extLst>
                </a:gridCol>
                <a:gridCol w="1581595">
                  <a:extLst>
                    <a:ext uri="{9D8B030D-6E8A-4147-A177-3AD203B41FA5}">
                      <a16:colId xmlns="" xmlns:a16="http://schemas.microsoft.com/office/drawing/2014/main" val="20001"/>
                    </a:ext>
                  </a:extLst>
                </a:gridCol>
                <a:gridCol w="1932317">
                  <a:extLst>
                    <a:ext uri="{9D8B030D-6E8A-4147-A177-3AD203B41FA5}">
                      <a16:colId xmlns="" xmlns:a16="http://schemas.microsoft.com/office/drawing/2014/main" val="20002"/>
                    </a:ext>
                  </a:extLst>
                </a:gridCol>
                <a:gridCol w="1358481">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Strategic Planning</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8:30</a:t>
                      </a:r>
                      <a:r>
                        <a:rPr lang="en-US" sz="1350" baseline="0" dirty="0">
                          <a:solidFill>
                            <a:schemeClr val="tx1"/>
                          </a:solidFill>
                        </a:rPr>
                        <a:t> – 9:30a</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Severson &amp; Associates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Learn how to take your team through a strategic planning session for your park. </a:t>
                      </a:r>
                      <a:r>
                        <a:rPr lang="en-US" sz="1200" b="0" i="0" dirty="0" smtClean="0">
                          <a:solidFill>
                            <a:schemeClr val="dk1"/>
                          </a:solidFill>
                        </a:rPr>
                        <a:t>Learn </a:t>
                      </a:r>
                      <a:r>
                        <a:rPr lang="en-US" sz="1200" b="0" i="0" dirty="0">
                          <a:solidFill>
                            <a:schemeClr val="dk1"/>
                          </a:solidFill>
                        </a:rPr>
                        <a:t>to brainstorm your strengths, weaknesses, opportunities and threats. Determine what to work on first, who should do what and how to take your park to the next level. This process works whether you have a team or it’s just you! We will do a practice session where you can see exactly how the process works and use it immediately.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1404638451"/>
              </p:ext>
            </p:extLst>
          </p:nvPr>
        </p:nvGraphicFramePr>
        <p:xfrm>
          <a:off x="59167" y="7959789"/>
          <a:ext cx="6751208" cy="1143000"/>
        </p:xfrm>
        <a:graphic>
          <a:graphicData uri="http://schemas.openxmlformats.org/drawingml/2006/table">
            <a:tbl>
              <a:tblPr firstRow="1" bandRow="1">
                <a:tableStyleId>{5C22544A-7EE6-4342-B048-85BDC9FD1C3A}</a:tableStyleId>
              </a:tblPr>
              <a:tblGrid>
                <a:gridCol w="2350658">
                  <a:extLst>
                    <a:ext uri="{9D8B030D-6E8A-4147-A177-3AD203B41FA5}">
                      <a16:colId xmlns="" xmlns:a16="http://schemas.microsoft.com/office/drawing/2014/main" val="20000"/>
                    </a:ext>
                  </a:extLst>
                </a:gridCol>
                <a:gridCol w="1314450">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What you need to know during a sales tax audit!</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8:30</a:t>
                      </a:r>
                      <a:r>
                        <a:rPr lang="en-US" sz="1350" baseline="0" dirty="0">
                          <a:solidFill>
                            <a:schemeClr val="tx1"/>
                          </a:solidFill>
                        </a:rPr>
                        <a:t> – 9:30a</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Holly Hoffman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rgbClr val="222222"/>
                          </a:solidFill>
                          <a:latin typeface="+mn-lt"/>
                        </a:rPr>
                        <a:t>Learn what items you can purchase without tax for resale (provide your vendors a resale certificate) and which products you consume in your business (must pay tax on). Holly will also alert you to some tips to avoid audit issues – don’t miss this session!</a:t>
                      </a:r>
                      <a:endParaRPr lang="en-US" sz="1200" b="0" i="0" dirty="0">
                        <a:solidFill>
                          <a:schemeClr val="dk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24391735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16247" y="477874"/>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Morning Seminar Descriptions</a:t>
            </a:r>
          </a:p>
        </p:txBody>
      </p:sp>
      <p:sp>
        <p:nvSpPr>
          <p:cNvPr id="10" name="TextBox 9"/>
          <p:cNvSpPr txBox="1"/>
          <p:nvPr/>
        </p:nvSpPr>
        <p:spPr>
          <a:xfrm>
            <a:off x="76200" y="477874"/>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WEDNESDAY MARCH 16</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graphicFrame>
        <p:nvGraphicFramePr>
          <p:cNvPr id="8" name="Table 7"/>
          <p:cNvGraphicFramePr>
            <a:graphicFrameLocks noGrp="1"/>
          </p:cNvGraphicFramePr>
          <p:nvPr>
            <p:extLst>
              <p:ext uri="{D42A27DB-BD31-4B8C-83A1-F6EECF244321}">
                <p14:modId xmlns="" xmlns:p14="http://schemas.microsoft.com/office/powerpoint/2010/main" val="2110249438"/>
              </p:ext>
            </p:extLst>
          </p:nvPr>
        </p:nvGraphicFramePr>
        <p:xfrm>
          <a:off x="47625" y="1933388"/>
          <a:ext cx="6751208" cy="828040"/>
        </p:xfrm>
        <a:graphic>
          <a:graphicData uri="http://schemas.openxmlformats.org/drawingml/2006/table">
            <a:tbl>
              <a:tblPr firstRow="1" bandRow="1">
                <a:tableStyleId>{5C22544A-7EE6-4342-B048-85BDC9FD1C3A}</a:tableStyleId>
              </a:tblPr>
              <a:tblGrid>
                <a:gridCol w="2350658">
                  <a:extLst>
                    <a:ext uri="{9D8B030D-6E8A-4147-A177-3AD203B41FA5}">
                      <a16:colId xmlns="" xmlns:a16="http://schemas.microsoft.com/office/drawing/2014/main" val="20000"/>
                    </a:ext>
                  </a:extLst>
                </a:gridCol>
                <a:gridCol w="1314450">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Updating An</a:t>
                      </a:r>
                      <a:r>
                        <a:rPr lang="en-US" sz="1350" baseline="0" dirty="0">
                          <a:solidFill>
                            <a:schemeClr val="tx1"/>
                          </a:solidFill>
                        </a:rPr>
                        <a:t> Older Park</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Bud </a:t>
                      </a:r>
                      <a:r>
                        <a:rPr lang="en-US" sz="1350" dirty="0" err="1">
                          <a:solidFill>
                            <a:schemeClr val="tx1"/>
                          </a:solidFill>
                        </a:rPr>
                        <a:t>Styer</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Revamping a park can seem</a:t>
                      </a:r>
                      <a:r>
                        <a:rPr lang="en-US" sz="1200" b="0" i="0" baseline="0" dirty="0">
                          <a:solidFill>
                            <a:schemeClr val="dk1"/>
                          </a:solidFill>
                        </a:rPr>
                        <a:t> overwhelming. Learn how to manage this task! Determine which pieces of the puzzle fit! Learn what to do first and what not to do!</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 xmlns:p14="http://schemas.microsoft.com/office/powerpoint/2010/main" val="3723990983"/>
              </p:ext>
            </p:extLst>
          </p:nvPr>
        </p:nvGraphicFramePr>
        <p:xfrm>
          <a:off x="47625" y="2830911"/>
          <a:ext cx="6751208" cy="1325880"/>
        </p:xfrm>
        <a:graphic>
          <a:graphicData uri="http://schemas.openxmlformats.org/drawingml/2006/table">
            <a:tbl>
              <a:tblPr firstRow="1" bandRow="1">
                <a:tableStyleId>{5C22544A-7EE6-4342-B048-85BDC9FD1C3A}</a:tableStyleId>
              </a:tblPr>
              <a:tblGrid>
                <a:gridCol w="2350658">
                  <a:extLst>
                    <a:ext uri="{9D8B030D-6E8A-4147-A177-3AD203B41FA5}">
                      <a16:colId xmlns="" xmlns:a16="http://schemas.microsoft.com/office/drawing/2014/main" val="20000"/>
                    </a:ext>
                  </a:extLst>
                </a:gridCol>
                <a:gridCol w="1314450">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bg1"/>
                          </a:solidFill>
                        </a:rPr>
                        <a:t>Graphic Design for              Non-Designers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1350" dirty="0">
                          <a:solidFill>
                            <a:schemeClr val="bg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1350" dirty="0">
                          <a:solidFill>
                            <a:schemeClr val="bg1"/>
                          </a:solidFill>
                        </a:rPr>
                        <a:t>Tina Severson &amp; Danielle Todd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1350" dirty="0">
                          <a:solidFill>
                            <a:schemeClr val="bg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Having</a:t>
                      </a:r>
                      <a:r>
                        <a:rPr lang="en-US" sz="1200" b="0" i="0" baseline="0" dirty="0">
                          <a:solidFill>
                            <a:schemeClr val="dk1"/>
                          </a:solidFill>
                        </a:rPr>
                        <a:t> great graphics for your website, social media, flyers and more doesn’t have to be hard! And better yet, you don’t have to hire someone else to do it! Join this fun session as we guide you through a user-friendly program (which has a stellar FREE version!) and explore a few of its capabilities that will help you achieve a designer look, without the designer price tag! You’ll feel like a professional designer yourself! </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3485646404"/>
              </p:ext>
            </p:extLst>
          </p:nvPr>
        </p:nvGraphicFramePr>
        <p:xfrm>
          <a:off x="49642" y="6153400"/>
          <a:ext cx="6751208" cy="1143000"/>
        </p:xfrm>
        <a:graphic>
          <a:graphicData uri="http://schemas.openxmlformats.org/drawingml/2006/table">
            <a:tbl>
              <a:tblPr firstRow="1" bandRow="1">
                <a:tableStyleId>{5C22544A-7EE6-4342-B048-85BDC9FD1C3A}</a:tableStyleId>
              </a:tblPr>
              <a:tblGrid>
                <a:gridCol w="2455433">
                  <a:extLst>
                    <a:ext uri="{9D8B030D-6E8A-4147-A177-3AD203B41FA5}">
                      <a16:colId xmlns="" xmlns:a16="http://schemas.microsoft.com/office/drawing/2014/main" val="20000"/>
                    </a:ext>
                  </a:extLst>
                </a:gridCol>
                <a:gridCol w="1552575">
                  <a:extLst>
                    <a:ext uri="{9D8B030D-6E8A-4147-A177-3AD203B41FA5}">
                      <a16:colId xmlns="" xmlns:a16="http://schemas.microsoft.com/office/drawing/2014/main" val="20001"/>
                    </a:ext>
                  </a:extLst>
                </a:gridCol>
                <a:gridCol w="1371600">
                  <a:extLst>
                    <a:ext uri="{9D8B030D-6E8A-4147-A177-3AD203B41FA5}">
                      <a16:colId xmlns="" xmlns:a16="http://schemas.microsoft.com/office/drawing/2014/main" val="20002"/>
                    </a:ext>
                  </a:extLst>
                </a:gridCol>
                <a:gridCol w="137160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Activities: How to promote </a:t>
                      </a:r>
                    </a:p>
                    <a:p>
                      <a:r>
                        <a:rPr lang="en-US" sz="1350" dirty="0">
                          <a:solidFill>
                            <a:schemeClr val="tx1"/>
                          </a:solidFill>
                        </a:rPr>
                        <a:t>and get all campers involved!</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Sarah Krause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Let’s break</a:t>
                      </a:r>
                      <a:r>
                        <a:rPr lang="en-US" sz="1200" b="0" i="0" baseline="0" dirty="0">
                          <a:solidFill>
                            <a:schemeClr val="dk1"/>
                          </a:solidFill>
                        </a:rPr>
                        <a:t> down </a:t>
                      </a:r>
                      <a:r>
                        <a:rPr lang="en-US" sz="1200" b="0" i="0" dirty="0">
                          <a:solidFill>
                            <a:schemeClr val="dk1"/>
                          </a:solidFill>
                        </a:rPr>
                        <a:t>where to get your</a:t>
                      </a:r>
                      <a:r>
                        <a:rPr lang="en-US" sz="1200" b="0" i="0" baseline="0" dirty="0">
                          <a:solidFill>
                            <a:schemeClr val="dk1"/>
                          </a:solidFill>
                        </a:rPr>
                        <a:t> </a:t>
                      </a:r>
                      <a:r>
                        <a:rPr lang="en-US" sz="1200" b="0" i="0" dirty="0">
                          <a:solidFill>
                            <a:schemeClr val="dk1"/>
                          </a:solidFill>
                        </a:rPr>
                        <a:t>theme</a:t>
                      </a:r>
                      <a:r>
                        <a:rPr lang="en-US" sz="1200" b="0" i="0" baseline="0" dirty="0">
                          <a:solidFill>
                            <a:schemeClr val="dk1"/>
                          </a:solidFill>
                        </a:rPr>
                        <a:t> weekend ideas, </a:t>
                      </a:r>
                      <a:r>
                        <a:rPr lang="en-US" sz="1200" b="0" i="0" dirty="0">
                          <a:solidFill>
                            <a:schemeClr val="dk1"/>
                          </a:solidFill>
                        </a:rPr>
                        <a:t>how to let people know about those themes,</a:t>
                      </a:r>
                    </a:p>
                    <a:p>
                      <a:r>
                        <a:rPr lang="en-US" sz="1200" b="0" i="0" dirty="0">
                          <a:solidFill>
                            <a:schemeClr val="dk1"/>
                          </a:solidFill>
                        </a:rPr>
                        <a:t>what to do for each theme,</a:t>
                      </a:r>
                      <a:r>
                        <a:rPr lang="en-US" sz="1200" b="0" i="0" baseline="0" dirty="0">
                          <a:solidFill>
                            <a:schemeClr val="dk1"/>
                          </a:solidFill>
                        </a:rPr>
                        <a:t> </a:t>
                      </a:r>
                      <a:r>
                        <a:rPr lang="en-US" sz="1200" b="0" i="0" dirty="0">
                          <a:solidFill>
                            <a:schemeClr val="dk1"/>
                          </a:solidFill>
                        </a:rPr>
                        <a:t>where and how to</a:t>
                      </a:r>
                      <a:r>
                        <a:rPr lang="en-US" sz="1200" b="0" i="0" baseline="0" dirty="0">
                          <a:solidFill>
                            <a:schemeClr val="dk1"/>
                          </a:solidFill>
                        </a:rPr>
                        <a:t> </a:t>
                      </a:r>
                      <a:r>
                        <a:rPr lang="en-US" sz="1200" b="0" i="0" dirty="0">
                          <a:solidFill>
                            <a:schemeClr val="dk1"/>
                          </a:solidFill>
                        </a:rPr>
                        <a:t>promote each theme,</a:t>
                      </a:r>
                      <a:r>
                        <a:rPr lang="en-US" sz="1200" b="0" i="0" baseline="0" dirty="0">
                          <a:solidFill>
                            <a:schemeClr val="dk1"/>
                          </a:solidFill>
                        </a:rPr>
                        <a:t> and </a:t>
                      </a:r>
                      <a:r>
                        <a:rPr lang="en-US" sz="1200" b="0" i="0" dirty="0">
                          <a:solidFill>
                            <a:schemeClr val="dk1"/>
                          </a:solidFill>
                        </a:rPr>
                        <a:t>how to tie each theme into your</a:t>
                      </a:r>
                      <a:r>
                        <a:rPr lang="en-US" sz="1200" b="0" i="0" baseline="0" dirty="0">
                          <a:solidFill>
                            <a:schemeClr val="dk1"/>
                          </a:solidFill>
                        </a:rPr>
                        <a:t> </a:t>
                      </a:r>
                      <a:r>
                        <a:rPr lang="en-US" sz="1200" b="0" i="0" dirty="0">
                          <a:solidFill>
                            <a:schemeClr val="dk1"/>
                          </a:solidFill>
                        </a:rPr>
                        <a:t> store and/or</a:t>
                      </a:r>
                      <a:r>
                        <a:rPr lang="en-US" sz="1200" b="0" i="0" baseline="0" dirty="0">
                          <a:solidFill>
                            <a:schemeClr val="dk1"/>
                          </a:solidFill>
                        </a:rPr>
                        <a:t> </a:t>
                      </a:r>
                      <a:r>
                        <a:rPr lang="en-US" sz="1200" b="0" i="0" dirty="0">
                          <a:solidFill>
                            <a:schemeClr val="dk1"/>
                          </a:solidFill>
                        </a:rPr>
                        <a:t>bar to boost sales!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2627754389"/>
              </p:ext>
            </p:extLst>
          </p:nvPr>
        </p:nvGraphicFramePr>
        <p:xfrm>
          <a:off x="49642" y="7365883"/>
          <a:ext cx="6751208" cy="828040"/>
        </p:xfrm>
        <a:graphic>
          <a:graphicData uri="http://schemas.openxmlformats.org/drawingml/2006/table">
            <a:tbl>
              <a:tblPr firstRow="1" bandRow="1">
                <a:tableStyleId>{5C22544A-7EE6-4342-B048-85BDC9FD1C3A}</a:tableStyleId>
              </a:tblPr>
              <a:tblGrid>
                <a:gridCol w="2421954">
                  <a:extLst>
                    <a:ext uri="{9D8B030D-6E8A-4147-A177-3AD203B41FA5}">
                      <a16:colId xmlns="" xmlns:a16="http://schemas.microsoft.com/office/drawing/2014/main" val="20000"/>
                    </a:ext>
                  </a:extLst>
                </a:gridCol>
                <a:gridCol w="1654090">
                  <a:extLst>
                    <a:ext uri="{9D8B030D-6E8A-4147-A177-3AD203B41FA5}">
                      <a16:colId xmlns="" xmlns:a16="http://schemas.microsoft.com/office/drawing/2014/main" val="20001"/>
                    </a:ext>
                  </a:extLst>
                </a:gridCol>
                <a:gridCol w="1217839">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Halloween Weekend How-To</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Panel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Panel</a:t>
                      </a:r>
                      <a:r>
                        <a:rPr lang="en-US" sz="1200" b="0" i="0" baseline="0" dirty="0">
                          <a:solidFill>
                            <a:schemeClr val="dk1"/>
                          </a:solidFill>
                        </a:rPr>
                        <a:t> of Julie Michaels, Sarah Krause, Patricia Lombardo, </a:t>
                      </a:r>
                      <a:r>
                        <a:rPr lang="en-US" sz="1200" b="0" i="0" baseline="0" dirty="0" err="1">
                          <a:solidFill>
                            <a:schemeClr val="dk1"/>
                          </a:solidFill>
                        </a:rPr>
                        <a:t>Deneen</a:t>
                      </a:r>
                      <a:r>
                        <a:rPr lang="en-US" sz="1200" b="0" i="0" baseline="0" dirty="0">
                          <a:solidFill>
                            <a:schemeClr val="dk1"/>
                          </a:solidFill>
                        </a:rPr>
                        <a:t> Pedersen and Hannah Piper. Learn all the best tips and tricks to make your Halloween Weekends spooky, fun and SUCCESSFUL!</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 xmlns:p14="http://schemas.microsoft.com/office/powerpoint/2010/main" val="3435520493"/>
              </p:ext>
            </p:extLst>
          </p:nvPr>
        </p:nvGraphicFramePr>
        <p:xfrm>
          <a:off x="49642" y="5123797"/>
          <a:ext cx="6751208" cy="960120"/>
        </p:xfrm>
        <a:graphic>
          <a:graphicData uri="http://schemas.openxmlformats.org/drawingml/2006/table">
            <a:tbl>
              <a:tblPr firstRow="1" bandRow="1">
                <a:tableStyleId>{5C22544A-7EE6-4342-B048-85BDC9FD1C3A}</a:tableStyleId>
              </a:tblPr>
              <a:tblGrid>
                <a:gridCol w="2508501">
                  <a:extLst>
                    <a:ext uri="{9D8B030D-6E8A-4147-A177-3AD203B41FA5}">
                      <a16:colId xmlns="" xmlns:a16="http://schemas.microsoft.com/office/drawing/2014/main" val="20000"/>
                    </a:ext>
                  </a:extLst>
                </a:gridCol>
                <a:gridCol w="1404257">
                  <a:extLst>
                    <a:ext uri="{9D8B030D-6E8A-4147-A177-3AD203B41FA5}">
                      <a16:colId xmlns="" xmlns:a16="http://schemas.microsoft.com/office/drawing/2014/main" val="20001"/>
                    </a:ext>
                  </a:extLst>
                </a:gridCol>
                <a:gridCol w="1426029">
                  <a:extLst>
                    <a:ext uri="{9D8B030D-6E8A-4147-A177-3AD203B41FA5}">
                      <a16:colId xmlns="" xmlns:a16="http://schemas.microsoft.com/office/drawing/2014/main" val="20002"/>
                    </a:ext>
                  </a:extLst>
                </a:gridCol>
                <a:gridCol w="1412421">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Intro to the J1 Foreign Exchange Student Worker Program</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Tiffanie</a:t>
                      </a:r>
                      <a:r>
                        <a:rPr lang="en-US" sz="1350" dirty="0">
                          <a:solidFill>
                            <a:schemeClr val="tx1"/>
                          </a:solidFill>
                        </a:rPr>
                        <a:t> </a:t>
                      </a:r>
                      <a:r>
                        <a:rPr lang="en-US" sz="1350" dirty="0" err="1">
                          <a:solidFill>
                            <a:schemeClr val="tx1"/>
                          </a:solidFill>
                        </a:rPr>
                        <a:t>Butzen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What is the J1 Foreign Exchange Student Worker Program?  How does the program work?  How many agencies are there and what are the contacts for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9" name="Table 18">
            <a:extLst>
              <a:ext uri="{FF2B5EF4-FFF2-40B4-BE49-F238E27FC236}">
                <a16:creationId xmlns="" xmlns:a16="http://schemas.microsoft.com/office/drawing/2014/main" id="{00DC5C8C-5E32-4EDD-9D18-4ED84503778F}"/>
              </a:ext>
            </a:extLst>
          </p:cNvPr>
          <p:cNvGraphicFramePr>
            <a:graphicFrameLocks noGrp="1"/>
          </p:cNvGraphicFramePr>
          <p:nvPr>
            <p:extLst>
              <p:ext uri="{D42A27DB-BD31-4B8C-83A1-F6EECF244321}">
                <p14:modId xmlns="" xmlns:p14="http://schemas.microsoft.com/office/powerpoint/2010/main" val="3400214634"/>
              </p:ext>
            </p:extLst>
          </p:nvPr>
        </p:nvGraphicFramePr>
        <p:xfrm>
          <a:off x="51435" y="903785"/>
          <a:ext cx="6751208" cy="960120"/>
        </p:xfrm>
        <a:graphic>
          <a:graphicData uri="http://schemas.openxmlformats.org/drawingml/2006/table">
            <a:tbl>
              <a:tblPr firstRow="1" bandRow="1">
                <a:tableStyleId>{5C22544A-7EE6-4342-B048-85BDC9FD1C3A}</a:tableStyleId>
              </a:tblPr>
              <a:tblGrid>
                <a:gridCol w="2350658">
                  <a:extLst>
                    <a:ext uri="{9D8B030D-6E8A-4147-A177-3AD203B41FA5}">
                      <a16:colId xmlns="" xmlns:a16="http://schemas.microsoft.com/office/drawing/2014/main" val="20000"/>
                    </a:ext>
                  </a:extLst>
                </a:gridCol>
                <a:gridCol w="1314450">
                  <a:extLst>
                    <a:ext uri="{9D8B030D-6E8A-4147-A177-3AD203B41FA5}">
                      <a16:colId xmlns="" xmlns:a16="http://schemas.microsoft.com/office/drawing/2014/main" val="20001"/>
                    </a:ext>
                  </a:extLst>
                </a:gridCol>
                <a:gridCol w="1735567">
                  <a:extLst>
                    <a:ext uri="{9D8B030D-6E8A-4147-A177-3AD203B41FA5}">
                      <a16:colId xmlns="" xmlns:a16="http://schemas.microsoft.com/office/drawing/2014/main" val="20002"/>
                    </a:ext>
                  </a:extLst>
                </a:gridCol>
                <a:gridCol w="1350533">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New Owners: Get the most out of convention!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8:30</a:t>
                      </a:r>
                      <a:r>
                        <a:rPr lang="en-US" sz="1350" baseline="0" dirty="0">
                          <a:solidFill>
                            <a:schemeClr val="tx1"/>
                          </a:solidFill>
                        </a:rPr>
                        <a:t> – 9:30a</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Laurie Adams &amp; the YP Team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Want to learn more about how to get the most out of convention? Attend this session AND join the welcome table in the Banquet Room before any meal!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0" name="Table 19">
            <a:extLst>
              <a:ext uri="{FF2B5EF4-FFF2-40B4-BE49-F238E27FC236}">
                <a16:creationId xmlns="" xmlns:a16="http://schemas.microsoft.com/office/drawing/2014/main" id="{7495F95E-1A60-437F-8C31-328962278F61}"/>
              </a:ext>
            </a:extLst>
          </p:cNvPr>
          <p:cNvGraphicFramePr>
            <a:graphicFrameLocks noGrp="1"/>
          </p:cNvGraphicFramePr>
          <p:nvPr>
            <p:extLst>
              <p:ext uri="{D42A27DB-BD31-4B8C-83A1-F6EECF244321}">
                <p14:modId xmlns="" xmlns:p14="http://schemas.microsoft.com/office/powerpoint/2010/main" val="3796362626"/>
              </p:ext>
            </p:extLst>
          </p:nvPr>
        </p:nvGraphicFramePr>
        <p:xfrm>
          <a:off x="51435" y="4226274"/>
          <a:ext cx="6751208" cy="828040"/>
        </p:xfrm>
        <a:graphic>
          <a:graphicData uri="http://schemas.openxmlformats.org/drawingml/2006/table">
            <a:tbl>
              <a:tblPr firstRow="1" bandRow="1">
                <a:tableStyleId>{5C22544A-7EE6-4342-B048-85BDC9FD1C3A}</a:tableStyleId>
              </a:tblPr>
              <a:tblGrid>
                <a:gridCol w="1743075">
                  <a:extLst>
                    <a:ext uri="{9D8B030D-6E8A-4147-A177-3AD203B41FA5}">
                      <a16:colId xmlns="" xmlns:a16="http://schemas.microsoft.com/office/drawing/2014/main" val="20000"/>
                    </a:ext>
                  </a:extLst>
                </a:gridCol>
                <a:gridCol w="1451610">
                  <a:extLst>
                    <a:ext uri="{9D8B030D-6E8A-4147-A177-3AD203B41FA5}">
                      <a16:colId xmlns="" xmlns:a16="http://schemas.microsoft.com/office/drawing/2014/main" val="20001"/>
                    </a:ext>
                  </a:extLst>
                </a:gridCol>
                <a:gridCol w="2099198">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Fish Philosophy</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Severson &amp; Associates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Explore four simple practices anyone can use to be successful - known as The FISH! Everyone can benefit from the kind of passion generated by practicing these principles!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1" name="Table 20">
            <a:extLst>
              <a:ext uri="{FF2B5EF4-FFF2-40B4-BE49-F238E27FC236}">
                <a16:creationId xmlns="" xmlns:a16="http://schemas.microsoft.com/office/drawing/2014/main" id="{851304A4-6E67-4F59-A34A-BE45C0646CE2}"/>
              </a:ext>
            </a:extLst>
          </p:cNvPr>
          <p:cNvGraphicFramePr>
            <a:graphicFrameLocks noGrp="1"/>
          </p:cNvGraphicFramePr>
          <p:nvPr>
            <p:extLst>
              <p:ext uri="{D42A27DB-BD31-4B8C-83A1-F6EECF244321}">
                <p14:modId xmlns="" xmlns:p14="http://schemas.microsoft.com/office/powerpoint/2010/main" val="3794837045"/>
              </p:ext>
            </p:extLst>
          </p:nvPr>
        </p:nvGraphicFramePr>
        <p:xfrm>
          <a:off x="53452" y="8263403"/>
          <a:ext cx="6751208" cy="828040"/>
        </p:xfrm>
        <a:graphic>
          <a:graphicData uri="http://schemas.openxmlformats.org/drawingml/2006/table">
            <a:tbl>
              <a:tblPr firstRow="1" bandRow="1">
                <a:tableStyleId>{5C22544A-7EE6-4342-B048-85BDC9FD1C3A}</a:tableStyleId>
              </a:tblPr>
              <a:tblGrid>
                <a:gridCol w="1775348">
                  <a:extLst>
                    <a:ext uri="{9D8B030D-6E8A-4147-A177-3AD203B41FA5}">
                      <a16:colId xmlns="" xmlns:a16="http://schemas.microsoft.com/office/drawing/2014/main" val="20000"/>
                    </a:ext>
                  </a:extLst>
                </a:gridCol>
                <a:gridCol w="1623060">
                  <a:extLst>
                    <a:ext uri="{9D8B030D-6E8A-4147-A177-3AD203B41FA5}">
                      <a16:colId xmlns="" xmlns:a16="http://schemas.microsoft.com/office/drawing/2014/main" val="20001"/>
                    </a:ext>
                  </a:extLst>
                </a:gridCol>
                <a:gridCol w="2080260">
                  <a:extLst>
                    <a:ext uri="{9D8B030D-6E8A-4147-A177-3AD203B41FA5}">
                      <a16:colId xmlns="" xmlns:a16="http://schemas.microsoft.com/office/drawing/2014/main" val="20002"/>
                    </a:ext>
                  </a:extLst>
                </a:gridCol>
                <a:gridCol w="127254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Give ‘</a:t>
                      </a:r>
                      <a:r>
                        <a:rPr lang="en-US" sz="1350" dirty="0" err="1">
                          <a:solidFill>
                            <a:schemeClr val="tx1"/>
                          </a:solidFill>
                        </a:rPr>
                        <a:t>Em</a:t>
                      </a:r>
                      <a:r>
                        <a:rPr lang="en-US" sz="1350" dirty="0">
                          <a:solidFill>
                            <a:schemeClr val="tx1"/>
                          </a:solidFill>
                        </a:rPr>
                        <a:t> The Pickle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Severson &amp; Associates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Pointer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dirty="0"/>
                        <a:t>As our industry grows, so do the customers and some have a very different idea of expectations!  Learn how to "give them the pickle" and avoid missing out on future revenue and return guests!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2439173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graphicFrame>
        <p:nvGraphicFramePr>
          <p:cNvPr id="9" name="Table 8"/>
          <p:cNvGraphicFramePr>
            <a:graphicFrameLocks noGrp="1"/>
          </p:cNvGraphicFramePr>
          <p:nvPr>
            <p:extLst>
              <p:ext uri="{D42A27DB-BD31-4B8C-83A1-F6EECF244321}">
                <p14:modId xmlns="" xmlns:p14="http://schemas.microsoft.com/office/powerpoint/2010/main" val="4245354041"/>
              </p:ext>
            </p:extLst>
          </p:nvPr>
        </p:nvGraphicFramePr>
        <p:xfrm>
          <a:off x="57150" y="5685329"/>
          <a:ext cx="6751208" cy="741680"/>
        </p:xfrm>
        <a:graphic>
          <a:graphicData uri="http://schemas.openxmlformats.org/drawingml/2006/table">
            <a:tbl>
              <a:tblPr firstRow="1" bandRow="1">
                <a:tableStyleId>{5C22544A-7EE6-4342-B048-85BDC9FD1C3A}</a:tableStyleId>
              </a:tblPr>
              <a:tblGrid>
                <a:gridCol w="2055383">
                  <a:extLst>
                    <a:ext uri="{9D8B030D-6E8A-4147-A177-3AD203B41FA5}">
                      <a16:colId xmlns="" xmlns:a16="http://schemas.microsoft.com/office/drawing/2014/main" val="20000"/>
                    </a:ext>
                  </a:extLst>
                </a:gridCol>
                <a:gridCol w="1609725">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smtClean="0">
                          <a:solidFill>
                            <a:schemeClr val="tx1"/>
                          </a:solidFill>
                        </a:rPr>
                        <a:t>Bingo made fun!</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Carla Brown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Learn different variations</a:t>
                      </a:r>
                      <a:r>
                        <a:rPr lang="en-US" sz="1200" b="0" i="0" baseline="0" dirty="0" smtClean="0">
                          <a:solidFill>
                            <a:schemeClr val="dk1"/>
                          </a:solidFill>
                        </a:rPr>
                        <a:t> you can use to</a:t>
                      </a:r>
                      <a:r>
                        <a:rPr lang="en-US" sz="1200" b="0" i="0" dirty="0" smtClean="0">
                          <a:solidFill>
                            <a:schemeClr val="dk1"/>
                          </a:solidFill>
                        </a:rPr>
                        <a:t> make the</a:t>
                      </a:r>
                      <a:r>
                        <a:rPr lang="en-US" sz="1200" b="0" i="0" baseline="0" dirty="0" smtClean="0">
                          <a:solidFill>
                            <a:schemeClr val="dk1"/>
                          </a:solidFill>
                        </a:rPr>
                        <a:t> classic game of bingo fun for all ages in your park!</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 xmlns:p14="http://schemas.microsoft.com/office/powerpoint/2010/main" val="4080182447"/>
              </p:ext>
            </p:extLst>
          </p:nvPr>
        </p:nvGraphicFramePr>
        <p:xfrm>
          <a:off x="57150" y="4838486"/>
          <a:ext cx="6751208" cy="741680"/>
        </p:xfrm>
        <a:graphic>
          <a:graphicData uri="http://schemas.openxmlformats.org/drawingml/2006/table">
            <a:tbl>
              <a:tblPr firstRow="1" bandRow="1">
                <a:tableStyleId>{5C22544A-7EE6-4342-B048-85BDC9FD1C3A}</a:tableStyleId>
              </a:tblPr>
              <a:tblGrid>
                <a:gridCol w="2160158">
                  <a:extLst>
                    <a:ext uri="{9D8B030D-6E8A-4147-A177-3AD203B41FA5}">
                      <a16:colId xmlns="" xmlns:a16="http://schemas.microsoft.com/office/drawing/2014/main" val="20000"/>
                    </a:ext>
                  </a:extLst>
                </a:gridCol>
                <a:gridCol w="1504950">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Crafting Your Vision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Bud </a:t>
                      </a:r>
                      <a:r>
                        <a:rPr lang="en-US" sz="1350" dirty="0" err="1">
                          <a:solidFill>
                            <a:schemeClr val="tx1"/>
                          </a:solidFill>
                        </a:rPr>
                        <a:t>Styer</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Description</a:t>
                      </a:r>
                      <a:r>
                        <a:rPr lang="en-US" sz="1200" b="0" i="0" baseline="0" dirty="0">
                          <a:solidFill>
                            <a:schemeClr val="dk1"/>
                          </a:solidFill>
                        </a:rPr>
                        <a:t> coming soon!</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2599901168"/>
              </p:ext>
            </p:extLst>
          </p:nvPr>
        </p:nvGraphicFramePr>
        <p:xfrm>
          <a:off x="57150" y="6532172"/>
          <a:ext cx="6751208" cy="1193800"/>
        </p:xfrm>
        <a:graphic>
          <a:graphicData uri="http://schemas.openxmlformats.org/drawingml/2006/table">
            <a:tbl>
              <a:tblPr firstRow="1" bandRow="1">
                <a:tableStyleId>{5C22544A-7EE6-4342-B048-85BDC9FD1C3A}</a:tableStyleId>
              </a:tblPr>
              <a:tblGrid>
                <a:gridCol w="2468336">
                  <a:extLst>
                    <a:ext uri="{9D8B030D-6E8A-4147-A177-3AD203B41FA5}">
                      <a16:colId xmlns="" xmlns:a16="http://schemas.microsoft.com/office/drawing/2014/main" val="20000"/>
                    </a:ext>
                  </a:extLst>
                </a:gridCol>
                <a:gridCol w="1196772">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Human</a:t>
                      </a:r>
                      <a:r>
                        <a:rPr lang="en-US" sz="1350" baseline="0" dirty="0">
                          <a:solidFill>
                            <a:schemeClr val="tx1"/>
                          </a:solidFill>
                        </a:rPr>
                        <a:t> Resource Management</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Mark </a:t>
                      </a:r>
                      <a:r>
                        <a:rPr lang="en-US" sz="1350" dirty="0" err="1">
                          <a:solidFill>
                            <a:schemeClr val="tx1"/>
                          </a:solidFill>
                        </a:rPr>
                        <a:t>Hazelbaker</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Campgrounds need to recruit, hire and manage good staff people to be successful.  In this session,</a:t>
                      </a:r>
                      <a:r>
                        <a:rPr lang="en-US" sz="1200" b="0" i="0" baseline="0" dirty="0" smtClean="0">
                          <a:solidFill>
                            <a:schemeClr val="dk1"/>
                          </a:solidFill>
                        </a:rPr>
                        <a:t> </a:t>
                      </a:r>
                      <a:r>
                        <a:rPr lang="en-US" sz="1200" b="0" i="0" dirty="0" smtClean="0">
                          <a:solidFill>
                            <a:schemeClr val="dk1"/>
                          </a:solidFill>
                        </a:rPr>
                        <a:t>Attorney Mark </a:t>
                      </a:r>
                      <a:r>
                        <a:rPr lang="en-US" sz="1200" b="0" i="0" dirty="0" err="1" smtClean="0">
                          <a:solidFill>
                            <a:schemeClr val="dk1"/>
                          </a:solidFill>
                        </a:rPr>
                        <a:t>Hazelbaker</a:t>
                      </a:r>
                      <a:r>
                        <a:rPr lang="en-US" sz="1200" b="0" i="0" dirty="0" smtClean="0">
                          <a:solidFill>
                            <a:schemeClr val="dk1"/>
                          </a:solidFill>
                        </a:rPr>
                        <a:t>, whose experience includes serving as a personnel director, provides</a:t>
                      </a:r>
                      <a:r>
                        <a:rPr lang="en-US" sz="1200" b="0" i="0" baseline="0" dirty="0" smtClean="0">
                          <a:solidFill>
                            <a:schemeClr val="dk1"/>
                          </a:solidFill>
                        </a:rPr>
                        <a:t> </a:t>
                      </a:r>
                      <a:r>
                        <a:rPr lang="en-US" sz="1200" b="0" i="0" dirty="0" smtClean="0">
                          <a:solidFill>
                            <a:schemeClr val="dk1"/>
                          </a:solidFill>
                        </a:rPr>
                        <a:t>campground managers with an overview of what they need to know to succeed at managing people</a:t>
                      </a:r>
                      <a:r>
                        <a:rPr lang="en-US" sz="1200" b="0" i="0" baseline="0" dirty="0" smtClean="0">
                          <a:solidFill>
                            <a:schemeClr val="dk1"/>
                          </a:solidFill>
                        </a:rPr>
                        <a:t> </a:t>
                      </a:r>
                      <a:r>
                        <a:rPr lang="en-US" sz="1200" b="0" i="0" dirty="0" smtClean="0">
                          <a:solidFill>
                            <a:schemeClr val="dk1"/>
                          </a:solidFill>
                        </a:rPr>
                        <a:t>without running afoul of labor laws.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971402506"/>
              </p:ext>
            </p:extLst>
          </p:nvPr>
        </p:nvGraphicFramePr>
        <p:xfrm>
          <a:off x="54430" y="2926360"/>
          <a:ext cx="6751208" cy="873760"/>
        </p:xfrm>
        <a:graphic>
          <a:graphicData uri="http://schemas.openxmlformats.org/drawingml/2006/table">
            <a:tbl>
              <a:tblPr firstRow="1" bandRow="1">
                <a:tableStyleId>{5C22544A-7EE6-4342-B048-85BDC9FD1C3A}</a:tableStyleId>
              </a:tblPr>
              <a:tblGrid>
                <a:gridCol w="2758872">
                  <a:extLst>
                    <a:ext uri="{9D8B030D-6E8A-4147-A177-3AD203B41FA5}">
                      <a16:colId xmlns="" xmlns:a16="http://schemas.microsoft.com/office/drawing/2014/main" val="20000"/>
                    </a:ext>
                  </a:extLst>
                </a:gridCol>
                <a:gridCol w="1110343">
                  <a:extLst>
                    <a:ext uri="{9D8B030D-6E8A-4147-A177-3AD203B41FA5}">
                      <a16:colId xmlns="" xmlns:a16="http://schemas.microsoft.com/office/drawing/2014/main" val="20001"/>
                    </a:ext>
                  </a:extLst>
                </a:gridCol>
                <a:gridCol w="1567543">
                  <a:extLst>
                    <a:ext uri="{9D8B030D-6E8A-4147-A177-3AD203B41FA5}">
                      <a16:colId xmlns="" xmlns:a16="http://schemas.microsoft.com/office/drawing/2014/main" val="20002"/>
                    </a:ext>
                  </a:extLst>
                </a:gridCol>
                <a:gridCol w="131445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Getting people excited about your park and your community!</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Stephanie </a:t>
                      </a:r>
                      <a:r>
                        <a:rPr lang="en-US" sz="1350" dirty="0" err="1">
                          <a:solidFill>
                            <a:schemeClr val="tx1"/>
                          </a:solidFill>
                        </a:rPr>
                        <a:t>Klett</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Description</a:t>
                      </a:r>
                      <a:r>
                        <a:rPr lang="en-US" sz="1200" b="0" i="0" baseline="0" dirty="0">
                          <a:solidFill>
                            <a:schemeClr val="dk1"/>
                          </a:solidFill>
                        </a:rPr>
                        <a:t> coming soon!</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4" name="Table 13">
            <a:extLst>
              <a:ext uri="{FF2B5EF4-FFF2-40B4-BE49-F238E27FC236}">
                <a16:creationId xmlns="" xmlns:a16="http://schemas.microsoft.com/office/drawing/2014/main" id="{D0F30B6F-877E-4B08-BE7C-181354FEF0FE}"/>
              </a:ext>
            </a:extLst>
          </p:cNvPr>
          <p:cNvGraphicFramePr>
            <a:graphicFrameLocks noGrp="1"/>
          </p:cNvGraphicFramePr>
          <p:nvPr>
            <p:extLst>
              <p:ext uri="{D42A27DB-BD31-4B8C-83A1-F6EECF244321}">
                <p14:modId xmlns="" xmlns:p14="http://schemas.microsoft.com/office/powerpoint/2010/main" val="1626779342"/>
              </p:ext>
            </p:extLst>
          </p:nvPr>
        </p:nvGraphicFramePr>
        <p:xfrm>
          <a:off x="49642" y="963434"/>
          <a:ext cx="6751208" cy="1010920"/>
        </p:xfrm>
        <a:graphic>
          <a:graphicData uri="http://schemas.openxmlformats.org/drawingml/2006/table">
            <a:tbl>
              <a:tblPr firstRow="1" bandRow="1">
                <a:tableStyleId>{5C22544A-7EE6-4342-B048-85BDC9FD1C3A}</a:tableStyleId>
              </a:tblPr>
              <a:tblGrid>
                <a:gridCol w="2160158">
                  <a:extLst>
                    <a:ext uri="{9D8B030D-6E8A-4147-A177-3AD203B41FA5}">
                      <a16:colId xmlns="" xmlns:a16="http://schemas.microsoft.com/office/drawing/2014/main" val="20000"/>
                    </a:ext>
                  </a:extLst>
                </a:gridCol>
                <a:gridCol w="1504950">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Security In The Park</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Panel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pPr marL="0" marR="0" algn="l">
                        <a:spcBef>
                          <a:spcPts val="0"/>
                        </a:spcBef>
                        <a:spcAft>
                          <a:spcPts val="0"/>
                        </a:spcAft>
                        <a:buFont typeface="Arial"/>
                        <a:buNone/>
                      </a:pPr>
                      <a:r>
                        <a:rPr lang="en-US" sz="1200" b="0" i="0" dirty="0">
                          <a:solidFill>
                            <a:schemeClr val="dk1"/>
                          </a:solidFill>
                        </a:rPr>
                        <a:t>Panel of Jim</a:t>
                      </a:r>
                      <a:r>
                        <a:rPr lang="en-US" sz="1200" b="0" i="0" baseline="0" dirty="0">
                          <a:solidFill>
                            <a:schemeClr val="dk1"/>
                          </a:solidFill>
                        </a:rPr>
                        <a:t> Button, Mark </a:t>
                      </a:r>
                      <a:r>
                        <a:rPr lang="en-US" sz="1200" b="0" i="0" baseline="0" dirty="0" err="1">
                          <a:solidFill>
                            <a:schemeClr val="dk1"/>
                          </a:solidFill>
                        </a:rPr>
                        <a:t>Hazelbaker</a:t>
                      </a:r>
                      <a:r>
                        <a:rPr lang="en-US" sz="1200" b="0" i="0" baseline="0" dirty="0">
                          <a:solidFill>
                            <a:schemeClr val="dk1"/>
                          </a:solidFill>
                        </a:rPr>
                        <a:t> and the Portage Co. Sheriff. </a:t>
                      </a:r>
                      <a:r>
                        <a:rPr lang="en-US" sz="1200" b="0" i="0" baseline="0" dirty="0">
                          <a:solidFill>
                            <a:srgbClr val="222222"/>
                          </a:solidFill>
                          <a:latin typeface="+mn-lt"/>
                        </a:rPr>
                        <a:t>Learn w</a:t>
                      </a:r>
                      <a:r>
                        <a:rPr lang="en-US" sz="1200" b="0" i="0" dirty="0">
                          <a:solidFill>
                            <a:srgbClr val="222222"/>
                          </a:solidFill>
                          <a:latin typeface="+mn-lt"/>
                        </a:rPr>
                        <a:t>hat to do when you need to remove someone from the park,</a:t>
                      </a:r>
                      <a:r>
                        <a:rPr lang="en-US" sz="1200" b="0" i="0" baseline="0" dirty="0">
                          <a:solidFill>
                            <a:srgbClr val="222222"/>
                          </a:solidFill>
                          <a:latin typeface="+mn-lt"/>
                        </a:rPr>
                        <a:t> a c</a:t>
                      </a:r>
                      <a:r>
                        <a:rPr lang="en-US" sz="1200" b="0" i="0" dirty="0">
                          <a:solidFill>
                            <a:srgbClr val="222222"/>
                          </a:solidFill>
                          <a:latin typeface="+mn-lt"/>
                        </a:rPr>
                        <a:t>hecklist of what security should do,</a:t>
                      </a:r>
                      <a:r>
                        <a:rPr lang="en-US" sz="1200" b="0" i="0" baseline="0" dirty="0">
                          <a:solidFill>
                            <a:srgbClr val="222222"/>
                          </a:solidFill>
                          <a:latin typeface="+mn-lt"/>
                        </a:rPr>
                        <a:t> b</a:t>
                      </a:r>
                      <a:r>
                        <a:rPr lang="en-US" sz="1200" b="0" i="0" dirty="0">
                          <a:solidFill>
                            <a:srgbClr val="222222"/>
                          </a:solidFill>
                          <a:latin typeface="+mn-lt"/>
                        </a:rPr>
                        <a:t>est practices,</a:t>
                      </a:r>
                      <a:r>
                        <a:rPr lang="en-US" sz="1200" b="0" i="0" baseline="0" dirty="0">
                          <a:solidFill>
                            <a:srgbClr val="222222"/>
                          </a:solidFill>
                          <a:latin typeface="+mn-lt"/>
                        </a:rPr>
                        <a:t> and how to cr</a:t>
                      </a:r>
                      <a:r>
                        <a:rPr lang="en-US" sz="1200" b="0" i="0" dirty="0">
                          <a:solidFill>
                            <a:srgbClr val="222222"/>
                          </a:solidFill>
                          <a:latin typeface="+mn-lt"/>
                        </a:rPr>
                        <a:t>eate meet and greets with law enforcement, and other emergency groups before you need them!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
        <p:nvSpPr>
          <p:cNvPr id="16" name="TextBox 15">
            <a:extLst>
              <a:ext uri="{FF2B5EF4-FFF2-40B4-BE49-F238E27FC236}">
                <a16:creationId xmlns="" xmlns:a16="http://schemas.microsoft.com/office/drawing/2014/main" id="{60619F82-2EA2-4844-81C2-0810BD1D6FF9}"/>
              </a:ext>
            </a:extLst>
          </p:cNvPr>
          <p:cNvSpPr txBox="1"/>
          <p:nvPr/>
        </p:nvSpPr>
        <p:spPr>
          <a:xfrm>
            <a:off x="3516247" y="486560"/>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Afternoon Seminar Descriptions</a:t>
            </a:r>
          </a:p>
        </p:txBody>
      </p:sp>
      <p:sp>
        <p:nvSpPr>
          <p:cNvPr id="17" name="TextBox 16">
            <a:extLst>
              <a:ext uri="{FF2B5EF4-FFF2-40B4-BE49-F238E27FC236}">
                <a16:creationId xmlns="" xmlns:a16="http://schemas.microsoft.com/office/drawing/2014/main" id="{65DBC630-DE8F-4CEB-9337-051209C9788E}"/>
              </a:ext>
            </a:extLst>
          </p:cNvPr>
          <p:cNvSpPr txBox="1"/>
          <p:nvPr/>
        </p:nvSpPr>
        <p:spPr>
          <a:xfrm>
            <a:off x="76200" y="486560"/>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WEDNESDAY MARCH 16</a:t>
            </a:r>
          </a:p>
        </p:txBody>
      </p:sp>
      <p:graphicFrame>
        <p:nvGraphicFramePr>
          <p:cNvPr id="19" name="Table 18">
            <a:extLst>
              <a:ext uri="{FF2B5EF4-FFF2-40B4-BE49-F238E27FC236}">
                <a16:creationId xmlns="" xmlns:a16="http://schemas.microsoft.com/office/drawing/2014/main" id="{D45E828E-C655-408C-83EF-AC7094DA76C2}"/>
              </a:ext>
            </a:extLst>
          </p:cNvPr>
          <p:cNvGraphicFramePr>
            <a:graphicFrameLocks noGrp="1"/>
          </p:cNvGraphicFramePr>
          <p:nvPr>
            <p:extLst>
              <p:ext uri="{D42A27DB-BD31-4B8C-83A1-F6EECF244321}">
                <p14:modId xmlns="" xmlns:p14="http://schemas.microsoft.com/office/powerpoint/2010/main" val="1324880707"/>
              </p:ext>
            </p:extLst>
          </p:nvPr>
        </p:nvGraphicFramePr>
        <p:xfrm>
          <a:off x="60960" y="3905283"/>
          <a:ext cx="6751208" cy="828040"/>
        </p:xfrm>
        <a:graphic>
          <a:graphicData uri="http://schemas.openxmlformats.org/drawingml/2006/table">
            <a:tbl>
              <a:tblPr firstRow="1" bandRow="1">
                <a:tableStyleId>{5C22544A-7EE6-4342-B048-85BDC9FD1C3A}</a:tableStyleId>
              </a:tblPr>
              <a:tblGrid>
                <a:gridCol w="1699260">
                  <a:extLst>
                    <a:ext uri="{9D8B030D-6E8A-4147-A177-3AD203B41FA5}">
                      <a16:colId xmlns="" xmlns:a16="http://schemas.microsoft.com/office/drawing/2014/main" val="20000"/>
                    </a:ext>
                  </a:extLst>
                </a:gridCol>
                <a:gridCol w="1623060">
                  <a:extLst>
                    <a:ext uri="{9D8B030D-6E8A-4147-A177-3AD203B41FA5}">
                      <a16:colId xmlns="" xmlns:a16="http://schemas.microsoft.com/office/drawing/2014/main" val="20001"/>
                    </a:ext>
                  </a:extLst>
                </a:gridCol>
                <a:gridCol w="1971563">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Fish Philosophy</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Severson &amp; Associates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Explore four</a:t>
                      </a:r>
                      <a:r>
                        <a:rPr lang="en-US" sz="1200" b="0" i="0" baseline="0" dirty="0">
                          <a:solidFill>
                            <a:schemeClr val="dk1"/>
                          </a:solidFill>
                        </a:rPr>
                        <a:t> simple practices anyone can use to be successful – known as The FISH! Everyone can benefit from the kind of passion generated by practicing these principles.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4" name="Table 23">
            <a:extLst>
              <a:ext uri="{FF2B5EF4-FFF2-40B4-BE49-F238E27FC236}">
                <a16:creationId xmlns="" xmlns:a16="http://schemas.microsoft.com/office/drawing/2014/main" id="{31F44F99-EEF5-4C74-B087-9B86B603BDAA}"/>
              </a:ext>
            </a:extLst>
          </p:cNvPr>
          <p:cNvGraphicFramePr>
            <a:graphicFrameLocks noGrp="1"/>
          </p:cNvGraphicFramePr>
          <p:nvPr>
            <p:extLst>
              <p:ext uri="{D42A27DB-BD31-4B8C-83A1-F6EECF244321}">
                <p14:modId xmlns="" xmlns:p14="http://schemas.microsoft.com/office/powerpoint/2010/main" val="161620048"/>
              </p:ext>
            </p:extLst>
          </p:nvPr>
        </p:nvGraphicFramePr>
        <p:xfrm>
          <a:off x="49530" y="7826691"/>
          <a:ext cx="6751208" cy="828040"/>
        </p:xfrm>
        <a:graphic>
          <a:graphicData uri="http://schemas.openxmlformats.org/drawingml/2006/table">
            <a:tbl>
              <a:tblPr firstRow="1" bandRow="1">
                <a:tableStyleId>{5C22544A-7EE6-4342-B048-85BDC9FD1C3A}</a:tableStyleId>
              </a:tblPr>
              <a:tblGrid>
                <a:gridCol w="1767840">
                  <a:extLst>
                    <a:ext uri="{9D8B030D-6E8A-4147-A177-3AD203B41FA5}">
                      <a16:colId xmlns="" xmlns:a16="http://schemas.microsoft.com/office/drawing/2014/main" val="20000"/>
                    </a:ext>
                  </a:extLst>
                </a:gridCol>
                <a:gridCol w="1394460">
                  <a:extLst>
                    <a:ext uri="{9D8B030D-6E8A-4147-A177-3AD203B41FA5}">
                      <a16:colId xmlns="" xmlns:a16="http://schemas.microsoft.com/office/drawing/2014/main" val="20001"/>
                    </a:ext>
                  </a:extLst>
                </a:gridCol>
                <a:gridCol w="2131583">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Give ‘</a:t>
                      </a:r>
                      <a:r>
                        <a:rPr lang="en-US" sz="1350" dirty="0" err="1">
                          <a:solidFill>
                            <a:schemeClr val="tx1"/>
                          </a:solidFill>
                        </a:rPr>
                        <a:t>Em</a:t>
                      </a:r>
                      <a:r>
                        <a:rPr lang="en-US" sz="1350" dirty="0">
                          <a:solidFill>
                            <a:schemeClr val="tx1"/>
                          </a:solidFill>
                        </a:rPr>
                        <a:t> The Pickle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Severson &amp; Associates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dirty="0"/>
                        <a:t>As our industry grows, so do the customers and some have a very different idea of expectations!  Learn how to "give them the pickle" and avoid missing out on future revenue and return guests!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 xmlns:p14="http://schemas.microsoft.com/office/powerpoint/2010/main" val="61518547"/>
              </p:ext>
            </p:extLst>
          </p:nvPr>
        </p:nvGraphicFramePr>
        <p:xfrm>
          <a:off x="59167" y="2067632"/>
          <a:ext cx="6751208" cy="741680"/>
        </p:xfrm>
        <a:graphic>
          <a:graphicData uri="http://schemas.openxmlformats.org/drawingml/2006/table">
            <a:tbl>
              <a:tblPr firstRow="1" bandRow="1">
                <a:tableStyleId>{5C22544A-7EE6-4342-B048-85BDC9FD1C3A}</a:tableStyleId>
              </a:tblPr>
              <a:tblGrid>
                <a:gridCol w="2555999">
                  <a:extLst>
                    <a:ext uri="{9D8B030D-6E8A-4147-A177-3AD203B41FA5}">
                      <a16:colId xmlns="" xmlns:a16="http://schemas.microsoft.com/office/drawing/2014/main" val="20000"/>
                    </a:ext>
                  </a:extLst>
                </a:gridCol>
                <a:gridCol w="1339215">
                  <a:extLst>
                    <a:ext uri="{9D8B030D-6E8A-4147-A177-3AD203B41FA5}">
                      <a16:colId xmlns="" xmlns:a16="http://schemas.microsoft.com/office/drawing/2014/main" val="20001"/>
                    </a:ext>
                  </a:extLst>
                </a:gridCol>
                <a:gridCol w="1604465">
                  <a:extLst>
                    <a:ext uri="{9D8B030D-6E8A-4147-A177-3AD203B41FA5}">
                      <a16:colId xmlns="" xmlns:a16="http://schemas.microsoft.com/office/drawing/2014/main" val="20002"/>
                    </a:ext>
                  </a:extLst>
                </a:gridCol>
                <a:gridCol w="1251529">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Facebook For True Beginners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2:00 – 3:00pm</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Tia Anderson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Banquet Room</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Learn how to set up, utilize, advertise, and other basics for your </a:t>
                      </a:r>
                      <a:r>
                        <a:rPr lang="en-US" sz="1200" b="0" i="0" dirty="0" err="1" smtClean="0">
                          <a:solidFill>
                            <a:schemeClr val="dk1"/>
                          </a:solidFill>
                        </a:rPr>
                        <a:t>Facebook</a:t>
                      </a:r>
                      <a:r>
                        <a:rPr lang="en-US" sz="1200" b="0" i="0" dirty="0" smtClean="0">
                          <a:solidFill>
                            <a:schemeClr val="dk1"/>
                          </a:solidFill>
                        </a:rPr>
                        <a:t> business page. </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36203743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AutoShape 4" descr="https://martinsfoods.com/static/rmrtn/img/opco-logo.svg"/>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2" name="Picture 21" descr="WACO BOARD OF DIRECTORS (9).png"/>
          <p:cNvPicPr>
            <a:picLocks noChangeAspect="1"/>
          </p:cNvPicPr>
          <p:nvPr/>
        </p:nvPicPr>
        <p:blipFill>
          <a:blip r:embed="rId3" cstate="print"/>
          <a:stretch>
            <a:fillRect/>
          </a:stretch>
        </p:blipFill>
        <p:spPr>
          <a:xfrm>
            <a:off x="0" y="0"/>
            <a:ext cx="6858000" cy="428625"/>
          </a:xfrm>
          <a:prstGeom prst="rect">
            <a:avLst/>
          </a:prstGeom>
        </p:spPr>
      </p:pic>
      <p:grpSp>
        <p:nvGrpSpPr>
          <p:cNvPr id="41" name="Group 40"/>
          <p:cNvGrpSpPr/>
          <p:nvPr/>
        </p:nvGrpSpPr>
        <p:grpSpPr>
          <a:xfrm>
            <a:off x="0" y="522508"/>
            <a:ext cx="6858000" cy="2460180"/>
            <a:chOff x="0" y="522508"/>
            <a:chExt cx="6858000" cy="2460180"/>
          </a:xfrm>
        </p:grpSpPr>
        <p:sp>
          <p:nvSpPr>
            <p:cNvPr id="29" name="Rectangle 28"/>
            <p:cNvSpPr/>
            <p:nvPr/>
          </p:nvSpPr>
          <p:spPr>
            <a:xfrm>
              <a:off x="0" y="576945"/>
              <a:ext cx="6858000" cy="2405743"/>
            </a:xfrm>
            <a:prstGeom prst="rect">
              <a:avLst/>
            </a:prstGeom>
            <a:solidFill>
              <a:srgbClr val="C6E6A2"/>
            </a:solidFill>
            <a:ln>
              <a:solidFill>
                <a:srgbClr val="C6E6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entagon 23"/>
            <p:cNvSpPr/>
            <p:nvPr/>
          </p:nvSpPr>
          <p:spPr>
            <a:xfrm>
              <a:off x="0" y="783770"/>
              <a:ext cx="1905000" cy="762000"/>
            </a:xfrm>
            <a:prstGeom prst="homePlat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Bahnschrift SemiBold SemiConden" pitchFamily="34" charset="0"/>
                </a:rPr>
                <a:t>4:00pm</a:t>
              </a:r>
            </a:p>
          </p:txBody>
        </p:sp>
        <p:sp>
          <p:nvSpPr>
            <p:cNvPr id="25" name="Rectangle 24"/>
            <p:cNvSpPr/>
            <p:nvPr/>
          </p:nvSpPr>
          <p:spPr>
            <a:xfrm>
              <a:off x="1524000" y="522508"/>
              <a:ext cx="5334000" cy="1667251"/>
            </a:xfrm>
            <a:prstGeom prst="rect">
              <a:avLst/>
            </a:prstGeom>
          </p:spPr>
          <p:txBody>
            <a:bodyPr wrap="square">
              <a:spAutoFit/>
            </a:bodyPr>
            <a:lstStyle/>
            <a:p>
              <a:pPr algn="ctr">
                <a:lnSpc>
                  <a:spcPct val="119000"/>
                </a:lnSpc>
              </a:pPr>
              <a:r>
                <a:rPr lang="en-US" sz="3200" b="1" dirty="0">
                  <a:solidFill>
                    <a:srgbClr val="00B050"/>
                  </a:solidFill>
                  <a:latin typeface="Copperplate Gothic Bold" pitchFamily="34" charset="0"/>
                  <a:cs typeface="Arial" panose="020B0604020202020204" pitchFamily="34" charset="0"/>
                </a:rPr>
                <a:t>Cash Bar Opens!</a:t>
              </a:r>
            </a:p>
            <a:p>
              <a:pPr algn="ctr">
                <a:lnSpc>
                  <a:spcPct val="119000"/>
                </a:lnSpc>
              </a:pPr>
              <a:r>
                <a:rPr lang="en-US" sz="1800" b="1" dirty="0">
                  <a:latin typeface="Arial" panose="020B0604020202020204" pitchFamily="34" charset="0"/>
                  <a:cs typeface="Arial" panose="020B0604020202020204" pitchFamily="34" charset="0"/>
                </a:rPr>
                <a:t>Take part in some informal networking!</a:t>
              </a:r>
            </a:p>
            <a:p>
              <a:pPr algn="ctr">
                <a:lnSpc>
                  <a:spcPct val="119000"/>
                </a:lnSpc>
              </a:pPr>
              <a:r>
                <a:rPr lang="en-US" sz="1800" b="1" dirty="0">
                  <a:latin typeface="Arial" panose="020B0604020202020204" pitchFamily="34" charset="0"/>
                  <a:cs typeface="Arial" panose="020B0604020202020204" pitchFamily="34" charset="0"/>
                </a:rPr>
                <a:t>Get your Loaded (Or Unloaded!) Lemonade</a:t>
              </a:r>
            </a:p>
            <a:p>
              <a:pPr algn="ctr">
                <a:lnSpc>
                  <a:spcPct val="119000"/>
                </a:lnSpc>
              </a:pPr>
              <a:r>
                <a:rPr lang="en-US" sz="1800" b="1"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FOR ONLY $3.00! A True Fan Favorite!</a:t>
              </a:r>
            </a:p>
          </p:txBody>
        </p:sp>
        <p:sp>
          <p:nvSpPr>
            <p:cNvPr id="26" name="Rectangle 25"/>
            <p:cNvSpPr/>
            <p:nvPr/>
          </p:nvSpPr>
          <p:spPr>
            <a:xfrm>
              <a:off x="108858" y="1719944"/>
              <a:ext cx="1371600" cy="325474"/>
            </a:xfrm>
            <a:prstGeom prst="rect">
              <a:avLst/>
            </a:prstGeom>
          </p:spPr>
          <p:txBody>
            <a:bodyPr wrap="square">
              <a:spAutoFit/>
            </a:bodyPr>
            <a:lstStyle/>
            <a:p>
              <a:pPr algn="ctr">
                <a:lnSpc>
                  <a:spcPct val="119000"/>
                </a:lnSpc>
              </a:pPr>
              <a:r>
                <a:rPr lang="en-US" sz="1400" b="1" i="1" dirty="0">
                  <a:latin typeface="American Purpose"/>
                  <a:cs typeface="Arial" panose="020B0604020202020204" pitchFamily="34" charset="0"/>
                </a:rPr>
                <a:t>Featuring…</a:t>
              </a:r>
            </a:p>
          </p:txBody>
        </p:sp>
        <p:sp>
          <p:nvSpPr>
            <p:cNvPr id="27" name="Rectangle 26"/>
            <p:cNvSpPr/>
            <p:nvPr/>
          </p:nvSpPr>
          <p:spPr>
            <a:xfrm>
              <a:off x="1589316" y="2307771"/>
              <a:ext cx="2438400" cy="581826"/>
            </a:xfrm>
            <a:prstGeom prst="rect">
              <a:avLst/>
            </a:prstGeom>
          </p:spPr>
          <p:txBody>
            <a:bodyPr wrap="square">
              <a:spAutoFit/>
            </a:bodyPr>
            <a:lstStyle/>
            <a:p>
              <a:pPr algn="ctr">
                <a:lnSpc>
                  <a:spcPct val="119000"/>
                </a:lnSpc>
              </a:pPr>
              <a:r>
                <a:rPr lang="en-US" sz="1400" b="1" i="1" dirty="0">
                  <a:latin typeface="American Purpose"/>
                  <a:cs typeface="Arial" panose="020B0604020202020204" pitchFamily="34" charset="0"/>
                </a:rPr>
                <a:t>Tonight’s special $3 pricing is sponsored by:</a:t>
              </a:r>
            </a:p>
          </p:txBody>
        </p:sp>
        <p:pic>
          <p:nvPicPr>
            <p:cNvPr id="32" name="Picture 31" descr="CSAW Graphics (6).png"/>
            <p:cNvPicPr>
              <a:picLocks noChangeAspect="1"/>
            </p:cNvPicPr>
            <p:nvPr/>
          </p:nvPicPr>
          <p:blipFill>
            <a:blip r:embed="rId4" cstate="print"/>
            <a:srcRect t="35231" b="35231"/>
            <a:stretch>
              <a:fillRect/>
            </a:stretch>
          </p:blipFill>
          <p:spPr>
            <a:xfrm>
              <a:off x="3854380" y="2220688"/>
              <a:ext cx="2916532" cy="722189"/>
            </a:xfrm>
            <a:prstGeom prst="rect">
              <a:avLst/>
            </a:prstGeom>
          </p:spPr>
        </p:pic>
        <p:pic>
          <p:nvPicPr>
            <p:cNvPr id="62466" name="Picture 2" descr="Leap Spirits – Leap Spirits"/>
            <p:cNvPicPr>
              <a:picLocks noChangeAspect="1" noChangeArrowheads="1"/>
            </p:cNvPicPr>
            <p:nvPr/>
          </p:nvPicPr>
          <p:blipFill>
            <a:blip r:embed="rId5" cstate="print"/>
            <a:srcRect/>
            <a:stretch>
              <a:fillRect/>
            </a:stretch>
          </p:blipFill>
          <p:spPr bwMode="auto">
            <a:xfrm>
              <a:off x="32658" y="2012865"/>
              <a:ext cx="1545771" cy="815608"/>
            </a:xfrm>
            <a:prstGeom prst="rect">
              <a:avLst/>
            </a:prstGeom>
            <a:noFill/>
          </p:spPr>
        </p:pic>
      </p:grpSp>
      <p:grpSp>
        <p:nvGrpSpPr>
          <p:cNvPr id="40" name="Group 39"/>
          <p:cNvGrpSpPr/>
          <p:nvPr/>
        </p:nvGrpSpPr>
        <p:grpSpPr>
          <a:xfrm>
            <a:off x="-4" y="3254831"/>
            <a:ext cx="6858004" cy="2405743"/>
            <a:chOff x="-4" y="3211288"/>
            <a:chExt cx="6858004" cy="2405743"/>
          </a:xfrm>
        </p:grpSpPr>
        <p:sp>
          <p:nvSpPr>
            <p:cNvPr id="35" name="Rectangle 34"/>
            <p:cNvSpPr/>
            <p:nvPr/>
          </p:nvSpPr>
          <p:spPr>
            <a:xfrm>
              <a:off x="0" y="3211288"/>
              <a:ext cx="6858000" cy="2405743"/>
            </a:xfrm>
            <a:prstGeom prst="rect">
              <a:avLst/>
            </a:prstGeom>
            <a:solidFill>
              <a:srgbClr val="D8ACD3"/>
            </a:solidFill>
            <a:ln>
              <a:solidFill>
                <a:srgbClr val="D8AC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861452" y="3287469"/>
              <a:ext cx="4963886" cy="446276"/>
            </a:xfrm>
            <a:prstGeom prst="rect">
              <a:avLst/>
            </a:prstGeom>
          </p:spPr>
          <p:txBody>
            <a:bodyPr wrap="square">
              <a:spAutoFit/>
            </a:bodyPr>
            <a:lstStyle/>
            <a:p>
              <a:pPr algn="ctr"/>
              <a:r>
                <a:rPr lang="en-US" sz="2300" b="1" dirty="0">
                  <a:solidFill>
                    <a:srgbClr val="AA26AA"/>
                  </a:solidFill>
                  <a:latin typeface="Copperplate Gothic Bold" pitchFamily="34" charset="0"/>
                  <a:cs typeface="Arial" panose="020B0604020202020204" pitchFamily="34" charset="0"/>
                </a:rPr>
                <a:t>ARVC 2022 Member Updates</a:t>
              </a:r>
            </a:p>
          </p:txBody>
        </p:sp>
        <p:sp>
          <p:nvSpPr>
            <p:cNvPr id="23" name="Pentagon 22"/>
            <p:cNvSpPr/>
            <p:nvPr/>
          </p:nvSpPr>
          <p:spPr>
            <a:xfrm>
              <a:off x="-4" y="3450831"/>
              <a:ext cx="1905000" cy="762000"/>
            </a:xfrm>
            <a:prstGeom prst="homePlate">
              <a:avLst/>
            </a:prstGeom>
            <a:solidFill>
              <a:srgbClr val="AA26AA"/>
            </a:solidFill>
            <a:ln>
              <a:solidFill>
                <a:srgbClr val="AA2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atin typeface="Bahnschrift SemiBold SemiConden" pitchFamily="34" charset="0"/>
                </a:rPr>
                <a:t>4:30pm</a:t>
              </a:r>
            </a:p>
          </p:txBody>
        </p:sp>
        <p:sp>
          <p:nvSpPr>
            <p:cNvPr id="28" name="Rectangle 27"/>
            <p:cNvSpPr/>
            <p:nvPr/>
          </p:nvSpPr>
          <p:spPr>
            <a:xfrm>
              <a:off x="1621971" y="3740605"/>
              <a:ext cx="5236028" cy="1850507"/>
            </a:xfrm>
            <a:prstGeom prst="rect">
              <a:avLst/>
            </a:prstGeom>
          </p:spPr>
          <p:txBody>
            <a:bodyPr wrap="square">
              <a:spAutoFit/>
            </a:bodyPr>
            <a:lstStyle/>
            <a:p>
              <a:pPr algn="ctr">
                <a:lnSpc>
                  <a:spcPct val="119000"/>
                </a:lnSpc>
              </a:pPr>
              <a:r>
                <a:rPr lang="en-US" b="1" dirty="0">
                  <a:solidFill>
                    <a:srgbClr val="000000"/>
                  </a:solidFill>
                  <a:latin typeface="Arial" pitchFamily="34" charset="0"/>
                  <a:cs typeface="Arial" pitchFamily="34" charset="0"/>
                </a:rPr>
                <a:t>Held in the Banquet Room</a:t>
              </a:r>
            </a:p>
            <a:p>
              <a:pPr algn="ctr">
                <a:lnSpc>
                  <a:spcPct val="119000"/>
                </a:lnSpc>
              </a:pPr>
              <a:r>
                <a:rPr lang="en-US" dirty="0">
                  <a:solidFill>
                    <a:srgbClr val="000000"/>
                  </a:solidFill>
                  <a:latin typeface="Arial" pitchFamily="34" charset="0"/>
                  <a:cs typeface="Arial" pitchFamily="34" charset="0"/>
                </a:rPr>
                <a:t> ARVC and WACO As Partners: How Members Benefit!</a:t>
              </a:r>
            </a:p>
            <a:p>
              <a:pPr algn="ctr">
                <a:lnSpc>
                  <a:spcPct val="119000"/>
                </a:lnSpc>
              </a:pPr>
              <a:r>
                <a:rPr lang="en-US" dirty="0">
                  <a:solidFill>
                    <a:srgbClr val="000000"/>
                  </a:solidFill>
                  <a:latin typeface="Arial" pitchFamily="34" charset="0"/>
                  <a:cs typeface="Arial" pitchFamily="34" charset="0"/>
                </a:rPr>
                <a:t>Paul </a:t>
              </a:r>
              <a:r>
                <a:rPr lang="en-US" dirty="0" err="1">
                  <a:solidFill>
                    <a:srgbClr val="000000"/>
                  </a:solidFill>
                  <a:latin typeface="Arial" pitchFamily="34" charset="0"/>
                  <a:cs typeface="Arial" pitchFamily="34" charset="0"/>
                </a:rPr>
                <a:t>Bambei</a:t>
              </a:r>
              <a:r>
                <a:rPr lang="en-US" dirty="0">
                  <a:solidFill>
                    <a:srgbClr val="000000"/>
                  </a:solidFill>
                  <a:latin typeface="Arial" pitchFamily="34" charset="0"/>
                  <a:cs typeface="Arial" pitchFamily="34" charset="0"/>
                </a:rPr>
                <a:t>, </a:t>
              </a:r>
              <a:r>
                <a:rPr lang="en-US" i="1" dirty="0">
                  <a:solidFill>
                    <a:srgbClr val="000000"/>
                  </a:solidFill>
                  <a:latin typeface="Arial" pitchFamily="34" charset="0"/>
                  <a:cs typeface="Arial" pitchFamily="34" charset="0"/>
                </a:rPr>
                <a:t>ARVC President/CEO – ARVC</a:t>
              </a:r>
            </a:p>
            <a:p>
              <a:pPr algn="ctr">
                <a:lnSpc>
                  <a:spcPct val="119000"/>
                </a:lnSpc>
              </a:pPr>
              <a:r>
                <a:rPr lang="en-US" i="1" dirty="0">
                  <a:solidFill>
                    <a:srgbClr val="000000"/>
                  </a:solidFill>
                  <a:latin typeface="Arial" pitchFamily="34" charset="0"/>
                  <a:cs typeface="Arial" pitchFamily="34" charset="0"/>
                </a:rPr>
                <a:t>Lori Severson, WACO Executive Director</a:t>
              </a:r>
            </a:p>
            <a:p>
              <a:pPr algn="ctr">
                <a:lnSpc>
                  <a:spcPct val="119000"/>
                </a:lnSpc>
              </a:pPr>
              <a:r>
                <a:rPr lang="en-US" dirty="0">
                  <a:solidFill>
                    <a:srgbClr val="000000"/>
                  </a:solidFill>
                  <a:latin typeface="Arial" pitchFamily="34" charset="0"/>
                  <a:cs typeface="Arial" pitchFamily="34" charset="0"/>
                </a:rPr>
                <a:t>Jim Button, </a:t>
              </a:r>
              <a:r>
                <a:rPr lang="en-US" i="1" dirty="0">
                  <a:solidFill>
                    <a:srgbClr val="000000"/>
                  </a:solidFill>
                  <a:latin typeface="Arial" pitchFamily="34" charset="0"/>
                  <a:cs typeface="Arial" pitchFamily="34" charset="0"/>
                </a:rPr>
                <a:t>ARVC Area 3 Representative</a:t>
              </a:r>
            </a:p>
            <a:p>
              <a:pPr algn="ctr">
                <a:lnSpc>
                  <a:spcPct val="119000"/>
                </a:lnSpc>
              </a:pPr>
              <a:r>
                <a:rPr lang="en-US" dirty="0">
                  <a:solidFill>
                    <a:srgbClr val="000000"/>
                  </a:solidFill>
                  <a:latin typeface="Arial" pitchFamily="34" charset="0"/>
                  <a:cs typeface="Arial" pitchFamily="34" charset="0"/>
                </a:rPr>
                <a:t>Joe Walter, </a:t>
              </a:r>
              <a:r>
                <a:rPr lang="en-US" i="1" dirty="0">
                  <a:solidFill>
                    <a:srgbClr val="000000"/>
                  </a:solidFill>
                  <a:latin typeface="Arial" pitchFamily="34" charset="0"/>
                  <a:cs typeface="Arial" pitchFamily="34" charset="0"/>
                </a:rPr>
                <a:t>Group 20 Member</a:t>
              </a:r>
              <a:endParaRPr lang="en-US" dirty="0">
                <a:solidFill>
                  <a:srgbClr val="000000"/>
                </a:solidFill>
                <a:latin typeface="Arial" pitchFamily="34" charset="0"/>
                <a:cs typeface="Arial" pitchFamily="34" charset="0"/>
              </a:endParaRPr>
            </a:p>
          </p:txBody>
        </p:sp>
        <p:sp>
          <p:nvSpPr>
            <p:cNvPr id="36" name="Oval 35"/>
            <p:cNvSpPr/>
            <p:nvPr/>
          </p:nvSpPr>
          <p:spPr>
            <a:xfrm rot="21357781">
              <a:off x="212305" y="4389775"/>
              <a:ext cx="1449135" cy="1094563"/>
            </a:xfrm>
            <a:prstGeom prst="ellipse">
              <a:avLst/>
            </a:prstGeom>
            <a:solidFill>
              <a:srgbClr val="AA26AA"/>
            </a:solidFill>
            <a:ln>
              <a:solidFill>
                <a:srgbClr val="AA2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p>
          </p:txBody>
        </p:sp>
        <p:sp>
          <p:nvSpPr>
            <p:cNvPr id="37" name="Rectangle 36"/>
            <p:cNvSpPr/>
            <p:nvPr/>
          </p:nvSpPr>
          <p:spPr>
            <a:xfrm rot="21039300">
              <a:off x="141518" y="4544237"/>
              <a:ext cx="1608026" cy="707886"/>
            </a:xfrm>
            <a:prstGeom prst="rect">
              <a:avLst/>
            </a:prstGeom>
          </p:spPr>
          <p:txBody>
            <a:bodyPr wrap="square">
              <a:spAutoFit/>
            </a:bodyPr>
            <a:lstStyle/>
            <a:p>
              <a:pPr algn="ctr"/>
              <a:r>
                <a:rPr lang="en-US" sz="2000" b="1" dirty="0">
                  <a:solidFill>
                    <a:schemeClr val="bg1"/>
                  </a:solidFill>
                  <a:effectLst>
                    <a:outerShdw blurRad="38100" dist="38100" dir="2700000" algn="tl">
                      <a:srgbClr val="000000">
                        <a:alpha val="43137"/>
                      </a:srgbClr>
                    </a:outerShdw>
                  </a:effectLst>
                </a:rPr>
                <a:t>Plus 20 Group Info!</a:t>
              </a:r>
            </a:p>
          </p:txBody>
        </p:sp>
      </p:grpSp>
      <p:grpSp>
        <p:nvGrpSpPr>
          <p:cNvPr id="39" name="Group 38"/>
          <p:cNvGrpSpPr/>
          <p:nvPr/>
        </p:nvGrpSpPr>
        <p:grpSpPr>
          <a:xfrm>
            <a:off x="0" y="5932717"/>
            <a:ext cx="6858000" cy="3080654"/>
            <a:chOff x="0" y="5932717"/>
            <a:chExt cx="6858000" cy="3080654"/>
          </a:xfrm>
        </p:grpSpPr>
        <p:sp>
          <p:nvSpPr>
            <p:cNvPr id="38" name="Rectangle 37"/>
            <p:cNvSpPr/>
            <p:nvPr/>
          </p:nvSpPr>
          <p:spPr>
            <a:xfrm>
              <a:off x="0" y="5932717"/>
              <a:ext cx="6858000" cy="3080654"/>
            </a:xfrm>
            <a:prstGeom prst="rect">
              <a:avLst/>
            </a:prstGeom>
            <a:solidFill>
              <a:srgbClr val="ABDBFF"/>
            </a:solidFill>
            <a:ln>
              <a:solidFill>
                <a:srgbClr val="ABD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Random Graphics (7).png"/>
            <p:cNvPicPr>
              <a:picLocks noChangeAspect="1"/>
            </p:cNvPicPr>
            <p:nvPr/>
          </p:nvPicPr>
          <p:blipFill>
            <a:blip r:embed="rId6" cstate="print"/>
            <a:srcRect t="4966" b="4737"/>
            <a:stretch>
              <a:fillRect/>
            </a:stretch>
          </p:blipFill>
          <p:spPr>
            <a:xfrm>
              <a:off x="5123102" y="7423378"/>
              <a:ext cx="1714009" cy="1547699"/>
            </a:xfrm>
            <a:prstGeom prst="rect">
              <a:avLst/>
            </a:prstGeom>
          </p:spPr>
        </p:pic>
        <p:pic>
          <p:nvPicPr>
            <p:cNvPr id="18" name="Picture 17" descr="Random Graphics (6).png"/>
            <p:cNvPicPr>
              <a:picLocks noChangeAspect="1"/>
            </p:cNvPicPr>
            <p:nvPr/>
          </p:nvPicPr>
          <p:blipFill>
            <a:blip r:embed="rId7" cstate="print"/>
            <a:stretch>
              <a:fillRect/>
            </a:stretch>
          </p:blipFill>
          <p:spPr>
            <a:xfrm>
              <a:off x="65312" y="7108240"/>
              <a:ext cx="1763489" cy="1763489"/>
            </a:xfrm>
            <a:prstGeom prst="rect">
              <a:avLst/>
            </a:prstGeom>
          </p:spPr>
        </p:pic>
        <p:sp>
          <p:nvSpPr>
            <p:cNvPr id="20" name="Rectangle 19"/>
            <p:cNvSpPr/>
            <p:nvPr/>
          </p:nvSpPr>
          <p:spPr>
            <a:xfrm>
              <a:off x="1763487" y="7524416"/>
              <a:ext cx="3428999" cy="1323439"/>
            </a:xfrm>
            <a:prstGeom prst="rect">
              <a:avLst/>
            </a:prstGeom>
          </p:spPr>
          <p:txBody>
            <a:bodyPr wrap="square">
              <a:spAutoFit/>
            </a:bodyPr>
            <a:lstStyle/>
            <a:p>
              <a:pPr algn="ctr"/>
              <a:r>
                <a:rPr lang="en-US" i="1" dirty="0">
                  <a:latin typeface="Arial" panose="020B0604020202020204" pitchFamily="34" charset="0"/>
                  <a:cs typeface="Arial" panose="020B0604020202020204" pitchFamily="34" charset="0"/>
                </a:rPr>
                <a:t>Dinner included in tonight’s fun and Mardi Gras drinks will be served</a:t>
              </a:r>
            </a:p>
            <a:p>
              <a:pPr algn="ctr"/>
              <a:r>
                <a:rPr lang="en-US" i="1" dirty="0">
                  <a:latin typeface="Arial" panose="020B0604020202020204" pitchFamily="34" charset="0"/>
                  <a:cs typeface="Arial" panose="020B0604020202020204" pitchFamily="34" charset="0"/>
                </a:rPr>
                <a:t>by your sassy bartender, Patricia Lombardo! Participate or sit back and see who can solve the mystery!</a:t>
              </a:r>
              <a:endParaRPr lang="en-US" i="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4" name="Pentagon 33"/>
            <p:cNvSpPr/>
            <p:nvPr/>
          </p:nvSpPr>
          <p:spPr>
            <a:xfrm>
              <a:off x="0" y="6198712"/>
              <a:ext cx="1905000" cy="762000"/>
            </a:xfrm>
            <a:prstGeom prst="homePlate">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latin typeface="Bahnschrift SemiBold SemiConden" pitchFamily="34" charset="0"/>
                </a:rPr>
                <a:t>5:00pm</a:t>
              </a:r>
            </a:p>
          </p:txBody>
        </p:sp>
        <p:sp>
          <p:nvSpPr>
            <p:cNvPr id="31" name="Rectangle 30"/>
            <p:cNvSpPr/>
            <p:nvPr/>
          </p:nvSpPr>
          <p:spPr>
            <a:xfrm>
              <a:off x="1828798" y="5976283"/>
              <a:ext cx="4963886" cy="1446550"/>
            </a:xfrm>
            <a:prstGeom prst="rect">
              <a:avLst/>
            </a:prstGeom>
          </p:spPr>
          <p:txBody>
            <a:bodyPr wrap="square">
              <a:spAutoFit/>
            </a:bodyPr>
            <a:lstStyle/>
            <a:p>
              <a:pPr algn="ctr"/>
              <a:r>
                <a:rPr lang="en-US" sz="3200" b="1" dirty="0">
                  <a:solidFill>
                    <a:srgbClr val="0070C0"/>
                  </a:solidFill>
                  <a:latin typeface="Copperplate Gothic Bold" pitchFamily="34" charset="0"/>
                  <a:cs typeface="Arial" panose="020B0604020202020204" pitchFamily="34" charset="0"/>
                </a:rPr>
                <a:t>Mardi Gras Murder Mystery Party!</a:t>
              </a:r>
            </a:p>
            <a:p>
              <a:pPr algn="ctr"/>
              <a:r>
                <a:rPr lang="en-US" sz="2400" b="1" i="1" dirty="0">
                  <a:solidFill>
                    <a:srgbClr val="0070C0"/>
                  </a:solidFill>
                  <a:latin typeface="Copperplate Gothic Bold" pitchFamily="34" charset="0"/>
                  <a:cs typeface="Arial" panose="020B0604020202020204" pitchFamily="34" charset="0"/>
                </a:rPr>
                <a:t>(Held in the Banquet Room)</a:t>
              </a:r>
            </a:p>
          </p:txBody>
        </p:sp>
      </p:grpSp>
    </p:spTree>
    <p:extLst>
      <p:ext uri="{BB962C8B-B14F-4D97-AF65-F5344CB8AC3E}">
        <p14:creationId xmlns="" xmlns:p14="http://schemas.microsoft.com/office/powerpoint/2010/main" val="2976102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 xmlns:p14="http://schemas.microsoft.com/office/powerpoint/2010/main" val="2842276621"/>
              </p:ext>
            </p:extLst>
          </p:nvPr>
        </p:nvGraphicFramePr>
        <p:xfrm>
          <a:off x="28452" y="1197527"/>
          <a:ext cx="6801096" cy="7460697"/>
        </p:xfrm>
        <a:graphic>
          <a:graphicData uri="http://schemas.openxmlformats.org/drawingml/2006/table">
            <a:tbl>
              <a:tblPr/>
              <a:tblGrid>
                <a:gridCol w="715134">
                  <a:extLst>
                    <a:ext uri="{9D8B030D-6E8A-4147-A177-3AD203B41FA5}">
                      <a16:colId xmlns="" xmlns:a16="http://schemas.microsoft.com/office/drawing/2014/main" val="20000"/>
                    </a:ext>
                  </a:extLst>
                </a:gridCol>
                <a:gridCol w="1014327">
                  <a:extLst>
                    <a:ext uri="{9D8B030D-6E8A-4147-A177-3AD203B41FA5}">
                      <a16:colId xmlns="" xmlns:a16="http://schemas.microsoft.com/office/drawing/2014/main" val="20001"/>
                    </a:ext>
                  </a:extLst>
                </a:gridCol>
                <a:gridCol w="1014327">
                  <a:extLst>
                    <a:ext uri="{9D8B030D-6E8A-4147-A177-3AD203B41FA5}">
                      <a16:colId xmlns="" xmlns:a16="http://schemas.microsoft.com/office/drawing/2014/main" val="3743098207"/>
                    </a:ext>
                  </a:extLst>
                </a:gridCol>
                <a:gridCol w="1014327">
                  <a:extLst>
                    <a:ext uri="{9D8B030D-6E8A-4147-A177-3AD203B41FA5}">
                      <a16:colId xmlns="" xmlns:a16="http://schemas.microsoft.com/office/drawing/2014/main" val="3871267398"/>
                    </a:ext>
                  </a:extLst>
                </a:gridCol>
                <a:gridCol w="1014327">
                  <a:extLst>
                    <a:ext uri="{9D8B030D-6E8A-4147-A177-3AD203B41FA5}">
                      <a16:colId xmlns="" xmlns:a16="http://schemas.microsoft.com/office/drawing/2014/main" val="382661185"/>
                    </a:ext>
                  </a:extLst>
                </a:gridCol>
                <a:gridCol w="1014327">
                  <a:extLst>
                    <a:ext uri="{9D8B030D-6E8A-4147-A177-3AD203B41FA5}">
                      <a16:colId xmlns="" xmlns:a16="http://schemas.microsoft.com/office/drawing/2014/main" val="20005"/>
                    </a:ext>
                  </a:extLst>
                </a:gridCol>
                <a:gridCol w="1014327">
                  <a:extLst>
                    <a:ext uri="{9D8B030D-6E8A-4147-A177-3AD203B41FA5}">
                      <a16:colId xmlns="" xmlns:a16="http://schemas.microsoft.com/office/drawing/2014/main" val="20006"/>
                    </a:ext>
                  </a:extLst>
                </a:gridCol>
              </a:tblGrid>
              <a:tr h="463477">
                <a:tc>
                  <a:txBody>
                    <a:bodyPr/>
                    <a:lstStyle/>
                    <a:p>
                      <a:pPr marR="0" indent="0" algn="ctr" rtl="0">
                        <a:lnSpc>
                          <a:spcPct val="119000"/>
                        </a:lnSpc>
                        <a:spcBef>
                          <a:spcPts val="0"/>
                        </a:spcBef>
                        <a:spcAft>
                          <a:spcPts val="600"/>
                        </a:spcAft>
                      </a:pPr>
                      <a:endParaRPr lang="en-US" sz="150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indent="0" algn="ctr" rtl="0">
                        <a:lnSpc>
                          <a:spcPct val="119000"/>
                        </a:lnSpc>
                        <a:spcBef>
                          <a:spcPts val="0"/>
                        </a:spcBef>
                        <a:spcAft>
                          <a:spcPts val="600"/>
                        </a:spcAft>
                      </a:pPr>
                      <a:r>
                        <a:rPr lang="en-US" sz="1100" b="1" kern="1400" dirty="0">
                          <a:solidFill>
                            <a:schemeClr val="tx1"/>
                          </a:solidFill>
                          <a:effectLst/>
                          <a:latin typeface="Arial" panose="020B0604020202020204" pitchFamily="34" charset="0"/>
                          <a:cs typeface="Arial" panose="020B0604020202020204" pitchFamily="34" charset="0"/>
                        </a:rPr>
                        <a:t>Harvest Room</a:t>
                      </a: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R="0" indent="0" algn="ctr" rtl="0">
                        <a:lnSpc>
                          <a:spcPct val="119000"/>
                        </a:lnSpc>
                        <a:spcBef>
                          <a:spcPts val="0"/>
                        </a:spcBef>
                        <a:spcAft>
                          <a:spcPts val="600"/>
                        </a:spcAft>
                      </a:pPr>
                      <a:r>
                        <a:rPr lang="en-US" sz="1100" b="1" kern="1400" dirty="0">
                          <a:solidFill>
                            <a:schemeClr val="tx1"/>
                          </a:solidFill>
                          <a:effectLst/>
                          <a:latin typeface="Arial" panose="020B0604020202020204" pitchFamily="34" charset="0"/>
                          <a:cs typeface="Arial" panose="020B0604020202020204" pitchFamily="34" charset="0"/>
                        </a:rPr>
                        <a:t>Woodland Room</a:t>
                      </a: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err="1">
                          <a:solidFill>
                            <a:schemeClr val="tx1"/>
                          </a:solidFill>
                          <a:effectLst/>
                          <a:latin typeface="Arial" panose="020B0604020202020204" pitchFamily="34" charset="0"/>
                          <a:cs typeface="Arial" panose="020B0604020202020204" pitchFamily="34" charset="0"/>
                        </a:rPr>
                        <a:t>Stonefield</a:t>
                      </a:r>
                      <a:r>
                        <a:rPr lang="en-US" sz="1100" b="1" kern="1400" dirty="0">
                          <a:solidFill>
                            <a:schemeClr val="tx1"/>
                          </a:solidFill>
                          <a:effectLst/>
                          <a:latin typeface="Arial" panose="020B0604020202020204" pitchFamily="34" charset="0"/>
                          <a:cs typeface="Arial" panose="020B0604020202020204" pitchFamily="34" charset="0"/>
                        </a:rPr>
                        <a:t>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a:solidFill>
                            <a:schemeClr val="tx1"/>
                          </a:solidFill>
                          <a:effectLst/>
                          <a:latin typeface="Arial" panose="020B0604020202020204" pitchFamily="34" charset="0"/>
                          <a:cs typeface="Arial" panose="020B0604020202020204" pitchFamily="34" charset="0"/>
                        </a:rPr>
                        <a:t>Banque</a:t>
                      </a:r>
                      <a:r>
                        <a:rPr lang="en-US" sz="1100" b="1" kern="1400" baseline="0" dirty="0">
                          <a:solidFill>
                            <a:schemeClr val="tx1"/>
                          </a:solidFill>
                          <a:effectLst/>
                          <a:latin typeface="Arial" panose="020B0604020202020204" pitchFamily="34" charset="0"/>
                          <a:cs typeface="Arial" panose="020B0604020202020204" pitchFamily="34" charset="0"/>
                        </a:rPr>
                        <a:t>t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dirty="0">
                          <a:solidFill>
                            <a:schemeClr val="tx1"/>
                          </a:solidFill>
                          <a:latin typeface="Arial" pitchFamily="34" charset="0"/>
                          <a:cs typeface="Arial" pitchFamily="34" charset="0"/>
                        </a:rPr>
                        <a:t>Trillium Room</a:t>
                      </a: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1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Pointer Room (12 </a:t>
                      </a:r>
                      <a:r>
                        <a:rPr kumimoji="0" lang="en-US" sz="1100" b="1" i="0" u="none" strike="noStrike" kern="14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ppl</a:t>
                      </a:r>
                      <a:r>
                        <a:rPr kumimoji="0" lang="en-US" sz="1100" b="1" i="0" u="none" strike="noStrike" kern="14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max.)</a:t>
                      </a:r>
                      <a:endParaRPr kumimoji="0" lang="en-US" sz="1600" b="0" i="0" u="none" strike="noStrike" kern="1200" cap="none" spc="0" normalizeH="0" baseline="0" noProof="0" dirty="0">
                        <a:ln>
                          <a:noFill/>
                        </a:ln>
                        <a:solidFill>
                          <a:prstClr val="black"/>
                        </a:solidFill>
                        <a:effectLst/>
                        <a:uLnTx/>
                        <a:uFillTx/>
                        <a:latin typeface="+mn-lt"/>
                        <a:ea typeface="+mn-ea"/>
                        <a:cs typeface="+mn-cs"/>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1180661">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8:00</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 – 9:30</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900" b="1" i="0" dirty="0">
                          <a:solidFill>
                            <a:schemeClr val="tx1"/>
                          </a:solidFill>
                          <a:latin typeface="Arial" pitchFamily="34" charset="0"/>
                          <a:cs typeface="Arial" pitchFamily="34" charset="0"/>
                        </a:rPr>
                        <a:t>Getting the most out of your membership benefits </a:t>
                      </a:r>
                    </a:p>
                    <a:p>
                      <a:r>
                        <a:rPr lang="en-US" sz="900" b="0" i="1" dirty="0" smtClean="0">
                          <a:solidFill>
                            <a:schemeClr val="tx1"/>
                          </a:solidFill>
                          <a:latin typeface="Arial" pitchFamily="34" charset="0"/>
                          <a:cs typeface="Arial" pitchFamily="34" charset="0"/>
                        </a:rPr>
                        <a:t>Paul </a:t>
                      </a:r>
                      <a:r>
                        <a:rPr lang="en-US" sz="900" b="0" i="1" dirty="0" err="1">
                          <a:solidFill>
                            <a:schemeClr val="tx1"/>
                          </a:solidFill>
                          <a:latin typeface="Arial" pitchFamily="34" charset="0"/>
                          <a:cs typeface="Arial" pitchFamily="34" charset="0"/>
                        </a:rPr>
                        <a:t>Bambei</a:t>
                      </a:r>
                      <a:endParaRPr lang="en-US" sz="900" b="0" i="1" dirty="0">
                        <a:solidFill>
                          <a:schemeClr val="tx1"/>
                        </a:solidFill>
                        <a:latin typeface="Arial" pitchFamily="34" charset="0"/>
                        <a:cs typeface="Arial" pitchFamily="34" charset="0"/>
                      </a:endParaRPr>
                    </a:p>
                    <a:p>
                      <a:r>
                        <a:rPr lang="en-US" sz="900" b="0" i="1" dirty="0">
                          <a:solidFill>
                            <a:schemeClr val="tx1"/>
                          </a:solidFill>
                          <a:latin typeface="Arial" pitchFamily="34" charset="0"/>
                          <a:cs typeface="Arial" pitchFamily="34" charset="0"/>
                        </a:rPr>
                        <a:t>Scott </a:t>
                      </a:r>
                      <a:r>
                        <a:rPr lang="en-US" sz="900" b="0" i="1" dirty="0" err="1">
                          <a:solidFill>
                            <a:schemeClr val="tx1"/>
                          </a:solidFill>
                          <a:latin typeface="Arial" pitchFamily="34" charset="0"/>
                          <a:cs typeface="Arial" pitchFamily="34" charset="0"/>
                        </a:rPr>
                        <a:t>Kollock</a:t>
                      </a:r>
                      <a:r>
                        <a:rPr lang="en-US" sz="900" b="0" i="1" dirty="0">
                          <a:solidFill>
                            <a:schemeClr val="tx1"/>
                          </a:solidFill>
                          <a:latin typeface="Arial" pitchFamily="34" charset="0"/>
                          <a:cs typeface="Arial" pitchFamily="34" charset="0"/>
                        </a:rPr>
                        <a:t> &amp; Lori Severson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Store Displays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Kari Buffalo </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dirty="0">
                          <a:solidFill>
                            <a:schemeClr val="tx1"/>
                          </a:solidFill>
                          <a:latin typeface="Arial" panose="020B0604020202020204" pitchFamily="34" charset="0"/>
                          <a:cs typeface="Arial" panose="020B0604020202020204" pitchFamily="34" charset="0"/>
                        </a:rPr>
                        <a:t>Cornfield to Campground</a:t>
                      </a:r>
                    </a:p>
                    <a:p>
                      <a:r>
                        <a:rPr lang="en-US" sz="900" b="0" i="1" dirty="0">
                          <a:solidFill>
                            <a:schemeClr val="tx1"/>
                          </a:solidFill>
                          <a:latin typeface="Arial" panose="020B0604020202020204" pitchFamily="34" charset="0"/>
                          <a:cs typeface="Arial" panose="020B0604020202020204" pitchFamily="34" charset="0"/>
                        </a:rPr>
                        <a:t>Bud </a:t>
                      </a:r>
                      <a:r>
                        <a:rPr lang="en-US" sz="900" b="0" i="1" dirty="0" err="1">
                          <a:solidFill>
                            <a:schemeClr val="tx1"/>
                          </a:solidFill>
                          <a:latin typeface="Arial" panose="020B0604020202020204" pitchFamily="34" charset="0"/>
                          <a:cs typeface="Arial" panose="020B0604020202020204" pitchFamily="34" charset="0"/>
                        </a:rPr>
                        <a:t>Styer</a:t>
                      </a:r>
                      <a:r>
                        <a:rPr lang="en-US" sz="900" b="0" i="1" dirty="0">
                          <a:solidFill>
                            <a:schemeClr val="tx1"/>
                          </a:solidFill>
                          <a:latin typeface="Arial" panose="020B0604020202020204" pitchFamily="34" charset="0"/>
                          <a:cs typeface="Arial" panose="020B0604020202020204" pitchFamily="34" charset="0"/>
                        </a:rPr>
                        <a:t>,</a:t>
                      </a:r>
                    </a:p>
                    <a:p>
                      <a:r>
                        <a:rPr lang="en-US" sz="900" b="0" i="1" dirty="0">
                          <a:solidFill>
                            <a:schemeClr val="tx1"/>
                          </a:solidFill>
                          <a:latin typeface="Arial" panose="020B0604020202020204" pitchFamily="34" charset="0"/>
                          <a:cs typeface="Arial" panose="020B0604020202020204" pitchFamily="34" charset="0"/>
                        </a:rPr>
                        <a:t>Ron</a:t>
                      </a:r>
                      <a:r>
                        <a:rPr lang="en-US" sz="900" b="0" i="1" baseline="0" dirty="0">
                          <a:solidFill>
                            <a:schemeClr val="tx1"/>
                          </a:solidFill>
                          <a:latin typeface="Arial" panose="020B0604020202020204" pitchFamily="34" charset="0"/>
                          <a:cs typeface="Arial" panose="020B0604020202020204" pitchFamily="34" charset="0"/>
                        </a:rPr>
                        <a:t> </a:t>
                      </a:r>
                      <a:r>
                        <a:rPr lang="en-US" sz="900" b="0" i="1" baseline="0" dirty="0" err="1">
                          <a:solidFill>
                            <a:schemeClr val="tx1"/>
                          </a:solidFill>
                          <a:latin typeface="Arial" panose="020B0604020202020204" pitchFamily="34" charset="0"/>
                          <a:cs typeface="Arial" panose="020B0604020202020204" pitchFamily="34" charset="0"/>
                        </a:rPr>
                        <a:t>Romens</a:t>
                      </a:r>
                      <a:endParaRPr lang="en-US" sz="900" b="0" i="1" dirty="0">
                        <a:solidFill>
                          <a:schemeClr val="tx1"/>
                        </a:solidFill>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1" dirty="0">
                          <a:latin typeface="Arial" pitchFamily="34" charset="0"/>
                          <a:cs typeface="Arial" pitchFamily="34" charset="0"/>
                        </a:rPr>
                        <a:t>Putting today’s FUN in your activity program!</a:t>
                      </a:r>
                    </a:p>
                    <a:p>
                      <a:r>
                        <a:rPr lang="en-US" sz="900" b="0" i="1" dirty="0">
                          <a:latin typeface="Arial" pitchFamily="34" charset="0"/>
                          <a:cs typeface="Arial" pitchFamily="34" charset="0"/>
                        </a:rPr>
                        <a:t>Deb Yeager</a:t>
                      </a:r>
                    </a:p>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Interactive Campground Expansion Exercise</a:t>
                      </a:r>
                      <a:b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Ted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Tuchalski</a:t>
                      </a: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&amp; Reed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McRoberts</a:t>
                      </a: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DATCP</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Cracker Barrel for New Parks – Q&amp;A Style</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Led By: </a:t>
                      </a:r>
                      <a:r>
                        <a:rPr kumimoji="0" lang="en-US" sz="900" b="0" i="1"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Emily </a:t>
                      </a:r>
                      <a:r>
                        <a:rPr kumimoji="0" lang="en-US" sz="900" b="0" i="1" u="none" strike="noStrike" kern="1200" cap="none" spc="0" normalizeH="0" baseline="0" noProof="0" dirty="0" err="1" smtClean="0">
                          <a:ln>
                            <a:noFill/>
                          </a:ln>
                          <a:solidFill>
                            <a:prstClr val="black"/>
                          </a:solidFill>
                          <a:effectLst/>
                          <a:uLnTx/>
                          <a:uFillTx/>
                          <a:latin typeface="Arial" panose="020B0604020202020204" pitchFamily="34" charset="0"/>
                          <a:ea typeface="+mn-ea"/>
                          <a:cs typeface="Arial" panose="020B0604020202020204" pitchFamily="34" charset="0"/>
                        </a:rPr>
                        <a:t>Truell</a:t>
                      </a:r>
                      <a:endParaRPr kumimoji="0" lang="en-US" sz="9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r h="1026104">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9:45</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a:t>
                      </a:r>
                      <a:r>
                        <a:rPr lang="en-US" sz="1050" b="1" kern="1400" baseline="0" dirty="0">
                          <a:solidFill>
                            <a:schemeClr val="tx1"/>
                          </a:solidFill>
                          <a:effectLst/>
                          <a:latin typeface="Arial" panose="020B0604020202020204" pitchFamily="34" charset="0"/>
                          <a:cs typeface="Arial" panose="020B0604020202020204" pitchFamily="34" charset="0"/>
                        </a:rPr>
                        <a:t> – 10:45am </a:t>
                      </a:r>
                      <a:endParaRPr lang="en-US" sz="105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l" defTabSz="820583" rtl="0" eaLnBrk="1" fontAlgn="auto" latinLnBrk="0" hangingPunct="1">
                        <a:lnSpc>
                          <a:spcPct val="119000"/>
                        </a:lnSpc>
                        <a:spcBef>
                          <a:spcPts val="0"/>
                        </a:spcBef>
                        <a:spcAft>
                          <a:spcPts val="0"/>
                        </a:spcAft>
                        <a:buClrTx/>
                        <a:buSzTx/>
                        <a:buFontTx/>
                        <a:buNone/>
                        <a:tabLst/>
                        <a:defRPr/>
                      </a:pPr>
                      <a:r>
                        <a:rPr lang="en-US" sz="900" b="1" i="0" kern="1400" dirty="0" smtClean="0">
                          <a:solidFill>
                            <a:schemeClr val="tx1"/>
                          </a:solidFill>
                          <a:effectLst/>
                          <a:latin typeface="Arial" panose="020B0604020202020204" pitchFamily="34" charset="0"/>
                          <a:cs typeface="Arial" panose="020B0604020202020204" pitchFamily="34" charset="0"/>
                        </a:rPr>
                        <a:t>Activities –</a:t>
                      </a:r>
                      <a:r>
                        <a:rPr lang="en-US" sz="900" b="1" i="0" kern="1400" baseline="0" dirty="0" smtClean="0">
                          <a:solidFill>
                            <a:schemeClr val="tx1"/>
                          </a:solidFill>
                          <a:effectLst/>
                          <a:latin typeface="Arial" panose="020B0604020202020204" pitchFamily="34" charset="0"/>
                          <a:cs typeface="Arial" panose="020B0604020202020204" pitchFamily="34" charset="0"/>
                        </a:rPr>
                        <a:t> Post </a:t>
                      </a:r>
                      <a:r>
                        <a:rPr lang="en-US" sz="900" b="1" i="0" kern="1400" baseline="0" dirty="0" err="1" smtClean="0">
                          <a:solidFill>
                            <a:schemeClr val="tx1"/>
                          </a:solidFill>
                          <a:effectLst/>
                          <a:latin typeface="Arial" panose="020B0604020202020204" pitchFamily="34" charset="0"/>
                          <a:cs typeface="Arial" panose="020B0604020202020204" pitchFamily="34" charset="0"/>
                        </a:rPr>
                        <a:t>Covid</a:t>
                      </a:r>
                      <a:endParaRPr lang="en-US" sz="900" b="1" i="0" kern="1400" baseline="0" dirty="0" smtClean="0">
                        <a:solidFill>
                          <a:schemeClr val="tx1"/>
                        </a:solidFill>
                        <a:effectLst/>
                        <a:latin typeface="Arial" panose="020B0604020202020204" pitchFamily="34" charset="0"/>
                        <a:cs typeface="Arial" panose="020B0604020202020204" pitchFamily="34" charset="0"/>
                      </a:endParaRPr>
                    </a:p>
                    <a:p>
                      <a:pPr marL="0" marR="0" indent="0" algn="l" defTabSz="820583" rtl="0" eaLnBrk="1" fontAlgn="auto" latinLnBrk="0" hangingPunct="1">
                        <a:lnSpc>
                          <a:spcPct val="119000"/>
                        </a:lnSpc>
                        <a:spcBef>
                          <a:spcPts val="0"/>
                        </a:spcBef>
                        <a:spcAft>
                          <a:spcPts val="0"/>
                        </a:spcAft>
                        <a:buClrTx/>
                        <a:buSzTx/>
                        <a:buFontTx/>
                        <a:buNone/>
                        <a:tabLst/>
                        <a:defRPr/>
                      </a:pPr>
                      <a:r>
                        <a:rPr lang="en-US" sz="900" b="0" i="1" kern="1400" baseline="0" dirty="0" smtClean="0">
                          <a:solidFill>
                            <a:schemeClr val="tx1"/>
                          </a:solidFill>
                          <a:effectLst/>
                          <a:latin typeface="Arial" panose="020B0604020202020204" pitchFamily="34" charset="0"/>
                          <a:cs typeface="Arial" panose="020B0604020202020204" pitchFamily="34" charset="0"/>
                        </a:rPr>
                        <a:t>Eileen Vaughn</a:t>
                      </a:r>
                      <a:endParaRPr lang="en-US" sz="900" b="0" i="1" kern="1400" baseline="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R="0" indent="0" algn="l" rtl="0">
                        <a:lnSpc>
                          <a:spcPct val="119000"/>
                        </a:lnSpc>
                        <a:spcBef>
                          <a:spcPts val="0"/>
                        </a:spcBef>
                        <a:spcAft>
                          <a:spcPts val="0"/>
                        </a:spcAft>
                      </a:pPr>
                      <a:r>
                        <a:rPr lang="en-US" sz="900" b="1" i="0" kern="1400" dirty="0" smtClean="0">
                          <a:solidFill>
                            <a:schemeClr val="tx1"/>
                          </a:solidFill>
                          <a:effectLst/>
                          <a:latin typeface="Arial" panose="020B0604020202020204" pitchFamily="34" charset="0"/>
                          <a:cs typeface="Arial" panose="020B0604020202020204" pitchFamily="34" charset="0"/>
                        </a:rPr>
                        <a:t>King of the Cabins</a:t>
                      </a:r>
                      <a:endParaRPr lang="en-US" sz="900" b="1" i="0" kern="1400" dirty="0">
                        <a:solidFill>
                          <a:schemeClr val="tx1"/>
                        </a:solidFill>
                        <a:effectLst/>
                        <a:latin typeface="Arial" panose="020B0604020202020204" pitchFamily="34" charset="0"/>
                        <a:cs typeface="Arial" panose="020B0604020202020204" pitchFamily="34" charset="0"/>
                      </a:endParaRPr>
                    </a:p>
                    <a:p>
                      <a:pPr marR="0" indent="0" algn="l" rtl="0">
                        <a:lnSpc>
                          <a:spcPct val="119000"/>
                        </a:lnSpc>
                        <a:spcBef>
                          <a:spcPts val="0"/>
                        </a:spcBef>
                        <a:spcAft>
                          <a:spcPts val="0"/>
                        </a:spcAft>
                      </a:pPr>
                      <a:r>
                        <a:rPr lang="en-US" sz="900" b="0" i="1" kern="1400" dirty="0" smtClean="0">
                          <a:solidFill>
                            <a:schemeClr val="tx1"/>
                          </a:solidFill>
                          <a:effectLst/>
                          <a:latin typeface="Arial" panose="020B0604020202020204" pitchFamily="34" charset="0"/>
                          <a:cs typeface="Arial" panose="020B0604020202020204" pitchFamily="34" charset="0"/>
                        </a:rPr>
                        <a:t>Jerry</a:t>
                      </a:r>
                      <a:r>
                        <a:rPr lang="en-US" sz="900" b="0" i="1" kern="1400" baseline="0" dirty="0" smtClean="0">
                          <a:solidFill>
                            <a:schemeClr val="tx1"/>
                          </a:solidFill>
                          <a:effectLst/>
                          <a:latin typeface="Arial" panose="020B0604020202020204" pitchFamily="34" charset="0"/>
                          <a:cs typeface="Arial" panose="020B0604020202020204" pitchFamily="34" charset="0"/>
                        </a:rPr>
                        <a:t> Anderson</a:t>
                      </a:r>
                      <a:endParaRPr lang="en-US" sz="900" b="0" i="1" kern="140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Train ‘</a:t>
                      </a:r>
                      <a:r>
                        <a:rPr kumimoji="0" lang="en-US" sz="900" b="1"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em</a:t>
                      </a:r>
                      <a:r>
                        <a:rPr kumimoji="0" lang="en-US" sz="9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and Retain ‘</a:t>
                      </a:r>
                      <a:r>
                        <a:rPr kumimoji="0" lang="en-US" sz="900" b="1" i="0"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em</a:t>
                      </a:r>
                      <a:r>
                        <a:rPr kumimoji="0" lang="en-US" sz="900" b="1" i="0"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Using Leadership Skills to Empower &amp; Keep a Stellar Team</a:t>
                      </a:r>
                      <a:endPar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Kara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Traxler</a:t>
                      </a:r>
                      <a:endPar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i="0" dirty="0">
                          <a:latin typeface="Arial" pitchFamily="34" charset="0"/>
                          <a:cs typeface="Arial" pitchFamily="34" charset="0"/>
                        </a:rPr>
                        <a:t>WACO Relationships: How S&amp;A &amp; GBF fit into WACO</a:t>
                      </a:r>
                    </a:p>
                    <a:p>
                      <a:r>
                        <a:rPr lang="en-US" sz="900" b="0" i="1" dirty="0">
                          <a:latin typeface="Arial" pitchFamily="34" charset="0"/>
                          <a:cs typeface="Arial" pitchFamily="34" charset="0"/>
                        </a:rPr>
                        <a:t>Lori Severson</a:t>
                      </a:r>
                      <a:r>
                        <a:rPr lang="en-US" sz="900" b="1" i="0" dirty="0">
                          <a:latin typeface="Arial" pitchFamily="34" charset="0"/>
                          <a:cs typeface="Arial" pitchFamily="34" charset="0"/>
                        </a:rPr>
                        <a:t> </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DATCP Programs Overview &amp; Updates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James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Kaplanek</a:t>
                      </a:r>
                      <a:endPar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DATCP</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1" i="0" dirty="0" smtClean="0">
                          <a:solidFill>
                            <a:schemeClr val="tx1"/>
                          </a:solidFill>
                          <a:latin typeface="Arial" pitchFamily="34" charset="0"/>
                          <a:cs typeface="Arial" pitchFamily="34" charset="0"/>
                        </a:rPr>
                        <a:t>Adding </a:t>
                      </a:r>
                      <a:r>
                        <a:rPr lang="en-US" sz="900" b="1" i="0" dirty="0" err="1" smtClean="0">
                          <a:solidFill>
                            <a:schemeClr val="tx1"/>
                          </a:solidFill>
                          <a:latin typeface="Arial" pitchFamily="34" charset="0"/>
                          <a:cs typeface="Arial" pitchFamily="34" charset="0"/>
                        </a:rPr>
                        <a:t>Geocaches</a:t>
                      </a:r>
                      <a:endParaRPr lang="en-US" sz="900" b="1" i="0" dirty="0" smtClean="0">
                        <a:solidFill>
                          <a:schemeClr val="tx1"/>
                        </a:solidFill>
                        <a:latin typeface="Arial" pitchFamily="34" charset="0"/>
                        <a:cs typeface="Arial" pitchFamily="34" charset="0"/>
                      </a:endParaRPr>
                    </a:p>
                    <a:p>
                      <a:r>
                        <a:rPr lang="en-US" sz="900" i="1" dirty="0" smtClean="0">
                          <a:solidFill>
                            <a:schemeClr val="tx1"/>
                          </a:solidFill>
                          <a:latin typeface="Arial" pitchFamily="34" charset="0"/>
                          <a:cs typeface="Arial" pitchFamily="34" charset="0"/>
                        </a:rPr>
                        <a:t>Mary Arlington</a:t>
                      </a:r>
                      <a:endParaRPr lang="en-US" sz="900" i="1" dirty="0">
                        <a:solidFill>
                          <a:schemeClr val="tx1"/>
                        </a:solidFill>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2"/>
                  </a:ext>
                </a:extLst>
              </a:tr>
              <a:tr h="928287">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11:00am – 12:00pm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900" b="1" dirty="0" smtClean="0">
                          <a:latin typeface="Arial" pitchFamily="34" charset="0"/>
                          <a:cs typeface="Arial" pitchFamily="34" charset="0"/>
                        </a:rPr>
                        <a:t>Millennial Campers – How to keep them coming back.</a:t>
                      </a:r>
                    </a:p>
                    <a:p>
                      <a:r>
                        <a:rPr lang="en-US" sz="900" i="1" dirty="0" smtClean="0">
                          <a:latin typeface="Arial" pitchFamily="34" charset="0"/>
                          <a:cs typeface="Arial" pitchFamily="34" charset="0"/>
                        </a:rPr>
                        <a:t>WACO Young</a:t>
                      </a:r>
                      <a:r>
                        <a:rPr lang="en-US" sz="900" i="1" baseline="0" dirty="0" smtClean="0">
                          <a:latin typeface="Arial" pitchFamily="34" charset="0"/>
                          <a:cs typeface="Arial" pitchFamily="34" charset="0"/>
                        </a:rPr>
                        <a:t> </a:t>
                      </a:r>
                      <a:r>
                        <a:rPr lang="en-US" sz="900" i="1" baseline="0" dirty="0" err="1" smtClean="0">
                          <a:latin typeface="Arial" pitchFamily="34" charset="0"/>
                          <a:cs typeface="Arial" pitchFamily="34" charset="0"/>
                        </a:rPr>
                        <a:t>Profes</a:t>
                      </a:r>
                      <a:r>
                        <a:rPr lang="en-US" sz="900" i="1" baseline="0" dirty="0" smtClean="0">
                          <a:latin typeface="Arial" pitchFamily="34" charset="0"/>
                          <a:cs typeface="Arial" pitchFamily="34" charset="0"/>
                        </a:rPr>
                        <a:t>. Panel</a:t>
                      </a:r>
                      <a:endParaRPr lang="en-US" sz="90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19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KOA Data and Statistics</a:t>
                      </a:r>
                      <a:endPar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R="0" indent="0" algn="l" rtl="0">
                        <a:lnSpc>
                          <a:spcPct val="119000"/>
                        </a:lnSpc>
                        <a:spcBef>
                          <a:spcPts val="0"/>
                        </a:spcBef>
                        <a:spcAft>
                          <a:spcPts val="0"/>
                        </a:spcAft>
                      </a:pPr>
                      <a:r>
                        <a:rPr lang="en-US" sz="900" b="0" i="1" kern="1400" dirty="0">
                          <a:solidFill>
                            <a:schemeClr val="tx1"/>
                          </a:solidFill>
                          <a:effectLst/>
                          <a:latin typeface="Arial" panose="020B0604020202020204" pitchFamily="34" charset="0"/>
                          <a:cs typeface="Arial" panose="020B0604020202020204" pitchFamily="34" charset="0"/>
                        </a:rPr>
                        <a:t>Chris </a:t>
                      </a:r>
                      <a:r>
                        <a:rPr lang="en-US" sz="900" b="0" i="1" kern="1400" dirty="0" err="1">
                          <a:solidFill>
                            <a:schemeClr val="tx1"/>
                          </a:solidFill>
                          <a:effectLst/>
                          <a:latin typeface="Arial" panose="020B0604020202020204" pitchFamily="34" charset="0"/>
                          <a:cs typeface="Arial" panose="020B0604020202020204" pitchFamily="34" charset="0"/>
                        </a:rPr>
                        <a:t>Rademacher</a:t>
                      </a:r>
                      <a:endParaRPr lang="en-US" sz="900" b="0" i="1" kern="140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Publicity and PR</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Jeff Crider</a:t>
                      </a:r>
                    </a:p>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Recreating Your Recreation Program</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prstClr val="black"/>
                          </a:solidFill>
                          <a:effectLst/>
                          <a:uLnTx/>
                          <a:uFillTx/>
                          <a:latin typeface="Arial" pitchFamily="34" charset="0"/>
                          <a:ea typeface="+mn-ea"/>
                          <a:cs typeface="Arial" pitchFamily="34" charset="0"/>
                        </a:rPr>
                        <a:t>Deb </a:t>
                      </a:r>
                      <a:r>
                        <a:rPr lang="en-US" sz="900" b="0" i="1" dirty="0">
                          <a:latin typeface="Arial" pitchFamily="34" charset="0"/>
                          <a:cs typeface="Arial" pitchFamily="34" charset="0"/>
                        </a:rPr>
                        <a:t>Yeager</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Pool Code Revision &amp; Fee Structure Highlights </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Mary Ellen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Bruesch</a:t>
                      </a: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 DATCP</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1" i="0" dirty="0">
                          <a:solidFill>
                            <a:schemeClr val="tx1"/>
                          </a:solidFill>
                          <a:latin typeface="Arial" pitchFamily="34" charset="0"/>
                          <a:cs typeface="Arial" pitchFamily="34" charset="0"/>
                        </a:rPr>
                        <a:t>Easy Employee</a:t>
                      </a:r>
                      <a:r>
                        <a:rPr lang="en-US" sz="900" b="1" i="0" baseline="0" dirty="0">
                          <a:solidFill>
                            <a:schemeClr val="tx1"/>
                          </a:solidFill>
                          <a:latin typeface="Arial" pitchFamily="34" charset="0"/>
                          <a:cs typeface="Arial" pitchFamily="34" charset="0"/>
                        </a:rPr>
                        <a:t> Incentives</a:t>
                      </a:r>
                    </a:p>
                    <a:p>
                      <a:r>
                        <a:rPr lang="en-US" sz="900" i="1" baseline="0" dirty="0">
                          <a:solidFill>
                            <a:schemeClr val="tx1"/>
                          </a:solidFill>
                          <a:latin typeface="Arial" pitchFamily="34" charset="0"/>
                          <a:cs typeface="Arial" pitchFamily="34" charset="0"/>
                        </a:rPr>
                        <a:t>Bud </a:t>
                      </a:r>
                      <a:r>
                        <a:rPr lang="en-US" sz="900" i="1" baseline="0" dirty="0" err="1">
                          <a:solidFill>
                            <a:schemeClr val="tx1"/>
                          </a:solidFill>
                          <a:latin typeface="Arial" pitchFamily="34" charset="0"/>
                          <a:cs typeface="Arial" pitchFamily="34" charset="0"/>
                        </a:rPr>
                        <a:t>Styer</a:t>
                      </a:r>
                      <a:r>
                        <a:rPr lang="en-US" sz="900" i="1" baseline="0" dirty="0">
                          <a:solidFill>
                            <a:schemeClr val="tx1"/>
                          </a:solidFill>
                          <a:latin typeface="Arial" pitchFamily="34" charset="0"/>
                          <a:cs typeface="Arial" pitchFamily="34" charset="0"/>
                        </a:rPr>
                        <a:t> &amp; Lori Severson</a:t>
                      </a:r>
                      <a:endParaRPr lang="en-US" sz="900" i="1" dirty="0">
                        <a:solidFill>
                          <a:schemeClr val="tx1"/>
                        </a:solidFill>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3"/>
                  </a:ext>
                </a:extLst>
              </a:tr>
              <a:tr h="1670917">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12:00pm - 1:45pm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6">
                  <a:txBody>
                    <a:bodyPr/>
                    <a:lstStyle/>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Legislator Luncheon (Banquet Room)  </a:t>
                      </a:r>
                    </a:p>
                    <a:p>
                      <a:pPr marL="171450" marR="0" lvl="0" indent="-171450" algn="l" defTabSz="1018824"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US" sz="1100" b="1" i="0" kern="1400" baseline="0" dirty="0">
                          <a:solidFill>
                            <a:schemeClr val="tx1"/>
                          </a:solidFill>
                          <a:effectLst/>
                          <a:latin typeface="Arial" panose="020B0604020202020204" pitchFamily="34" charset="0"/>
                          <a:cs typeface="Arial" panose="020B0604020202020204" pitchFamily="34" charset="0"/>
                        </a:rPr>
                        <a:t>Salute to WACO Members who served and National </a:t>
                      </a:r>
                      <a:r>
                        <a:rPr lang="en-US" sz="1100" b="1" i="0" kern="1400" baseline="0" dirty="0" smtClean="0">
                          <a:solidFill>
                            <a:schemeClr val="tx1"/>
                          </a:solidFill>
                          <a:effectLst/>
                          <a:latin typeface="Arial" panose="020B0604020202020204" pitchFamily="34" charset="0"/>
                          <a:cs typeface="Arial" panose="020B0604020202020204" pitchFamily="34" charset="0"/>
                        </a:rPr>
                        <a:t>Anthem </a:t>
                      </a:r>
                      <a:r>
                        <a:rPr lang="en-US" sz="1100" b="0" i="1" kern="1400" baseline="0" dirty="0" smtClean="0">
                          <a:solidFill>
                            <a:schemeClr val="tx1"/>
                          </a:solidFill>
                          <a:effectLst/>
                          <a:latin typeface="Arial" panose="020B0604020202020204" pitchFamily="34" charset="0"/>
                          <a:cs typeface="Arial" panose="020B0604020202020204" pitchFamily="34" charset="0"/>
                        </a:rPr>
                        <a:t>(sung by Sarah Krause)</a:t>
                      </a:r>
                      <a:endParaRPr lang="en-US" sz="1100" b="0" i="1" kern="1400" baseline="0" dirty="0">
                        <a:solidFill>
                          <a:schemeClr val="tx1"/>
                        </a:solidFill>
                        <a:effectLst/>
                        <a:latin typeface="Arial" panose="020B0604020202020204" pitchFamily="34" charset="0"/>
                        <a:cs typeface="Arial" panose="020B0604020202020204" pitchFamily="34" charset="0"/>
                      </a:endParaRPr>
                    </a:p>
                    <a:p>
                      <a:pPr marL="171450" marR="0" lvl="0" indent="-171450" algn="l" defTabSz="1018824"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US" sz="1100" b="1" i="0" kern="1400" baseline="0" dirty="0">
                          <a:solidFill>
                            <a:schemeClr val="tx1"/>
                          </a:solidFill>
                          <a:effectLst/>
                          <a:latin typeface="Arial" panose="020B0604020202020204" pitchFamily="34" charset="0"/>
                          <a:cs typeface="Arial" panose="020B0604020202020204" pitchFamily="34" charset="0"/>
                        </a:rPr>
                        <a:t>Special Guests: </a:t>
                      </a:r>
                      <a:r>
                        <a:rPr lang="en-US" sz="1100" b="0" i="1" kern="1400" baseline="0" dirty="0">
                          <a:solidFill>
                            <a:schemeClr val="tx1"/>
                          </a:solidFill>
                          <a:effectLst/>
                          <a:latin typeface="Arial" panose="020B0604020202020204" pitchFamily="34" charset="0"/>
                          <a:cs typeface="Arial" panose="020B0604020202020204" pitchFamily="34" charset="0"/>
                        </a:rPr>
                        <a:t>Representative Jesse James, </a:t>
                      </a:r>
                      <a:r>
                        <a:rPr lang="en-US" sz="1100" b="0" i="1" kern="1200" dirty="0">
                          <a:solidFill>
                            <a:schemeClr val="tx1"/>
                          </a:solidFill>
                          <a:effectLst/>
                          <a:latin typeface="Arial" panose="020B0604020202020204" pitchFamily="34" charset="0"/>
                          <a:ea typeface="+mn-ea"/>
                          <a:cs typeface="Arial" panose="020B0604020202020204" pitchFamily="34" charset="0"/>
                        </a:rPr>
                        <a:t>Secretary Mary M. Kolar, Secretary of the Wisconsin Department of Veterans </a:t>
                      </a:r>
                      <a:r>
                        <a:rPr lang="en-US" sz="1100" b="0" i="1" kern="1200" dirty="0" smtClean="0">
                          <a:solidFill>
                            <a:schemeClr val="tx1"/>
                          </a:solidFill>
                          <a:effectLst/>
                          <a:latin typeface="Arial" panose="020B0604020202020204" pitchFamily="34" charset="0"/>
                          <a:ea typeface="+mn-ea"/>
                          <a:cs typeface="Arial" panose="020B0604020202020204" pitchFamily="34" charset="0"/>
                        </a:rPr>
                        <a:t>Affairs, Senator Patrick </a:t>
                      </a:r>
                      <a:r>
                        <a:rPr lang="en-US" sz="1100" b="0" i="1" kern="1200" dirty="0" err="1" smtClean="0">
                          <a:solidFill>
                            <a:schemeClr val="tx1"/>
                          </a:solidFill>
                          <a:effectLst/>
                          <a:latin typeface="Arial" panose="020B0604020202020204" pitchFamily="34" charset="0"/>
                          <a:ea typeface="+mn-ea"/>
                          <a:cs typeface="Arial" panose="020B0604020202020204" pitchFamily="34" charset="0"/>
                        </a:rPr>
                        <a:t>Testin</a:t>
                      </a:r>
                      <a:r>
                        <a:rPr lang="en-US" sz="1100" b="0" i="1" kern="1200" dirty="0" smtClean="0">
                          <a:solidFill>
                            <a:schemeClr val="tx1"/>
                          </a:solidFill>
                          <a:effectLst/>
                          <a:latin typeface="Arial" panose="020B0604020202020204" pitchFamily="34" charset="0"/>
                          <a:ea typeface="+mn-ea"/>
                          <a:cs typeface="Arial" panose="020B0604020202020204" pitchFamily="34" charset="0"/>
                        </a:rPr>
                        <a:t>, Candidate Brian </a:t>
                      </a:r>
                      <a:r>
                        <a:rPr lang="en-US" sz="1100" b="0" i="1" kern="1200" dirty="0" err="1" smtClean="0">
                          <a:solidFill>
                            <a:schemeClr val="tx1"/>
                          </a:solidFill>
                          <a:effectLst/>
                          <a:latin typeface="Arial" panose="020B0604020202020204" pitchFamily="34" charset="0"/>
                          <a:ea typeface="+mn-ea"/>
                          <a:cs typeface="Arial" panose="020B0604020202020204" pitchFamily="34" charset="0"/>
                        </a:rPr>
                        <a:t>Westrate</a:t>
                      </a:r>
                      <a:endParaRPr lang="en-US" sz="1100" b="0" i="1" kern="1400" baseline="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1018824"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US" sz="1100" b="1" i="0" kern="1400" baseline="0" dirty="0" smtClean="0">
                          <a:solidFill>
                            <a:schemeClr val="tx1"/>
                          </a:solidFill>
                          <a:effectLst/>
                          <a:latin typeface="Arial" panose="020B0604020202020204" pitchFamily="34" charset="0"/>
                          <a:cs typeface="Arial" panose="020B0604020202020204" pitchFamily="34" charset="0"/>
                        </a:rPr>
                        <a:t>Keynote </a:t>
                      </a:r>
                      <a:r>
                        <a:rPr lang="en-US" sz="1100" b="1" i="0" kern="1400" baseline="0" dirty="0">
                          <a:solidFill>
                            <a:schemeClr val="tx1"/>
                          </a:solidFill>
                          <a:effectLst/>
                          <a:latin typeface="Arial" panose="020B0604020202020204" pitchFamily="34" charset="0"/>
                          <a:cs typeface="Arial" panose="020B0604020202020204" pitchFamily="34" charset="0"/>
                        </a:rPr>
                        <a:t>Speaker: </a:t>
                      </a:r>
                      <a:r>
                        <a:rPr lang="en-US" sz="1100" b="0" i="1" kern="1400" baseline="0" dirty="0">
                          <a:solidFill>
                            <a:schemeClr val="tx1"/>
                          </a:solidFill>
                          <a:effectLst/>
                          <a:latin typeface="Arial" panose="020B0604020202020204" pitchFamily="34" charset="0"/>
                          <a:cs typeface="Arial" panose="020B0604020202020204" pitchFamily="34" charset="0"/>
                        </a:rPr>
                        <a:t>Kurt Bauer, President &amp; CEO at Wisconsin Manufacturers &amp; Commerce (WMC - 30 minutes)</a:t>
                      </a:r>
                    </a:p>
                    <a:p>
                      <a:pPr marL="171450" marR="0" lvl="0" indent="-171450" algn="l" defTabSz="1018824"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US" sz="1100" b="1" i="0" kern="1400" baseline="0" dirty="0" smtClean="0">
                          <a:solidFill>
                            <a:schemeClr val="tx1"/>
                          </a:solidFill>
                          <a:effectLst/>
                          <a:latin typeface="Arial" panose="020B0604020202020204" pitchFamily="34" charset="0"/>
                          <a:cs typeface="Arial" panose="020B0604020202020204" pitchFamily="34" charset="0"/>
                        </a:rPr>
                        <a:t>The Principles of Leadership </a:t>
                      </a:r>
                      <a:r>
                        <a:rPr lang="en-US" sz="1100" b="1" i="1" kern="1400" baseline="0" dirty="0">
                          <a:solidFill>
                            <a:schemeClr val="tx1"/>
                          </a:solidFill>
                          <a:effectLst/>
                          <a:latin typeface="Arial" panose="020B0604020202020204" pitchFamily="34" charset="0"/>
                          <a:cs typeface="Arial" panose="020B0604020202020204" pitchFamily="34" charset="0"/>
                        </a:rPr>
                        <a:t>–  </a:t>
                      </a:r>
                      <a:r>
                        <a:rPr lang="en-US" sz="1100" b="0" i="1" kern="1400" baseline="0" dirty="0" smtClean="0">
                          <a:solidFill>
                            <a:schemeClr val="tx1"/>
                          </a:solidFill>
                          <a:effectLst/>
                          <a:latin typeface="Arial" panose="020B0604020202020204" pitchFamily="34" charset="0"/>
                          <a:cs typeface="Arial" panose="020B0604020202020204" pitchFamily="34" charset="0"/>
                        </a:rPr>
                        <a:t>LTC </a:t>
                      </a:r>
                      <a:r>
                        <a:rPr lang="en-US" sz="1100" b="0" i="1" kern="1200" dirty="0" smtClean="0">
                          <a:solidFill>
                            <a:schemeClr val="tx1"/>
                          </a:solidFill>
                          <a:effectLst/>
                          <a:latin typeface="Arial" panose="020B0604020202020204" pitchFamily="34" charset="0"/>
                          <a:ea typeface="+mn-ea"/>
                          <a:cs typeface="Arial" panose="020B0604020202020204" pitchFamily="34" charset="0"/>
                        </a:rPr>
                        <a:t>J</a:t>
                      </a:r>
                      <a:r>
                        <a:rPr lang="en-US" sz="1100" b="0" i="1" kern="1200" dirty="0">
                          <a:solidFill>
                            <a:schemeClr val="tx1"/>
                          </a:solidFill>
                          <a:effectLst/>
                          <a:latin typeface="Arial" panose="020B0604020202020204" pitchFamily="34" charset="0"/>
                          <a:ea typeface="+mn-ea"/>
                          <a:cs typeface="Arial" panose="020B0604020202020204" pitchFamily="34" charset="0"/>
                        </a:rPr>
                        <a:t>. Arnold Clamon (Ret </a:t>
                      </a:r>
                      <a:r>
                        <a:rPr lang="en-US" sz="1100" b="0" i="1" kern="1200" dirty="0" smtClean="0">
                          <a:solidFill>
                            <a:schemeClr val="tx1"/>
                          </a:solidFill>
                          <a:effectLst/>
                          <a:latin typeface="Arial" panose="020B0604020202020204" pitchFamily="34" charset="0"/>
                          <a:ea typeface="+mn-ea"/>
                          <a:cs typeface="Arial" panose="020B0604020202020204" pitchFamily="34" charset="0"/>
                        </a:rPr>
                        <a:t>- </a:t>
                      </a:r>
                      <a:r>
                        <a:rPr lang="en-US" sz="1100" b="0" i="1" kern="1400" baseline="0" dirty="0">
                          <a:solidFill>
                            <a:schemeClr val="tx1"/>
                          </a:solidFill>
                          <a:effectLst/>
                          <a:latin typeface="Arial" panose="020B0604020202020204" pitchFamily="34" charset="0"/>
                          <a:cs typeface="Arial" panose="020B0604020202020204" pitchFamily="34" charset="0"/>
                        </a:rPr>
                        <a:t>30 minutes) </a:t>
                      </a:r>
                    </a:p>
                    <a:p>
                      <a:pPr marL="171450" marR="0" lvl="0" indent="-171450" algn="l" defTabSz="1018824"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US" sz="1100" b="1" i="0" kern="1400" baseline="0" dirty="0">
                          <a:solidFill>
                            <a:schemeClr val="tx1"/>
                          </a:solidFill>
                          <a:effectLst/>
                          <a:latin typeface="Arial" panose="020B0604020202020204" pitchFamily="34" charset="0"/>
                          <a:cs typeface="Arial" panose="020B0604020202020204" pitchFamily="34" charset="0"/>
                        </a:rPr>
                        <a:t>Awards to our DATCP Guests: </a:t>
                      </a:r>
                      <a:r>
                        <a:rPr kumimoji="0" lang="en-US" sz="1100" b="0" i="1" kern="1200" baseline="0" dirty="0">
                          <a:solidFill>
                            <a:schemeClr val="tx1"/>
                          </a:solidFill>
                          <a:effectLst/>
                          <a:latin typeface="Arial" panose="020B0604020202020204" pitchFamily="34" charset="0"/>
                          <a:ea typeface="+mn-ea"/>
                          <a:cs typeface="Arial" panose="020B0604020202020204" pitchFamily="34" charset="0"/>
                        </a:rPr>
                        <a:t>Presented by </a:t>
                      </a:r>
                      <a:r>
                        <a:rPr kumimoji="0" lang="en-US" sz="1100" b="0" i="1" kern="1200" baseline="0" dirty="0" smtClean="0">
                          <a:solidFill>
                            <a:schemeClr val="tx1"/>
                          </a:solidFill>
                          <a:effectLst/>
                          <a:latin typeface="Arial" panose="020B0604020202020204" pitchFamily="34" charset="0"/>
                          <a:ea typeface="+mn-ea"/>
                          <a:cs typeface="Arial" panose="020B0604020202020204" pitchFamily="34" charset="0"/>
                        </a:rPr>
                        <a:t>Emily </a:t>
                      </a:r>
                      <a:r>
                        <a:rPr kumimoji="0" lang="en-US" sz="1100" b="0" i="1" kern="1200" baseline="0" dirty="0" err="1" smtClean="0">
                          <a:solidFill>
                            <a:schemeClr val="tx1"/>
                          </a:solidFill>
                          <a:effectLst/>
                          <a:latin typeface="Arial" panose="020B0604020202020204" pitchFamily="34" charset="0"/>
                          <a:ea typeface="+mn-ea"/>
                          <a:cs typeface="Arial" panose="020B0604020202020204" pitchFamily="34" charset="0"/>
                        </a:rPr>
                        <a:t>Truell</a:t>
                      </a:r>
                      <a:endParaRPr kumimoji="0" lang="en-US" sz="1100" b="0" i="1" kern="1200" baseline="0" dirty="0">
                        <a:solidFill>
                          <a:schemeClr val="tx1"/>
                        </a:solidFill>
                        <a:effectLst/>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tc>
                <a:tc hMerge="1">
                  <a:txBody>
                    <a:bodyPr/>
                    <a:lstStyle/>
                    <a:p>
                      <a:pPr marL="410291" marR="0" lvl="1" indent="0" algn="l" defTabSz="1018824" rtl="0" eaLnBrk="1" fontAlgn="auto" latinLnBrk="0" hangingPunct="1">
                        <a:lnSpc>
                          <a:spcPct val="119000"/>
                        </a:lnSpc>
                        <a:spcBef>
                          <a:spcPts val="0"/>
                        </a:spcBef>
                        <a:spcAft>
                          <a:spcPts val="0"/>
                        </a:spcAft>
                        <a:buClrTx/>
                        <a:buSzTx/>
                        <a:buFont typeface="Arial" panose="020B0604020202020204" pitchFamily="34" charset="0"/>
                        <a:buNone/>
                        <a:tabLst/>
                        <a:defRPr/>
                      </a:pPr>
                      <a:endParaRPr kumimoji="0" lang="en-US" sz="500" b="1" kern="1200" baseline="0" dirty="0">
                        <a:solidFill>
                          <a:schemeClr val="tx1"/>
                        </a:solidFill>
                        <a:effectLst/>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4"/>
                  </a:ext>
                </a:extLst>
              </a:tr>
              <a:tr h="1165147">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2:00pm</a:t>
                      </a:r>
                      <a:r>
                        <a:rPr lang="en-US" sz="1050" b="1" kern="1400" baseline="0" dirty="0">
                          <a:solidFill>
                            <a:schemeClr val="tx1"/>
                          </a:solidFill>
                          <a:effectLst/>
                          <a:latin typeface="Arial" panose="020B0604020202020204" pitchFamily="34" charset="0"/>
                          <a:cs typeface="Arial" panose="020B0604020202020204" pitchFamily="34" charset="0"/>
                        </a:rPr>
                        <a:t> -3:00pm </a:t>
                      </a:r>
                      <a:r>
                        <a:rPr lang="en-US" sz="1050" b="1" kern="1400" dirty="0">
                          <a:solidFill>
                            <a:schemeClr val="tx1"/>
                          </a:solidFill>
                          <a:effectLst/>
                          <a:latin typeface="Arial" panose="020B0604020202020204" pitchFamily="34" charset="0"/>
                          <a:cs typeface="Arial" panose="020B0604020202020204" pitchFamily="34" charset="0"/>
                        </a:rPr>
                        <a:t/>
                      </a:r>
                      <a:br>
                        <a:rPr lang="en-US" sz="1050" b="1" kern="1400" dirty="0">
                          <a:solidFill>
                            <a:schemeClr val="tx1"/>
                          </a:solidFill>
                          <a:effectLst/>
                          <a:latin typeface="Arial" panose="020B0604020202020204" pitchFamily="34" charset="0"/>
                          <a:cs typeface="Arial" panose="020B0604020202020204" pitchFamily="34" charset="0"/>
                        </a:rPr>
                      </a:br>
                      <a:endParaRPr lang="en-US" sz="105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R="0" indent="0" algn="l" rtl="0">
                        <a:lnSpc>
                          <a:spcPct val="119000"/>
                        </a:lnSpc>
                        <a:spcBef>
                          <a:spcPts val="0"/>
                        </a:spcBef>
                        <a:spcAft>
                          <a:spcPts val="0"/>
                        </a:spcAft>
                      </a:pPr>
                      <a:r>
                        <a:rPr lang="en-US" sz="900" b="1" i="0" kern="1400" dirty="0">
                          <a:solidFill>
                            <a:schemeClr val="tx1"/>
                          </a:solidFill>
                          <a:effectLst/>
                          <a:latin typeface="Arial" panose="020B0604020202020204" pitchFamily="34" charset="0"/>
                          <a:cs typeface="Arial" panose="020B0604020202020204" pitchFamily="34" charset="0"/>
                        </a:rPr>
                        <a:t>Drone Training</a:t>
                      </a:r>
                    </a:p>
                    <a:p>
                      <a:pPr marR="0" indent="0" algn="l" rtl="0">
                        <a:lnSpc>
                          <a:spcPct val="119000"/>
                        </a:lnSpc>
                        <a:spcBef>
                          <a:spcPts val="0"/>
                        </a:spcBef>
                        <a:spcAft>
                          <a:spcPts val="0"/>
                        </a:spcAft>
                      </a:pPr>
                      <a:r>
                        <a:rPr lang="en-US" sz="900" b="0" i="1" kern="1400" dirty="0">
                          <a:solidFill>
                            <a:schemeClr val="tx1"/>
                          </a:solidFill>
                          <a:effectLst/>
                          <a:latin typeface="Arial" panose="020B0604020202020204" pitchFamily="34" charset="0"/>
                          <a:cs typeface="Arial" panose="020B0604020202020204" pitchFamily="34" charset="0"/>
                        </a:rPr>
                        <a:t>Ben Stefan of Grand Valley &amp; John Anderson of Stoney Creek</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1" dirty="0">
                          <a:latin typeface="Arial" pitchFamily="34" charset="0"/>
                          <a:cs typeface="Arial" pitchFamily="34" charset="0"/>
                        </a:rPr>
                        <a:t>Employee Plans</a:t>
                      </a:r>
                      <a:r>
                        <a:rPr lang="en-US" sz="900" b="1" baseline="0" dirty="0">
                          <a:latin typeface="Arial" pitchFamily="34" charset="0"/>
                          <a:cs typeface="Arial" pitchFamily="34" charset="0"/>
                        </a:rPr>
                        <a:t> – How to pay your people!</a:t>
                      </a:r>
                    </a:p>
                    <a:p>
                      <a:r>
                        <a:rPr lang="en-US" sz="900" i="1" baseline="0" dirty="0">
                          <a:latin typeface="Arial" pitchFamily="34" charset="0"/>
                          <a:cs typeface="Arial" pitchFamily="34" charset="0"/>
                        </a:rPr>
                        <a:t>Mark </a:t>
                      </a:r>
                      <a:r>
                        <a:rPr lang="en-US" sz="900" i="1" baseline="0" dirty="0" err="1">
                          <a:latin typeface="Arial" pitchFamily="34" charset="0"/>
                          <a:cs typeface="Arial" pitchFamily="34" charset="0"/>
                        </a:rPr>
                        <a:t>Hazelbaker</a:t>
                      </a:r>
                      <a:endParaRPr lang="en-US" sz="90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dirty="0">
                          <a:latin typeface="Arial" pitchFamily="34" charset="0"/>
                          <a:cs typeface="Arial" pitchFamily="34" charset="0"/>
                        </a:rPr>
                        <a:t>Tourism Trends</a:t>
                      </a:r>
                    </a:p>
                    <a:p>
                      <a:r>
                        <a:rPr lang="en-US" sz="900" b="0" i="1" dirty="0">
                          <a:latin typeface="Arial" pitchFamily="34" charset="0"/>
                          <a:cs typeface="Arial" pitchFamily="34" charset="0"/>
                        </a:rPr>
                        <a:t>Andrew Nussbaum</a:t>
                      </a:r>
                    </a:p>
                    <a:p>
                      <a:r>
                        <a:rPr lang="en-US" sz="900" b="0" i="1" dirty="0">
                          <a:latin typeface="Arial" pitchFamily="34" charset="0"/>
                          <a:cs typeface="Arial" pitchFamily="34" charset="0"/>
                        </a:rPr>
                        <a:t>WI</a:t>
                      </a:r>
                      <a:r>
                        <a:rPr lang="en-US" sz="900" b="0" i="1" baseline="0" dirty="0">
                          <a:latin typeface="Arial" pitchFamily="34" charset="0"/>
                          <a:cs typeface="Arial" pitchFamily="34" charset="0"/>
                        </a:rPr>
                        <a:t> Dept. of Tourism</a:t>
                      </a:r>
                      <a:endParaRPr lang="en-US" sz="900" b="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dirty="0">
                          <a:latin typeface="Arial" pitchFamily="34" charset="0"/>
                          <a:cs typeface="Arial" pitchFamily="34" charset="0"/>
                        </a:rPr>
                        <a:t>Customer Engagement &amp; Advertising Opportunities </a:t>
                      </a:r>
                      <a:endParaRPr lang="en-US" sz="900" b="1" baseline="0" dirty="0">
                        <a:latin typeface="Arial" pitchFamily="34" charset="0"/>
                        <a:cs typeface="Arial" pitchFamily="34" charset="0"/>
                      </a:endParaRPr>
                    </a:p>
                    <a:p>
                      <a:r>
                        <a:rPr lang="en-US" sz="900" b="0" i="1" baseline="0" dirty="0">
                          <a:latin typeface="Arial" pitchFamily="34" charset="0"/>
                          <a:cs typeface="Arial" pitchFamily="34" charset="0"/>
                        </a:rPr>
                        <a:t>Tia Anderson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Pool Code Revision &amp; Fee Structure Highlights (Repeat)</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Mary Ellen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Bruesch</a:t>
                      </a:r>
                      <a:endPar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DATCP</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Campground Valuation</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John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Jaszewski</a:t>
                      </a: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&amp; Phil Whitehead</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5"/>
                  </a:ext>
                </a:extLst>
              </a:tr>
              <a:tr h="1026104">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3:15pm - 4:15pm </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r>
                        <a:rPr lang="en-US" sz="900" b="1" dirty="0">
                          <a:latin typeface="Arial" pitchFamily="34" charset="0"/>
                          <a:cs typeface="Arial" pitchFamily="34" charset="0"/>
                        </a:rPr>
                        <a:t>Menu Engineering: The Art of Creating More Profits</a:t>
                      </a:r>
                    </a:p>
                    <a:p>
                      <a:r>
                        <a:rPr lang="en-US" sz="900" b="0" i="1" baseline="0" dirty="0">
                          <a:latin typeface="Arial" pitchFamily="34" charset="0"/>
                          <a:cs typeface="Arial" pitchFamily="34" charset="0"/>
                        </a:rPr>
                        <a:t>Patrick McDonnell</a:t>
                      </a:r>
                      <a:endParaRPr lang="en-US" sz="900" b="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900" b="1" i="0" dirty="0">
                          <a:solidFill>
                            <a:schemeClr val="tx1"/>
                          </a:solidFill>
                          <a:latin typeface="Arial" pitchFamily="34" charset="0"/>
                          <a:cs typeface="Arial" pitchFamily="34" charset="0"/>
                        </a:rPr>
                        <a:t>Man Cave: Open Discussion</a:t>
                      </a:r>
                    </a:p>
                    <a:p>
                      <a:r>
                        <a:rPr lang="en-US" sz="900" b="0" i="1" dirty="0">
                          <a:solidFill>
                            <a:schemeClr val="tx1"/>
                          </a:solidFill>
                          <a:latin typeface="Arial" pitchFamily="34" charset="0"/>
                          <a:cs typeface="Arial" pitchFamily="34" charset="0"/>
                        </a:rPr>
                        <a:t>Jim Button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Guest Services</a:t>
                      </a: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r>
                      <a:b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br>
                      <a:r>
                        <a:rPr lang="en-US" sz="900" b="0" i="1" dirty="0">
                          <a:latin typeface="Arial" pitchFamily="34" charset="0"/>
                          <a:cs typeface="Arial" pitchFamily="34" charset="0"/>
                        </a:rPr>
                        <a:t>Andrew Nussbaum</a:t>
                      </a:r>
                    </a:p>
                    <a:p>
                      <a:r>
                        <a:rPr lang="en-US" sz="900" b="0" i="1" dirty="0">
                          <a:latin typeface="Arial" pitchFamily="34" charset="0"/>
                          <a:cs typeface="Arial" pitchFamily="34" charset="0"/>
                        </a:rPr>
                        <a:t>WI</a:t>
                      </a:r>
                      <a:r>
                        <a:rPr lang="en-US" sz="900" b="0" i="1" baseline="0" dirty="0">
                          <a:latin typeface="Arial" pitchFamily="34" charset="0"/>
                          <a:cs typeface="Arial" pitchFamily="34" charset="0"/>
                        </a:rPr>
                        <a:t> Dept. of Tourism</a:t>
                      </a:r>
                      <a:endParaRPr lang="en-US" sz="900" b="0" i="1" dirty="0">
                        <a:latin typeface="Arial" pitchFamily="34" charset="0"/>
                        <a:cs typeface="Arial"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endPar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900" b="1" dirty="0">
                          <a:latin typeface="Arial" pitchFamily="34" charset="0"/>
                          <a:cs typeface="Arial" pitchFamily="34" charset="0"/>
                        </a:rPr>
                        <a:t>Working With Family</a:t>
                      </a:r>
                    </a:p>
                    <a:p>
                      <a:r>
                        <a:rPr lang="en-US" sz="900" b="0" i="1" dirty="0">
                          <a:latin typeface="Arial" pitchFamily="34" charset="0"/>
                          <a:cs typeface="Arial" pitchFamily="34" charset="0"/>
                        </a:rPr>
                        <a:t>Eileen Vaughn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Death In The Workplace and Other Tough Topics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Mary Bauer</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Dept. of Labor/OSHA</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Campground Valuation</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John </a:t>
                      </a:r>
                      <a:r>
                        <a:rPr kumimoji="0" lang="en-US" sz="9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Jaszewski</a:t>
                      </a:r>
                      <a:r>
                        <a:rPr kumimoji="0" lang="en-US" sz="9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 &amp; Phil Whitehead</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6"/>
                  </a:ext>
                </a:extLst>
              </a:tr>
            </a:tbl>
          </a:graphicData>
        </a:graphic>
      </p:graphicFrame>
      <p:pic>
        <p:nvPicPr>
          <p:cNvPr id="14" name="Picture 13" descr="Untitled design (11).png"/>
          <p:cNvPicPr>
            <a:picLocks noChangeAspect="1"/>
          </p:cNvPicPr>
          <p:nvPr/>
        </p:nvPicPr>
        <p:blipFill>
          <a:blip r:embed="rId3" cstate="print"/>
          <a:srcRect t="11111" b="11111"/>
          <a:stretch>
            <a:fillRect/>
          </a:stretch>
        </p:blipFill>
        <p:spPr>
          <a:xfrm>
            <a:off x="76200" y="1138260"/>
            <a:ext cx="664030" cy="516468"/>
          </a:xfrm>
          <a:prstGeom prst="rect">
            <a:avLst/>
          </a:prstGeom>
        </p:spPr>
      </p:pic>
      <p:graphicFrame>
        <p:nvGraphicFramePr>
          <p:cNvPr id="15" name="Table 14"/>
          <p:cNvGraphicFramePr>
            <a:graphicFrameLocks noGrp="1"/>
          </p:cNvGraphicFramePr>
          <p:nvPr>
            <p:extLst>
              <p:ext uri="{D42A27DB-BD31-4B8C-83A1-F6EECF244321}">
                <p14:modId xmlns="" xmlns:p14="http://schemas.microsoft.com/office/powerpoint/2010/main" val="2059477691"/>
              </p:ext>
            </p:extLst>
          </p:nvPr>
        </p:nvGraphicFramePr>
        <p:xfrm>
          <a:off x="76200" y="457200"/>
          <a:ext cx="6705600" cy="396240"/>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20000"/>
                    </a:ext>
                  </a:extLst>
                </a:gridCol>
                <a:gridCol w="1676400">
                  <a:extLst>
                    <a:ext uri="{9D8B030D-6E8A-4147-A177-3AD203B41FA5}">
                      <a16:colId xmlns="" xmlns:a16="http://schemas.microsoft.com/office/drawing/2014/main" val="20001"/>
                    </a:ext>
                  </a:extLst>
                </a:gridCol>
                <a:gridCol w="1676400">
                  <a:extLst>
                    <a:ext uri="{9D8B030D-6E8A-4147-A177-3AD203B41FA5}">
                      <a16:colId xmlns="" xmlns:a16="http://schemas.microsoft.com/office/drawing/2014/main" val="20002"/>
                    </a:ext>
                  </a:extLst>
                </a:gridCol>
                <a:gridCol w="1676400">
                  <a:extLst>
                    <a:ext uri="{9D8B030D-6E8A-4147-A177-3AD203B41FA5}">
                      <a16:colId xmlns="" xmlns:a16="http://schemas.microsoft.com/office/drawing/2014/main" val="20003"/>
                    </a:ext>
                  </a:extLst>
                </a:gridCol>
              </a:tblGrid>
              <a:tr h="370840">
                <a:tc>
                  <a:txBody>
                    <a:bodyPr/>
                    <a:lstStyle/>
                    <a:p>
                      <a:pPr algn="ctr"/>
                      <a:r>
                        <a:rPr lang="en-US" sz="2000" dirty="0">
                          <a:solidFill>
                            <a:schemeClr val="bg1"/>
                          </a:solidFill>
                        </a:rPr>
                        <a:t>Owners</a:t>
                      </a:r>
                    </a:p>
                  </a:txBody>
                  <a:tcPr>
                    <a:solidFill>
                      <a:srgbClr val="00B050"/>
                    </a:solidFill>
                  </a:tcPr>
                </a:tc>
                <a:tc>
                  <a:txBody>
                    <a:bodyPr/>
                    <a:lstStyle/>
                    <a:p>
                      <a:pPr algn="ctr"/>
                      <a:r>
                        <a:rPr lang="en-US" sz="2000" dirty="0">
                          <a:solidFill>
                            <a:schemeClr val="tx1"/>
                          </a:solidFill>
                        </a:rPr>
                        <a:t>Managers</a:t>
                      </a:r>
                    </a:p>
                  </a:txBody>
                  <a:tcPr>
                    <a:solidFill>
                      <a:srgbClr val="FFCC00"/>
                    </a:solidFill>
                  </a:tcPr>
                </a:tc>
                <a:tc>
                  <a:txBody>
                    <a:bodyPr/>
                    <a:lstStyle/>
                    <a:p>
                      <a:pPr algn="ctr"/>
                      <a:r>
                        <a:rPr lang="en-US" sz="2000" dirty="0"/>
                        <a:t>Employee</a:t>
                      </a:r>
                    </a:p>
                  </a:txBody>
                  <a:tcPr>
                    <a:solidFill>
                      <a:srgbClr val="AA26AA"/>
                    </a:solidFill>
                  </a:tcPr>
                </a:tc>
                <a:tc>
                  <a:txBody>
                    <a:bodyPr/>
                    <a:lstStyle/>
                    <a:p>
                      <a:pPr algn="ctr"/>
                      <a:r>
                        <a:rPr lang="en-US" sz="2000" dirty="0"/>
                        <a:t>Young Prof.</a:t>
                      </a:r>
                    </a:p>
                  </a:txBody>
                  <a:tcPr>
                    <a:solidFill>
                      <a:srgbClr val="0070C0"/>
                    </a:solidFill>
                  </a:tcPr>
                </a:tc>
                <a:extLst>
                  <a:ext uri="{0D108BD9-81ED-4DB2-BD59-A6C34878D82A}">
                    <a16:rowId xmlns="" xmlns:a16="http://schemas.microsoft.com/office/drawing/2014/main" val="10000"/>
                  </a:ext>
                </a:extLst>
              </a:tr>
            </a:tbl>
          </a:graphicData>
        </a:graphic>
      </p:graphicFrame>
      <p:sp>
        <p:nvSpPr>
          <p:cNvPr id="16" name="TextBox 15"/>
          <p:cNvSpPr txBox="1"/>
          <p:nvPr/>
        </p:nvSpPr>
        <p:spPr>
          <a:xfrm>
            <a:off x="0" y="838200"/>
            <a:ext cx="6858000" cy="267525"/>
          </a:xfrm>
          <a:prstGeom prst="rect">
            <a:avLst/>
          </a:prstGeom>
          <a:noFill/>
        </p:spPr>
        <p:txBody>
          <a:bodyPr wrap="square" lIns="82058" tIns="41029" rIns="82058" bIns="41029" rtlCol="0">
            <a:spAutoFit/>
          </a:bodyPr>
          <a:lstStyle/>
          <a:p>
            <a:pPr algn="ctr"/>
            <a:r>
              <a:rPr lang="en-US" sz="1200" b="1" i="1" dirty="0">
                <a:latin typeface="Calibri" panose="020F0502020204030204" pitchFamily="34" charset="0"/>
              </a:rPr>
              <a:t>Seminars boxes left in white can benefit all attendees!</a:t>
            </a:r>
          </a:p>
        </p:txBody>
      </p:sp>
      <p:pic>
        <p:nvPicPr>
          <p:cNvPr id="3" name="Picture 2">
            <a:extLst>
              <a:ext uri="{FF2B5EF4-FFF2-40B4-BE49-F238E27FC236}">
                <a16:creationId xmlns="" xmlns:a16="http://schemas.microsoft.com/office/drawing/2014/main" id="{84FE4228-81EF-4DD1-B666-58C1D14F3A1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4871"/>
            <a:ext cx="6858000" cy="428625"/>
          </a:xfrm>
          <a:prstGeom prst="rect">
            <a:avLst/>
          </a:prstGeom>
        </p:spPr>
      </p:pic>
      <p:sp>
        <p:nvSpPr>
          <p:cNvPr id="8" name="TextBox 7"/>
          <p:cNvSpPr txBox="1"/>
          <p:nvPr/>
        </p:nvSpPr>
        <p:spPr>
          <a:xfrm>
            <a:off x="7168896" y="658368"/>
            <a:ext cx="3456432" cy="3785652"/>
          </a:xfrm>
          <a:prstGeom prst="rect">
            <a:avLst/>
          </a:prstGeom>
          <a:noFill/>
        </p:spPr>
        <p:txBody>
          <a:bodyPr wrap="square" rtlCol="0">
            <a:spAutoFit/>
          </a:bodyPr>
          <a:lstStyle/>
          <a:p>
            <a:r>
              <a:rPr lang="en-US" b="1" u="sng" dirty="0"/>
              <a:t>Other Seminar Ideas</a:t>
            </a:r>
          </a:p>
          <a:p>
            <a:pPr>
              <a:buFont typeface="Arial" pitchFamily="34" charset="0"/>
              <a:buChar char="•"/>
            </a:pPr>
            <a:r>
              <a:rPr lang="en-US" dirty="0"/>
              <a:t> Simple Ideas to boost your revenue</a:t>
            </a:r>
          </a:p>
          <a:p>
            <a:pPr>
              <a:buFont typeface="Arial" pitchFamily="34" charset="0"/>
              <a:buChar char="•"/>
            </a:pPr>
            <a:r>
              <a:rPr lang="en-US" dirty="0"/>
              <a:t> The new one minute manager</a:t>
            </a:r>
          </a:p>
          <a:p>
            <a:pPr>
              <a:buFont typeface="Arial" pitchFamily="34" charset="0"/>
              <a:buChar char="•"/>
            </a:pPr>
            <a:r>
              <a:rPr lang="en-US" dirty="0"/>
              <a:t> Purchasing </a:t>
            </a:r>
            <a:r>
              <a:rPr lang="en-US" dirty="0" smtClean="0"/>
              <a:t>power</a:t>
            </a:r>
            <a:endParaRPr lang="en-US" dirty="0"/>
          </a:p>
          <a:p>
            <a:pPr>
              <a:buFont typeface="Arial" pitchFamily="34" charset="0"/>
              <a:buChar char="•"/>
            </a:pPr>
            <a:r>
              <a:rPr lang="en-US" dirty="0"/>
              <a:t> Campfire stories – chatting all successes and failures</a:t>
            </a:r>
          </a:p>
          <a:p>
            <a:pPr>
              <a:buFont typeface="Arial" pitchFamily="34" charset="0"/>
              <a:buChar char="•"/>
            </a:pPr>
            <a:r>
              <a:rPr lang="en-US" dirty="0"/>
              <a:t> Big ideas little money</a:t>
            </a:r>
          </a:p>
          <a:p>
            <a:pPr>
              <a:buFont typeface="Arial" pitchFamily="34" charset="0"/>
              <a:buChar char="•"/>
            </a:pPr>
            <a:r>
              <a:rPr lang="en-US" dirty="0"/>
              <a:t> Your attitude and why it matters</a:t>
            </a:r>
          </a:p>
          <a:p>
            <a:pPr>
              <a:buFont typeface="Arial" pitchFamily="34" charset="0"/>
              <a:buChar char="•"/>
            </a:pPr>
            <a:r>
              <a:rPr lang="en-US" dirty="0"/>
              <a:t> 21</a:t>
            </a:r>
            <a:r>
              <a:rPr lang="en-US" baseline="30000" dirty="0"/>
              <a:t>st</a:t>
            </a:r>
            <a:r>
              <a:rPr lang="en-US" dirty="0"/>
              <a:t> Century traveling</a:t>
            </a:r>
          </a:p>
          <a:p>
            <a:pPr>
              <a:buFont typeface="Arial" pitchFamily="34" charset="0"/>
              <a:buChar char="•"/>
            </a:pPr>
            <a:r>
              <a:rPr lang="en-US" dirty="0"/>
              <a:t> Cyber security</a:t>
            </a:r>
          </a:p>
          <a:p>
            <a:pPr>
              <a:buFont typeface="Arial" pitchFamily="34" charset="0"/>
              <a:buChar char="•"/>
            </a:pPr>
            <a:r>
              <a:rPr lang="en-US" dirty="0"/>
              <a:t> How to save money on electric, wood, ice and other camping essentials</a:t>
            </a:r>
          </a:p>
          <a:p>
            <a:pPr>
              <a:buFont typeface="Arial" pitchFamily="34" charset="0"/>
              <a:buChar char="•"/>
            </a:pPr>
            <a:r>
              <a:rPr lang="en-US" dirty="0"/>
              <a:t> </a:t>
            </a:r>
            <a:r>
              <a:rPr lang="en-US" b="1" kern="1400" dirty="0">
                <a:latin typeface="Arial" panose="020B0604020202020204" pitchFamily="34" charset="0"/>
                <a:cs typeface="Arial" panose="020B0604020202020204" pitchFamily="34" charset="0"/>
              </a:rPr>
              <a:t>Benchmarking – Site Nights</a:t>
            </a:r>
          </a:p>
          <a:p>
            <a:pPr>
              <a:buFont typeface="Arial" pitchFamily="34" charset="0"/>
              <a:buChar char="•"/>
            </a:pPr>
            <a:r>
              <a:rPr lang="en-US" b="1" kern="1400" dirty="0">
                <a:latin typeface="Arial" panose="020B0604020202020204" pitchFamily="34" charset="0"/>
                <a:cs typeface="Arial" panose="020B0604020202020204" pitchFamily="34" charset="0"/>
              </a:rPr>
              <a:t> Machine Safety</a:t>
            </a:r>
          </a:p>
          <a:p>
            <a:pPr>
              <a:buFont typeface="Arial" pitchFamily="34" charset="0"/>
              <a:buChar char="•"/>
            </a:pPr>
            <a:endParaRPr lang="en-US" b="1" kern="14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 xmlns:a16="http://schemas.microsoft.com/office/drawing/2014/main" id="{C892BC13-A79B-464A-BAB3-5AB3AE9CAEF3}"/>
              </a:ext>
            </a:extLst>
          </p:cNvPr>
          <p:cNvSpPr txBox="1"/>
          <p:nvPr/>
        </p:nvSpPr>
        <p:spPr>
          <a:xfrm>
            <a:off x="7168896" y="209441"/>
            <a:ext cx="6484512" cy="338554"/>
          </a:xfrm>
          <a:prstGeom prst="rect">
            <a:avLst/>
          </a:prstGeom>
          <a:noFill/>
        </p:spPr>
        <p:txBody>
          <a:bodyPr wrap="square">
            <a:spAutoFit/>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lang="en-US" sz="1600" b="1" dirty="0">
                <a:latin typeface="Arial" pitchFamily="34" charset="0"/>
                <a:cs typeface="Arial" pitchFamily="34" charset="0"/>
              </a:rPr>
              <a:t>Storm Safety In Your Park</a:t>
            </a:r>
          </a:p>
        </p:txBody>
      </p:sp>
      <p:sp>
        <p:nvSpPr>
          <p:cNvPr id="10" name="TextBox 9"/>
          <p:cNvSpPr txBox="1"/>
          <p:nvPr/>
        </p:nvSpPr>
        <p:spPr>
          <a:xfrm>
            <a:off x="0" y="8682278"/>
            <a:ext cx="6858000" cy="461665"/>
          </a:xfrm>
          <a:prstGeom prst="rect">
            <a:avLst/>
          </a:prstGeom>
          <a:solidFill>
            <a:srgbClr val="FF7C80"/>
          </a:solidFill>
        </p:spPr>
        <p:txBody>
          <a:bodyPr wrap="square" rtlCol="0">
            <a:spAutoFit/>
          </a:bodyPr>
          <a:lstStyle/>
          <a:p>
            <a:pPr algn="ctr"/>
            <a:r>
              <a:rPr lang="en-US" sz="1200" b="1" i="1" dirty="0"/>
              <a:t>The Pointer Room holds 12 people max. This room will host some new, but mostly repeat, seminars</a:t>
            </a:r>
          </a:p>
          <a:p>
            <a:pPr algn="ctr"/>
            <a:r>
              <a:rPr lang="en-US" sz="1200" b="1" i="1" dirty="0"/>
              <a:t>so people have a chance to attend them if they are at the same time as others they want to see.</a:t>
            </a:r>
          </a:p>
        </p:txBody>
      </p:sp>
      <p:sp>
        <p:nvSpPr>
          <p:cNvPr id="4" name="TextBox 3">
            <a:extLst>
              <a:ext uri="{FF2B5EF4-FFF2-40B4-BE49-F238E27FC236}">
                <a16:creationId xmlns="" xmlns:a16="http://schemas.microsoft.com/office/drawing/2014/main" id="{2234026C-92F2-4869-BCEF-C41F9EE39A21}"/>
              </a:ext>
            </a:extLst>
          </p:cNvPr>
          <p:cNvSpPr txBox="1"/>
          <p:nvPr/>
        </p:nvSpPr>
        <p:spPr>
          <a:xfrm>
            <a:off x="6959207" y="5046835"/>
            <a:ext cx="3875809" cy="2308324"/>
          </a:xfrm>
          <a:prstGeom prst="rect">
            <a:avLst/>
          </a:prstGeom>
          <a:noFill/>
        </p:spPr>
        <p:txBody>
          <a:bodyPr wrap="square" rtlCol="0">
            <a:spAutoFit/>
          </a:bodyPr>
          <a:lstStyle/>
          <a:p>
            <a:pPr marL="0" marR="0">
              <a:spcBef>
                <a:spcPts val="0"/>
              </a:spcBef>
              <a:spcAft>
                <a:spcPts val="0"/>
              </a:spcAft>
            </a:pPr>
            <a:r>
              <a:rPr lang="en-US" sz="1800" b="1" dirty="0">
                <a:effectLst/>
                <a:latin typeface="UICTFontTextStyleEmphasizedBody"/>
                <a:ea typeface="Calibri" panose="020F0502020204030204" pitchFamily="34" charset="0"/>
              </a:rPr>
              <a:t>Dignity</a:t>
            </a:r>
            <a:r>
              <a:rPr lang="en-US" sz="1800" dirty="0">
                <a:effectLst/>
                <a:latin typeface="UICTFontTextStyleBody"/>
                <a:ea typeface="Calibri" panose="020F0502020204030204" pitchFamily="34" charset="0"/>
              </a:rPr>
              <a:t> –</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The state or quality of being worthy of honor or respect.</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-True to myself</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-Mean what you say</a:t>
            </a:r>
            <a:endParaRPr lang="en-US" sz="1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800" dirty="0">
                <a:effectLst/>
                <a:latin typeface="UICTFontTextStyleBody"/>
                <a:ea typeface="Calibri" panose="020F0502020204030204" pitchFamily="34" charset="0"/>
              </a:rPr>
              <a:t>-Back up what you say.</a:t>
            </a:r>
          </a:p>
          <a:p>
            <a:pPr marL="0" marR="0">
              <a:spcBef>
                <a:spcPts val="0"/>
              </a:spcBef>
              <a:spcAft>
                <a:spcPts val="0"/>
              </a:spcAft>
            </a:pPr>
            <a:r>
              <a:rPr lang="en-US" sz="1800" dirty="0">
                <a:latin typeface="UICTFontTextStyleBody"/>
                <a:ea typeface="Calibri" panose="020F0502020204030204" pitchFamily="34" charset="0"/>
              </a:rPr>
              <a:t>Mr. Clamon – Dr </a:t>
            </a:r>
            <a:r>
              <a:rPr lang="en-US" sz="1800" dirty="0" err="1">
                <a:latin typeface="UICTFontTextStyleBody"/>
                <a:ea typeface="Calibri" panose="020F0502020204030204" pitchFamily="34" charset="0"/>
              </a:rPr>
              <a:t>Elizabeths</a:t>
            </a:r>
            <a:r>
              <a:rPr lang="en-US" sz="1800" dirty="0">
                <a:latin typeface="UICTFontTextStyleBody"/>
                <a:ea typeface="Calibri" panose="020F0502020204030204" pitchFamily="34" charset="0"/>
              </a:rPr>
              <a:t> hubby need information </a:t>
            </a:r>
            <a:endParaRPr lang="en-US" sz="1800" dirty="0">
              <a:effectLst/>
              <a:latin typeface="Calibri" panose="020F0502020204030204" pitchFamily="34" charset="0"/>
              <a:ea typeface="Calibri" panose="020F0502020204030204" pitchFamily="34" charset="0"/>
            </a:endParaRPr>
          </a:p>
        </p:txBody>
      </p:sp>
      <p:sp>
        <p:nvSpPr>
          <p:cNvPr id="2" name="TextBox 1">
            <a:extLst>
              <a:ext uri="{FF2B5EF4-FFF2-40B4-BE49-F238E27FC236}">
                <a16:creationId xmlns="" xmlns:a16="http://schemas.microsoft.com/office/drawing/2014/main" id="{9FF13CBF-6610-45BF-9630-535F653C2BDD}"/>
              </a:ext>
            </a:extLst>
          </p:cNvPr>
          <p:cNvSpPr txBox="1"/>
          <p:nvPr/>
        </p:nvSpPr>
        <p:spPr>
          <a:xfrm>
            <a:off x="7168896" y="7563678"/>
            <a:ext cx="3666120" cy="1077218"/>
          </a:xfrm>
          <a:prstGeom prst="rect">
            <a:avLst/>
          </a:prstGeom>
          <a:noFill/>
        </p:spPr>
        <p:txBody>
          <a:bodyPr wrap="square" rtlCol="0">
            <a:spAutoFit/>
          </a:bodyPr>
          <a:lstStyle/>
          <a:p>
            <a:r>
              <a:rPr lang="en-US" sz="1600" b="0" i="1" dirty="0">
                <a:latin typeface="Arial" pitchFamily="34" charset="0"/>
                <a:cs typeface="Arial" pitchFamily="34" charset="0"/>
              </a:rPr>
              <a:t>Learn the inner workings of Severson &amp; Associates/GBF/  – what is the relationship between them and how does it all work. Q&amp;A session </a:t>
            </a:r>
            <a:endParaRPr lang="en-US" dirty="0"/>
          </a:p>
        </p:txBody>
      </p:sp>
    </p:spTree>
    <p:extLst>
      <p:ext uri="{BB962C8B-B14F-4D97-AF65-F5344CB8AC3E}">
        <p14:creationId xmlns="" xmlns:p14="http://schemas.microsoft.com/office/powerpoint/2010/main" val="3436260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THURSDAY MARCH 17</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sp>
        <p:nvSpPr>
          <p:cNvPr id="7" name="TextBox 6"/>
          <p:cNvSpPr txBox="1"/>
          <p:nvPr/>
        </p:nvSpPr>
        <p:spPr>
          <a:xfrm>
            <a:off x="3516247"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Morning Seminar Descriptions</a:t>
            </a:r>
          </a:p>
        </p:txBody>
      </p:sp>
      <p:graphicFrame>
        <p:nvGraphicFramePr>
          <p:cNvPr id="9" name="Table 8"/>
          <p:cNvGraphicFramePr>
            <a:graphicFrameLocks noGrp="1"/>
          </p:cNvGraphicFramePr>
          <p:nvPr>
            <p:extLst>
              <p:ext uri="{D42A27DB-BD31-4B8C-83A1-F6EECF244321}">
                <p14:modId xmlns="" xmlns:p14="http://schemas.microsoft.com/office/powerpoint/2010/main" val="500609807"/>
              </p:ext>
            </p:extLst>
          </p:nvPr>
        </p:nvGraphicFramePr>
        <p:xfrm>
          <a:off x="53396" y="942975"/>
          <a:ext cx="6751208" cy="1325880"/>
        </p:xfrm>
        <a:graphic>
          <a:graphicData uri="http://schemas.openxmlformats.org/drawingml/2006/table">
            <a:tbl>
              <a:tblPr firstRow="1" bandRow="1">
                <a:tableStyleId>{5C22544A-7EE6-4342-B048-85BDC9FD1C3A}</a:tableStyleId>
              </a:tblPr>
              <a:tblGrid>
                <a:gridCol w="2278324">
                  <a:extLst>
                    <a:ext uri="{9D8B030D-6E8A-4147-A177-3AD203B41FA5}">
                      <a16:colId xmlns="" xmlns:a16="http://schemas.microsoft.com/office/drawing/2014/main" val="20000"/>
                    </a:ext>
                  </a:extLst>
                </a:gridCol>
                <a:gridCol w="1188720">
                  <a:extLst>
                    <a:ext uri="{9D8B030D-6E8A-4147-A177-3AD203B41FA5}">
                      <a16:colId xmlns="" xmlns:a16="http://schemas.microsoft.com/office/drawing/2014/main" val="20001"/>
                    </a:ext>
                  </a:extLst>
                </a:gridCol>
                <a:gridCol w="2258060">
                  <a:extLst>
                    <a:ext uri="{9D8B030D-6E8A-4147-A177-3AD203B41FA5}">
                      <a16:colId xmlns="" xmlns:a16="http://schemas.microsoft.com/office/drawing/2014/main" val="20002"/>
                    </a:ext>
                  </a:extLst>
                </a:gridCol>
                <a:gridCol w="102610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Getting the most out of your membership benefits!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smtClean="0">
                          <a:solidFill>
                            <a:schemeClr val="tx1"/>
                          </a:solidFill>
                        </a:rPr>
                        <a:t>Paul </a:t>
                      </a:r>
                      <a:r>
                        <a:rPr lang="en-US" sz="1350" dirty="0" err="1">
                          <a:solidFill>
                            <a:schemeClr val="tx1"/>
                          </a:solidFill>
                        </a:rPr>
                        <a:t>Bambei</a:t>
                      </a:r>
                      <a:r>
                        <a:rPr lang="en-US" sz="1350" dirty="0">
                          <a:solidFill>
                            <a:schemeClr val="tx1"/>
                          </a:solidFill>
                        </a:rPr>
                        <a:t>, Scott </a:t>
                      </a:r>
                      <a:r>
                        <a:rPr lang="en-US" sz="1350" dirty="0" err="1">
                          <a:solidFill>
                            <a:schemeClr val="tx1"/>
                          </a:solidFill>
                        </a:rPr>
                        <a:t>Kollock</a:t>
                      </a:r>
                      <a:r>
                        <a:rPr lang="en-US" sz="1350" dirty="0">
                          <a:solidFill>
                            <a:schemeClr val="tx1"/>
                          </a:solidFill>
                        </a:rPr>
                        <a:t> </a:t>
                      </a:r>
                      <a:r>
                        <a:rPr lang="en-US" sz="1350" baseline="0" dirty="0" smtClean="0">
                          <a:solidFill>
                            <a:schemeClr val="tx1"/>
                          </a:solidFill>
                        </a:rPr>
                        <a:t> and </a:t>
                      </a:r>
                      <a:r>
                        <a:rPr lang="en-US" sz="1350" dirty="0" smtClean="0">
                          <a:solidFill>
                            <a:schemeClr val="tx1"/>
                          </a:solidFill>
                        </a:rPr>
                        <a:t>Lori </a:t>
                      </a:r>
                      <a:r>
                        <a:rPr lang="en-US" sz="1350" dirty="0">
                          <a:solidFill>
                            <a:schemeClr val="tx1"/>
                          </a:solidFill>
                        </a:rPr>
                        <a:t>Severson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Learn about all the benefits that are available in</a:t>
                      </a:r>
                      <a:r>
                        <a:rPr lang="en-US" sz="1200" b="0" i="0" baseline="0" dirty="0" smtClean="0">
                          <a:solidFill>
                            <a:schemeClr val="dk1"/>
                          </a:solidFill>
                        </a:rPr>
                        <a:t> </a:t>
                      </a:r>
                      <a:r>
                        <a:rPr lang="en-US" sz="1200" b="0" i="0" dirty="0" smtClean="0">
                          <a:solidFill>
                            <a:schemeClr val="dk1"/>
                          </a:solidFill>
                        </a:rPr>
                        <a:t>your membership with ARVC and WACO. WACO will explain the relationships associated with the other organizations. Learn how Severson &amp; Associates, Gilbert Brown Foundation and other associations work with WACO. Discover how it all works and ask any questions!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2069466049"/>
              </p:ext>
            </p:extLst>
          </p:nvPr>
        </p:nvGraphicFramePr>
        <p:xfrm>
          <a:off x="53396" y="2380642"/>
          <a:ext cx="6751208" cy="741680"/>
        </p:xfrm>
        <a:graphic>
          <a:graphicData uri="http://schemas.openxmlformats.org/drawingml/2006/table">
            <a:tbl>
              <a:tblPr firstRow="1" bandRow="1">
                <a:tableStyleId>{5C22544A-7EE6-4342-B048-85BDC9FD1C3A}</a:tableStyleId>
              </a:tblPr>
              <a:tblGrid>
                <a:gridCol w="1546804">
                  <a:extLst>
                    <a:ext uri="{9D8B030D-6E8A-4147-A177-3AD203B41FA5}">
                      <a16:colId xmlns="" xmlns:a16="http://schemas.microsoft.com/office/drawing/2014/main" val="20000"/>
                    </a:ext>
                  </a:extLst>
                </a:gridCol>
                <a:gridCol w="1219200">
                  <a:extLst>
                    <a:ext uri="{9D8B030D-6E8A-4147-A177-3AD203B41FA5}">
                      <a16:colId xmlns="" xmlns:a16="http://schemas.microsoft.com/office/drawing/2014/main" val="20001"/>
                    </a:ext>
                  </a:extLst>
                </a:gridCol>
                <a:gridCol w="2362200">
                  <a:extLst>
                    <a:ext uri="{9D8B030D-6E8A-4147-A177-3AD203B41FA5}">
                      <a16:colId xmlns="" xmlns:a16="http://schemas.microsoft.com/office/drawing/2014/main" val="20002"/>
                    </a:ext>
                  </a:extLst>
                </a:gridCol>
                <a:gridCol w="162300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Store Displays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Kari Buffalo</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Creative ways to merchandise your store for increased</a:t>
                      </a:r>
                      <a:r>
                        <a:rPr lang="en-US" sz="1200" b="0" i="0" baseline="0" dirty="0" smtClean="0">
                          <a:solidFill>
                            <a:schemeClr val="dk1"/>
                          </a:solidFill>
                        </a:rPr>
                        <a:t> sales!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1050252136"/>
              </p:ext>
            </p:extLst>
          </p:nvPr>
        </p:nvGraphicFramePr>
        <p:xfrm>
          <a:off x="49642" y="3234109"/>
          <a:ext cx="6751208" cy="960120"/>
        </p:xfrm>
        <a:graphic>
          <a:graphicData uri="http://schemas.openxmlformats.org/drawingml/2006/table">
            <a:tbl>
              <a:tblPr firstRow="1" bandRow="1">
                <a:tableStyleId>{5C22544A-7EE6-4342-B048-85BDC9FD1C3A}</a:tableStyleId>
              </a:tblPr>
              <a:tblGrid>
                <a:gridCol w="1706006">
                  <a:extLst>
                    <a:ext uri="{9D8B030D-6E8A-4147-A177-3AD203B41FA5}">
                      <a16:colId xmlns="" xmlns:a16="http://schemas.microsoft.com/office/drawing/2014/main" val="20000"/>
                    </a:ext>
                  </a:extLst>
                </a:gridCol>
                <a:gridCol w="1408176">
                  <a:extLst>
                    <a:ext uri="{9D8B030D-6E8A-4147-A177-3AD203B41FA5}">
                      <a16:colId xmlns="" xmlns:a16="http://schemas.microsoft.com/office/drawing/2014/main" val="20001"/>
                    </a:ext>
                  </a:extLst>
                </a:gridCol>
                <a:gridCol w="2179701">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Cornfield</a:t>
                      </a:r>
                      <a:r>
                        <a:rPr lang="en-US" sz="1350" baseline="0" dirty="0">
                          <a:solidFill>
                            <a:schemeClr val="tx1"/>
                          </a:solidFill>
                        </a:rPr>
                        <a:t> to Campground</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Bud </a:t>
                      </a:r>
                      <a:r>
                        <a:rPr lang="en-US" sz="1350" dirty="0" err="1">
                          <a:solidFill>
                            <a:schemeClr val="tx1"/>
                          </a:solidFill>
                        </a:rPr>
                        <a:t>Styer</a:t>
                      </a:r>
                      <a:r>
                        <a:rPr lang="en-US" sz="1350" baseline="0" dirty="0">
                          <a:solidFill>
                            <a:schemeClr val="tx1"/>
                          </a:solidFill>
                        </a:rPr>
                        <a:t> &amp; </a:t>
                      </a:r>
                      <a:r>
                        <a:rPr lang="en-US" sz="1350" dirty="0">
                          <a:solidFill>
                            <a:schemeClr val="tx1"/>
                          </a:solidFill>
                        </a:rPr>
                        <a:t>Ron </a:t>
                      </a:r>
                      <a:r>
                        <a:rPr lang="en-US" sz="1350" dirty="0" err="1">
                          <a:solidFill>
                            <a:schemeClr val="tx1"/>
                          </a:solidFill>
                        </a:rPr>
                        <a:t>Romens</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Learn how to LITERALLY take a cornfield and turn it into a campground – how to put together the action plan, determine cost, return on investment – see a real step by step 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 xmlns:p14="http://schemas.microsoft.com/office/powerpoint/2010/main" val="1168775570"/>
              </p:ext>
            </p:extLst>
          </p:nvPr>
        </p:nvGraphicFramePr>
        <p:xfrm>
          <a:off x="59167" y="4306016"/>
          <a:ext cx="6751208" cy="1143000"/>
        </p:xfrm>
        <a:graphic>
          <a:graphicData uri="http://schemas.openxmlformats.org/drawingml/2006/table">
            <a:tbl>
              <a:tblPr firstRow="1" bandRow="1">
                <a:tableStyleId>{5C22544A-7EE6-4342-B048-85BDC9FD1C3A}</a:tableStyleId>
              </a:tblPr>
              <a:tblGrid>
                <a:gridCol w="2592593">
                  <a:extLst>
                    <a:ext uri="{9D8B030D-6E8A-4147-A177-3AD203B41FA5}">
                      <a16:colId xmlns="" xmlns:a16="http://schemas.microsoft.com/office/drawing/2014/main" val="20000"/>
                    </a:ext>
                  </a:extLst>
                </a:gridCol>
                <a:gridCol w="1344168">
                  <a:extLst>
                    <a:ext uri="{9D8B030D-6E8A-4147-A177-3AD203B41FA5}">
                      <a16:colId xmlns="" xmlns:a16="http://schemas.microsoft.com/office/drawing/2014/main" val="20001"/>
                    </a:ext>
                  </a:extLst>
                </a:gridCol>
                <a:gridCol w="1357122">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Putting today’s FUN in your activity program!</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Deb Yeager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It has been said that kids are attached to their electronic devices. So let’s find</a:t>
                      </a:r>
                      <a:r>
                        <a:rPr lang="en-US" sz="1200" b="0" i="0" baseline="0" dirty="0" smtClean="0">
                          <a:solidFill>
                            <a:schemeClr val="dk1"/>
                          </a:solidFill>
                        </a:rPr>
                        <a:t> </a:t>
                      </a:r>
                      <a:r>
                        <a:rPr lang="en-US" sz="1200" b="0" i="0" dirty="0" smtClean="0">
                          <a:solidFill>
                            <a:schemeClr val="dk1"/>
                          </a:solidFill>
                        </a:rPr>
                        <a:t>ways to incorporate that into our activity program! We’ll explore some of the cool</a:t>
                      </a:r>
                      <a:r>
                        <a:rPr lang="en-US" sz="1200" b="0" i="0" baseline="0" dirty="0" smtClean="0">
                          <a:solidFill>
                            <a:schemeClr val="dk1"/>
                          </a:solidFill>
                        </a:rPr>
                        <a:t> </a:t>
                      </a:r>
                      <a:r>
                        <a:rPr lang="en-US" sz="1200" b="0" i="0" dirty="0" smtClean="0">
                          <a:solidFill>
                            <a:schemeClr val="dk1"/>
                          </a:solidFill>
                        </a:rPr>
                        <a:t>things we can do to experience the natural world while staying connected. Finding</a:t>
                      </a:r>
                      <a:r>
                        <a:rPr lang="en-US" sz="1200" b="0" i="0" baseline="0" dirty="0" smtClean="0">
                          <a:solidFill>
                            <a:schemeClr val="dk1"/>
                          </a:solidFill>
                        </a:rPr>
                        <a:t> </a:t>
                      </a:r>
                      <a:r>
                        <a:rPr lang="en-US" sz="1200" b="0" i="0" dirty="0" smtClean="0">
                          <a:solidFill>
                            <a:schemeClr val="dk1"/>
                          </a:solidFill>
                        </a:rPr>
                        <a:t>balance is the key.</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 xmlns:p14="http://schemas.microsoft.com/office/powerpoint/2010/main" val="189120141"/>
              </p:ext>
            </p:extLst>
          </p:nvPr>
        </p:nvGraphicFramePr>
        <p:xfrm>
          <a:off x="59167" y="5560803"/>
          <a:ext cx="6751208" cy="1143000"/>
        </p:xfrm>
        <a:graphic>
          <a:graphicData uri="http://schemas.openxmlformats.org/drawingml/2006/table">
            <a:tbl>
              <a:tblPr firstRow="1" bandRow="1">
                <a:tableStyleId>{5C22544A-7EE6-4342-B048-85BDC9FD1C3A}</a:tableStyleId>
              </a:tblPr>
              <a:tblGrid>
                <a:gridCol w="2226833">
                  <a:extLst>
                    <a:ext uri="{9D8B030D-6E8A-4147-A177-3AD203B41FA5}">
                      <a16:colId xmlns="" xmlns:a16="http://schemas.microsoft.com/office/drawing/2014/main" val="20000"/>
                    </a:ext>
                  </a:extLst>
                </a:gridCol>
                <a:gridCol w="1415143">
                  <a:extLst>
                    <a:ext uri="{9D8B030D-6E8A-4147-A177-3AD203B41FA5}">
                      <a16:colId xmlns="" xmlns:a16="http://schemas.microsoft.com/office/drawing/2014/main" val="20001"/>
                    </a:ext>
                  </a:extLst>
                </a:gridCol>
                <a:gridCol w="1651907">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Interactive Campground Expansion Exercise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Ted </a:t>
                      </a:r>
                      <a:r>
                        <a:rPr lang="en-US" sz="1350" dirty="0" err="1">
                          <a:solidFill>
                            <a:schemeClr val="tx1"/>
                          </a:solidFill>
                        </a:rPr>
                        <a:t>Tuchalski</a:t>
                      </a:r>
                      <a:r>
                        <a:rPr lang="en-US" sz="1350" dirty="0">
                          <a:solidFill>
                            <a:schemeClr val="tx1"/>
                          </a:solidFill>
                        </a:rPr>
                        <a:t> &amp; Reed </a:t>
                      </a:r>
                      <a:r>
                        <a:rPr lang="en-US" sz="1350" dirty="0" err="1">
                          <a:solidFill>
                            <a:schemeClr val="tx1"/>
                          </a:solidFill>
                        </a:rPr>
                        <a:t>McRoberts</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With so much growth in our industry, many campgrounds are looking to expand.  Learn what that means for you in terms of permits, code adjustments and more in this interactive exercise from the Wisconsin Department of Agriculture, Trade and Consumer Protection.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 xmlns:p14="http://schemas.microsoft.com/office/powerpoint/2010/main" val="2414100676"/>
              </p:ext>
            </p:extLst>
          </p:nvPr>
        </p:nvGraphicFramePr>
        <p:xfrm>
          <a:off x="53396" y="7887495"/>
          <a:ext cx="6751208" cy="1193800"/>
        </p:xfrm>
        <a:graphic>
          <a:graphicData uri="http://schemas.openxmlformats.org/drawingml/2006/table">
            <a:tbl>
              <a:tblPr firstRow="1" bandRow="1">
                <a:tableStyleId>{5C22544A-7EE6-4342-B048-85BDC9FD1C3A}</a:tableStyleId>
              </a:tblPr>
              <a:tblGrid>
                <a:gridCol w="2362258">
                  <a:extLst>
                    <a:ext uri="{9D8B030D-6E8A-4147-A177-3AD203B41FA5}">
                      <a16:colId xmlns="" xmlns:a16="http://schemas.microsoft.com/office/drawing/2014/main" val="20000"/>
                    </a:ext>
                  </a:extLst>
                </a:gridCol>
                <a:gridCol w="1438499">
                  <a:extLst>
                    <a:ext uri="{9D8B030D-6E8A-4147-A177-3AD203B41FA5}">
                      <a16:colId xmlns="" xmlns:a16="http://schemas.microsoft.com/office/drawing/2014/main" val="20001"/>
                    </a:ext>
                  </a:extLst>
                </a:gridCol>
                <a:gridCol w="1654018">
                  <a:extLst>
                    <a:ext uri="{9D8B030D-6E8A-4147-A177-3AD203B41FA5}">
                      <a16:colId xmlns="" xmlns:a16="http://schemas.microsoft.com/office/drawing/2014/main" val="20002"/>
                    </a:ext>
                  </a:extLst>
                </a:gridCol>
                <a:gridCol w="1296433">
                  <a:extLst>
                    <a:ext uri="{9D8B030D-6E8A-4147-A177-3AD203B41FA5}">
                      <a16:colId xmlns="" xmlns:a16="http://schemas.microsoft.com/office/drawing/2014/main" val="20003"/>
                    </a:ext>
                  </a:extLst>
                </a:gridCol>
              </a:tblGrid>
              <a:tr h="370840">
                <a:tc>
                  <a:txBody>
                    <a:bodyPr/>
                    <a:lstStyle/>
                    <a:p>
                      <a:r>
                        <a:rPr lang="en-US" sz="1350" dirty="0" smtClean="0">
                          <a:solidFill>
                            <a:schemeClr val="tx1"/>
                          </a:solidFill>
                        </a:rPr>
                        <a:t>Activities – Post </a:t>
                      </a:r>
                      <a:r>
                        <a:rPr lang="en-US" sz="1350" dirty="0" err="1" smtClean="0">
                          <a:solidFill>
                            <a:schemeClr val="tx1"/>
                          </a:solidFill>
                        </a:rPr>
                        <a:t>Covid</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Eileen Vaughn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pPr rtl="0"/>
                      <a:r>
                        <a:rPr lang="en-US" sz="1200" dirty="0" smtClean="0"/>
                        <a:t>The outbreak of </a:t>
                      </a:r>
                      <a:r>
                        <a:rPr lang="en-US" sz="1200" dirty="0" err="1" smtClean="0"/>
                        <a:t>covid</a:t>
                      </a:r>
                      <a:r>
                        <a:rPr lang="en-US" sz="1200" dirty="0" smtClean="0"/>
                        <a:t> dramatically changed our lives, activities and events.</a:t>
                      </a:r>
                      <a:r>
                        <a:rPr lang="en-US" sz="1200" baseline="0" dirty="0" smtClean="0"/>
                        <a:t> </a:t>
                      </a:r>
                      <a:r>
                        <a:rPr lang="en-US" sz="1200" dirty="0" smtClean="0"/>
                        <a:t>Learn the difficulties and</a:t>
                      </a:r>
                      <a:r>
                        <a:rPr lang="en-US" sz="1200" baseline="0" dirty="0" smtClean="0"/>
                        <a:t> </a:t>
                      </a:r>
                      <a:r>
                        <a:rPr lang="en-US" sz="1200" dirty="0" smtClean="0"/>
                        <a:t>challenges that we faced while still providing the FUN and making lasting memories.</a:t>
                      </a:r>
                      <a:r>
                        <a:rPr lang="en-US" sz="1200" baseline="0" dirty="0" smtClean="0"/>
                        <a:t> </a:t>
                      </a:r>
                      <a:r>
                        <a:rPr lang="en-US" sz="1200" dirty="0" smtClean="0"/>
                        <a:t>Learn the upside in creating new activities, as well as, reinventing old activities.</a:t>
                      </a:r>
                      <a:r>
                        <a:rPr lang="en-US" sz="1200" baseline="0" dirty="0" smtClean="0"/>
                        <a:t> </a:t>
                      </a:r>
                      <a:r>
                        <a:rPr lang="en-US" sz="1200" dirty="0" smtClean="0"/>
                        <a:t>In this seminar you will be able to participate in some new activities that you can bring back to your campground.</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 xmlns:p14="http://schemas.microsoft.com/office/powerpoint/2010/main" val="3354619380"/>
              </p:ext>
            </p:extLst>
          </p:nvPr>
        </p:nvGraphicFramePr>
        <p:xfrm>
          <a:off x="55668" y="6815590"/>
          <a:ext cx="6751208" cy="960120"/>
        </p:xfrm>
        <a:graphic>
          <a:graphicData uri="http://schemas.openxmlformats.org/drawingml/2006/table">
            <a:tbl>
              <a:tblPr firstRow="1" bandRow="1">
                <a:tableStyleId>{5C22544A-7EE6-4342-B048-85BDC9FD1C3A}</a:tableStyleId>
              </a:tblPr>
              <a:tblGrid>
                <a:gridCol w="2168917">
                  <a:extLst>
                    <a:ext uri="{9D8B030D-6E8A-4147-A177-3AD203B41FA5}">
                      <a16:colId xmlns="" xmlns:a16="http://schemas.microsoft.com/office/drawing/2014/main" val="20000"/>
                    </a:ext>
                  </a:extLst>
                </a:gridCol>
                <a:gridCol w="1631840">
                  <a:extLst>
                    <a:ext uri="{9D8B030D-6E8A-4147-A177-3AD203B41FA5}">
                      <a16:colId xmlns="" xmlns:a16="http://schemas.microsoft.com/office/drawing/2014/main" val="20001"/>
                    </a:ext>
                  </a:extLst>
                </a:gridCol>
                <a:gridCol w="1654018">
                  <a:extLst>
                    <a:ext uri="{9D8B030D-6E8A-4147-A177-3AD203B41FA5}">
                      <a16:colId xmlns="" xmlns:a16="http://schemas.microsoft.com/office/drawing/2014/main" val="20002"/>
                    </a:ext>
                  </a:extLst>
                </a:gridCol>
                <a:gridCol w="1296433">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Cracker Barrel for New Parks – Q&amp;A Style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a:t>
                      </a:r>
                      <a:r>
                        <a:rPr lang="en-US" sz="1350" baseline="0" dirty="0">
                          <a:solidFill>
                            <a:schemeClr val="tx1"/>
                          </a:solidFill>
                        </a:rPr>
                        <a:t> – 9:30a</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Emily </a:t>
                      </a:r>
                      <a:r>
                        <a:rPr lang="en-US" sz="1350" dirty="0" err="1" smtClean="0">
                          <a:solidFill>
                            <a:schemeClr val="tx1"/>
                          </a:solidFill>
                        </a:rPr>
                        <a:t>Truell</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Are you new to the camping world? Come on over and talk about anything campground related. Emily will facilitate and recommend people to mentor with as well!</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7382547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8059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THURSDAY MARCH 17</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sp>
        <p:nvSpPr>
          <p:cNvPr id="7" name="TextBox 6"/>
          <p:cNvSpPr txBox="1"/>
          <p:nvPr/>
        </p:nvSpPr>
        <p:spPr>
          <a:xfrm>
            <a:off x="3516247" y="48059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Morning Seminar Descriptions</a:t>
            </a:r>
          </a:p>
        </p:txBody>
      </p:sp>
      <p:graphicFrame>
        <p:nvGraphicFramePr>
          <p:cNvPr id="18" name="Table 17"/>
          <p:cNvGraphicFramePr>
            <a:graphicFrameLocks noGrp="1"/>
          </p:cNvGraphicFramePr>
          <p:nvPr>
            <p:extLst>
              <p:ext uri="{D42A27DB-BD31-4B8C-83A1-F6EECF244321}">
                <p14:modId xmlns="" xmlns:p14="http://schemas.microsoft.com/office/powerpoint/2010/main" val="38291641"/>
              </p:ext>
            </p:extLst>
          </p:nvPr>
        </p:nvGraphicFramePr>
        <p:xfrm>
          <a:off x="47625" y="4583105"/>
          <a:ext cx="6751208" cy="1143000"/>
        </p:xfrm>
        <a:graphic>
          <a:graphicData uri="http://schemas.openxmlformats.org/drawingml/2006/table">
            <a:tbl>
              <a:tblPr firstRow="1" bandRow="1">
                <a:tableStyleId>{5C22544A-7EE6-4342-B048-85BDC9FD1C3A}</a:tableStyleId>
              </a:tblPr>
              <a:tblGrid>
                <a:gridCol w="1933575">
                  <a:extLst>
                    <a:ext uri="{9D8B030D-6E8A-4147-A177-3AD203B41FA5}">
                      <a16:colId xmlns="" xmlns:a16="http://schemas.microsoft.com/office/drawing/2014/main" val="20000"/>
                    </a:ext>
                  </a:extLst>
                </a:gridCol>
                <a:gridCol w="1621971">
                  <a:extLst>
                    <a:ext uri="{9D8B030D-6E8A-4147-A177-3AD203B41FA5}">
                      <a16:colId xmlns="" xmlns:a16="http://schemas.microsoft.com/office/drawing/2014/main" val="20001"/>
                    </a:ext>
                  </a:extLst>
                </a:gridCol>
                <a:gridCol w="1738337">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DATCP Programs Overview &amp; Updates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James </a:t>
                      </a:r>
                      <a:r>
                        <a:rPr lang="en-US" sz="1350" dirty="0" err="1">
                          <a:solidFill>
                            <a:schemeClr val="tx1"/>
                          </a:solidFill>
                        </a:rPr>
                        <a:t>Kaplanek</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Trillium</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Does the word "inspection" scare you?  Be prepared for your upcoming season by knowing your resources and learning more about your partners at the Wisconsin Department of Agriculture, Trade and Consumer Protection.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9" name="Table 18"/>
          <p:cNvGraphicFramePr>
            <a:graphicFrameLocks noGrp="1"/>
          </p:cNvGraphicFramePr>
          <p:nvPr>
            <p:extLst>
              <p:ext uri="{D42A27DB-BD31-4B8C-83A1-F6EECF244321}">
                <p14:modId xmlns="" xmlns:p14="http://schemas.microsoft.com/office/powerpoint/2010/main" val="2338379515"/>
              </p:ext>
            </p:extLst>
          </p:nvPr>
        </p:nvGraphicFramePr>
        <p:xfrm>
          <a:off x="47625" y="3555352"/>
          <a:ext cx="6751208" cy="960120"/>
        </p:xfrm>
        <a:graphic>
          <a:graphicData uri="http://schemas.openxmlformats.org/drawingml/2006/table">
            <a:tbl>
              <a:tblPr firstRow="1" bandRow="1">
                <a:tableStyleId>{5C22544A-7EE6-4342-B048-85BDC9FD1C3A}</a:tableStyleId>
              </a:tblPr>
              <a:tblGrid>
                <a:gridCol w="2456089">
                  <a:extLst>
                    <a:ext uri="{9D8B030D-6E8A-4147-A177-3AD203B41FA5}">
                      <a16:colId xmlns="" xmlns:a16="http://schemas.microsoft.com/office/drawing/2014/main" val="20000"/>
                    </a:ext>
                  </a:extLst>
                </a:gridCol>
                <a:gridCol w="1589315">
                  <a:extLst>
                    <a:ext uri="{9D8B030D-6E8A-4147-A177-3AD203B41FA5}">
                      <a16:colId xmlns="" xmlns:a16="http://schemas.microsoft.com/office/drawing/2014/main" val="20001"/>
                    </a:ext>
                  </a:extLst>
                </a:gridCol>
                <a:gridCol w="1208314">
                  <a:extLst>
                    <a:ext uri="{9D8B030D-6E8A-4147-A177-3AD203B41FA5}">
                      <a16:colId xmlns="" xmlns:a16="http://schemas.microsoft.com/office/drawing/2014/main" val="20002"/>
                    </a:ext>
                  </a:extLst>
                </a:gridCol>
                <a:gridCol w="149749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WACO Relationships: How S&amp;A &amp; GBF fit into WACO</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Lori Severson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lang="en-US" sz="1200" b="0" i="0" dirty="0">
                          <a:latin typeface="+mn-lt"/>
                          <a:cs typeface="Arial" pitchFamily="34" charset="0"/>
                        </a:rPr>
                        <a:t>Q&amp;A session - Learn the inner workings of Severson &amp; Associates and The Gilbert Brown Foundation (GBF). What is the relationship between them and how does it all work? </a:t>
                      </a:r>
                      <a:endParaRPr lang="en-US" sz="1200" i="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0" name="Table 19"/>
          <p:cNvGraphicFramePr>
            <a:graphicFrameLocks noGrp="1"/>
          </p:cNvGraphicFramePr>
          <p:nvPr>
            <p:extLst>
              <p:ext uri="{D42A27DB-BD31-4B8C-83A1-F6EECF244321}">
                <p14:modId xmlns="" xmlns:p14="http://schemas.microsoft.com/office/powerpoint/2010/main" val="2830185130"/>
              </p:ext>
            </p:extLst>
          </p:nvPr>
        </p:nvGraphicFramePr>
        <p:xfrm>
          <a:off x="43871" y="6872291"/>
          <a:ext cx="6751208" cy="1325880"/>
        </p:xfrm>
        <a:graphic>
          <a:graphicData uri="http://schemas.openxmlformats.org/drawingml/2006/table">
            <a:tbl>
              <a:tblPr firstRow="1" bandRow="1">
                <a:tableStyleId>{5C22544A-7EE6-4342-B048-85BDC9FD1C3A}</a:tableStyleId>
              </a:tblPr>
              <a:tblGrid>
                <a:gridCol w="2329215">
                  <a:extLst>
                    <a:ext uri="{9D8B030D-6E8A-4147-A177-3AD203B41FA5}">
                      <a16:colId xmlns="" xmlns:a16="http://schemas.microsoft.com/office/drawing/2014/main" val="20000"/>
                    </a:ext>
                  </a:extLst>
                </a:gridCol>
                <a:gridCol w="1208314">
                  <a:extLst>
                    <a:ext uri="{9D8B030D-6E8A-4147-A177-3AD203B41FA5}">
                      <a16:colId xmlns="" xmlns:a16="http://schemas.microsoft.com/office/drawing/2014/main" val="20001"/>
                    </a:ext>
                  </a:extLst>
                </a:gridCol>
                <a:gridCol w="1962150">
                  <a:extLst>
                    <a:ext uri="{9D8B030D-6E8A-4147-A177-3AD203B41FA5}">
                      <a16:colId xmlns="" xmlns:a16="http://schemas.microsoft.com/office/drawing/2014/main" val="20002"/>
                    </a:ext>
                  </a:extLst>
                </a:gridCol>
                <a:gridCol w="1251529">
                  <a:extLst>
                    <a:ext uri="{9D8B030D-6E8A-4147-A177-3AD203B41FA5}">
                      <a16:colId xmlns="" xmlns:a16="http://schemas.microsoft.com/office/drawing/2014/main" val="20003"/>
                    </a:ext>
                  </a:extLst>
                </a:gridCol>
              </a:tblGrid>
              <a:tr h="370840">
                <a:tc>
                  <a:txBody>
                    <a:bodyPr/>
                    <a:lstStyle/>
                    <a:p>
                      <a:r>
                        <a:rPr lang="en-US" sz="1350" dirty="0" smtClean="0">
                          <a:solidFill>
                            <a:schemeClr val="tx1"/>
                          </a:solidFill>
                        </a:rPr>
                        <a:t>Millennial Campers – How to keep them coming back</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Tia Anderson, Hannah Piper</a:t>
                      </a:r>
                      <a:r>
                        <a:rPr lang="en-US" sz="1350" baseline="0" dirty="0" smtClean="0">
                          <a:solidFill>
                            <a:schemeClr val="tx1"/>
                          </a:solidFill>
                        </a:rPr>
                        <a:t> &amp; </a:t>
                      </a:r>
                      <a:r>
                        <a:rPr lang="en-US" sz="1350" dirty="0" smtClean="0">
                          <a:solidFill>
                            <a:schemeClr val="tx1"/>
                          </a:solidFill>
                        </a:rPr>
                        <a:t>Jessica </a:t>
                      </a:r>
                      <a:r>
                        <a:rPr lang="en-US" sz="1350" dirty="0" err="1" smtClean="0">
                          <a:solidFill>
                            <a:schemeClr val="tx1"/>
                          </a:solidFill>
                        </a:rPr>
                        <a:t>Malsack</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Join our discussion on Millennial campers with our panel of Millennial campground owners/managers. This will be an open discussion about attracting and retaining millennial customers. Learn about the preferences and trends of this generation, which currently makes up the largest percentage of campers in North America.</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1" name="Table 20"/>
          <p:cNvGraphicFramePr>
            <a:graphicFrameLocks noGrp="1"/>
          </p:cNvGraphicFramePr>
          <p:nvPr>
            <p:extLst>
              <p:ext uri="{D42A27DB-BD31-4B8C-83A1-F6EECF244321}">
                <p14:modId xmlns="" xmlns:p14="http://schemas.microsoft.com/office/powerpoint/2010/main" val="2088972126"/>
              </p:ext>
            </p:extLst>
          </p:nvPr>
        </p:nvGraphicFramePr>
        <p:xfrm>
          <a:off x="43871" y="8265803"/>
          <a:ext cx="6751208" cy="828040"/>
        </p:xfrm>
        <a:graphic>
          <a:graphicData uri="http://schemas.openxmlformats.org/drawingml/2006/table">
            <a:tbl>
              <a:tblPr firstRow="1" bandRow="1">
                <a:tableStyleId>{5C22544A-7EE6-4342-B048-85BDC9FD1C3A}</a:tableStyleId>
              </a:tblPr>
              <a:tblGrid>
                <a:gridCol w="1965904">
                  <a:extLst>
                    <a:ext uri="{9D8B030D-6E8A-4147-A177-3AD203B41FA5}">
                      <a16:colId xmlns="" xmlns:a16="http://schemas.microsoft.com/office/drawing/2014/main" val="20000"/>
                    </a:ext>
                  </a:extLst>
                </a:gridCol>
                <a:gridCol w="1704975">
                  <a:extLst>
                    <a:ext uri="{9D8B030D-6E8A-4147-A177-3AD203B41FA5}">
                      <a16:colId xmlns="" xmlns:a16="http://schemas.microsoft.com/office/drawing/2014/main" val="20001"/>
                    </a:ext>
                  </a:extLst>
                </a:gridCol>
                <a:gridCol w="1590675">
                  <a:extLst>
                    <a:ext uri="{9D8B030D-6E8A-4147-A177-3AD203B41FA5}">
                      <a16:colId xmlns="" xmlns:a16="http://schemas.microsoft.com/office/drawing/2014/main" val="20002"/>
                    </a:ext>
                  </a:extLst>
                </a:gridCol>
                <a:gridCol w="148965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KOA Data &amp; Statistics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Chris </a:t>
                      </a:r>
                      <a:r>
                        <a:rPr lang="en-US" sz="1350" dirty="0" err="1">
                          <a:solidFill>
                            <a:schemeClr val="tx1"/>
                          </a:solidFill>
                        </a:rPr>
                        <a:t>Rademacher</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Let’s review the results of the annual KOA North American Camping Report and how we can apply those trends to your park and what guests want in 2022!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1075036063"/>
              </p:ext>
            </p:extLst>
          </p:nvPr>
        </p:nvGraphicFramePr>
        <p:xfrm>
          <a:off x="53396" y="1978959"/>
          <a:ext cx="6751208" cy="1508760"/>
        </p:xfrm>
        <a:graphic>
          <a:graphicData uri="http://schemas.openxmlformats.org/drawingml/2006/table">
            <a:tbl>
              <a:tblPr firstRow="1" bandRow="1">
                <a:tableStyleId>{5C22544A-7EE6-4342-B048-85BDC9FD1C3A}</a:tableStyleId>
              </a:tblPr>
              <a:tblGrid>
                <a:gridCol w="3480379">
                  <a:extLst>
                    <a:ext uri="{9D8B030D-6E8A-4147-A177-3AD203B41FA5}">
                      <a16:colId xmlns="" xmlns:a16="http://schemas.microsoft.com/office/drawing/2014/main" val="20000"/>
                    </a:ext>
                  </a:extLst>
                </a:gridCol>
                <a:gridCol w="866775">
                  <a:extLst>
                    <a:ext uri="{9D8B030D-6E8A-4147-A177-3AD203B41FA5}">
                      <a16:colId xmlns="" xmlns:a16="http://schemas.microsoft.com/office/drawing/2014/main" val="20001"/>
                    </a:ext>
                  </a:extLst>
                </a:gridCol>
                <a:gridCol w="1247775">
                  <a:extLst>
                    <a:ext uri="{9D8B030D-6E8A-4147-A177-3AD203B41FA5}">
                      <a16:colId xmlns="" xmlns:a16="http://schemas.microsoft.com/office/drawing/2014/main" val="20002"/>
                    </a:ext>
                  </a:extLst>
                </a:gridCol>
                <a:gridCol w="1156279">
                  <a:extLst>
                    <a:ext uri="{9D8B030D-6E8A-4147-A177-3AD203B41FA5}">
                      <a16:colId xmlns="" xmlns:a16="http://schemas.microsoft.com/office/drawing/2014/main" val="20003"/>
                    </a:ext>
                  </a:extLst>
                </a:gridCol>
              </a:tblGrid>
              <a:tr h="370840">
                <a:tc>
                  <a:txBody>
                    <a:bodyPr/>
                    <a:lstStyle/>
                    <a:p>
                      <a:r>
                        <a:rPr lang="en-US" sz="1350" dirty="0" smtClean="0">
                          <a:solidFill>
                            <a:schemeClr val="tx1"/>
                          </a:solidFill>
                        </a:rPr>
                        <a:t>Train ‘</a:t>
                      </a:r>
                      <a:r>
                        <a:rPr lang="en-US" sz="1350" dirty="0" err="1" smtClean="0">
                          <a:solidFill>
                            <a:schemeClr val="tx1"/>
                          </a:solidFill>
                        </a:rPr>
                        <a:t>em</a:t>
                      </a:r>
                      <a:r>
                        <a:rPr lang="en-US" sz="1350" dirty="0" smtClean="0">
                          <a:solidFill>
                            <a:schemeClr val="tx1"/>
                          </a:solidFill>
                        </a:rPr>
                        <a:t> and Retain ‘</a:t>
                      </a:r>
                      <a:r>
                        <a:rPr lang="en-US" sz="1350" dirty="0" err="1" smtClean="0">
                          <a:solidFill>
                            <a:schemeClr val="tx1"/>
                          </a:solidFill>
                        </a:rPr>
                        <a:t>em</a:t>
                      </a:r>
                      <a:r>
                        <a:rPr lang="en-US" sz="1350" dirty="0" smtClean="0">
                          <a:solidFill>
                            <a:schemeClr val="tx1"/>
                          </a:solidFill>
                        </a:rPr>
                        <a:t>: Using Leadership Skills to Empower &amp; Keep a Stellar Team</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Kara </a:t>
                      </a:r>
                      <a:r>
                        <a:rPr lang="en-US" sz="1350" dirty="0" err="1">
                          <a:solidFill>
                            <a:schemeClr val="tx1"/>
                          </a:solidFill>
                        </a:rPr>
                        <a:t>Traxler</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Why does your team work for you? Why should they stay? In this time of worker shortages and rising payroll, don’t leave your training program to chance! In this workshop you will learn leadership skills and hear practical examples to incorporate into your train and retain program. You’ll also complete several exercises that you can use to inspire your team to understand how they impact the world, your business, and their future by being part of your team.   </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3" name="Table 12"/>
          <p:cNvGraphicFramePr>
            <a:graphicFrameLocks noGrp="1"/>
          </p:cNvGraphicFramePr>
          <p:nvPr>
            <p:extLst>
              <p:ext uri="{D42A27DB-BD31-4B8C-83A1-F6EECF244321}">
                <p14:modId xmlns="" xmlns:p14="http://schemas.microsoft.com/office/powerpoint/2010/main" val="61518547"/>
              </p:ext>
            </p:extLst>
          </p:nvPr>
        </p:nvGraphicFramePr>
        <p:xfrm>
          <a:off x="38611" y="5793738"/>
          <a:ext cx="6751208" cy="1010920"/>
        </p:xfrm>
        <a:graphic>
          <a:graphicData uri="http://schemas.openxmlformats.org/drawingml/2006/table">
            <a:tbl>
              <a:tblPr firstRow="1" bandRow="1">
                <a:tableStyleId>{5C22544A-7EE6-4342-B048-85BDC9FD1C3A}</a:tableStyleId>
              </a:tblPr>
              <a:tblGrid>
                <a:gridCol w="2077404">
                  <a:extLst>
                    <a:ext uri="{9D8B030D-6E8A-4147-A177-3AD203B41FA5}">
                      <a16:colId xmlns="" xmlns:a16="http://schemas.microsoft.com/office/drawing/2014/main" val="20000"/>
                    </a:ext>
                  </a:extLst>
                </a:gridCol>
                <a:gridCol w="1817810">
                  <a:extLst>
                    <a:ext uri="{9D8B030D-6E8A-4147-A177-3AD203B41FA5}">
                      <a16:colId xmlns="" xmlns:a16="http://schemas.microsoft.com/office/drawing/2014/main" val="20001"/>
                    </a:ext>
                  </a:extLst>
                </a:gridCol>
                <a:gridCol w="1604465">
                  <a:extLst>
                    <a:ext uri="{9D8B030D-6E8A-4147-A177-3AD203B41FA5}">
                      <a16:colId xmlns="" xmlns:a16="http://schemas.microsoft.com/office/drawing/2014/main" val="20002"/>
                    </a:ext>
                  </a:extLst>
                </a:gridCol>
                <a:gridCol w="1251529">
                  <a:extLst>
                    <a:ext uri="{9D8B030D-6E8A-4147-A177-3AD203B41FA5}">
                      <a16:colId xmlns="" xmlns:a16="http://schemas.microsoft.com/office/drawing/2014/main" val="20003"/>
                    </a:ext>
                  </a:extLst>
                </a:gridCol>
              </a:tblGrid>
              <a:tr h="370840">
                <a:tc>
                  <a:txBody>
                    <a:bodyPr/>
                    <a:lstStyle/>
                    <a:p>
                      <a:r>
                        <a:rPr lang="en-US" sz="1350" dirty="0" smtClean="0">
                          <a:solidFill>
                            <a:schemeClr val="tx1"/>
                          </a:solidFill>
                        </a:rPr>
                        <a:t>Adding </a:t>
                      </a:r>
                      <a:r>
                        <a:rPr lang="en-US" sz="1350" dirty="0" err="1" smtClean="0">
                          <a:solidFill>
                            <a:schemeClr val="tx1"/>
                          </a:solidFill>
                        </a:rPr>
                        <a:t>Geocaches</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smtClean="0">
                          <a:solidFill>
                            <a:schemeClr val="tx1"/>
                          </a:solidFill>
                        </a:rPr>
                        <a:t>Mary Arlington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err="1" smtClean="0">
                          <a:solidFill>
                            <a:schemeClr val="dk1"/>
                          </a:solidFill>
                        </a:rPr>
                        <a:t>Geocaching</a:t>
                      </a:r>
                      <a:r>
                        <a:rPr lang="en-US" sz="1200" b="0" i="0" dirty="0" smtClean="0">
                          <a:solidFill>
                            <a:schemeClr val="dk1"/>
                          </a:solidFill>
                        </a:rPr>
                        <a:t> is a hide-n-seek game that can be played alone. But what is, who does it, and perhaps most importantly, how can it be used at a campground? I'll explain how easy it is to actually create one, how to tell people about it, and what you can expect from it. </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 xmlns:p14="http://schemas.microsoft.com/office/powerpoint/2010/main" val="996558007"/>
              </p:ext>
            </p:extLst>
          </p:nvPr>
        </p:nvGraphicFramePr>
        <p:xfrm>
          <a:off x="57150" y="900406"/>
          <a:ext cx="6751208" cy="1010920"/>
        </p:xfrm>
        <a:graphic>
          <a:graphicData uri="http://schemas.openxmlformats.org/drawingml/2006/table">
            <a:tbl>
              <a:tblPr firstRow="1" bandRow="1">
                <a:tableStyleId>{5C22544A-7EE6-4342-B048-85BDC9FD1C3A}</a:tableStyleId>
              </a:tblPr>
              <a:tblGrid>
                <a:gridCol w="1813504">
                  <a:extLst>
                    <a:ext uri="{9D8B030D-6E8A-4147-A177-3AD203B41FA5}">
                      <a16:colId xmlns="" xmlns:a16="http://schemas.microsoft.com/office/drawing/2014/main" val="20000"/>
                    </a:ext>
                  </a:extLst>
                </a:gridCol>
                <a:gridCol w="1771650">
                  <a:extLst>
                    <a:ext uri="{9D8B030D-6E8A-4147-A177-3AD203B41FA5}">
                      <a16:colId xmlns="" xmlns:a16="http://schemas.microsoft.com/office/drawing/2014/main" val="20001"/>
                    </a:ext>
                  </a:extLst>
                </a:gridCol>
                <a:gridCol w="1400175">
                  <a:extLst>
                    <a:ext uri="{9D8B030D-6E8A-4147-A177-3AD203B41FA5}">
                      <a16:colId xmlns="" xmlns:a16="http://schemas.microsoft.com/office/drawing/2014/main" val="20002"/>
                    </a:ext>
                  </a:extLst>
                </a:gridCol>
                <a:gridCol w="1765879">
                  <a:extLst>
                    <a:ext uri="{9D8B030D-6E8A-4147-A177-3AD203B41FA5}">
                      <a16:colId xmlns="" xmlns:a16="http://schemas.microsoft.com/office/drawing/2014/main" val="20003"/>
                    </a:ext>
                  </a:extLst>
                </a:gridCol>
              </a:tblGrid>
              <a:tr h="370840">
                <a:tc>
                  <a:txBody>
                    <a:bodyPr/>
                    <a:lstStyle/>
                    <a:p>
                      <a:r>
                        <a:rPr lang="en-US" sz="1350" dirty="0" smtClean="0">
                          <a:solidFill>
                            <a:schemeClr val="tx1"/>
                          </a:solidFill>
                        </a:rPr>
                        <a:t>King of the Cabins</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smtClean="0">
                          <a:solidFill>
                            <a:schemeClr val="tx1"/>
                          </a:solidFill>
                        </a:rPr>
                        <a:t>Jerry Anderson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What do you need to build your own rental units? What is required if you acquired cabins in your park. How can you be sure you are meeting code. We will leave time for a Q&amp;A with a guy who truly knows that cabin code!</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738254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1F91C86C-6A62-4C31-82E1-92FB154F0109}"/>
              </a:ext>
            </a:extLst>
          </p:cNvPr>
          <p:cNvSpPr/>
          <p:nvPr/>
        </p:nvSpPr>
        <p:spPr>
          <a:xfrm>
            <a:off x="38611" y="5065465"/>
            <a:ext cx="6780778" cy="132581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 y="48059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THURSDAY MARCH 17</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sp>
        <p:nvSpPr>
          <p:cNvPr id="7" name="TextBox 6"/>
          <p:cNvSpPr txBox="1"/>
          <p:nvPr/>
        </p:nvSpPr>
        <p:spPr>
          <a:xfrm>
            <a:off x="3516247" y="48059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Morning Seminar Descriptions</a:t>
            </a:r>
          </a:p>
        </p:txBody>
      </p:sp>
      <p:graphicFrame>
        <p:nvGraphicFramePr>
          <p:cNvPr id="20" name="Table 19"/>
          <p:cNvGraphicFramePr>
            <a:graphicFrameLocks noGrp="1"/>
          </p:cNvGraphicFramePr>
          <p:nvPr>
            <p:extLst>
              <p:ext uri="{D42A27DB-BD31-4B8C-83A1-F6EECF244321}">
                <p14:modId xmlns="" xmlns:p14="http://schemas.microsoft.com/office/powerpoint/2010/main" val="3650355718"/>
              </p:ext>
            </p:extLst>
          </p:nvPr>
        </p:nvGraphicFramePr>
        <p:xfrm>
          <a:off x="43871" y="6879773"/>
          <a:ext cx="6751208" cy="1010920"/>
        </p:xfrm>
        <a:graphic>
          <a:graphicData uri="http://schemas.openxmlformats.org/drawingml/2006/table">
            <a:tbl>
              <a:tblPr firstRow="1" bandRow="1">
                <a:tableStyleId>{5C22544A-7EE6-4342-B048-85BDC9FD1C3A}</a:tableStyleId>
              </a:tblPr>
              <a:tblGrid>
                <a:gridCol w="1565854">
                  <a:extLst>
                    <a:ext uri="{9D8B030D-6E8A-4147-A177-3AD203B41FA5}">
                      <a16:colId xmlns="" xmlns:a16="http://schemas.microsoft.com/office/drawing/2014/main" val="20000"/>
                    </a:ext>
                  </a:extLst>
                </a:gridCol>
                <a:gridCol w="1333500">
                  <a:extLst>
                    <a:ext uri="{9D8B030D-6E8A-4147-A177-3AD203B41FA5}">
                      <a16:colId xmlns="" xmlns:a16="http://schemas.microsoft.com/office/drawing/2014/main" val="20001"/>
                    </a:ext>
                  </a:extLst>
                </a:gridCol>
                <a:gridCol w="2457450">
                  <a:extLst>
                    <a:ext uri="{9D8B030D-6E8A-4147-A177-3AD203B41FA5}">
                      <a16:colId xmlns="" xmlns:a16="http://schemas.microsoft.com/office/drawing/2014/main" val="20002"/>
                    </a:ext>
                  </a:extLst>
                </a:gridCol>
                <a:gridCol w="139440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Drone Training</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Ben Stefan</a:t>
                      </a:r>
                      <a:r>
                        <a:rPr lang="en-US" sz="1350" baseline="0" dirty="0">
                          <a:solidFill>
                            <a:schemeClr val="tx1"/>
                          </a:solidFill>
                        </a:rPr>
                        <a:t> &amp; John Anderson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An intro to using drones for your park! This course is designed to give you the basics of drone operation. You'll learn about equipment basics and how to put it to good use in your park by</a:t>
                      </a:r>
                      <a:r>
                        <a:rPr lang="en-US" sz="1200" b="0" i="0" baseline="0" dirty="0" smtClean="0">
                          <a:solidFill>
                            <a:schemeClr val="dk1"/>
                          </a:solidFill>
                        </a:rPr>
                        <a:t> </a:t>
                      </a:r>
                      <a:r>
                        <a:rPr lang="en-US" sz="1200" b="0" i="0" dirty="0" smtClean="0">
                          <a:solidFill>
                            <a:schemeClr val="dk1"/>
                          </a:solidFill>
                        </a:rPr>
                        <a:t>capturing photographs and videos from drones to create amazing footage for your website and social media.</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1" name="Table 20"/>
          <p:cNvGraphicFramePr>
            <a:graphicFrameLocks noGrp="1"/>
          </p:cNvGraphicFramePr>
          <p:nvPr>
            <p:extLst>
              <p:ext uri="{D42A27DB-BD31-4B8C-83A1-F6EECF244321}">
                <p14:modId xmlns="" xmlns:p14="http://schemas.microsoft.com/office/powerpoint/2010/main" val="4159264786"/>
              </p:ext>
            </p:extLst>
          </p:nvPr>
        </p:nvGraphicFramePr>
        <p:xfrm>
          <a:off x="43871" y="7954346"/>
          <a:ext cx="6751208" cy="1143000"/>
        </p:xfrm>
        <a:graphic>
          <a:graphicData uri="http://schemas.openxmlformats.org/drawingml/2006/table">
            <a:tbl>
              <a:tblPr firstRow="1" bandRow="1">
                <a:tableStyleId>{5C22544A-7EE6-4342-B048-85BDC9FD1C3A}</a:tableStyleId>
              </a:tblPr>
              <a:tblGrid>
                <a:gridCol w="2242129">
                  <a:extLst>
                    <a:ext uri="{9D8B030D-6E8A-4147-A177-3AD203B41FA5}">
                      <a16:colId xmlns="" xmlns:a16="http://schemas.microsoft.com/office/drawing/2014/main" val="20000"/>
                    </a:ext>
                  </a:extLst>
                </a:gridCol>
                <a:gridCol w="1428750">
                  <a:extLst>
                    <a:ext uri="{9D8B030D-6E8A-4147-A177-3AD203B41FA5}">
                      <a16:colId xmlns="" xmlns:a16="http://schemas.microsoft.com/office/drawing/2014/main" val="20001"/>
                    </a:ext>
                  </a:extLst>
                </a:gridCol>
                <a:gridCol w="1590675">
                  <a:extLst>
                    <a:ext uri="{9D8B030D-6E8A-4147-A177-3AD203B41FA5}">
                      <a16:colId xmlns="" xmlns:a16="http://schemas.microsoft.com/office/drawing/2014/main" val="20002"/>
                    </a:ext>
                  </a:extLst>
                </a:gridCol>
                <a:gridCol w="148965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Employee Plans – How to pay your people!</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Mark </a:t>
                      </a:r>
                      <a:r>
                        <a:rPr lang="en-US" sz="1350" dirty="0" err="1">
                          <a:solidFill>
                            <a:schemeClr val="tx1"/>
                          </a:solidFill>
                        </a:rPr>
                        <a:t>Hazelbaker</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Compensating employees is much more complex than just shaking hands on an hourly rate.  Attorney </a:t>
                      </a:r>
                      <a:r>
                        <a:rPr lang="en-US" sz="1200" b="0" i="0" dirty="0" err="1" smtClean="0">
                          <a:solidFill>
                            <a:schemeClr val="dk1"/>
                          </a:solidFill>
                        </a:rPr>
                        <a:t>Hazelbaker</a:t>
                      </a:r>
                      <a:r>
                        <a:rPr lang="en-US" sz="1200" b="0" i="0" dirty="0" smtClean="0">
                          <a:solidFill>
                            <a:schemeClr val="dk1"/>
                          </a:solidFill>
                        </a:rPr>
                        <a:t> will discuss the role compensation plays in recruiting and retraining staff, as well as the rules campgrounds need to follow.</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3378119986"/>
              </p:ext>
            </p:extLst>
          </p:nvPr>
        </p:nvGraphicFramePr>
        <p:xfrm>
          <a:off x="44550" y="2897332"/>
          <a:ext cx="6751208" cy="1143000"/>
        </p:xfrm>
        <a:graphic>
          <a:graphicData uri="http://schemas.openxmlformats.org/drawingml/2006/table">
            <a:tbl>
              <a:tblPr firstRow="1" bandRow="1">
                <a:tableStyleId>{5C22544A-7EE6-4342-B048-85BDC9FD1C3A}</a:tableStyleId>
              </a:tblPr>
              <a:tblGrid>
                <a:gridCol w="2116615">
                  <a:extLst>
                    <a:ext uri="{9D8B030D-6E8A-4147-A177-3AD203B41FA5}">
                      <a16:colId xmlns="" xmlns:a16="http://schemas.microsoft.com/office/drawing/2014/main" val="20000"/>
                    </a:ext>
                  </a:extLst>
                </a:gridCol>
                <a:gridCol w="1556657">
                  <a:extLst>
                    <a:ext uri="{9D8B030D-6E8A-4147-A177-3AD203B41FA5}">
                      <a16:colId xmlns="" xmlns:a16="http://schemas.microsoft.com/office/drawing/2014/main" val="20001"/>
                    </a:ext>
                  </a:extLst>
                </a:gridCol>
                <a:gridCol w="1630136">
                  <a:extLst>
                    <a:ext uri="{9D8B030D-6E8A-4147-A177-3AD203B41FA5}">
                      <a16:colId xmlns="" xmlns:a16="http://schemas.microsoft.com/office/drawing/2014/main" val="20002"/>
                    </a:ext>
                  </a:extLst>
                </a:gridCol>
                <a:gridCol w="144780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Pool Code Revision &amp; Fee Structure Highlights </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Mary Ellen </a:t>
                      </a:r>
                      <a:r>
                        <a:rPr lang="en-US" sz="1350" dirty="0" err="1">
                          <a:solidFill>
                            <a:schemeClr val="tx1"/>
                          </a:solidFill>
                        </a:rPr>
                        <a:t>Bruesch</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Lots of changes coming up in 2022  for the pool code!  If you have a pool at your park, be sure to check out one of these two available sessions.  Note they are both the same material, being offered twice, as we felt there would be a lot of members wanting this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pSp>
        <p:nvGrpSpPr>
          <p:cNvPr id="19" name="Group 18"/>
          <p:cNvGrpSpPr/>
          <p:nvPr/>
        </p:nvGrpSpPr>
        <p:grpSpPr>
          <a:xfrm>
            <a:off x="55174" y="6469204"/>
            <a:ext cx="6705171" cy="338554"/>
            <a:chOff x="55174" y="6269179"/>
            <a:chExt cx="6705171" cy="338554"/>
          </a:xfrm>
        </p:grpSpPr>
        <p:sp>
          <p:nvSpPr>
            <p:cNvPr id="12" name="TextBox 11"/>
            <p:cNvSpPr txBox="1"/>
            <p:nvPr/>
          </p:nvSpPr>
          <p:spPr>
            <a:xfrm>
              <a:off x="55174" y="6269179"/>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THURSDAY MARCH 17</a:t>
              </a:r>
            </a:p>
          </p:txBody>
        </p:sp>
        <p:sp>
          <p:nvSpPr>
            <p:cNvPr id="13" name="TextBox 12"/>
            <p:cNvSpPr txBox="1"/>
            <p:nvPr/>
          </p:nvSpPr>
          <p:spPr>
            <a:xfrm>
              <a:off x="3495221" y="6269179"/>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Afternoon Seminar Descriptions</a:t>
              </a:r>
            </a:p>
          </p:txBody>
        </p:sp>
      </p:grpSp>
      <p:graphicFrame>
        <p:nvGraphicFramePr>
          <p:cNvPr id="14" name="Table 13"/>
          <p:cNvGraphicFramePr>
            <a:graphicFrameLocks noGrp="1"/>
          </p:cNvGraphicFramePr>
          <p:nvPr>
            <p:extLst>
              <p:ext uri="{D42A27DB-BD31-4B8C-83A1-F6EECF244321}">
                <p14:modId xmlns="" xmlns:p14="http://schemas.microsoft.com/office/powerpoint/2010/main" val="4197676222"/>
              </p:ext>
            </p:extLst>
          </p:nvPr>
        </p:nvGraphicFramePr>
        <p:xfrm>
          <a:off x="38611" y="4113600"/>
          <a:ext cx="6751208" cy="873760"/>
        </p:xfrm>
        <a:graphic>
          <a:graphicData uri="http://schemas.openxmlformats.org/drawingml/2006/table">
            <a:tbl>
              <a:tblPr firstRow="1" bandRow="1">
                <a:tableStyleId>{5C22544A-7EE6-4342-B048-85BDC9FD1C3A}</a:tableStyleId>
              </a:tblPr>
              <a:tblGrid>
                <a:gridCol w="1411817">
                  <a:extLst>
                    <a:ext uri="{9D8B030D-6E8A-4147-A177-3AD203B41FA5}">
                      <a16:colId xmlns="" xmlns:a16="http://schemas.microsoft.com/office/drawing/2014/main" val="20000"/>
                    </a:ext>
                  </a:extLst>
                </a:gridCol>
                <a:gridCol w="1718441">
                  <a:extLst>
                    <a:ext uri="{9D8B030D-6E8A-4147-A177-3AD203B41FA5}">
                      <a16:colId xmlns="" xmlns:a16="http://schemas.microsoft.com/office/drawing/2014/main" val="20001"/>
                    </a:ext>
                  </a:extLst>
                </a:gridCol>
                <a:gridCol w="2369421">
                  <a:extLst>
                    <a:ext uri="{9D8B030D-6E8A-4147-A177-3AD203B41FA5}">
                      <a16:colId xmlns="" xmlns:a16="http://schemas.microsoft.com/office/drawing/2014/main" val="20002"/>
                    </a:ext>
                  </a:extLst>
                </a:gridCol>
                <a:gridCol w="1251529">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Easy Employee Incentives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a:t>
                      </a:r>
                      <a:r>
                        <a:rPr lang="en-US" sz="1350" baseline="0" dirty="0">
                          <a:solidFill>
                            <a:schemeClr val="tx1"/>
                          </a:solidFill>
                        </a:rPr>
                        <a:t> – 12:00p</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Bud </a:t>
                      </a:r>
                      <a:r>
                        <a:rPr lang="en-US" sz="1350" dirty="0" err="1">
                          <a:solidFill>
                            <a:schemeClr val="tx1"/>
                          </a:solidFill>
                        </a:rPr>
                        <a:t>Styer</a:t>
                      </a:r>
                      <a:r>
                        <a:rPr lang="en-US" sz="1350" dirty="0">
                          <a:solidFill>
                            <a:schemeClr val="tx1"/>
                          </a:solidFill>
                        </a:rPr>
                        <a:t> &amp; Lori Severson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Gather some fun ideas to engage your employees and get them excited about obtaining goals.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6" name="Table 15">
            <a:extLst>
              <a:ext uri="{FF2B5EF4-FFF2-40B4-BE49-F238E27FC236}">
                <a16:creationId xmlns="" xmlns:a16="http://schemas.microsoft.com/office/drawing/2014/main" id="{EF1198C9-7371-475F-B80F-F5D906FD41EE}"/>
              </a:ext>
            </a:extLst>
          </p:cNvPr>
          <p:cNvGraphicFramePr>
            <a:graphicFrameLocks noGrp="1"/>
          </p:cNvGraphicFramePr>
          <p:nvPr>
            <p:extLst>
              <p:ext uri="{D42A27DB-BD31-4B8C-83A1-F6EECF244321}">
                <p14:modId xmlns="" xmlns:p14="http://schemas.microsoft.com/office/powerpoint/2010/main" val="1287610025"/>
              </p:ext>
            </p:extLst>
          </p:nvPr>
        </p:nvGraphicFramePr>
        <p:xfrm>
          <a:off x="125204" y="5159445"/>
          <a:ext cx="6607592" cy="1143000"/>
        </p:xfrm>
        <a:graphic>
          <a:graphicData uri="http://schemas.openxmlformats.org/drawingml/2006/table">
            <a:tbl>
              <a:tblPr firstRow="1" bandRow="1">
                <a:tableStyleId>{5C22544A-7EE6-4342-B048-85BDC9FD1C3A}</a:tableStyleId>
              </a:tblPr>
              <a:tblGrid>
                <a:gridCol w="1452878">
                  <a:extLst>
                    <a:ext uri="{9D8B030D-6E8A-4147-A177-3AD203B41FA5}">
                      <a16:colId xmlns="" xmlns:a16="http://schemas.microsoft.com/office/drawing/2014/main" val="20000"/>
                    </a:ext>
                  </a:extLst>
                </a:gridCol>
                <a:gridCol w="1645260">
                  <a:extLst>
                    <a:ext uri="{9D8B030D-6E8A-4147-A177-3AD203B41FA5}">
                      <a16:colId xmlns="" xmlns:a16="http://schemas.microsoft.com/office/drawing/2014/main" val="20001"/>
                    </a:ext>
                  </a:extLst>
                </a:gridCol>
                <a:gridCol w="2079711">
                  <a:extLst>
                    <a:ext uri="{9D8B030D-6E8A-4147-A177-3AD203B41FA5}">
                      <a16:colId xmlns="" xmlns:a16="http://schemas.microsoft.com/office/drawing/2014/main" val="20002"/>
                    </a:ext>
                  </a:extLst>
                </a:gridCol>
                <a:gridCol w="1429743">
                  <a:extLst>
                    <a:ext uri="{9D8B030D-6E8A-4147-A177-3AD203B41FA5}">
                      <a16:colId xmlns="" xmlns:a16="http://schemas.microsoft.com/office/drawing/2014/main" val="20003"/>
                    </a:ext>
                  </a:extLst>
                </a:gridCol>
              </a:tblGrid>
              <a:tr h="370840">
                <a:tc>
                  <a:txBody>
                    <a:bodyPr/>
                    <a:lstStyle/>
                    <a:p>
                      <a:r>
                        <a:rPr lang="en-US" sz="1350" dirty="0" smtClean="0">
                          <a:solidFill>
                            <a:schemeClr val="tx1"/>
                          </a:solidFill>
                        </a:rPr>
                        <a:t>The Principles of Leadership</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During Luncheon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smtClean="0">
                          <a:solidFill>
                            <a:schemeClr val="tx1"/>
                          </a:solidFill>
                        </a:rPr>
                        <a:t>LTC J </a:t>
                      </a:r>
                      <a:r>
                        <a:rPr lang="en-US" sz="1350" dirty="0">
                          <a:solidFill>
                            <a:schemeClr val="tx1"/>
                          </a:solidFill>
                        </a:rPr>
                        <a:t>Arnold </a:t>
                      </a:r>
                      <a:r>
                        <a:rPr lang="en-US" sz="1350" dirty="0" err="1" smtClean="0">
                          <a:solidFill>
                            <a:schemeClr val="tx1"/>
                          </a:solidFill>
                        </a:rPr>
                        <a:t>Clamon</a:t>
                      </a:r>
                      <a:r>
                        <a:rPr lang="en-US" sz="1350" dirty="0" smtClean="0">
                          <a:solidFill>
                            <a:schemeClr val="tx1"/>
                          </a:solidFill>
                        </a:rPr>
                        <a:t> (ret)</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Banquet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b="0" dirty="0" smtClean="0">
                          <a:solidFill>
                            <a:schemeClr val="tx1"/>
                          </a:solidFill>
                        </a:rPr>
                        <a:t>How to lead people through who you are not what needs to be done. By knowing who you are and what you believe in helps you lead others to accomplish the mission without everyone feeling overwhelmed and pressure.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7" name="Table 16"/>
          <p:cNvGraphicFramePr>
            <a:graphicFrameLocks noGrp="1"/>
          </p:cNvGraphicFramePr>
          <p:nvPr>
            <p:extLst>
              <p:ext uri="{D42A27DB-BD31-4B8C-83A1-F6EECF244321}">
                <p14:modId xmlns="" xmlns:p14="http://schemas.microsoft.com/office/powerpoint/2010/main" val="620187937"/>
              </p:ext>
            </p:extLst>
          </p:nvPr>
        </p:nvGraphicFramePr>
        <p:xfrm>
          <a:off x="49642" y="911836"/>
          <a:ext cx="6751208" cy="1010920"/>
        </p:xfrm>
        <a:graphic>
          <a:graphicData uri="http://schemas.openxmlformats.org/drawingml/2006/table">
            <a:tbl>
              <a:tblPr firstRow="1" bandRow="1">
                <a:tableStyleId>{5C22544A-7EE6-4342-B048-85BDC9FD1C3A}</a:tableStyleId>
              </a:tblPr>
              <a:tblGrid>
                <a:gridCol w="2074433">
                  <a:extLst>
                    <a:ext uri="{9D8B030D-6E8A-4147-A177-3AD203B41FA5}">
                      <a16:colId xmlns="" xmlns:a16="http://schemas.microsoft.com/office/drawing/2014/main" val="20000"/>
                    </a:ext>
                  </a:extLst>
                </a:gridCol>
                <a:gridCol w="1590675">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bg1"/>
                          </a:solidFill>
                        </a:rPr>
                        <a:t>Publicity and PR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350" dirty="0">
                          <a:solidFill>
                            <a:schemeClr val="bg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350" dirty="0">
                          <a:solidFill>
                            <a:schemeClr val="bg1"/>
                          </a:solidFill>
                        </a:rPr>
                        <a:t>Jeff Crider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tc>
                  <a:txBody>
                    <a:bodyPr/>
                    <a:lstStyle/>
                    <a:p>
                      <a:r>
                        <a:rPr lang="en-US" sz="1350" dirty="0" err="1">
                          <a:solidFill>
                            <a:schemeClr val="bg1"/>
                          </a:solidFill>
                        </a:rPr>
                        <a:t>Stonefield</a:t>
                      </a:r>
                      <a:r>
                        <a:rPr lang="en-US" sz="1350" dirty="0">
                          <a:solidFill>
                            <a:schemeClr val="bg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50"/>
                    </a:solid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Former newspaper reporter, Jeff Crider has worked with the campground industry for about 25 years. Learn from his culmination of PR, journalism, and advertising! Review how to craft solid press releases and leverage activities and events to bring people to your park!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 xmlns:p14="http://schemas.microsoft.com/office/powerpoint/2010/main" val="2397375788"/>
              </p:ext>
            </p:extLst>
          </p:nvPr>
        </p:nvGraphicFramePr>
        <p:xfrm>
          <a:off x="49642" y="1996024"/>
          <a:ext cx="6751208" cy="828040"/>
        </p:xfrm>
        <a:graphic>
          <a:graphicData uri="http://schemas.openxmlformats.org/drawingml/2006/table">
            <a:tbl>
              <a:tblPr firstRow="1" bandRow="1">
                <a:tableStyleId>{5C22544A-7EE6-4342-B048-85BDC9FD1C3A}</a:tableStyleId>
              </a:tblPr>
              <a:tblGrid>
                <a:gridCol w="2856844">
                  <a:extLst>
                    <a:ext uri="{9D8B030D-6E8A-4147-A177-3AD203B41FA5}">
                      <a16:colId xmlns="" xmlns:a16="http://schemas.microsoft.com/office/drawing/2014/main" val="20000"/>
                    </a:ext>
                  </a:extLst>
                </a:gridCol>
                <a:gridCol w="1397500">
                  <a:extLst>
                    <a:ext uri="{9D8B030D-6E8A-4147-A177-3AD203B41FA5}">
                      <a16:colId xmlns="" xmlns:a16="http://schemas.microsoft.com/office/drawing/2014/main" val="20001"/>
                    </a:ext>
                  </a:extLst>
                </a:gridCol>
                <a:gridCol w="1119352">
                  <a:extLst>
                    <a:ext uri="{9D8B030D-6E8A-4147-A177-3AD203B41FA5}">
                      <a16:colId xmlns="" xmlns:a16="http://schemas.microsoft.com/office/drawing/2014/main" val="20002"/>
                    </a:ext>
                  </a:extLst>
                </a:gridCol>
                <a:gridCol w="1377512">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Recreating</a:t>
                      </a:r>
                      <a:r>
                        <a:rPr lang="en-US" sz="1350" baseline="0" dirty="0">
                          <a:solidFill>
                            <a:schemeClr val="tx1"/>
                          </a:solidFill>
                        </a:rPr>
                        <a:t> Your Recreation Program</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Deb Yeager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Banquet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Whether you’re new to this or have been doing a </a:t>
                      </a:r>
                      <a:r>
                        <a:rPr lang="en-US" sz="1200" b="0" i="0" dirty="0" err="1" smtClean="0">
                          <a:solidFill>
                            <a:schemeClr val="dk1"/>
                          </a:solidFill>
                        </a:rPr>
                        <a:t>Rec</a:t>
                      </a:r>
                      <a:r>
                        <a:rPr lang="en-US" sz="1200" b="0" i="0" dirty="0" smtClean="0">
                          <a:solidFill>
                            <a:schemeClr val="dk1"/>
                          </a:solidFill>
                        </a:rPr>
                        <a:t> Program for years, you’ll</a:t>
                      </a:r>
                      <a:r>
                        <a:rPr lang="en-US" sz="1200" b="0" i="0" baseline="0" dirty="0" smtClean="0">
                          <a:solidFill>
                            <a:schemeClr val="dk1"/>
                          </a:solidFill>
                        </a:rPr>
                        <a:t> </a:t>
                      </a:r>
                      <a:r>
                        <a:rPr lang="en-US" sz="1200" b="0" i="0" dirty="0" smtClean="0">
                          <a:solidFill>
                            <a:schemeClr val="dk1"/>
                          </a:solidFill>
                        </a:rPr>
                        <a:t>come away from this</a:t>
                      </a:r>
                      <a:r>
                        <a:rPr lang="en-US" sz="1200" b="0" i="0" baseline="0" dirty="0" smtClean="0">
                          <a:solidFill>
                            <a:schemeClr val="dk1"/>
                          </a:solidFill>
                        </a:rPr>
                        <a:t> </a:t>
                      </a:r>
                      <a:r>
                        <a:rPr lang="en-US" sz="1200" b="0" i="0" dirty="0" smtClean="0">
                          <a:solidFill>
                            <a:schemeClr val="dk1"/>
                          </a:solidFill>
                        </a:rPr>
                        <a:t>workshop with something you can use. We’ll share our best</a:t>
                      </a:r>
                      <a:r>
                        <a:rPr lang="en-US" sz="1200" b="0" i="0" baseline="0" dirty="0" smtClean="0">
                          <a:solidFill>
                            <a:schemeClr val="dk1"/>
                          </a:solidFill>
                        </a:rPr>
                        <a:t> </a:t>
                      </a:r>
                      <a:r>
                        <a:rPr lang="en-US" sz="1200" b="0" i="0" dirty="0" smtClean="0">
                          <a:solidFill>
                            <a:schemeClr val="dk1"/>
                          </a:solidFill>
                        </a:rPr>
                        <a:t>ideas and add a twist to some old favorites.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7382547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181496" y="445556"/>
            <a:ext cx="6495008" cy="421414"/>
          </a:xfrm>
          <a:prstGeom prst="rect">
            <a:avLst/>
          </a:prstGeom>
          <a:solidFill>
            <a:srgbClr val="AA26AA"/>
          </a:solidFill>
        </p:spPr>
        <p:style>
          <a:lnRef idx="1">
            <a:schemeClr val="accent1"/>
          </a:lnRef>
          <a:fillRef idx="2">
            <a:schemeClr val="accent1"/>
          </a:fillRef>
          <a:effectRef idx="1">
            <a:schemeClr val="accent1"/>
          </a:effectRef>
          <a:fontRef idx="minor">
            <a:schemeClr val="dk1"/>
          </a:fontRef>
        </p:style>
        <p:txBody>
          <a:bodyPr wrap="square" lIns="82058" tIns="41029" rIns="82058" bIns="41029" rtlCol="0">
            <a:spAutoFit/>
          </a:bodyPr>
          <a:lstStyle/>
          <a:p>
            <a:pPr algn="ctr"/>
            <a:r>
              <a:rPr lang="en-US" sz="1100" b="1" dirty="0">
                <a:solidFill>
                  <a:schemeClr val="bg1"/>
                </a:solidFill>
              </a:rPr>
              <a:t>Be our eyes and ears – if you hear about, or see something that needs to be corrected, be sure to let your Board Members or Executive Director know!</a:t>
            </a:r>
          </a:p>
        </p:txBody>
      </p:sp>
      <p:sp>
        <p:nvSpPr>
          <p:cNvPr id="67" name="Rectangle 66">
            <a:extLst>
              <a:ext uri="{FF2B5EF4-FFF2-40B4-BE49-F238E27FC236}">
                <a16:creationId xmlns="" xmlns:a16="http://schemas.microsoft.com/office/drawing/2014/main" id="{940E259D-00B2-4D13-A90F-0C6927D3B5F5}"/>
              </a:ext>
            </a:extLst>
          </p:cNvPr>
          <p:cNvSpPr/>
          <p:nvPr/>
        </p:nvSpPr>
        <p:spPr>
          <a:xfrm>
            <a:off x="30785" y="8242238"/>
            <a:ext cx="6796430" cy="861774"/>
          </a:xfrm>
          <a:prstGeom prst="rect">
            <a:avLst/>
          </a:prstGeom>
          <a:solidFill>
            <a:srgbClr val="ABDBFF"/>
          </a:solidFill>
          <a:ln>
            <a:solidFill>
              <a:srgbClr val="0070C0"/>
            </a:solid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fontAlgn="base">
              <a:spcBef>
                <a:spcPts val="583"/>
              </a:spcBef>
              <a:spcAft>
                <a:spcPct val="0"/>
              </a:spcAft>
            </a:pPr>
            <a:r>
              <a:rPr lang="en-US" altLang="en-US" sz="1000" dirty="0">
                <a:solidFill>
                  <a:schemeClr val="tx1"/>
                </a:solidFill>
                <a:latin typeface="Arial" panose="020B0604020202020204" pitchFamily="34" charset="0"/>
                <a:cs typeface="Arial" panose="020B0604020202020204" pitchFamily="34" charset="0"/>
              </a:rPr>
              <a:t>Our goal is to make this conference easy for you to attend and enjoy. Please don’t hesitate to tell a staff member immediately if you need assistance. Our members mean the world to us and we are happy to help in any way we can. If you have an experience that is not world class, please let a member of the WACO Board or your Executive Director know immediately. Your experience here is important to us. </a:t>
            </a:r>
            <a:r>
              <a:rPr lang="en-US" altLang="en-US" sz="1000" b="1" dirty="0">
                <a:solidFill>
                  <a:schemeClr val="tx1"/>
                </a:solidFill>
                <a:latin typeface="Arial" panose="020B0604020202020204" pitchFamily="34" charset="0"/>
                <a:cs typeface="Arial" panose="020B0604020202020204" pitchFamily="34" charset="0"/>
              </a:rPr>
              <a:t>If you are new to the convention – just look for a STAFF member or a Board Member.  There are no silly questions – we are happy to help!</a:t>
            </a:r>
          </a:p>
        </p:txBody>
      </p:sp>
      <p:pic>
        <p:nvPicPr>
          <p:cNvPr id="3" name="Picture 2">
            <a:extLst>
              <a:ext uri="{FF2B5EF4-FFF2-40B4-BE49-F238E27FC236}">
                <a16:creationId xmlns="" xmlns:a16="http://schemas.microsoft.com/office/drawing/2014/main" id="{452137B6-CDE7-49A2-9D26-CA513F7CD8C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81496" y="823584"/>
            <a:ext cx="6495008" cy="7403048"/>
          </a:xfrm>
          <a:prstGeom prst="rect">
            <a:avLst/>
          </a:prstGeom>
        </p:spPr>
      </p:pic>
      <p:pic>
        <p:nvPicPr>
          <p:cNvPr id="4" name="Picture 3">
            <a:extLst>
              <a:ext uri="{FF2B5EF4-FFF2-40B4-BE49-F238E27FC236}">
                <a16:creationId xmlns="" xmlns:a16="http://schemas.microsoft.com/office/drawing/2014/main" id="{347E72B3-2B62-4836-93E1-BA08A80299FD}"/>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5698"/>
            <a:ext cx="6858000" cy="428625"/>
          </a:xfrm>
          <a:prstGeom prst="rect">
            <a:avLst/>
          </a:prstGeom>
        </p:spPr>
      </p:pic>
    </p:spTree>
    <p:extLst>
      <p:ext uri="{BB962C8B-B14F-4D97-AF65-F5344CB8AC3E}">
        <p14:creationId xmlns="" xmlns:p14="http://schemas.microsoft.com/office/powerpoint/2010/main" val="35257868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THURSDAY MARCH 17</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sp>
        <p:nvSpPr>
          <p:cNvPr id="7" name="TextBox 6"/>
          <p:cNvSpPr txBox="1"/>
          <p:nvPr/>
        </p:nvSpPr>
        <p:spPr>
          <a:xfrm>
            <a:off x="3516247"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Afternoon Seminar Descriptions</a:t>
            </a:r>
          </a:p>
        </p:txBody>
      </p:sp>
      <p:graphicFrame>
        <p:nvGraphicFramePr>
          <p:cNvPr id="13" name="Table 12"/>
          <p:cNvGraphicFramePr>
            <a:graphicFrameLocks noGrp="1"/>
          </p:cNvGraphicFramePr>
          <p:nvPr>
            <p:extLst>
              <p:ext uri="{D42A27DB-BD31-4B8C-83A1-F6EECF244321}">
                <p14:modId xmlns="" xmlns:p14="http://schemas.microsoft.com/office/powerpoint/2010/main" val="2651060721"/>
              </p:ext>
            </p:extLst>
          </p:nvPr>
        </p:nvGraphicFramePr>
        <p:xfrm>
          <a:off x="49642" y="6018922"/>
          <a:ext cx="6751208" cy="960120"/>
        </p:xfrm>
        <a:graphic>
          <a:graphicData uri="http://schemas.openxmlformats.org/drawingml/2006/table">
            <a:tbl>
              <a:tblPr firstRow="1" bandRow="1">
                <a:tableStyleId>{5C22544A-7EE6-4342-B048-85BDC9FD1C3A}</a:tableStyleId>
              </a:tblPr>
              <a:tblGrid>
                <a:gridCol w="2172350">
                  <a:extLst>
                    <a:ext uri="{9D8B030D-6E8A-4147-A177-3AD203B41FA5}">
                      <a16:colId xmlns="" xmlns:a16="http://schemas.microsoft.com/office/drawing/2014/main" val="20000"/>
                    </a:ext>
                  </a:extLst>
                </a:gridCol>
                <a:gridCol w="1344168">
                  <a:extLst>
                    <a:ext uri="{9D8B030D-6E8A-4147-A177-3AD203B41FA5}">
                      <a16:colId xmlns="" xmlns:a16="http://schemas.microsoft.com/office/drawing/2014/main" val="20001"/>
                    </a:ext>
                  </a:extLst>
                </a:gridCol>
                <a:gridCol w="1983161">
                  <a:extLst>
                    <a:ext uri="{9D8B030D-6E8A-4147-A177-3AD203B41FA5}">
                      <a16:colId xmlns="" xmlns:a16="http://schemas.microsoft.com/office/drawing/2014/main" val="20002"/>
                    </a:ext>
                  </a:extLst>
                </a:gridCol>
                <a:gridCol w="1251529">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Menu Engineering: The Art of Creating More Profits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Patrick McDonnell</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Think that a new menu could make your bar or snack shack an extra $30,000? Come learn the secrets of menu engineering.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4" name="Table 13"/>
          <p:cNvGraphicFramePr>
            <a:graphicFrameLocks noGrp="1"/>
          </p:cNvGraphicFramePr>
          <p:nvPr>
            <p:extLst>
              <p:ext uri="{D42A27DB-BD31-4B8C-83A1-F6EECF244321}">
                <p14:modId xmlns="" xmlns:p14="http://schemas.microsoft.com/office/powerpoint/2010/main" val="2383801379"/>
              </p:ext>
            </p:extLst>
          </p:nvPr>
        </p:nvGraphicFramePr>
        <p:xfrm>
          <a:off x="49642" y="7132529"/>
          <a:ext cx="6751208" cy="1010920"/>
        </p:xfrm>
        <a:graphic>
          <a:graphicData uri="http://schemas.openxmlformats.org/drawingml/2006/table">
            <a:tbl>
              <a:tblPr firstRow="1" bandRow="1">
                <a:tableStyleId>{5C22544A-7EE6-4342-B048-85BDC9FD1C3A}</a:tableStyleId>
              </a:tblPr>
              <a:tblGrid>
                <a:gridCol w="2432301">
                  <a:extLst>
                    <a:ext uri="{9D8B030D-6E8A-4147-A177-3AD203B41FA5}">
                      <a16:colId xmlns="" xmlns:a16="http://schemas.microsoft.com/office/drawing/2014/main" val="20000"/>
                    </a:ext>
                  </a:extLst>
                </a:gridCol>
                <a:gridCol w="1458992">
                  <a:extLst>
                    <a:ext uri="{9D8B030D-6E8A-4147-A177-3AD203B41FA5}">
                      <a16:colId xmlns="" xmlns:a16="http://schemas.microsoft.com/office/drawing/2014/main" val="20001"/>
                    </a:ext>
                  </a:extLst>
                </a:gridCol>
                <a:gridCol w="1370261">
                  <a:extLst>
                    <a:ext uri="{9D8B030D-6E8A-4147-A177-3AD203B41FA5}">
                      <a16:colId xmlns="" xmlns:a16="http://schemas.microsoft.com/office/drawing/2014/main" val="20002"/>
                    </a:ext>
                  </a:extLst>
                </a:gridCol>
                <a:gridCol w="148965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Man Cave: Open Discussion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Jim</a:t>
                      </a:r>
                      <a:r>
                        <a:rPr lang="en-US" sz="1350" baseline="0" dirty="0">
                          <a:solidFill>
                            <a:schemeClr val="tx1"/>
                          </a:solidFill>
                        </a:rPr>
                        <a:t> Button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This session will walk you through basic ideas you need to consider when it comes to maintenance, road repair, sewer issues, best practices, ways to save money and energy. You will have time to ask questions of a campground owner that has been through it all!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 xmlns:p14="http://schemas.microsoft.com/office/powerpoint/2010/main" val="2001645499"/>
              </p:ext>
            </p:extLst>
          </p:nvPr>
        </p:nvGraphicFramePr>
        <p:xfrm>
          <a:off x="49642" y="8296936"/>
          <a:ext cx="6751208" cy="741680"/>
        </p:xfrm>
        <a:graphic>
          <a:graphicData uri="http://schemas.openxmlformats.org/drawingml/2006/table">
            <a:tbl>
              <a:tblPr firstRow="1" bandRow="1">
                <a:tableStyleId>{5C22544A-7EE6-4342-B048-85BDC9FD1C3A}</a:tableStyleId>
              </a:tblPr>
              <a:tblGrid>
                <a:gridCol w="1965904">
                  <a:extLst>
                    <a:ext uri="{9D8B030D-6E8A-4147-A177-3AD203B41FA5}">
                      <a16:colId xmlns="" xmlns:a16="http://schemas.microsoft.com/office/drawing/2014/main" val="20000"/>
                    </a:ext>
                  </a:extLst>
                </a:gridCol>
                <a:gridCol w="1359025">
                  <a:extLst>
                    <a:ext uri="{9D8B030D-6E8A-4147-A177-3AD203B41FA5}">
                      <a16:colId xmlns="" xmlns:a16="http://schemas.microsoft.com/office/drawing/2014/main" val="20001"/>
                    </a:ext>
                  </a:extLst>
                </a:gridCol>
                <a:gridCol w="1936625">
                  <a:extLst>
                    <a:ext uri="{9D8B030D-6E8A-4147-A177-3AD203B41FA5}">
                      <a16:colId xmlns="" xmlns:a16="http://schemas.microsoft.com/office/drawing/2014/main" val="20002"/>
                    </a:ext>
                  </a:extLst>
                </a:gridCol>
                <a:gridCol w="148965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Guest Services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Andrew Nussbaum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pPr marL="0" marR="0" indent="0" algn="l" defTabSz="820583" rtl="0" eaLnBrk="1" fontAlgn="auto" latinLnBrk="0" hangingPunct="1">
                        <a:lnSpc>
                          <a:spcPct val="100000"/>
                        </a:lnSpc>
                        <a:spcBef>
                          <a:spcPts val="0"/>
                        </a:spcBef>
                        <a:spcAft>
                          <a:spcPts val="0"/>
                        </a:spcAft>
                        <a:buClrTx/>
                        <a:buSzTx/>
                        <a:buFontTx/>
                        <a:buNone/>
                        <a:tabLst/>
                        <a:defRPr/>
                      </a:pPr>
                      <a:r>
                        <a:rPr lang="en-US" sz="1200" dirty="0">
                          <a:solidFill>
                            <a:schemeClr val="dk1"/>
                          </a:solidFill>
                        </a:rPr>
                        <a:t>What services and amenities should you be providing based on new guest expectations?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 xmlns:p14="http://schemas.microsoft.com/office/powerpoint/2010/main" val="223570634"/>
              </p:ext>
            </p:extLst>
          </p:nvPr>
        </p:nvGraphicFramePr>
        <p:xfrm>
          <a:off x="49642" y="4905315"/>
          <a:ext cx="6751208" cy="960120"/>
        </p:xfrm>
        <a:graphic>
          <a:graphicData uri="http://schemas.openxmlformats.org/drawingml/2006/table">
            <a:tbl>
              <a:tblPr firstRow="1" bandRow="1">
                <a:tableStyleId>{5C22544A-7EE6-4342-B048-85BDC9FD1C3A}</a:tableStyleId>
              </a:tblPr>
              <a:tblGrid>
                <a:gridCol w="1988708">
                  <a:extLst>
                    <a:ext uri="{9D8B030D-6E8A-4147-A177-3AD203B41FA5}">
                      <a16:colId xmlns="" xmlns:a16="http://schemas.microsoft.com/office/drawing/2014/main" val="20000"/>
                    </a:ext>
                  </a:extLst>
                </a:gridCol>
                <a:gridCol w="1504950">
                  <a:extLst>
                    <a:ext uri="{9D8B030D-6E8A-4147-A177-3AD203B41FA5}">
                      <a16:colId xmlns="" xmlns:a16="http://schemas.microsoft.com/office/drawing/2014/main" val="20001"/>
                    </a:ext>
                  </a:extLst>
                </a:gridCol>
                <a:gridCol w="2006021">
                  <a:extLst>
                    <a:ext uri="{9D8B030D-6E8A-4147-A177-3AD203B41FA5}">
                      <a16:colId xmlns="" xmlns:a16="http://schemas.microsoft.com/office/drawing/2014/main" val="20002"/>
                    </a:ext>
                  </a:extLst>
                </a:gridCol>
                <a:gridCol w="1251529">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Campground Valuation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John </a:t>
                      </a:r>
                      <a:r>
                        <a:rPr lang="en-US" sz="1350" dirty="0" err="1">
                          <a:solidFill>
                            <a:schemeClr val="tx1"/>
                          </a:solidFill>
                        </a:rPr>
                        <a:t>Jaszewski</a:t>
                      </a:r>
                      <a:r>
                        <a:rPr lang="en-US" sz="1350" dirty="0">
                          <a:solidFill>
                            <a:schemeClr val="tx1"/>
                          </a:solidFill>
                        </a:rPr>
                        <a:t> &amp; Phil Whitehead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What projects increase your campground value?</a:t>
                      </a:r>
                      <a:r>
                        <a:rPr lang="en-US" sz="1200" b="0" i="0" baseline="0" dirty="0">
                          <a:solidFill>
                            <a:schemeClr val="dk1"/>
                          </a:solidFill>
                        </a:rPr>
                        <a:t> </a:t>
                      </a:r>
                      <a:r>
                        <a:rPr lang="en-US" sz="1200" b="0" i="0" dirty="0">
                          <a:solidFill>
                            <a:schemeClr val="dk1"/>
                          </a:solidFill>
                        </a:rPr>
                        <a:t>We’ll show projects that hit the bottom line and increase value today and in the future. Learn which projects are important to your banker and your 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0" name="Table 19"/>
          <p:cNvGraphicFramePr>
            <a:graphicFrameLocks noGrp="1"/>
          </p:cNvGraphicFramePr>
          <p:nvPr>
            <p:extLst>
              <p:ext uri="{D42A27DB-BD31-4B8C-83A1-F6EECF244321}">
                <p14:modId xmlns="" xmlns:p14="http://schemas.microsoft.com/office/powerpoint/2010/main" val="1160835288"/>
              </p:ext>
            </p:extLst>
          </p:nvPr>
        </p:nvGraphicFramePr>
        <p:xfrm>
          <a:off x="49642" y="959974"/>
          <a:ext cx="6751208" cy="1010920"/>
        </p:xfrm>
        <a:graphic>
          <a:graphicData uri="http://schemas.openxmlformats.org/drawingml/2006/table">
            <a:tbl>
              <a:tblPr firstRow="1" bandRow="1">
                <a:tableStyleId>{5C22544A-7EE6-4342-B048-85BDC9FD1C3A}</a:tableStyleId>
              </a:tblPr>
              <a:tblGrid>
                <a:gridCol w="2074433">
                  <a:extLst>
                    <a:ext uri="{9D8B030D-6E8A-4147-A177-3AD203B41FA5}">
                      <a16:colId xmlns="" xmlns:a16="http://schemas.microsoft.com/office/drawing/2014/main" val="20000"/>
                    </a:ext>
                  </a:extLst>
                </a:gridCol>
                <a:gridCol w="1590675">
                  <a:extLst>
                    <a:ext uri="{9D8B030D-6E8A-4147-A177-3AD203B41FA5}">
                      <a16:colId xmlns="" xmlns:a16="http://schemas.microsoft.com/office/drawing/2014/main" val="20001"/>
                    </a:ext>
                  </a:extLst>
                </a:gridCol>
                <a:gridCol w="1628775">
                  <a:extLst>
                    <a:ext uri="{9D8B030D-6E8A-4147-A177-3AD203B41FA5}">
                      <a16:colId xmlns="" xmlns:a16="http://schemas.microsoft.com/office/drawing/2014/main" val="20002"/>
                    </a:ext>
                  </a:extLst>
                </a:gridCol>
                <a:gridCol w="14573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Tourism</a:t>
                      </a:r>
                      <a:r>
                        <a:rPr lang="en-US" sz="1350" baseline="0" dirty="0">
                          <a:solidFill>
                            <a:schemeClr val="tx1"/>
                          </a:solidFill>
                        </a:rPr>
                        <a:t> Trends</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Andrew Nussbaum</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Statistics, trends, and insights that the Travel WI group is seeing that may impact how you market and advertise your campground, what amenities you choose to upgrade or purchase, and what the next couple of years will look like for those in the recreation and hospitality industry.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1" name="Table 20"/>
          <p:cNvGraphicFramePr>
            <a:graphicFrameLocks noGrp="1"/>
          </p:cNvGraphicFramePr>
          <p:nvPr>
            <p:extLst>
              <p:ext uri="{D42A27DB-BD31-4B8C-83A1-F6EECF244321}">
                <p14:modId xmlns="" xmlns:p14="http://schemas.microsoft.com/office/powerpoint/2010/main" val="3278920191"/>
              </p:ext>
            </p:extLst>
          </p:nvPr>
        </p:nvGraphicFramePr>
        <p:xfrm>
          <a:off x="49642" y="3237988"/>
          <a:ext cx="6751208" cy="1513840"/>
        </p:xfrm>
        <a:graphic>
          <a:graphicData uri="http://schemas.openxmlformats.org/drawingml/2006/table">
            <a:tbl>
              <a:tblPr firstRow="1" bandRow="1">
                <a:tableStyleId>{5C22544A-7EE6-4342-B048-85BDC9FD1C3A}</a:tableStyleId>
              </a:tblPr>
              <a:tblGrid>
                <a:gridCol w="2334329">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702254">
                  <a:extLst>
                    <a:ext uri="{9D8B030D-6E8A-4147-A177-3AD203B41FA5}">
                      <a16:colId xmlns="" xmlns:a16="http://schemas.microsoft.com/office/drawing/2014/main" val="20002"/>
                    </a:ext>
                  </a:extLst>
                </a:gridCol>
                <a:gridCol w="13430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Pool Code Revision &amp; Fee Structure Highlights </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Mary Ellen </a:t>
                      </a:r>
                      <a:r>
                        <a:rPr lang="en-US" sz="1350" dirty="0" err="1">
                          <a:solidFill>
                            <a:schemeClr val="tx1"/>
                          </a:solidFill>
                        </a:rPr>
                        <a:t>Bruesch</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pPr algn="ctr"/>
                      <a:r>
                        <a:rPr lang="en-US" sz="1350" b="1" i="1" dirty="0">
                          <a:solidFill>
                            <a:schemeClr val="dk1"/>
                          </a:solidFill>
                        </a:rPr>
                        <a:t>**This</a:t>
                      </a:r>
                      <a:r>
                        <a:rPr lang="en-US" sz="1350" b="1" i="1" baseline="0" dirty="0">
                          <a:solidFill>
                            <a:schemeClr val="dk1"/>
                          </a:solidFill>
                        </a:rPr>
                        <a:t> course is a repeat from the 11am session for additional attendees to sit in**</a:t>
                      </a:r>
                      <a:endParaRPr lang="en-US" sz="1350" b="1" i="1"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0002"/>
                  </a:ext>
                </a:extLst>
              </a:tr>
              <a:tr h="370840">
                <a:tc gridSpan="4">
                  <a:txBody>
                    <a:bodyPr/>
                    <a:lstStyle/>
                    <a:p>
                      <a:r>
                        <a:rPr lang="en-US" sz="1200" b="0" i="0" dirty="0">
                          <a:solidFill>
                            <a:schemeClr val="dk1"/>
                          </a:solidFill>
                        </a:rPr>
                        <a:t>Lots of changes coming up in 2022  for the pool code!  If you have a pool at your park, be sure to check out one of these two available sessions.  Note they are both the same material, being offered twice, as we felt there would be a lot of members wanting this information!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2" name="Table 21"/>
          <p:cNvGraphicFramePr>
            <a:graphicFrameLocks noGrp="1"/>
          </p:cNvGraphicFramePr>
          <p:nvPr>
            <p:extLst>
              <p:ext uri="{D42A27DB-BD31-4B8C-83A1-F6EECF244321}">
                <p14:modId xmlns="" xmlns:p14="http://schemas.microsoft.com/office/powerpoint/2010/main" val="1356836909"/>
              </p:ext>
            </p:extLst>
          </p:nvPr>
        </p:nvGraphicFramePr>
        <p:xfrm>
          <a:off x="49642" y="2124381"/>
          <a:ext cx="6751208" cy="960120"/>
        </p:xfrm>
        <a:graphic>
          <a:graphicData uri="http://schemas.openxmlformats.org/drawingml/2006/table">
            <a:tbl>
              <a:tblPr firstRow="1" bandRow="1">
                <a:tableStyleId>{5C22544A-7EE6-4342-B048-85BDC9FD1C3A}</a:tableStyleId>
              </a:tblPr>
              <a:tblGrid>
                <a:gridCol w="2236358">
                  <a:extLst>
                    <a:ext uri="{9D8B030D-6E8A-4147-A177-3AD203B41FA5}">
                      <a16:colId xmlns="" xmlns:a16="http://schemas.microsoft.com/office/drawing/2014/main" val="20000"/>
                    </a:ext>
                  </a:extLst>
                </a:gridCol>
                <a:gridCol w="1687286">
                  <a:extLst>
                    <a:ext uri="{9D8B030D-6E8A-4147-A177-3AD203B41FA5}">
                      <a16:colId xmlns="" xmlns:a16="http://schemas.microsoft.com/office/drawing/2014/main" val="20001"/>
                    </a:ext>
                  </a:extLst>
                </a:gridCol>
                <a:gridCol w="1513114">
                  <a:extLst>
                    <a:ext uri="{9D8B030D-6E8A-4147-A177-3AD203B41FA5}">
                      <a16:colId xmlns="" xmlns:a16="http://schemas.microsoft.com/office/drawing/2014/main" val="20002"/>
                    </a:ext>
                  </a:extLst>
                </a:gridCol>
                <a:gridCol w="1314450">
                  <a:extLst>
                    <a:ext uri="{9D8B030D-6E8A-4147-A177-3AD203B41FA5}">
                      <a16:colId xmlns="" xmlns:a16="http://schemas.microsoft.com/office/drawing/2014/main" val="20003"/>
                    </a:ext>
                  </a:extLst>
                </a:gridCol>
              </a:tblGrid>
              <a:tr h="362674">
                <a:tc>
                  <a:txBody>
                    <a:bodyPr/>
                    <a:lstStyle/>
                    <a:p>
                      <a:r>
                        <a:rPr lang="en-US" sz="1350" dirty="0">
                          <a:solidFill>
                            <a:schemeClr val="tx1"/>
                          </a:solidFill>
                        </a:rPr>
                        <a:t>Customer Engagement &amp; Advertising Opportunities </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2:00 – 3:00p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Tia Anderson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An open table discussion regarding customer engagement through activities, amenities, social media, and how to utilize these as advertising opportunities.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7382547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THURSDAY MARCH 17</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sp>
        <p:nvSpPr>
          <p:cNvPr id="7" name="TextBox 6"/>
          <p:cNvSpPr txBox="1"/>
          <p:nvPr/>
        </p:nvSpPr>
        <p:spPr>
          <a:xfrm>
            <a:off x="3516247"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Afternoon Seminar Descriptions</a:t>
            </a:r>
          </a:p>
        </p:txBody>
      </p:sp>
      <p:graphicFrame>
        <p:nvGraphicFramePr>
          <p:cNvPr id="16" name="Table 15"/>
          <p:cNvGraphicFramePr>
            <a:graphicFrameLocks noGrp="1"/>
          </p:cNvGraphicFramePr>
          <p:nvPr>
            <p:extLst>
              <p:ext uri="{D42A27DB-BD31-4B8C-83A1-F6EECF244321}">
                <p14:modId xmlns="" xmlns:p14="http://schemas.microsoft.com/office/powerpoint/2010/main" val="2972833442"/>
              </p:ext>
            </p:extLst>
          </p:nvPr>
        </p:nvGraphicFramePr>
        <p:xfrm>
          <a:off x="46996" y="2170735"/>
          <a:ext cx="6751208" cy="960120"/>
        </p:xfrm>
        <a:graphic>
          <a:graphicData uri="http://schemas.openxmlformats.org/drawingml/2006/table">
            <a:tbl>
              <a:tblPr firstRow="1" bandRow="1">
                <a:tableStyleId>{5C22544A-7EE6-4342-B048-85BDC9FD1C3A}</a:tableStyleId>
              </a:tblPr>
              <a:tblGrid>
                <a:gridCol w="2607833">
                  <a:extLst>
                    <a:ext uri="{9D8B030D-6E8A-4147-A177-3AD203B41FA5}">
                      <a16:colId xmlns="" xmlns:a16="http://schemas.microsoft.com/office/drawing/2014/main" val="20000"/>
                    </a:ext>
                  </a:extLst>
                </a:gridCol>
                <a:gridCol w="1343025">
                  <a:extLst>
                    <a:ext uri="{9D8B030D-6E8A-4147-A177-3AD203B41FA5}">
                      <a16:colId xmlns="" xmlns:a16="http://schemas.microsoft.com/office/drawing/2014/main" val="20001"/>
                    </a:ext>
                  </a:extLst>
                </a:gridCol>
                <a:gridCol w="1457325">
                  <a:extLst>
                    <a:ext uri="{9D8B030D-6E8A-4147-A177-3AD203B41FA5}">
                      <a16:colId xmlns="" xmlns:a16="http://schemas.microsoft.com/office/drawing/2014/main" val="20002"/>
                    </a:ext>
                  </a:extLst>
                </a:gridCol>
                <a:gridCol w="134302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Death In The Workplace and Other Tough Topics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Mary Bauer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We will cover OSHA responsibilities for small business owners - particularly surrounding an accident, or worse.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7" name="Table 16"/>
          <p:cNvGraphicFramePr>
            <a:graphicFrameLocks noGrp="1"/>
          </p:cNvGraphicFramePr>
          <p:nvPr>
            <p:extLst>
              <p:ext uri="{D42A27DB-BD31-4B8C-83A1-F6EECF244321}">
                <p14:modId xmlns="" xmlns:p14="http://schemas.microsoft.com/office/powerpoint/2010/main" val="804375353"/>
              </p:ext>
            </p:extLst>
          </p:nvPr>
        </p:nvGraphicFramePr>
        <p:xfrm>
          <a:off x="46996" y="949800"/>
          <a:ext cx="6751208" cy="1002754"/>
        </p:xfrm>
        <a:graphic>
          <a:graphicData uri="http://schemas.openxmlformats.org/drawingml/2006/table">
            <a:tbl>
              <a:tblPr firstRow="1" bandRow="1">
                <a:tableStyleId>{5C22544A-7EE6-4342-B048-85BDC9FD1C3A}</a:tableStyleId>
              </a:tblPr>
              <a:tblGrid>
                <a:gridCol w="2178403">
                  <a:extLst>
                    <a:ext uri="{9D8B030D-6E8A-4147-A177-3AD203B41FA5}">
                      <a16:colId xmlns="" xmlns:a16="http://schemas.microsoft.com/office/drawing/2014/main" val="20000"/>
                    </a:ext>
                  </a:extLst>
                </a:gridCol>
                <a:gridCol w="1481070">
                  <a:extLst>
                    <a:ext uri="{9D8B030D-6E8A-4147-A177-3AD203B41FA5}">
                      <a16:colId xmlns="" xmlns:a16="http://schemas.microsoft.com/office/drawing/2014/main" val="20001"/>
                    </a:ext>
                  </a:extLst>
                </a:gridCol>
                <a:gridCol w="1557829">
                  <a:extLst>
                    <a:ext uri="{9D8B030D-6E8A-4147-A177-3AD203B41FA5}">
                      <a16:colId xmlns="" xmlns:a16="http://schemas.microsoft.com/office/drawing/2014/main" val="20002"/>
                    </a:ext>
                  </a:extLst>
                </a:gridCol>
                <a:gridCol w="1533906">
                  <a:extLst>
                    <a:ext uri="{9D8B030D-6E8A-4147-A177-3AD203B41FA5}">
                      <a16:colId xmlns="" xmlns:a16="http://schemas.microsoft.com/office/drawing/2014/main" val="20003"/>
                    </a:ext>
                  </a:extLst>
                </a:gridCol>
              </a:tblGrid>
              <a:tr h="362674">
                <a:tc>
                  <a:txBody>
                    <a:bodyPr/>
                    <a:lstStyle/>
                    <a:p>
                      <a:r>
                        <a:rPr lang="en-US" sz="1350" dirty="0">
                          <a:solidFill>
                            <a:schemeClr val="tx1"/>
                          </a:solidFill>
                        </a:rPr>
                        <a:t>Working With Family</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Eileen Vaughn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pPr rtl="0"/>
                      <a:r>
                        <a:rPr lang="en-US" sz="1200" dirty="0" smtClean="0"/>
                        <a:t>Working with your family definitely creates a set of challenges.</a:t>
                      </a:r>
                      <a:r>
                        <a:rPr lang="en-US" sz="1200" baseline="0" dirty="0" smtClean="0"/>
                        <a:t> </a:t>
                      </a:r>
                      <a:r>
                        <a:rPr lang="en-US" sz="1200" dirty="0" smtClean="0"/>
                        <a:t>In order to succeed in running a successful business, we need to learn the ups and</a:t>
                      </a:r>
                      <a:r>
                        <a:rPr lang="en-US" sz="1200" baseline="0" dirty="0" smtClean="0"/>
                        <a:t> </a:t>
                      </a:r>
                      <a:r>
                        <a:rPr lang="en-US" sz="1200" dirty="0" smtClean="0"/>
                        <a:t>downs and how to manage working together while still balancing your own personal</a:t>
                      </a:r>
                      <a:r>
                        <a:rPr lang="en-US" sz="1200" baseline="0" dirty="0" smtClean="0"/>
                        <a:t> </a:t>
                      </a:r>
                      <a:r>
                        <a:rPr lang="en-US" sz="1200" dirty="0" smtClean="0"/>
                        <a:t>life.</a:t>
                      </a:r>
                      <a:endParaRPr lang="en-US" sz="12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Table 11"/>
          <p:cNvGraphicFramePr>
            <a:graphicFrameLocks noGrp="1"/>
          </p:cNvGraphicFramePr>
          <p:nvPr>
            <p:extLst>
              <p:ext uri="{D42A27DB-BD31-4B8C-83A1-F6EECF244321}">
                <p14:modId xmlns="" xmlns:p14="http://schemas.microsoft.com/office/powerpoint/2010/main" val="2363688425"/>
              </p:ext>
            </p:extLst>
          </p:nvPr>
        </p:nvGraphicFramePr>
        <p:xfrm>
          <a:off x="59167" y="3303951"/>
          <a:ext cx="6751208" cy="960120"/>
        </p:xfrm>
        <a:graphic>
          <a:graphicData uri="http://schemas.openxmlformats.org/drawingml/2006/table">
            <a:tbl>
              <a:tblPr firstRow="1" bandRow="1">
                <a:tableStyleId>{5C22544A-7EE6-4342-B048-85BDC9FD1C3A}</a:tableStyleId>
              </a:tblPr>
              <a:tblGrid>
                <a:gridCol w="1988708">
                  <a:extLst>
                    <a:ext uri="{9D8B030D-6E8A-4147-A177-3AD203B41FA5}">
                      <a16:colId xmlns="" xmlns:a16="http://schemas.microsoft.com/office/drawing/2014/main" val="20000"/>
                    </a:ext>
                  </a:extLst>
                </a:gridCol>
                <a:gridCol w="1504950">
                  <a:extLst>
                    <a:ext uri="{9D8B030D-6E8A-4147-A177-3AD203B41FA5}">
                      <a16:colId xmlns="" xmlns:a16="http://schemas.microsoft.com/office/drawing/2014/main" val="20001"/>
                    </a:ext>
                  </a:extLst>
                </a:gridCol>
                <a:gridCol w="2006021">
                  <a:extLst>
                    <a:ext uri="{9D8B030D-6E8A-4147-A177-3AD203B41FA5}">
                      <a16:colId xmlns="" xmlns:a16="http://schemas.microsoft.com/office/drawing/2014/main" val="20002"/>
                    </a:ext>
                  </a:extLst>
                </a:gridCol>
                <a:gridCol w="1251529">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Campground Valuation</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3:15 – 4:15p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John </a:t>
                      </a:r>
                      <a:r>
                        <a:rPr lang="en-US" sz="1350" dirty="0" err="1">
                          <a:solidFill>
                            <a:schemeClr val="tx1"/>
                          </a:solidFill>
                        </a:rPr>
                        <a:t>Jaszewski</a:t>
                      </a:r>
                      <a:r>
                        <a:rPr lang="en-US" sz="1350" dirty="0">
                          <a:solidFill>
                            <a:schemeClr val="tx1"/>
                          </a:solidFill>
                        </a:rPr>
                        <a:t> &amp; Phil Whitehead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Pointer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What projects increase your campground value?</a:t>
                      </a:r>
                      <a:r>
                        <a:rPr lang="en-US" sz="1200" b="0" i="0" baseline="0" dirty="0">
                          <a:solidFill>
                            <a:schemeClr val="dk1"/>
                          </a:solidFill>
                        </a:rPr>
                        <a:t> </a:t>
                      </a:r>
                      <a:r>
                        <a:rPr lang="en-US" sz="1200" b="0" i="0" dirty="0">
                          <a:solidFill>
                            <a:schemeClr val="dk1"/>
                          </a:solidFill>
                        </a:rPr>
                        <a:t>We’ll show projects that hit the bottom line and increase value today and in the future. Learn which projects are important to your banker and your 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7382547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 xmlns:p14="http://schemas.microsoft.com/office/powerpoint/2010/main" val="3995159722"/>
              </p:ext>
            </p:extLst>
          </p:nvPr>
        </p:nvGraphicFramePr>
        <p:xfrm>
          <a:off x="57150" y="484485"/>
          <a:ext cx="6743700" cy="8586820"/>
        </p:xfrm>
        <a:graphic>
          <a:graphicData uri="http://schemas.openxmlformats.org/drawingml/2006/table">
            <a:tbl>
              <a:tblPr/>
              <a:tblGrid>
                <a:gridCol w="719142">
                  <a:extLst>
                    <a:ext uri="{9D8B030D-6E8A-4147-A177-3AD203B41FA5}">
                      <a16:colId xmlns="" xmlns:a16="http://schemas.microsoft.com/office/drawing/2014/main" val="20000"/>
                    </a:ext>
                  </a:extLst>
                </a:gridCol>
                <a:gridCol w="6024558">
                  <a:extLst>
                    <a:ext uri="{9D8B030D-6E8A-4147-A177-3AD203B41FA5}">
                      <a16:colId xmlns="" xmlns:a16="http://schemas.microsoft.com/office/drawing/2014/main" val="20001"/>
                    </a:ext>
                  </a:extLst>
                </a:gridCol>
              </a:tblGrid>
              <a:tr h="315615">
                <a:tc>
                  <a:txBody>
                    <a:bodyPr/>
                    <a:lstStyle/>
                    <a:p>
                      <a:pPr marL="0" marR="0" indent="0" algn="ctr" defTabSz="1018824" rtl="0" eaLnBrk="1" fontAlgn="auto" latinLnBrk="0" hangingPunct="1">
                        <a:lnSpc>
                          <a:spcPct val="119000"/>
                        </a:lnSpc>
                        <a:spcBef>
                          <a:spcPts val="0"/>
                        </a:spcBef>
                        <a:spcAft>
                          <a:spcPts val="600"/>
                        </a:spcAft>
                        <a:buClrTx/>
                        <a:buSzTx/>
                        <a:buFontTx/>
                        <a:buNone/>
                        <a:tabLst/>
                        <a:defRPr/>
                      </a:pPr>
                      <a:r>
                        <a:rPr lang="en-US" sz="1200" b="1" kern="1400" dirty="0">
                          <a:solidFill>
                            <a:schemeClr val="bg1"/>
                          </a:solidFill>
                          <a:effectLst/>
                          <a:latin typeface="Arial" panose="020B0604020202020204" pitchFamily="34" charset="0"/>
                          <a:cs typeface="Arial" panose="020B0604020202020204" pitchFamily="34" charset="0"/>
                        </a:rPr>
                        <a:t>4:15pm</a:t>
                      </a:r>
                    </a:p>
                  </a:txBody>
                  <a:tcPr marL="25278" marR="25278" marT="26044" marB="26044">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50"/>
                    </a:solidFill>
                  </a:tcPr>
                </a:tc>
                <a:tc>
                  <a:txBody>
                    <a:bodyPr/>
                    <a:lstStyle/>
                    <a:p>
                      <a:pPr marL="0" marR="0" indent="0" algn="ctr" defTabSz="1018824" rtl="0" eaLnBrk="1" fontAlgn="auto" latinLnBrk="0" hangingPunct="1">
                        <a:lnSpc>
                          <a:spcPct val="119000"/>
                        </a:lnSpc>
                        <a:spcBef>
                          <a:spcPts val="0"/>
                        </a:spcBef>
                        <a:spcAft>
                          <a:spcPts val="0"/>
                        </a:spcAft>
                        <a:buClrTx/>
                        <a:buSzTx/>
                        <a:buFontTx/>
                        <a:buNone/>
                        <a:tabLst/>
                        <a:defRPr/>
                      </a:pPr>
                      <a:r>
                        <a:rPr lang="en-US" sz="1600" b="1" kern="1200" dirty="0">
                          <a:solidFill>
                            <a:schemeClr val="tx1"/>
                          </a:solidFill>
                          <a:effectLst/>
                          <a:latin typeface="+mj-lt"/>
                          <a:cs typeface="Arial" panose="020B0604020202020204" pitchFamily="34" charset="0"/>
                        </a:rPr>
                        <a:t>Cash Bar Opens – Beer Tasting &amp; Root Beer Tasting</a:t>
                      </a:r>
                      <a:r>
                        <a:rPr lang="en-US" sz="1600" b="1" kern="1200" baseline="0" dirty="0">
                          <a:solidFill>
                            <a:schemeClr val="tx1"/>
                          </a:solidFill>
                          <a:effectLst/>
                          <a:latin typeface="+mj-lt"/>
                          <a:cs typeface="Arial" panose="020B0604020202020204" pitchFamily="34" charset="0"/>
                        </a:rPr>
                        <a:t> by Point Brewery</a:t>
                      </a:r>
                      <a:endParaRPr lang="en-US" sz="1600" b="1" i="1" kern="1200" dirty="0">
                        <a:solidFill>
                          <a:schemeClr val="tx1"/>
                        </a:solidFill>
                        <a:effectLst/>
                        <a:latin typeface="+mj-lt"/>
                        <a:cs typeface="Arial" panose="020B0604020202020204" pitchFamily="34" charset="0"/>
                      </a:endParaRPr>
                    </a:p>
                  </a:txBody>
                  <a:tcPr marL="30417" marR="30417" marT="31339" marB="31339">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6E6A2"/>
                    </a:solidFill>
                  </a:tcPr>
                </a:tc>
                <a:extLst>
                  <a:ext uri="{0D108BD9-81ED-4DB2-BD59-A6C34878D82A}">
                    <a16:rowId xmlns="" xmlns:a16="http://schemas.microsoft.com/office/drawing/2014/main" val="10000"/>
                  </a:ext>
                </a:extLst>
              </a:tr>
              <a:tr h="1410415">
                <a:tc>
                  <a:txBody>
                    <a:bodyPr/>
                    <a:lstStyle/>
                    <a:p>
                      <a:pPr marR="0" indent="0" algn="ctr" rtl="0">
                        <a:lnSpc>
                          <a:spcPct val="119000"/>
                        </a:lnSpc>
                        <a:spcBef>
                          <a:spcPts val="0"/>
                        </a:spcBef>
                        <a:spcAft>
                          <a:spcPts val="600"/>
                        </a:spcAft>
                      </a:pPr>
                      <a:r>
                        <a:rPr lang="en-US" sz="1200" b="1" kern="1400" dirty="0">
                          <a:solidFill>
                            <a:schemeClr val="bg1"/>
                          </a:solidFill>
                          <a:effectLst/>
                          <a:latin typeface="Arial" panose="020B0604020202020204" pitchFamily="34" charset="0"/>
                          <a:cs typeface="Arial" panose="020B0604020202020204" pitchFamily="34" charset="0"/>
                        </a:rPr>
                        <a:t>4:45pm</a:t>
                      </a:r>
                    </a:p>
                  </a:txBody>
                  <a:tcPr marL="25278" marR="25278" marT="26044" marB="26044">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A26AA"/>
                    </a:solidFill>
                  </a:tcPr>
                </a:tc>
                <a:tc>
                  <a:txBody>
                    <a:bodyPr/>
                    <a:lstStyle/>
                    <a:p>
                      <a:pPr marR="0" indent="0" algn="ctr" rtl="0">
                        <a:lnSpc>
                          <a:spcPct val="119000"/>
                        </a:lnSpc>
                        <a:spcBef>
                          <a:spcPts val="0"/>
                        </a:spcBef>
                        <a:spcAft>
                          <a:spcPts val="0"/>
                        </a:spcAft>
                      </a:pPr>
                      <a:r>
                        <a:rPr kumimoji="0" lang="en-US" sz="2500" b="1" kern="1200" baseline="0" dirty="0">
                          <a:solidFill>
                            <a:schemeClr val="tx1"/>
                          </a:solidFill>
                          <a:effectLst>
                            <a:outerShdw blurRad="38100" dist="38100" dir="2700000" algn="tl">
                              <a:srgbClr val="000000">
                                <a:alpha val="43137"/>
                              </a:srgbClr>
                            </a:outerShdw>
                          </a:effectLst>
                          <a:latin typeface="+mj-lt"/>
                          <a:ea typeface="+mn-ea"/>
                          <a:cs typeface="+mn-cs"/>
                        </a:rPr>
                        <a:t> STEAK FRY &amp; SHRIMP!</a:t>
                      </a:r>
                    </a:p>
                    <a:p>
                      <a:pPr marL="0" marR="0" lvl="0" indent="0" algn="ctr" defTabSz="820583" rtl="0" eaLnBrk="1" fontAlgn="auto" latinLnBrk="0" hangingPunct="1">
                        <a:lnSpc>
                          <a:spcPct val="119000"/>
                        </a:lnSpc>
                        <a:spcBef>
                          <a:spcPts val="0"/>
                        </a:spcBef>
                        <a:spcAft>
                          <a:spcPts val="0"/>
                        </a:spcAft>
                        <a:buClrTx/>
                        <a:buSzTx/>
                        <a:buFontTx/>
                        <a:buNone/>
                        <a:tabLst/>
                        <a:defRPr/>
                      </a:pPr>
                      <a:r>
                        <a:rPr lang="en-US" sz="1500" b="1" kern="1400" baseline="0" dirty="0">
                          <a:solidFill>
                            <a:srgbClr val="000000"/>
                          </a:solidFill>
                          <a:effectLst/>
                          <a:latin typeface="+mn-lt"/>
                          <a:ea typeface="+mn-ea"/>
                          <a:cs typeface="Arial" panose="020B0604020202020204" pitchFamily="34" charset="0"/>
                        </a:rPr>
                        <a:t>BROUGHT TO YOU &amp; SERVED BY YOUR WACO BOARD OF DIRECTORS! </a:t>
                      </a:r>
                      <a:endParaRPr kumimoji="0" lang="en-US" sz="1500" b="1" kern="1200" baseline="0" dirty="0">
                        <a:solidFill>
                          <a:schemeClr val="tx1"/>
                        </a:solidFill>
                        <a:effectLst/>
                        <a:latin typeface="+mn-lt"/>
                        <a:ea typeface="+mn-ea"/>
                        <a:cs typeface="+mn-cs"/>
                      </a:endParaRPr>
                    </a:p>
                    <a:p>
                      <a:pPr marR="0" indent="0" algn="ctr" rtl="0">
                        <a:lnSpc>
                          <a:spcPct val="119000"/>
                        </a:lnSpc>
                        <a:spcBef>
                          <a:spcPts val="0"/>
                        </a:spcBef>
                        <a:spcAft>
                          <a:spcPts val="0"/>
                        </a:spcAft>
                      </a:pPr>
                      <a:r>
                        <a:rPr kumimoji="0" lang="en-US" sz="1500" b="1" kern="1200" baseline="0" dirty="0">
                          <a:solidFill>
                            <a:schemeClr val="tx1"/>
                          </a:solidFill>
                          <a:effectLst/>
                          <a:latin typeface="+mj-lt"/>
                          <a:ea typeface="+mn-ea"/>
                          <a:cs typeface="+mn-cs"/>
                        </a:rPr>
                        <a:t>Also sponsored by Bud </a:t>
                      </a:r>
                      <a:r>
                        <a:rPr kumimoji="0" lang="en-US" sz="1500" b="1" kern="1200" baseline="0" dirty="0" err="1">
                          <a:solidFill>
                            <a:schemeClr val="tx1"/>
                          </a:solidFill>
                          <a:effectLst/>
                          <a:latin typeface="+mj-lt"/>
                          <a:ea typeface="+mn-ea"/>
                          <a:cs typeface="+mn-cs"/>
                        </a:rPr>
                        <a:t>Styer</a:t>
                      </a:r>
                      <a:r>
                        <a:rPr kumimoji="0" lang="en-US" sz="1500" b="1" kern="1200" baseline="0" dirty="0">
                          <a:solidFill>
                            <a:schemeClr val="tx1"/>
                          </a:solidFill>
                          <a:effectLst/>
                          <a:latin typeface="+mj-lt"/>
                          <a:ea typeface="+mn-ea"/>
                          <a:cs typeface="+mn-cs"/>
                        </a:rPr>
                        <a:t>, Reinhart Foods and Vista </a:t>
                      </a:r>
                      <a:r>
                        <a:rPr kumimoji="0" lang="en-US" sz="1500" b="1" kern="1200" baseline="0" dirty="0" err="1">
                          <a:solidFill>
                            <a:schemeClr val="tx1"/>
                          </a:solidFill>
                          <a:effectLst/>
                          <a:latin typeface="+mj-lt"/>
                          <a:ea typeface="+mn-ea"/>
                          <a:cs typeface="+mn-cs"/>
                        </a:rPr>
                        <a:t>Royalle</a:t>
                      </a:r>
                      <a:r>
                        <a:rPr kumimoji="0" lang="en-US" sz="1500" b="1" kern="1200" baseline="0" dirty="0">
                          <a:solidFill>
                            <a:schemeClr val="tx1"/>
                          </a:solidFill>
                          <a:effectLst/>
                          <a:latin typeface="+mj-lt"/>
                          <a:ea typeface="+mn-ea"/>
                          <a:cs typeface="+mn-cs"/>
                        </a:rPr>
                        <a:t>!</a:t>
                      </a:r>
                    </a:p>
                    <a:p>
                      <a:pPr marR="0" indent="0" algn="ctr" rtl="0">
                        <a:lnSpc>
                          <a:spcPct val="119000"/>
                        </a:lnSpc>
                        <a:spcBef>
                          <a:spcPts val="0"/>
                        </a:spcBef>
                        <a:spcAft>
                          <a:spcPts val="0"/>
                        </a:spcAft>
                      </a:pPr>
                      <a:r>
                        <a:rPr kumimoji="0" lang="en-US" sz="1200" b="0" i="1" kern="1200" baseline="0" dirty="0">
                          <a:solidFill>
                            <a:srgbClr val="000000"/>
                          </a:solidFill>
                          <a:effectLst/>
                          <a:latin typeface="+mj-lt"/>
                          <a:ea typeface="+mn-ea"/>
                          <a:cs typeface="Arial" panose="020B0604020202020204" pitchFamily="34" charset="0"/>
                        </a:rPr>
                        <a:t>This m</a:t>
                      </a:r>
                      <a:r>
                        <a:rPr lang="en-US" sz="1200" b="0" i="1" kern="1200" dirty="0">
                          <a:solidFill>
                            <a:srgbClr val="000000"/>
                          </a:solidFill>
                          <a:effectLst/>
                          <a:latin typeface="+mj-lt"/>
                          <a:cs typeface="Arial" panose="020B0604020202020204" pitchFamily="34" charset="0"/>
                        </a:rPr>
                        <a:t>eal is included in your registration and will feature: </a:t>
                      </a:r>
                      <a:r>
                        <a:rPr lang="en-US" sz="1200" b="0" i="1" kern="1400" dirty="0">
                          <a:solidFill>
                            <a:srgbClr val="000000"/>
                          </a:solidFill>
                          <a:effectLst/>
                          <a:latin typeface="+mj-lt"/>
                          <a:cs typeface="Arial" panose="020B0604020202020204" pitchFamily="34" charset="0"/>
                        </a:rPr>
                        <a:t>steak, shrimp, </a:t>
                      </a:r>
                      <a:r>
                        <a:rPr lang="en-US" sz="1200" b="0" i="1" kern="1200" dirty="0">
                          <a:solidFill>
                            <a:srgbClr val="000000"/>
                          </a:solidFill>
                          <a:effectLst/>
                          <a:latin typeface="+mj-lt"/>
                          <a:cs typeface="Arial" panose="020B0604020202020204" pitchFamily="34" charset="0"/>
                        </a:rPr>
                        <a:t>beer brats,</a:t>
                      </a:r>
                      <a:r>
                        <a:rPr lang="en-US" sz="1200" b="0" i="1" kern="1200" baseline="0" dirty="0">
                          <a:solidFill>
                            <a:srgbClr val="000000"/>
                          </a:solidFill>
                          <a:effectLst/>
                          <a:latin typeface="+mj-lt"/>
                          <a:cs typeface="Arial" panose="020B0604020202020204" pitchFamily="34" charset="0"/>
                        </a:rPr>
                        <a:t> h</a:t>
                      </a:r>
                      <a:r>
                        <a:rPr lang="en-US" sz="1200" b="0" i="1" kern="1200" dirty="0">
                          <a:solidFill>
                            <a:srgbClr val="000000"/>
                          </a:solidFill>
                          <a:effectLst/>
                          <a:latin typeface="+mj-lt"/>
                          <a:cs typeface="Arial" panose="020B0604020202020204" pitchFamily="34" charset="0"/>
                        </a:rPr>
                        <a:t>amburgers,</a:t>
                      </a:r>
                      <a:r>
                        <a:rPr lang="en-US" sz="1200" b="0" i="1" kern="1200" baseline="0" dirty="0">
                          <a:solidFill>
                            <a:srgbClr val="000000"/>
                          </a:solidFill>
                          <a:effectLst/>
                          <a:latin typeface="+mj-lt"/>
                          <a:cs typeface="Arial" panose="020B0604020202020204" pitchFamily="34" charset="0"/>
                        </a:rPr>
                        <a:t> h</a:t>
                      </a:r>
                      <a:r>
                        <a:rPr lang="en-US" sz="1200" b="0" i="1" kern="1200" dirty="0">
                          <a:solidFill>
                            <a:srgbClr val="000000"/>
                          </a:solidFill>
                          <a:effectLst/>
                          <a:latin typeface="+mj-lt"/>
                          <a:cs typeface="Arial" panose="020B0604020202020204" pitchFamily="34" charset="0"/>
                        </a:rPr>
                        <a:t>otdogs,</a:t>
                      </a:r>
                      <a:r>
                        <a:rPr lang="en-US" sz="1200" b="0" i="1" kern="1200" baseline="0" dirty="0">
                          <a:solidFill>
                            <a:srgbClr val="000000"/>
                          </a:solidFill>
                          <a:effectLst/>
                          <a:latin typeface="+mj-lt"/>
                          <a:cs typeface="Arial" panose="020B0604020202020204" pitchFamily="34" charset="0"/>
                        </a:rPr>
                        <a:t> b</a:t>
                      </a:r>
                      <a:r>
                        <a:rPr lang="en-US" sz="1200" b="0" i="1" kern="1200" dirty="0">
                          <a:solidFill>
                            <a:srgbClr val="000000"/>
                          </a:solidFill>
                          <a:effectLst/>
                          <a:latin typeface="+mj-lt"/>
                          <a:cs typeface="Arial" panose="020B0604020202020204" pitchFamily="34" charset="0"/>
                        </a:rPr>
                        <a:t>aked beans, salads,</a:t>
                      </a:r>
                      <a:r>
                        <a:rPr lang="en-US" sz="1200" b="0" i="1" kern="1200" baseline="0" dirty="0">
                          <a:solidFill>
                            <a:srgbClr val="000000"/>
                          </a:solidFill>
                          <a:effectLst/>
                          <a:latin typeface="+mj-lt"/>
                          <a:cs typeface="Arial" panose="020B0604020202020204" pitchFamily="34" charset="0"/>
                        </a:rPr>
                        <a:t> ch</a:t>
                      </a:r>
                      <a:r>
                        <a:rPr lang="en-US" sz="1200" b="0" i="1" kern="1200" dirty="0">
                          <a:solidFill>
                            <a:srgbClr val="000000"/>
                          </a:solidFill>
                          <a:effectLst/>
                          <a:latin typeface="+mj-lt"/>
                          <a:cs typeface="Arial" panose="020B0604020202020204" pitchFamily="34" charset="0"/>
                        </a:rPr>
                        <a:t>ips,</a:t>
                      </a:r>
                      <a:r>
                        <a:rPr lang="en-US" sz="1200" b="0" i="1" kern="1200" baseline="0" dirty="0">
                          <a:solidFill>
                            <a:srgbClr val="000000"/>
                          </a:solidFill>
                          <a:effectLst/>
                          <a:latin typeface="+mj-lt"/>
                          <a:cs typeface="Arial" panose="020B0604020202020204" pitchFamily="34" charset="0"/>
                        </a:rPr>
                        <a:t> p</a:t>
                      </a:r>
                      <a:r>
                        <a:rPr lang="en-US" sz="1200" b="0" i="1" kern="1200" dirty="0">
                          <a:solidFill>
                            <a:srgbClr val="000000"/>
                          </a:solidFill>
                          <a:effectLst/>
                          <a:latin typeface="+mj-lt"/>
                          <a:cs typeface="Arial" panose="020B0604020202020204" pitchFamily="34" charset="0"/>
                        </a:rPr>
                        <a:t>ickles and dessert!</a:t>
                      </a:r>
                      <a:r>
                        <a:rPr lang="en-US" sz="1200" b="0" i="1" kern="1200" baseline="0" dirty="0">
                          <a:solidFill>
                            <a:srgbClr val="000000"/>
                          </a:solidFill>
                          <a:effectLst/>
                          <a:latin typeface="+mj-lt"/>
                          <a:cs typeface="Arial" panose="020B0604020202020204" pitchFamily="34" charset="0"/>
                        </a:rPr>
                        <a:t> </a:t>
                      </a:r>
                      <a:endParaRPr lang="en-US" sz="1200" b="0" i="1" kern="1200" dirty="0">
                        <a:solidFill>
                          <a:srgbClr val="000000"/>
                        </a:solidFill>
                        <a:effectLst/>
                        <a:latin typeface="+mj-lt"/>
                        <a:cs typeface="Arial" panose="020B0604020202020204" pitchFamily="34" charset="0"/>
                      </a:endParaRPr>
                    </a:p>
                  </a:txBody>
                  <a:tcPr marL="30417" marR="30417" marT="31339" marB="31339"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D8ACD3"/>
                    </a:solidFill>
                  </a:tcPr>
                </a:tc>
                <a:extLst>
                  <a:ext uri="{0D108BD9-81ED-4DB2-BD59-A6C34878D82A}">
                    <a16:rowId xmlns="" xmlns:a16="http://schemas.microsoft.com/office/drawing/2014/main" val="10001"/>
                  </a:ext>
                </a:extLst>
              </a:tr>
              <a:tr h="387667">
                <a:tc>
                  <a:txBody>
                    <a:bodyPr/>
                    <a:lstStyle/>
                    <a:p>
                      <a:pPr marR="0" indent="0" algn="ctr" rtl="0">
                        <a:lnSpc>
                          <a:spcPct val="119000"/>
                        </a:lnSpc>
                        <a:spcBef>
                          <a:spcPts val="0"/>
                        </a:spcBef>
                        <a:spcAft>
                          <a:spcPts val="600"/>
                        </a:spcAft>
                      </a:pPr>
                      <a:r>
                        <a:rPr lang="en-US" sz="1200" b="1" kern="1400" dirty="0">
                          <a:solidFill>
                            <a:schemeClr val="tx1"/>
                          </a:solidFill>
                          <a:effectLst/>
                          <a:latin typeface="Arial" panose="020B0604020202020204" pitchFamily="34" charset="0"/>
                          <a:cs typeface="Arial" panose="020B0604020202020204" pitchFamily="34" charset="0"/>
                        </a:rPr>
                        <a:t>5:30 -  6:30pm</a:t>
                      </a:r>
                    </a:p>
                  </a:txBody>
                  <a:tcPr marL="25278" marR="25278" marT="26044" marB="26044">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FFCC00"/>
                    </a:solidFill>
                  </a:tcPr>
                </a:tc>
                <a:tc>
                  <a:txBody>
                    <a:bodyPr/>
                    <a:lstStyle/>
                    <a:p>
                      <a:pPr marL="0" marR="0" lvl="0" indent="0" algn="ctr" defTabSz="1018824" rtl="0" eaLnBrk="1" fontAlgn="auto" latinLnBrk="0" hangingPunct="1">
                        <a:lnSpc>
                          <a:spcPct val="119000"/>
                        </a:lnSpc>
                        <a:spcBef>
                          <a:spcPts val="0"/>
                        </a:spcBef>
                        <a:spcAft>
                          <a:spcPts val="0"/>
                        </a:spcAft>
                        <a:buClrTx/>
                        <a:buSzTx/>
                        <a:buFont typeface="Arial" panose="020B0604020202020204" pitchFamily="34" charset="0"/>
                        <a:buNone/>
                        <a:tabLst/>
                        <a:defRPr/>
                      </a:pPr>
                      <a:r>
                        <a:rPr lang="en-US" sz="1600" b="1" kern="1400" baseline="0" dirty="0">
                          <a:solidFill>
                            <a:schemeClr val="tx1"/>
                          </a:solidFill>
                          <a:effectLst/>
                          <a:latin typeface="Arial" panose="020B0604020202020204" pitchFamily="34" charset="0"/>
                          <a:cs typeface="Arial" panose="020B0604020202020204" pitchFamily="34" charset="0"/>
                        </a:rPr>
                        <a:t>Guest Speaker: </a:t>
                      </a:r>
                      <a:r>
                        <a:rPr lang="en-US" sz="1600" b="0" i="1" kern="1400" baseline="0" dirty="0">
                          <a:solidFill>
                            <a:schemeClr val="tx1"/>
                          </a:solidFill>
                          <a:effectLst/>
                          <a:latin typeface="Arial" panose="020B0604020202020204" pitchFamily="34" charset="0"/>
                          <a:cs typeface="Arial" panose="020B0604020202020204" pitchFamily="34" charset="0"/>
                        </a:rPr>
                        <a:t>Rebecca </a:t>
                      </a:r>
                      <a:r>
                        <a:rPr lang="en-US" sz="1600" b="0" i="1" kern="1400" baseline="0" dirty="0" err="1">
                          <a:solidFill>
                            <a:schemeClr val="tx1"/>
                          </a:solidFill>
                          <a:effectLst/>
                          <a:latin typeface="Arial" panose="020B0604020202020204" pitchFamily="34" charset="0"/>
                          <a:cs typeface="Arial" panose="020B0604020202020204" pitchFamily="34" charset="0"/>
                        </a:rPr>
                        <a:t>Kleefisch</a:t>
                      </a:r>
                      <a:r>
                        <a:rPr lang="en-US" sz="1600" b="0" i="1" kern="1400" baseline="0" dirty="0">
                          <a:solidFill>
                            <a:schemeClr val="tx1"/>
                          </a:solidFill>
                          <a:effectLst/>
                          <a:latin typeface="Arial" panose="020B0604020202020204" pitchFamily="34" charset="0"/>
                          <a:cs typeface="Arial" panose="020B0604020202020204" pitchFamily="34" charset="0"/>
                        </a:rPr>
                        <a:t>, Candidate for WI Governor</a:t>
                      </a:r>
                    </a:p>
                  </a:txBody>
                  <a:tcPr marL="30417" marR="30417" marT="31339" marB="31339" anchor="ctr">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3">
                        <a:lumMod val="40000"/>
                        <a:lumOff val="60000"/>
                      </a:schemeClr>
                    </a:solidFill>
                  </a:tcPr>
                </a:tc>
                <a:extLst>
                  <a:ext uri="{0D108BD9-81ED-4DB2-BD59-A6C34878D82A}">
                    <a16:rowId xmlns="" xmlns:a16="http://schemas.microsoft.com/office/drawing/2014/main" val="10002"/>
                  </a:ext>
                </a:extLst>
              </a:tr>
              <a:tr h="1266681">
                <a:tc>
                  <a:txBody>
                    <a:bodyPr/>
                    <a:lstStyle/>
                    <a:p>
                      <a:pPr marR="0" indent="0" algn="ctr" rtl="0">
                        <a:lnSpc>
                          <a:spcPct val="119000"/>
                        </a:lnSpc>
                        <a:spcBef>
                          <a:spcPts val="0"/>
                        </a:spcBef>
                        <a:spcAft>
                          <a:spcPts val="600"/>
                        </a:spcAft>
                      </a:pPr>
                      <a:r>
                        <a:rPr lang="en-US" sz="1200" b="1" kern="1400" dirty="0">
                          <a:solidFill>
                            <a:schemeClr val="bg1"/>
                          </a:solidFill>
                          <a:effectLst/>
                          <a:latin typeface="Arial" panose="020B0604020202020204" pitchFamily="34" charset="0"/>
                          <a:cs typeface="Arial" panose="020B0604020202020204" pitchFamily="34" charset="0"/>
                        </a:rPr>
                        <a:t>6:30 – 7:15pm</a:t>
                      </a:r>
                    </a:p>
                  </a:txBody>
                  <a:tcPr marL="30417" marR="30417" marT="31339" marB="31339">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70C0"/>
                    </a:solidFill>
                  </a:tcPr>
                </a:tc>
                <a:tc>
                  <a:txBody>
                    <a:bodyPr/>
                    <a:lstStyle/>
                    <a:p>
                      <a:pPr marL="0" marR="0" lvl="0" indent="0" algn="ctr" defTabSz="820583" rtl="0" eaLnBrk="1" fontAlgn="auto" latinLnBrk="0" hangingPunct="1">
                        <a:lnSpc>
                          <a:spcPct val="119000"/>
                        </a:lnSpc>
                        <a:spcBef>
                          <a:spcPts val="0"/>
                        </a:spcBef>
                        <a:spcAft>
                          <a:spcPts val="0"/>
                        </a:spcAft>
                        <a:buClrTx/>
                        <a:buSzTx/>
                        <a:buFontTx/>
                        <a:buNone/>
                        <a:tabLst/>
                        <a:defRPr/>
                      </a:pPr>
                      <a:r>
                        <a:rPr lang="en-US" sz="1800" b="1" dirty="0">
                          <a:effectLst/>
                          <a:latin typeface="+mn-lt"/>
                          <a:ea typeface="Calibri" panose="020F0502020204030204" pitchFamily="34" charset="0"/>
                          <a:cs typeface="Arial" panose="020B0604020202020204" pitchFamily="34" charset="0"/>
                        </a:rPr>
                        <a:t>Keynote Speaker: Dr Elizabeth </a:t>
                      </a:r>
                      <a:r>
                        <a:rPr lang="en-US" sz="1800" b="1" dirty="0" err="1">
                          <a:effectLst/>
                          <a:latin typeface="+mn-lt"/>
                          <a:ea typeface="Calibri" panose="020F0502020204030204" pitchFamily="34" charset="0"/>
                          <a:cs typeface="Arial" panose="020B0604020202020204" pitchFamily="34" charset="0"/>
                        </a:rPr>
                        <a:t>Clamon</a:t>
                      </a:r>
                      <a:endParaRPr lang="en-US" sz="1800" b="1" dirty="0">
                        <a:effectLst/>
                        <a:latin typeface="+mn-lt"/>
                        <a:ea typeface="Calibri" panose="020F0502020204030204" pitchFamily="34" charset="0"/>
                        <a:cs typeface="Arial" panose="020B0604020202020204" pitchFamily="34" charset="0"/>
                      </a:endParaRPr>
                    </a:p>
                    <a:p>
                      <a:pPr algn="ctr"/>
                      <a:r>
                        <a:rPr lang="en-US" sz="1600" b="1" i="1" kern="1200" dirty="0">
                          <a:solidFill>
                            <a:schemeClr val="tx1"/>
                          </a:solidFill>
                          <a:effectLst/>
                          <a:latin typeface="+mn-lt"/>
                          <a:ea typeface="+mn-ea"/>
                          <a:cs typeface="+mn-cs"/>
                        </a:rPr>
                        <a:t>Three Secrets of Visionary </a:t>
                      </a:r>
                      <a:r>
                        <a:rPr lang="en-US" sz="1600" b="1" i="1" kern="1200" dirty="0" smtClean="0">
                          <a:solidFill>
                            <a:schemeClr val="tx1"/>
                          </a:solidFill>
                          <a:effectLst/>
                          <a:latin typeface="+mn-lt"/>
                          <a:ea typeface="+mn-ea"/>
                          <a:cs typeface="+mn-cs"/>
                        </a:rPr>
                        <a:t>Leadership</a:t>
                      </a:r>
                      <a:endParaRPr lang="en-US" sz="1600" b="0" i="0" kern="1200" dirty="0" smtClean="0">
                        <a:solidFill>
                          <a:schemeClr val="tx1"/>
                        </a:solidFill>
                        <a:effectLst/>
                        <a:latin typeface="+mn-lt"/>
                        <a:ea typeface="+mn-ea"/>
                        <a:cs typeface="+mn-cs"/>
                      </a:endParaRPr>
                    </a:p>
                    <a:p>
                      <a:pPr algn="ctr"/>
                      <a:r>
                        <a:rPr lang="en-US" sz="1400" b="0" i="0" kern="1200" dirty="0" smtClean="0">
                          <a:solidFill>
                            <a:schemeClr val="tx1"/>
                          </a:solidFill>
                          <a:latin typeface="+mn-lt"/>
                          <a:ea typeface="+mn-ea"/>
                          <a:cs typeface="+mn-cs"/>
                        </a:rPr>
                        <a:t>The secret of Visionary Leaders begin with being a good follower. Leadership is</a:t>
                      </a:r>
                    </a:p>
                    <a:p>
                      <a:pPr algn="ctr"/>
                      <a:r>
                        <a:rPr lang="en-US" sz="1400" b="0" i="0" kern="1200" dirty="0" smtClean="0">
                          <a:solidFill>
                            <a:schemeClr val="tx1"/>
                          </a:solidFill>
                          <a:latin typeface="+mn-lt"/>
                          <a:ea typeface="+mn-ea"/>
                          <a:cs typeface="+mn-cs"/>
                        </a:rPr>
                        <a:t>the ability to bring people to a place where they want to follow you, not feel</a:t>
                      </a:r>
                    </a:p>
                    <a:p>
                      <a:pPr algn="ctr"/>
                      <a:r>
                        <a:rPr lang="en-US" sz="1400" b="0" i="0" kern="1200" dirty="0" smtClean="0">
                          <a:solidFill>
                            <a:schemeClr val="tx1"/>
                          </a:solidFill>
                          <a:latin typeface="+mn-lt"/>
                          <a:ea typeface="+mn-ea"/>
                          <a:cs typeface="+mn-cs"/>
                        </a:rPr>
                        <a:t>like they are forced to follow you. This takes investing in your team personally.</a:t>
                      </a:r>
                    </a:p>
                    <a:p>
                      <a:pPr algn="ctr"/>
                      <a:r>
                        <a:rPr lang="en-US" sz="1400" b="0" i="0" kern="1200" dirty="0" smtClean="0">
                          <a:solidFill>
                            <a:schemeClr val="tx1"/>
                          </a:solidFill>
                          <a:latin typeface="+mn-lt"/>
                          <a:ea typeface="+mn-ea"/>
                          <a:cs typeface="+mn-cs"/>
                        </a:rPr>
                        <a:t>They must know you're not only going to hold them accountable, help</a:t>
                      </a:r>
                      <a:r>
                        <a:rPr lang="en-US" sz="1400" b="0" i="0" kern="1200" baseline="0" dirty="0" smtClean="0">
                          <a:solidFill>
                            <a:schemeClr val="tx1"/>
                          </a:solidFill>
                          <a:latin typeface="+mn-lt"/>
                          <a:ea typeface="+mn-ea"/>
                          <a:cs typeface="+mn-cs"/>
                        </a:rPr>
                        <a:t> </a:t>
                      </a:r>
                      <a:r>
                        <a:rPr lang="en-US" sz="1400" b="0" i="0" kern="1200" dirty="0" smtClean="0">
                          <a:solidFill>
                            <a:schemeClr val="tx1"/>
                          </a:solidFill>
                          <a:latin typeface="+mn-lt"/>
                          <a:ea typeface="+mn-ea"/>
                          <a:cs typeface="+mn-cs"/>
                        </a:rPr>
                        <a:t>them</a:t>
                      </a:r>
                    </a:p>
                    <a:p>
                      <a:pPr algn="ctr"/>
                      <a:r>
                        <a:rPr lang="en-US" sz="1400" b="0" i="0" kern="1200" dirty="0" smtClean="0">
                          <a:solidFill>
                            <a:schemeClr val="tx1"/>
                          </a:solidFill>
                          <a:latin typeface="+mn-lt"/>
                          <a:ea typeface="+mn-ea"/>
                          <a:cs typeface="+mn-cs"/>
                        </a:rPr>
                        <a:t>To</a:t>
                      </a:r>
                      <a:r>
                        <a:rPr lang="en-US" sz="1400" b="0" i="0" kern="1200" baseline="0" dirty="0" smtClean="0">
                          <a:solidFill>
                            <a:schemeClr val="tx1"/>
                          </a:solidFill>
                          <a:latin typeface="+mn-lt"/>
                          <a:ea typeface="+mn-ea"/>
                          <a:cs typeface="+mn-cs"/>
                        </a:rPr>
                        <a:t> </a:t>
                      </a:r>
                      <a:r>
                        <a:rPr lang="en-US" sz="1400" b="0" i="0" kern="1200" dirty="0" smtClean="0">
                          <a:solidFill>
                            <a:schemeClr val="tx1"/>
                          </a:solidFill>
                          <a:latin typeface="+mn-lt"/>
                          <a:ea typeface="+mn-ea"/>
                          <a:cs typeface="+mn-cs"/>
                        </a:rPr>
                        <a:t>be better teammates, but you will also look out for them when they are</a:t>
                      </a:r>
                    </a:p>
                    <a:p>
                      <a:pPr algn="ctr"/>
                      <a:r>
                        <a:rPr lang="en-US" sz="1400" b="0" i="0" kern="1200" dirty="0" smtClean="0">
                          <a:solidFill>
                            <a:schemeClr val="tx1"/>
                          </a:solidFill>
                          <a:latin typeface="+mn-lt"/>
                          <a:ea typeface="+mn-ea"/>
                          <a:cs typeface="+mn-cs"/>
                        </a:rPr>
                        <a:t>struggling instead of coming down on them.</a:t>
                      </a:r>
                    </a:p>
                    <a:p>
                      <a:pPr algn="ctr"/>
                      <a:r>
                        <a:rPr lang="en-US" sz="1400" b="0" i="0" kern="1200" dirty="0" smtClean="0">
                          <a:solidFill>
                            <a:schemeClr val="tx1"/>
                          </a:solidFill>
                          <a:latin typeface="+mn-lt"/>
                          <a:ea typeface="+mn-ea"/>
                          <a:cs typeface="+mn-cs"/>
                        </a:rPr>
                        <a:t>“It's not transactional, it's a relationship." --Steve Schwab</a:t>
                      </a:r>
                    </a:p>
                  </a:txBody>
                  <a:tcPr marL="30417" marR="30417" marT="31339" marB="31339">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ABDBFF"/>
                    </a:solidFill>
                  </a:tcPr>
                </a:tc>
                <a:extLst>
                  <a:ext uri="{0D108BD9-81ED-4DB2-BD59-A6C34878D82A}">
                    <a16:rowId xmlns="" xmlns:a16="http://schemas.microsoft.com/office/drawing/2014/main" val="10003"/>
                  </a:ext>
                </a:extLst>
              </a:tr>
              <a:tr h="3585380">
                <a:tc>
                  <a:txBody>
                    <a:bodyPr/>
                    <a:lstStyle/>
                    <a:p>
                      <a:pPr marR="0" indent="0" algn="ctr" rtl="0">
                        <a:lnSpc>
                          <a:spcPct val="119000"/>
                        </a:lnSpc>
                        <a:spcBef>
                          <a:spcPts val="0"/>
                        </a:spcBef>
                        <a:spcAft>
                          <a:spcPts val="600"/>
                        </a:spcAft>
                      </a:pPr>
                      <a:r>
                        <a:rPr lang="en-US" sz="1200" b="1" kern="1400" dirty="0">
                          <a:solidFill>
                            <a:schemeClr val="bg1"/>
                          </a:solidFill>
                          <a:effectLst/>
                          <a:latin typeface="Arial" panose="020B0604020202020204" pitchFamily="34" charset="0"/>
                          <a:cs typeface="Arial" panose="020B0604020202020204" pitchFamily="34" charset="0"/>
                        </a:rPr>
                        <a:t>6:45 - 8:30pm</a:t>
                      </a:r>
                    </a:p>
                  </a:txBody>
                  <a:tcPr marL="30417" marR="30417" marT="31339" marB="31339">
                    <a:lnL w="12700"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00B050"/>
                    </a:solidFill>
                  </a:tcPr>
                </a:tc>
                <a:tc>
                  <a:txBody>
                    <a:bodyPr/>
                    <a:lstStyle/>
                    <a:p>
                      <a:pPr marR="0" indent="0" algn="ctr" rtl="0">
                        <a:lnSpc>
                          <a:spcPct val="119000"/>
                        </a:lnSpc>
                        <a:spcBef>
                          <a:spcPts val="0"/>
                        </a:spcBef>
                        <a:spcAft>
                          <a:spcPts val="0"/>
                        </a:spcAft>
                      </a:pPr>
                      <a:r>
                        <a:rPr lang="en-US" sz="1800" b="1" kern="1400" dirty="0">
                          <a:solidFill>
                            <a:srgbClr val="000000"/>
                          </a:solidFill>
                          <a:effectLst>
                            <a:outerShdw blurRad="38100" dist="38100" dir="2700000" algn="tl">
                              <a:srgbClr val="000000">
                                <a:alpha val="43137"/>
                              </a:srgbClr>
                            </a:outerShdw>
                          </a:effectLst>
                          <a:latin typeface="+mn-lt"/>
                          <a:cs typeface="Arial" panose="020B0604020202020204" pitchFamily="34" charset="0"/>
                        </a:rPr>
                        <a:t>PAC Auction with the Weiss Family </a:t>
                      </a:r>
                      <a:endParaRPr lang="en-US" sz="1800" b="1" kern="1400" dirty="0">
                        <a:solidFill>
                          <a:srgbClr val="000000"/>
                        </a:solidFill>
                        <a:effectLst/>
                        <a:latin typeface="+mn-lt"/>
                        <a:cs typeface="Arial" panose="020B0604020202020204" pitchFamily="34" charset="0"/>
                      </a:endParaRPr>
                    </a:p>
                    <a:p>
                      <a:pPr marL="0" marR="0" lvl="0" indent="0" algn="ctr" defTabSz="820583" rtl="0" eaLnBrk="1" fontAlgn="auto" latinLnBrk="0" hangingPunct="1">
                        <a:lnSpc>
                          <a:spcPct val="119000"/>
                        </a:lnSpc>
                        <a:spcBef>
                          <a:spcPts val="0"/>
                        </a:spcBef>
                        <a:spcAft>
                          <a:spcPts val="0"/>
                        </a:spcAft>
                        <a:buClrTx/>
                        <a:buSzTx/>
                        <a:buFontTx/>
                        <a:buNone/>
                        <a:tabLst/>
                        <a:defRPr/>
                      </a:pPr>
                      <a:r>
                        <a:rPr lang="en-US" sz="1400" b="1" kern="1400" dirty="0">
                          <a:latin typeface="+mn-lt"/>
                          <a:cs typeface="Arial" panose="020B0604020202020204" pitchFamily="34" charset="0"/>
                        </a:rPr>
                        <a:t>All the money goes to the PAC Fund for WACO! Buy as many paddles as you</a:t>
                      </a:r>
                    </a:p>
                    <a:p>
                      <a:pPr marL="0" marR="0" lvl="0" indent="0" algn="ctr" defTabSz="820583" rtl="0" eaLnBrk="1" fontAlgn="auto" latinLnBrk="0" hangingPunct="1">
                        <a:lnSpc>
                          <a:spcPct val="119000"/>
                        </a:lnSpc>
                        <a:spcBef>
                          <a:spcPts val="0"/>
                        </a:spcBef>
                        <a:spcAft>
                          <a:spcPts val="0"/>
                        </a:spcAft>
                        <a:buClrTx/>
                        <a:buSzTx/>
                        <a:buFontTx/>
                        <a:buNone/>
                        <a:tabLst/>
                        <a:defRPr/>
                      </a:pPr>
                      <a:r>
                        <a:rPr lang="en-US" sz="1400" b="1" kern="1400" dirty="0">
                          <a:latin typeface="+mn-lt"/>
                          <a:cs typeface="Arial" panose="020B0604020202020204" pitchFamily="34" charset="0"/>
                        </a:rPr>
                        <a:t>like $20 per paddle – bid for each item for only a dollar! </a:t>
                      </a:r>
                    </a:p>
                    <a:p>
                      <a:pPr marL="0" marR="0" lvl="0" indent="0" algn="ctr" defTabSz="820583" rtl="0" eaLnBrk="1" fontAlgn="auto" latinLnBrk="0" hangingPunct="1">
                        <a:lnSpc>
                          <a:spcPct val="119000"/>
                        </a:lnSpc>
                        <a:spcBef>
                          <a:spcPts val="0"/>
                        </a:spcBef>
                        <a:spcAft>
                          <a:spcPts val="0"/>
                        </a:spcAft>
                        <a:buClrTx/>
                        <a:buSzTx/>
                        <a:buFontTx/>
                        <a:buNone/>
                        <a:tabLst/>
                        <a:defRPr/>
                      </a:pPr>
                      <a:r>
                        <a:rPr lang="en-US" sz="1400" b="1" kern="1400" dirty="0">
                          <a:effectLst>
                            <a:outerShdw blurRad="38100" dist="38100" dir="2700000" algn="tl">
                              <a:srgbClr val="000000">
                                <a:alpha val="43137"/>
                              </a:srgbClr>
                            </a:outerShdw>
                          </a:effectLst>
                          <a:latin typeface="+mn-lt"/>
                          <a:cs typeface="Arial" panose="020B0604020202020204" pitchFamily="34" charset="0"/>
                        </a:rPr>
                        <a:t>PAC Auction Paddle Sales: </a:t>
                      </a:r>
                      <a:r>
                        <a:rPr lang="en-US" sz="1400" dirty="0">
                          <a:effectLst/>
                          <a:latin typeface="+mn-lt"/>
                          <a:ea typeface="Calibri" panose="020F0502020204030204" pitchFamily="34" charset="0"/>
                          <a:cs typeface="Arial" panose="020B0604020202020204" pitchFamily="34" charset="0"/>
                        </a:rPr>
                        <a:t>We sell paddles for $20 each or 6 for $100. </a:t>
                      </a:r>
                    </a:p>
                    <a:p>
                      <a:pPr marL="0" marR="0" lvl="0" indent="0" algn="ctr" defTabSz="820583" rtl="0" eaLnBrk="1" fontAlgn="auto" latinLnBrk="0" hangingPunct="1">
                        <a:lnSpc>
                          <a:spcPct val="119000"/>
                        </a:lnSpc>
                        <a:spcBef>
                          <a:spcPts val="0"/>
                        </a:spcBef>
                        <a:spcAft>
                          <a:spcPts val="0"/>
                        </a:spcAft>
                        <a:buClrTx/>
                        <a:buSzTx/>
                        <a:buFontTx/>
                        <a:buNone/>
                        <a:tabLst/>
                        <a:defRPr/>
                      </a:pPr>
                      <a:r>
                        <a:rPr lang="en-US" sz="1400" dirty="0">
                          <a:effectLst/>
                          <a:latin typeface="+mn-lt"/>
                          <a:ea typeface="Calibri" panose="020F0502020204030204" pitchFamily="34" charset="0"/>
                          <a:cs typeface="Arial" panose="020B0604020202020204" pitchFamily="34" charset="0"/>
                        </a:rPr>
                        <a:t>When an item comes up for auction it then costs an additional $1 per paddle to bid on an item.  </a:t>
                      </a:r>
                      <a:r>
                        <a:rPr lang="en-US" sz="1400" dirty="0">
                          <a:latin typeface="+mn-lt"/>
                          <a:ea typeface="Calibri" panose="020F0502020204030204" pitchFamily="34" charset="0"/>
                          <a:cs typeface="Arial" panose="020B0604020202020204" pitchFamily="34" charset="0"/>
                        </a:rPr>
                        <a:t>B</a:t>
                      </a:r>
                      <a:r>
                        <a:rPr lang="en-US" sz="1400" dirty="0">
                          <a:effectLst/>
                          <a:latin typeface="+mn-lt"/>
                          <a:ea typeface="Calibri" panose="020F0502020204030204" pitchFamily="34" charset="0"/>
                          <a:cs typeface="Arial" panose="020B0604020202020204" pitchFamily="34" charset="0"/>
                        </a:rPr>
                        <a:t>uy more paddles and pay ahead to get a  discount! </a:t>
                      </a:r>
                      <a:r>
                        <a:rPr lang="en-US" sz="1200" dirty="0">
                          <a:effectLst/>
                          <a:latin typeface="+mn-lt"/>
                          <a:ea typeface="Calibri" panose="020F0502020204030204" pitchFamily="34" charset="0"/>
                          <a:cs typeface="Arial" panose="020B0604020202020204" pitchFamily="34" charset="0"/>
                        </a:rPr>
                        <a:t> </a:t>
                      </a:r>
                    </a:p>
                    <a:p>
                      <a:pPr marL="0" marR="0" lvl="0" indent="0" algn="ctr" defTabSz="820583" rtl="0" eaLnBrk="1" fontAlgn="auto" latinLnBrk="0" hangingPunct="1">
                        <a:lnSpc>
                          <a:spcPct val="119000"/>
                        </a:lnSpc>
                        <a:spcBef>
                          <a:spcPts val="0"/>
                        </a:spcBef>
                        <a:spcAft>
                          <a:spcPts val="0"/>
                        </a:spcAft>
                        <a:buClrTx/>
                        <a:buSzTx/>
                        <a:buFontTx/>
                        <a:buNone/>
                        <a:tabLst/>
                        <a:defRPr/>
                      </a:pPr>
                      <a:endParaRPr lang="en-US" sz="200" dirty="0">
                        <a:effectLst/>
                        <a:latin typeface="+mn-lt"/>
                        <a:ea typeface="Calibri" panose="020F0502020204030204" pitchFamily="34" charset="0"/>
                        <a:cs typeface="Arial" panose="020B0604020202020204" pitchFamily="34" charset="0"/>
                      </a:endParaRPr>
                    </a:p>
                    <a:p>
                      <a:pPr marL="0" marR="0" lvl="0" indent="0" algn="l" defTabSz="820583" rtl="0" eaLnBrk="1" fontAlgn="auto" latinLnBrk="0" hangingPunct="1">
                        <a:lnSpc>
                          <a:spcPct val="119000"/>
                        </a:lnSpc>
                        <a:spcBef>
                          <a:spcPts val="0"/>
                        </a:spcBef>
                        <a:spcAft>
                          <a:spcPts val="0"/>
                        </a:spcAft>
                        <a:buClrTx/>
                        <a:buSzTx/>
                        <a:buFontTx/>
                        <a:buNone/>
                        <a:tabLst/>
                        <a:defRPr/>
                      </a:pPr>
                      <a:r>
                        <a:rPr lang="en-US" sz="1400" b="1" kern="1400" dirty="0">
                          <a:solidFill>
                            <a:srgbClr val="000000"/>
                          </a:solidFill>
                          <a:effectLst>
                            <a:outerShdw blurRad="38100" dist="38100" dir="2700000" algn="tl">
                              <a:srgbClr val="000000">
                                <a:alpha val="43137"/>
                              </a:srgbClr>
                            </a:outerShdw>
                          </a:effectLst>
                          <a:latin typeface="+mn-lt"/>
                          <a:cs typeface="Arial" panose="020B0604020202020204" pitchFamily="34" charset="0"/>
                        </a:rPr>
                        <a:t>    PRIZES INCLUDE:</a:t>
                      </a:r>
                    </a:p>
                    <a:p>
                      <a:pPr marL="696041" marR="0" lvl="1" indent="-285750" algn="l" rtl="0">
                        <a:lnSpc>
                          <a:spcPct val="119000"/>
                        </a:lnSpc>
                        <a:spcBef>
                          <a:spcPts val="0"/>
                        </a:spcBef>
                        <a:spcAft>
                          <a:spcPts val="0"/>
                        </a:spcAft>
                        <a:buFont typeface="Arial" panose="020B0604020202020204" pitchFamily="34" charset="0"/>
                        <a:buChar char="•"/>
                      </a:pPr>
                      <a:r>
                        <a:rPr lang="en-US" sz="1200" b="0" kern="1400" dirty="0">
                          <a:solidFill>
                            <a:srgbClr val="000000"/>
                          </a:solidFill>
                          <a:effectLst/>
                          <a:latin typeface="+mn-lt"/>
                          <a:cs typeface="Arial" panose="020B0604020202020204" pitchFamily="34" charset="0"/>
                        </a:rPr>
                        <a:t>2 - $500.00</a:t>
                      </a:r>
                      <a:r>
                        <a:rPr lang="en-US" sz="1200" b="0" kern="1400" baseline="0" dirty="0">
                          <a:solidFill>
                            <a:srgbClr val="000000"/>
                          </a:solidFill>
                          <a:effectLst/>
                          <a:latin typeface="+mn-lt"/>
                          <a:cs typeface="Arial" panose="020B0604020202020204" pitchFamily="34" charset="0"/>
                        </a:rPr>
                        <a:t> VISA Cards to be used at the WACO Show </a:t>
                      </a:r>
                    </a:p>
                    <a:p>
                      <a:pPr marL="696041" marR="0" lvl="1" indent="-285750" algn="l" rtl="0">
                        <a:lnSpc>
                          <a:spcPct val="119000"/>
                        </a:lnSpc>
                        <a:spcBef>
                          <a:spcPts val="0"/>
                        </a:spcBef>
                        <a:spcAft>
                          <a:spcPts val="0"/>
                        </a:spcAft>
                        <a:buFont typeface="Arial" panose="020B0604020202020204" pitchFamily="34" charset="0"/>
                        <a:buChar char="•"/>
                      </a:pPr>
                      <a:r>
                        <a:rPr lang="en-US" sz="1200" b="0" kern="1400" baseline="0" dirty="0">
                          <a:solidFill>
                            <a:srgbClr val="000000"/>
                          </a:solidFill>
                          <a:effectLst/>
                          <a:latin typeface="+mn-lt"/>
                          <a:cs typeface="Arial" panose="020B0604020202020204" pitchFamily="34" charset="0"/>
                        </a:rPr>
                        <a:t>Mystery Box</a:t>
                      </a:r>
                    </a:p>
                    <a:p>
                      <a:pPr marL="696041" marR="0" lvl="1" indent="-285750" algn="l" rtl="0">
                        <a:lnSpc>
                          <a:spcPct val="119000"/>
                        </a:lnSpc>
                        <a:spcBef>
                          <a:spcPts val="0"/>
                        </a:spcBef>
                        <a:spcAft>
                          <a:spcPts val="0"/>
                        </a:spcAft>
                        <a:buFont typeface="Arial" panose="020B0604020202020204" pitchFamily="34" charset="0"/>
                        <a:buChar char="•"/>
                      </a:pPr>
                      <a:r>
                        <a:rPr lang="en-US" sz="1200" b="0" kern="1400" baseline="0" dirty="0">
                          <a:solidFill>
                            <a:srgbClr val="000000"/>
                          </a:solidFill>
                          <a:effectLst/>
                          <a:latin typeface="+mn-lt"/>
                          <a:cs typeface="Arial" panose="020B0604020202020204" pitchFamily="34" charset="0"/>
                        </a:rPr>
                        <a:t>Autographed </a:t>
                      </a:r>
                      <a:r>
                        <a:rPr lang="en-US" sz="1200" b="0" kern="1400" baseline="0" dirty="0" smtClean="0">
                          <a:solidFill>
                            <a:srgbClr val="000000"/>
                          </a:solidFill>
                          <a:effectLst/>
                          <a:latin typeface="+mn-lt"/>
                          <a:cs typeface="Arial" panose="020B0604020202020204" pitchFamily="34" charset="0"/>
                        </a:rPr>
                        <a:t>Prints from Brett </a:t>
                      </a:r>
                      <a:r>
                        <a:rPr lang="en-US" sz="1200" b="0" kern="1400" baseline="0" dirty="0">
                          <a:solidFill>
                            <a:srgbClr val="000000"/>
                          </a:solidFill>
                          <a:effectLst/>
                          <a:latin typeface="+mn-lt"/>
                          <a:cs typeface="Arial" panose="020B0604020202020204" pitchFamily="34" charset="0"/>
                        </a:rPr>
                        <a:t>Favre </a:t>
                      </a:r>
                      <a:r>
                        <a:rPr lang="en-US" sz="1200" b="0" kern="1400" baseline="0" dirty="0" smtClean="0">
                          <a:solidFill>
                            <a:srgbClr val="000000"/>
                          </a:solidFill>
                          <a:effectLst/>
                          <a:latin typeface="+mn-lt"/>
                          <a:cs typeface="Arial" panose="020B0604020202020204" pitchFamily="34" charset="0"/>
                        </a:rPr>
                        <a:t> &amp; </a:t>
                      </a:r>
                      <a:r>
                        <a:rPr lang="en-US" sz="1200" b="0" kern="1400" baseline="0" dirty="0" err="1" smtClean="0">
                          <a:solidFill>
                            <a:srgbClr val="000000"/>
                          </a:solidFill>
                          <a:effectLst/>
                          <a:latin typeface="+mn-lt"/>
                          <a:cs typeface="Arial" panose="020B0604020202020204" pitchFamily="34" charset="0"/>
                        </a:rPr>
                        <a:t>Devante</a:t>
                      </a:r>
                      <a:r>
                        <a:rPr lang="en-US" sz="1200" b="0" kern="1400" baseline="0" dirty="0" smtClean="0">
                          <a:solidFill>
                            <a:srgbClr val="000000"/>
                          </a:solidFill>
                          <a:effectLst/>
                          <a:latin typeface="+mn-lt"/>
                          <a:cs typeface="Arial" panose="020B0604020202020204" pitchFamily="34" charset="0"/>
                        </a:rPr>
                        <a:t> </a:t>
                      </a:r>
                      <a:r>
                        <a:rPr lang="en-US" sz="1200" b="0" kern="1400" baseline="0" dirty="0">
                          <a:solidFill>
                            <a:srgbClr val="000000"/>
                          </a:solidFill>
                          <a:effectLst/>
                          <a:latin typeface="+mn-lt"/>
                          <a:cs typeface="Arial" panose="020B0604020202020204" pitchFamily="34" charset="0"/>
                        </a:rPr>
                        <a:t>Adams </a:t>
                      </a:r>
                    </a:p>
                    <a:p>
                      <a:pPr marL="696041" marR="0" lvl="1" indent="-285750" algn="l" rtl="0">
                        <a:lnSpc>
                          <a:spcPct val="119000"/>
                        </a:lnSpc>
                        <a:spcBef>
                          <a:spcPts val="0"/>
                        </a:spcBef>
                        <a:spcAft>
                          <a:spcPts val="0"/>
                        </a:spcAft>
                        <a:buFont typeface="Arial" panose="020B0604020202020204" pitchFamily="34" charset="0"/>
                        <a:buChar char="•"/>
                      </a:pPr>
                      <a:r>
                        <a:rPr lang="en-US" sz="1200" b="0" kern="1400" baseline="0" dirty="0">
                          <a:solidFill>
                            <a:srgbClr val="000000"/>
                          </a:solidFill>
                          <a:effectLst/>
                          <a:latin typeface="+mn-lt"/>
                          <a:cs typeface="Arial" panose="020B0604020202020204" pitchFamily="34" charset="0"/>
                        </a:rPr>
                        <a:t>Champions Indoor Club Packer Tickets   </a:t>
                      </a:r>
                    </a:p>
                    <a:p>
                      <a:pPr marL="696041" marR="0" lvl="1" indent="-285750" algn="l" rtl="0">
                        <a:lnSpc>
                          <a:spcPct val="119000"/>
                        </a:lnSpc>
                        <a:spcBef>
                          <a:spcPts val="0"/>
                        </a:spcBef>
                        <a:spcAft>
                          <a:spcPts val="0"/>
                        </a:spcAft>
                        <a:buFont typeface="Arial" panose="020B0604020202020204" pitchFamily="34" charset="0"/>
                        <a:buChar char="•"/>
                      </a:pPr>
                      <a:r>
                        <a:rPr lang="en-US" sz="1200" b="0" kern="1400" baseline="0" dirty="0">
                          <a:solidFill>
                            <a:srgbClr val="000000"/>
                          </a:solidFill>
                          <a:effectLst/>
                          <a:latin typeface="+mn-lt"/>
                          <a:cs typeface="Arial" panose="020B0604020202020204" pitchFamily="34" charset="0"/>
                        </a:rPr>
                        <a:t>Wellness weekend tickets for 4 people – 2 rooms </a:t>
                      </a:r>
                    </a:p>
                    <a:p>
                      <a:pPr marL="696041" marR="0" lvl="1" indent="-285750" algn="l" rtl="0">
                        <a:lnSpc>
                          <a:spcPct val="119000"/>
                        </a:lnSpc>
                        <a:spcBef>
                          <a:spcPts val="0"/>
                        </a:spcBef>
                        <a:spcAft>
                          <a:spcPts val="0"/>
                        </a:spcAft>
                        <a:buFont typeface="Arial" panose="020B0604020202020204" pitchFamily="34" charset="0"/>
                        <a:buChar char="•"/>
                      </a:pPr>
                      <a:r>
                        <a:rPr lang="en-US" sz="1200" b="0" kern="1400" dirty="0">
                          <a:solidFill>
                            <a:srgbClr val="000000"/>
                          </a:solidFill>
                          <a:effectLst/>
                          <a:latin typeface="+mn-lt"/>
                          <a:cs typeface="Arial" panose="020B0604020202020204" pitchFamily="34" charset="0"/>
                        </a:rPr>
                        <a:t>Tavern Tour Tickets with Lodging </a:t>
                      </a:r>
                    </a:p>
                    <a:p>
                      <a:pPr marL="696041" marR="0" lvl="1" indent="-285750" algn="l" defTabSz="820583" rtl="0" eaLnBrk="1" fontAlgn="auto" latinLnBrk="0" hangingPunct="1">
                        <a:lnSpc>
                          <a:spcPct val="119000"/>
                        </a:lnSpc>
                        <a:spcBef>
                          <a:spcPts val="0"/>
                        </a:spcBef>
                        <a:spcAft>
                          <a:spcPts val="0"/>
                        </a:spcAft>
                        <a:buClrTx/>
                        <a:buSzTx/>
                        <a:buFont typeface="Arial" panose="020B0604020202020204" pitchFamily="34" charset="0"/>
                        <a:buChar char="•"/>
                        <a:tabLst/>
                        <a:defRPr/>
                      </a:pPr>
                      <a:r>
                        <a:rPr lang="en-US" sz="1200" b="0" kern="1400" baseline="0" dirty="0">
                          <a:solidFill>
                            <a:srgbClr val="000000"/>
                          </a:solidFill>
                          <a:effectLst/>
                          <a:latin typeface="+mn-lt"/>
                          <a:cs typeface="Arial" panose="020B0604020202020204" pitchFamily="34" charset="0"/>
                        </a:rPr>
                        <a:t>Boat Tour tickets for 4 people</a:t>
                      </a:r>
                    </a:p>
                    <a:p>
                      <a:pPr marL="696041" marR="0" lvl="1" indent="-285750" algn="l" rtl="0">
                        <a:lnSpc>
                          <a:spcPct val="119000"/>
                        </a:lnSpc>
                        <a:spcBef>
                          <a:spcPts val="0"/>
                        </a:spcBef>
                        <a:spcAft>
                          <a:spcPts val="0"/>
                        </a:spcAft>
                        <a:buFont typeface="Arial" panose="020B0604020202020204" pitchFamily="34" charset="0"/>
                        <a:buChar char="•"/>
                      </a:pPr>
                      <a:r>
                        <a:rPr lang="en-US" sz="1200" b="0" kern="1400" dirty="0">
                          <a:solidFill>
                            <a:srgbClr val="000000"/>
                          </a:solidFill>
                          <a:effectLst/>
                          <a:latin typeface="+mn-lt"/>
                          <a:cs typeface="Arial" panose="020B0604020202020204" pitchFamily="34" charset="0"/>
                        </a:rPr>
                        <a:t>Booze Basket </a:t>
                      </a:r>
                    </a:p>
                    <a:p>
                      <a:pPr marL="696041" marR="0" lvl="1" indent="-285750" algn="l" rtl="0">
                        <a:lnSpc>
                          <a:spcPct val="119000"/>
                        </a:lnSpc>
                        <a:spcBef>
                          <a:spcPts val="0"/>
                        </a:spcBef>
                        <a:spcAft>
                          <a:spcPts val="0"/>
                        </a:spcAft>
                        <a:buFont typeface="Arial" panose="020B0604020202020204" pitchFamily="34" charset="0"/>
                        <a:buChar char="•"/>
                      </a:pPr>
                      <a:r>
                        <a:rPr lang="en-US" sz="1200" b="0" kern="1400" baseline="0" dirty="0">
                          <a:solidFill>
                            <a:srgbClr val="000000"/>
                          </a:solidFill>
                          <a:effectLst/>
                          <a:latin typeface="+mn-lt"/>
                          <a:cs typeface="Arial" panose="020B0604020202020204" pitchFamily="34" charset="0"/>
                        </a:rPr>
                        <a:t>RCI Vacation Package</a:t>
                      </a:r>
                    </a:p>
                    <a:p>
                      <a:pPr marL="696041" marR="0" lvl="1" indent="-285750" algn="l" rtl="0">
                        <a:lnSpc>
                          <a:spcPct val="119000"/>
                        </a:lnSpc>
                        <a:spcBef>
                          <a:spcPts val="0"/>
                        </a:spcBef>
                        <a:spcAft>
                          <a:spcPts val="0"/>
                        </a:spcAft>
                        <a:buFont typeface="Arial" panose="020B0604020202020204" pitchFamily="34" charset="0"/>
                        <a:buChar char="•"/>
                      </a:pPr>
                      <a:r>
                        <a:rPr lang="en-US" sz="1200" b="0" kern="1400" baseline="0" dirty="0">
                          <a:solidFill>
                            <a:srgbClr val="000000"/>
                          </a:solidFill>
                          <a:effectLst/>
                          <a:latin typeface="+mn-lt"/>
                          <a:cs typeface="Arial" panose="020B0604020202020204" pitchFamily="34" charset="0"/>
                        </a:rPr>
                        <a:t>Collector Helmet Autographed </a:t>
                      </a:r>
                      <a:r>
                        <a:rPr lang="en-US" sz="1200" b="0" kern="1400" baseline="0" dirty="0" smtClean="0">
                          <a:solidFill>
                            <a:srgbClr val="000000"/>
                          </a:solidFill>
                          <a:effectLst/>
                          <a:latin typeface="+mn-lt"/>
                          <a:cs typeface="Arial" panose="020B0604020202020204" pitchFamily="34" charset="0"/>
                        </a:rPr>
                        <a:t>by Multiple </a:t>
                      </a:r>
                      <a:r>
                        <a:rPr lang="en-US" sz="1200" b="0" kern="1400" baseline="0" dirty="0">
                          <a:solidFill>
                            <a:srgbClr val="000000"/>
                          </a:solidFill>
                          <a:effectLst/>
                          <a:latin typeface="+mn-lt"/>
                          <a:cs typeface="Arial" panose="020B0604020202020204" pitchFamily="34" charset="0"/>
                        </a:rPr>
                        <a:t>Players</a:t>
                      </a:r>
                      <a:r>
                        <a:rPr lang="en-US" sz="1200" b="0" kern="1400" dirty="0">
                          <a:solidFill>
                            <a:srgbClr val="000000"/>
                          </a:solidFill>
                          <a:effectLst/>
                          <a:latin typeface="+mn-lt"/>
                          <a:cs typeface="Arial" panose="020B0604020202020204" pitchFamily="34" charset="0"/>
                        </a:rPr>
                        <a:t> </a:t>
                      </a:r>
                      <a:endParaRPr lang="en-US" sz="1200" b="0" kern="1400" baseline="0" dirty="0">
                        <a:solidFill>
                          <a:srgbClr val="000000"/>
                        </a:solidFill>
                        <a:effectLst/>
                        <a:latin typeface="+mn-lt"/>
                        <a:cs typeface="Arial" panose="020B0604020202020204" pitchFamily="34" charset="0"/>
                      </a:endParaRPr>
                    </a:p>
                  </a:txBody>
                  <a:tcPr marL="30417" marR="30417" marT="31339" marB="31339">
                    <a:lnL w="952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rgbClr val="C6E6A2"/>
                    </a:solidFill>
                  </a:tcPr>
                </a:tc>
                <a:extLst>
                  <a:ext uri="{0D108BD9-81ED-4DB2-BD59-A6C34878D82A}">
                    <a16:rowId xmlns="" xmlns:a16="http://schemas.microsoft.com/office/drawing/2014/main" val="10004"/>
                  </a:ext>
                </a:extLst>
              </a:tr>
            </a:tbl>
          </a:graphicData>
        </a:graphic>
      </p:graphicFrame>
      <p:sp>
        <p:nvSpPr>
          <p:cNvPr id="12" name="Rectangle 11"/>
          <p:cNvSpPr/>
          <p:nvPr/>
        </p:nvSpPr>
        <p:spPr>
          <a:xfrm rot="599140">
            <a:off x="6849021" y="6463988"/>
            <a:ext cx="1144623" cy="513747"/>
          </a:xfrm>
          <a:prstGeom prst="rect">
            <a:avLst/>
          </a:prstGeom>
          <a:noFill/>
        </p:spPr>
        <p:txBody>
          <a:bodyPr wrap="square" lIns="82058" tIns="41029" rIns="82058" bIns="41029">
            <a:spAutoFit/>
          </a:bodyPr>
          <a:lstStyle/>
          <a:p>
            <a:pPr algn="ctr"/>
            <a:r>
              <a:rPr lang="en-US" sz="1200" b="1" cap="all" dirty="0">
                <a:ln w="9000" cmpd="sng">
                  <a:solidFill>
                    <a:schemeClr val="accent5">
                      <a:lumMod val="50000"/>
                    </a:schemeClr>
                  </a:solidFill>
                  <a:prstDash val="solid"/>
                </a:ln>
                <a:solidFill>
                  <a:schemeClr val="accent5"/>
                </a:solidFill>
                <a:effectLst>
                  <a:reflection blurRad="12700" stA="28000" endPos="45000" dist="1000" dir="5400000" sy="-100000" algn="bl" rotWithShape="0"/>
                </a:effectLst>
              </a:rPr>
              <a:t>  </a:t>
            </a:r>
            <a:r>
              <a:rPr lang="en-US" sz="1400" b="1" cap="all" dirty="0">
                <a:ln w="9000" cmpd="sng">
                  <a:solidFill>
                    <a:schemeClr val="accent5">
                      <a:lumMod val="50000"/>
                    </a:schemeClr>
                  </a:solidFill>
                  <a:prstDash val="solid"/>
                </a:ln>
                <a:solidFill>
                  <a:schemeClr val="accent5"/>
                </a:solidFill>
                <a:effectLst>
                  <a:reflection blurRad="12700" stA="28000" endPos="45000" dist="1000" dir="5400000" sy="-100000" algn="bl" rotWithShape="0"/>
                </a:effectLst>
              </a:rPr>
              <a:t>Dollar</a:t>
            </a:r>
          </a:p>
          <a:p>
            <a:pPr algn="ctr"/>
            <a:r>
              <a:rPr lang="en-US" sz="1400" b="1" cap="all" dirty="0">
                <a:ln w="9000" cmpd="sng">
                  <a:solidFill>
                    <a:schemeClr val="accent5">
                      <a:lumMod val="50000"/>
                    </a:schemeClr>
                  </a:solidFill>
                  <a:prstDash val="solid"/>
                </a:ln>
                <a:solidFill>
                  <a:schemeClr val="accent5"/>
                </a:solidFill>
                <a:effectLst>
                  <a:reflection blurRad="12700" stA="28000" endPos="45000" dist="1000" dir="5400000" sy="-100000" algn="bl" rotWithShape="0"/>
                </a:effectLst>
              </a:rPr>
              <a:t>Auctions!  </a:t>
            </a:r>
          </a:p>
        </p:txBody>
      </p:sp>
      <p:pic>
        <p:nvPicPr>
          <p:cNvPr id="5" name="Picture 4"/>
          <p:cNvPicPr>
            <a:picLocks noChangeAspect="1"/>
          </p:cNvPicPr>
          <p:nvPr/>
        </p:nvPicPr>
        <p:blipFill rotWithShape="1">
          <a:blip r:embed="rId3" cstate="print">
            <a:extLst>
              <a:ext uri="{28A0092B-C50C-407E-A947-70E740481C1C}">
                <a14:useLocalDpi xmlns="" xmlns:a14="http://schemas.microsoft.com/office/drawing/2010/main" val="0"/>
              </a:ext>
            </a:extLst>
          </a:blip>
          <a:srcRect r="60759" b="65798"/>
          <a:stretch/>
        </p:blipFill>
        <p:spPr>
          <a:xfrm rot="1021652">
            <a:off x="9525670" y="7133332"/>
            <a:ext cx="1263690" cy="1279103"/>
          </a:xfrm>
          <a:prstGeom prst="rect">
            <a:avLst/>
          </a:prstGeom>
        </p:spPr>
      </p:pic>
      <p:sp>
        <p:nvSpPr>
          <p:cNvPr id="6" name="TextBox 5"/>
          <p:cNvSpPr txBox="1"/>
          <p:nvPr/>
        </p:nvSpPr>
        <p:spPr>
          <a:xfrm rot="1021652">
            <a:off x="9754291" y="7477539"/>
            <a:ext cx="806449" cy="590691"/>
          </a:xfrm>
          <a:prstGeom prst="rect">
            <a:avLst/>
          </a:prstGeom>
          <a:noFill/>
        </p:spPr>
        <p:txBody>
          <a:bodyPr wrap="square" lIns="82058" tIns="41029" rIns="82058" bIns="41029" rtlCol="0">
            <a:spAutoFit/>
          </a:bodyPr>
          <a:lstStyle/>
          <a:p>
            <a:pPr algn="ctr"/>
            <a:r>
              <a:rPr lang="en-US" sz="1100" b="1" dirty="0">
                <a:latin typeface="American Purpose" pitchFamily="2" charset="0"/>
              </a:rPr>
              <a:t>$500</a:t>
            </a:r>
          </a:p>
          <a:p>
            <a:pPr algn="ctr"/>
            <a:r>
              <a:rPr lang="en-US" sz="1100" b="1" dirty="0">
                <a:latin typeface="American Purpose" pitchFamily="2" charset="0"/>
              </a:rPr>
              <a:t>Show </a:t>
            </a:r>
          </a:p>
          <a:p>
            <a:pPr algn="ctr"/>
            <a:r>
              <a:rPr lang="en-US" sz="1100" b="1" dirty="0">
                <a:latin typeface="American Purpose" pitchFamily="2" charset="0"/>
              </a:rPr>
              <a:t>DOLLARS</a:t>
            </a:r>
          </a:p>
        </p:txBody>
      </p:sp>
      <p:sp>
        <p:nvSpPr>
          <p:cNvPr id="3" name="TextBox 2"/>
          <p:cNvSpPr txBox="1"/>
          <p:nvPr/>
        </p:nvSpPr>
        <p:spPr>
          <a:xfrm>
            <a:off x="7119770" y="5167712"/>
            <a:ext cx="2485655" cy="338554"/>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r>
              <a:rPr lang="en-US" b="1" dirty="0">
                <a:solidFill>
                  <a:schemeClr val="bg1"/>
                </a:solidFill>
              </a:rPr>
              <a:t>Auction &amp; RAFFLES for PAC </a:t>
            </a:r>
          </a:p>
        </p:txBody>
      </p:sp>
      <p:sp>
        <p:nvSpPr>
          <p:cNvPr id="8" name="TextBox 7"/>
          <p:cNvSpPr txBox="1"/>
          <p:nvPr/>
        </p:nvSpPr>
        <p:spPr>
          <a:xfrm>
            <a:off x="-5562600" y="8208"/>
            <a:ext cx="5029200" cy="584775"/>
          </a:xfrm>
          <a:prstGeom prst="rect">
            <a:avLst/>
          </a:prstGeom>
          <a:noFill/>
        </p:spPr>
        <p:txBody>
          <a:bodyPr wrap="square" rtlCol="0">
            <a:spAutoFit/>
          </a:bodyPr>
          <a:lstStyle/>
          <a:p>
            <a:r>
              <a:rPr lang="en-US" dirty="0"/>
              <a:t>Gather food from Suppliers to supplement the steak fry.  Also for Wed night</a:t>
            </a:r>
          </a:p>
        </p:txBody>
      </p:sp>
      <p:pic>
        <p:nvPicPr>
          <p:cNvPr id="1030" name="Picture 6" descr="Image result for davante adams">
            <a:extLst>
              <a:ext uri="{FF2B5EF4-FFF2-40B4-BE49-F238E27FC236}">
                <a16:creationId xmlns="" xmlns:a16="http://schemas.microsoft.com/office/drawing/2014/main" id="{71E2DBC4-BBA4-4A2A-9404-3C7DF3EBCE21}"/>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359658" y="8082735"/>
            <a:ext cx="1595410" cy="957246"/>
          </a:xfrm>
          <a:prstGeom prst="rect">
            <a:avLst/>
          </a:prstGeom>
          <a:noFill/>
          <a:extLst>
            <a:ext uri="{909E8E84-426E-40DD-AFC4-6F175D3DCCD1}">
              <a14:hiddenFill xmlns="" xmlns:a14="http://schemas.microsoft.com/office/drawing/2010/main">
                <a:solidFill>
                  <a:srgbClr val="FFFFFF"/>
                </a:solidFill>
              </a14:hiddenFill>
            </a:ext>
          </a:extLst>
        </p:spPr>
      </p:pic>
      <p:sp>
        <p:nvSpPr>
          <p:cNvPr id="25" name="TextBox 24">
            <a:extLst>
              <a:ext uri="{FF2B5EF4-FFF2-40B4-BE49-F238E27FC236}">
                <a16:creationId xmlns="" xmlns:a16="http://schemas.microsoft.com/office/drawing/2014/main" id="{37F2D0F1-F65C-4003-9CE2-A6570ED24E8A}"/>
              </a:ext>
            </a:extLst>
          </p:cNvPr>
          <p:cNvSpPr txBox="1"/>
          <p:nvPr/>
        </p:nvSpPr>
        <p:spPr>
          <a:xfrm rot="20936243">
            <a:off x="8422030" y="6316410"/>
            <a:ext cx="1212707" cy="646331"/>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sz="1200" b="1" dirty="0">
                <a:solidFill>
                  <a:schemeClr val="bg1"/>
                </a:solidFill>
              </a:rPr>
              <a:t>Devante Adams</a:t>
            </a:r>
          </a:p>
          <a:p>
            <a:pPr algn="ctr"/>
            <a:r>
              <a:rPr lang="en-US" sz="1200" b="1" dirty="0">
                <a:solidFill>
                  <a:schemeClr val="bg1"/>
                </a:solidFill>
              </a:rPr>
              <a:t>Autographed Package! </a:t>
            </a:r>
          </a:p>
        </p:txBody>
      </p:sp>
      <p:sp>
        <p:nvSpPr>
          <p:cNvPr id="24" name="Rectangle 23">
            <a:extLst>
              <a:ext uri="{FF2B5EF4-FFF2-40B4-BE49-F238E27FC236}">
                <a16:creationId xmlns="" xmlns:a16="http://schemas.microsoft.com/office/drawing/2014/main" id="{721C7935-950D-428A-9686-929FE2D1E9DE}"/>
              </a:ext>
            </a:extLst>
          </p:cNvPr>
          <p:cNvSpPr/>
          <p:nvPr/>
        </p:nvSpPr>
        <p:spPr>
          <a:xfrm rot="21276418">
            <a:off x="9630175" y="6106126"/>
            <a:ext cx="1560815" cy="600164"/>
          </a:xfrm>
          <a:prstGeom prst="rect">
            <a:avLst/>
          </a:prstGeom>
          <a:noFill/>
        </p:spPr>
        <p:txBody>
          <a:bodyPr wrap="square" lIns="91440" tIns="45720" rIns="91440" bIns="45720">
            <a:spAutoFit/>
          </a:bodyPr>
          <a:lstStyle/>
          <a:p>
            <a:pPr algn="ctr"/>
            <a:r>
              <a:rPr lang="en-US" sz="1100" b="1" dirty="0">
                <a:ln w="0"/>
                <a:effectLst>
                  <a:outerShdw blurRad="38100" dist="19050" dir="2700000" algn="tl" rotWithShape="0">
                    <a:schemeClr val="dk1">
                      <a:alpha val="40000"/>
                    </a:schemeClr>
                  </a:outerShdw>
                </a:effectLst>
              </a:rPr>
              <a:t>50/50 Raffle!</a:t>
            </a:r>
          </a:p>
          <a:p>
            <a:pPr algn="ctr"/>
            <a:r>
              <a:rPr lang="en-US" sz="1100" dirty="0">
                <a:ln w="0"/>
                <a:effectLst>
                  <a:outerShdw blurRad="38100" dist="19050" dir="2700000" algn="tl" rotWithShape="0">
                    <a:schemeClr val="dk1">
                      <a:alpha val="40000"/>
                    </a:schemeClr>
                  </a:outerShdw>
                </a:effectLst>
              </a:rPr>
              <a:t>Winner drawn after Live Auction, Friday evening</a:t>
            </a:r>
          </a:p>
        </p:txBody>
      </p:sp>
      <p:pic>
        <p:nvPicPr>
          <p:cNvPr id="26" name="Picture 25">
            <a:extLst>
              <a:ext uri="{FF2B5EF4-FFF2-40B4-BE49-F238E27FC236}">
                <a16:creationId xmlns="" xmlns:a16="http://schemas.microsoft.com/office/drawing/2014/main" id="{5D5D1C51-BD86-48CD-9466-AAEE62B35472}"/>
              </a:ext>
            </a:extLst>
          </p:cNvPr>
          <p:cNvPicPr>
            <a:picLocks noChangeAspect="1"/>
          </p:cNvPicPr>
          <p:nvPr/>
        </p:nvPicPr>
        <p:blipFill>
          <a:blip r:embed="rId5" cstate="print"/>
          <a:stretch>
            <a:fillRect/>
          </a:stretch>
        </p:blipFill>
        <p:spPr>
          <a:xfrm>
            <a:off x="6963294" y="875339"/>
            <a:ext cx="889890" cy="605561"/>
          </a:xfrm>
          <a:prstGeom prst="rect">
            <a:avLst/>
          </a:prstGeom>
        </p:spPr>
      </p:pic>
      <p:sp>
        <p:nvSpPr>
          <p:cNvPr id="7" name="TextBox 6">
            <a:extLst>
              <a:ext uri="{FF2B5EF4-FFF2-40B4-BE49-F238E27FC236}">
                <a16:creationId xmlns="" xmlns:a16="http://schemas.microsoft.com/office/drawing/2014/main" id="{C19A3380-238A-406C-8ADD-AF64E207CD9C}"/>
              </a:ext>
            </a:extLst>
          </p:cNvPr>
          <p:cNvSpPr txBox="1"/>
          <p:nvPr/>
        </p:nvSpPr>
        <p:spPr>
          <a:xfrm>
            <a:off x="7059259" y="1506055"/>
            <a:ext cx="643248" cy="276999"/>
          </a:xfrm>
          <a:prstGeom prst="rect">
            <a:avLst/>
          </a:prstGeom>
          <a:noFill/>
        </p:spPr>
        <p:txBody>
          <a:bodyPr wrap="square" rtlCol="0">
            <a:spAutoFit/>
          </a:bodyPr>
          <a:lstStyle/>
          <a:p>
            <a:r>
              <a:rPr lang="en-US" sz="1200" dirty="0"/>
              <a:t>Tasting</a:t>
            </a:r>
          </a:p>
        </p:txBody>
      </p:sp>
      <p:pic>
        <p:nvPicPr>
          <p:cNvPr id="1026" name="Picture 2">
            <a:extLst>
              <a:ext uri="{FF2B5EF4-FFF2-40B4-BE49-F238E27FC236}">
                <a16:creationId xmlns="" xmlns:a16="http://schemas.microsoft.com/office/drawing/2014/main" id="{8E904ACB-832D-4249-AE9B-8F90BFD9BC34}"/>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1" r="63505" b="-7108"/>
          <a:stretch/>
        </p:blipFill>
        <p:spPr bwMode="auto">
          <a:xfrm>
            <a:off x="-877314" y="1439686"/>
            <a:ext cx="687827" cy="428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a:extLst>
              <a:ext uri="{FF2B5EF4-FFF2-40B4-BE49-F238E27FC236}">
                <a16:creationId xmlns="" xmlns:a16="http://schemas.microsoft.com/office/drawing/2014/main" id="{B811DF77-D11F-4AFA-8C3A-5F09256597C4}"/>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4996" t="-12110" r="26648"/>
          <a:stretch/>
        </p:blipFill>
        <p:spPr bwMode="auto">
          <a:xfrm>
            <a:off x="-902755" y="1840889"/>
            <a:ext cx="698776" cy="4109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 name="Picture 6">
            <a:extLst>
              <a:ext uri="{FF2B5EF4-FFF2-40B4-BE49-F238E27FC236}">
                <a16:creationId xmlns="" xmlns:a16="http://schemas.microsoft.com/office/drawing/2014/main" id="{241BBB77-1002-4F03-A160-0F4866EB0C54}"/>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75487"/>
          <a:stretch/>
        </p:blipFill>
        <p:spPr bwMode="auto">
          <a:xfrm>
            <a:off x="-915137" y="2339349"/>
            <a:ext cx="618139" cy="4497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Image result for davante adams">
            <a:extLst>
              <a:ext uri="{FF2B5EF4-FFF2-40B4-BE49-F238E27FC236}">
                <a16:creationId xmlns="" xmlns:a16="http://schemas.microsoft.com/office/drawing/2014/main" id="{1F685EC2-0B18-4F64-93F3-0D8D11817972}"/>
              </a:ext>
            </a:extLst>
          </p:cNvPr>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268998" y="6725028"/>
            <a:ext cx="1638931" cy="1190957"/>
          </a:xfrm>
          <a:prstGeom prst="rect">
            <a:avLst/>
          </a:prstGeom>
          <a:noFill/>
          <a:extLst>
            <a:ext uri="{909E8E84-426E-40DD-AFC4-6F175D3DCCD1}">
              <a14:hiddenFill xmlns="" xmlns:a14="http://schemas.microsoft.com/office/drawing/2010/main">
                <a:solidFill>
                  <a:srgbClr val="FFFFFF"/>
                </a:solidFill>
              </a14:hiddenFill>
            </a:ext>
          </a:extLst>
        </p:spPr>
      </p:pic>
      <p:sp>
        <p:nvSpPr>
          <p:cNvPr id="31" name="TextBox 30">
            <a:extLst>
              <a:ext uri="{FF2B5EF4-FFF2-40B4-BE49-F238E27FC236}">
                <a16:creationId xmlns="" xmlns:a16="http://schemas.microsoft.com/office/drawing/2014/main" id="{C22EA526-4166-4D9E-B899-FE0B08B95539}"/>
              </a:ext>
            </a:extLst>
          </p:cNvPr>
          <p:cNvSpPr txBox="1"/>
          <p:nvPr/>
        </p:nvSpPr>
        <p:spPr>
          <a:xfrm>
            <a:off x="-1386912" y="4033158"/>
            <a:ext cx="1302386" cy="723275"/>
          </a:xfrm>
          <a:prstGeom prst="rect">
            <a:avLst/>
          </a:prstGeom>
          <a:solidFill>
            <a:schemeClr val="bg1">
              <a:lumMod val="85000"/>
            </a:schemeClr>
          </a:solidFill>
        </p:spPr>
        <p:txBody>
          <a:bodyPr wrap="square">
            <a:spAutoFit/>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1" i="0" dirty="0">
                <a:latin typeface="Arial Narrow" panose="020B0606020202030204" pitchFamily="34" charset="0"/>
              </a:rPr>
              <a:t>Randy </a:t>
            </a:r>
            <a:r>
              <a:rPr lang="en-US" sz="900" b="1" i="0" dirty="0" err="1">
                <a:latin typeface="Arial Narrow" panose="020B0606020202030204" pitchFamily="34" charset="0"/>
              </a:rPr>
              <a:t>Romanski</a:t>
            </a:r>
            <a:r>
              <a:rPr lang="en-US" sz="900" b="1" i="0" dirty="0">
                <a:latin typeface="Arial Narrow" panose="020B0606020202030204" pitchFamily="34" charset="0"/>
              </a:rPr>
              <a:t> – </a:t>
            </a:r>
            <a:r>
              <a:rPr lang="en-US" sz="800" b="1" i="1" dirty="0">
                <a:latin typeface="Arial Narrow" panose="020B0606020202030204" pitchFamily="34" charset="0"/>
              </a:rPr>
              <a:t>Secretary-designee of the Wisconsin Department of Agriculture, Trade and Consumer Protection</a:t>
            </a:r>
            <a:endParaRPr lang="en-US" sz="900" b="1" i="1" dirty="0">
              <a:latin typeface="Arial Narrow" panose="020B0606020202030204" pitchFamily="34" charset="0"/>
            </a:endParaRPr>
          </a:p>
        </p:txBody>
      </p:sp>
      <p:pic>
        <p:nvPicPr>
          <p:cNvPr id="2050" name="Picture 2" descr="Deputy Secretary Randy Romanski">
            <a:extLst>
              <a:ext uri="{FF2B5EF4-FFF2-40B4-BE49-F238E27FC236}">
                <a16:creationId xmlns="" xmlns:a16="http://schemas.microsoft.com/office/drawing/2014/main" id="{06409956-059D-48D6-9752-E8ED8F0816DC}"/>
              </a:ext>
            </a:extLst>
          </p:cNvPr>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t="5504" r="4062" b="4448"/>
          <a:stretch/>
        </p:blipFill>
        <p:spPr bwMode="auto">
          <a:xfrm>
            <a:off x="-988639" y="3192213"/>
            <a:ext cx="607573" cy="760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2" descr="Taylor Company">
            <a:extLst>
              <a:ext uri="{FF2B5EF4-FFF2-40B4-BE49-F238E27FC236}">
                <a16:creationId xmlns="" xmlns:a16="http://schemas.microsoft.com/office/drawing/2014/main" id="{5581F122-5E17-4110-B04B-BB9B04C0A7DB}"/>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117026" y="1023638"/>
            <a:ext cx="927539" cy="218362"/>
          </a:xfrm>
          <a:prstGeom prst="rect">
            <a:avLst/>
          </a:prstGeom>
          <a:noFill/>
          <a:extLst>
            <a:ext uri="{909E8E84-426E-40DD-AFC4-6F175D3DCCD1}">
              <a14:hiddenFill xmlns="" xmlns:a14="http://schemas.microsoft.com/office/drawing/2010/main">
                <a:solidFill>
                  <a:srgbClr val="FFFFFF"/>
                </a:solidFill>
              </a14:hiddenFill>
            </a:ext>
          </a:extLst>
        </p:spPr>
      </p:pic>
      <p:sp>
        <p:nvSpPr>
          <p:cNvPr id="32" name="TextBox 31">
            <a:extLst>
              <a:ext uri="{FF2B5EF4-FFF2-40B4-BE49-F238E27FC236}">
                <a16:creationId xmlns="" xmlns:a16="http://schemas.microsoft.com/office/drawing/2014/main" id="{E9D28FFF-0093-4483-98C9-101E1C91E1B4}"/>
              </a:ext>
            </a:extLst>
          </p:cNvPr>
          <p:cNvSpPr txBox="1"/>
          <p:nvPr/>
        </p:nvSpPr>
        <p:spPr>
          <a:xfrm>
            <a:off x="-2289601" y="705645"/>
            <a:ext cx="1869007" cy="577081"/>
          </a:xfrm>
          <a:prstGeom prst="rect">
            <a:avLst/>
          </a:prstGeom>
          <a:noFill/>
        </p:spPr>
        <p:txBody>
          <a:bodyPr wrap="square" rtlCol="0">
            <a:spAutoFit/>
          </a:bodyPr>
          <a:lstStyle/>
          <a:p>
            <a:r>
              <a:rPr lang="en-US" sz="1050" b="1" dirty="0"/>
              <a:t>Root beer Floats Sponsors: Point Brewery &amp; </a:t>
            </a:r>
          </a:p>
          <a:p>
            <a:r>
              <a:rPr lang="en-US" sz="1050" b="1" dirty="0"/>
              <a:t>Taylor Soft Serve</a:t>
            </a:r>
          </a:p>
        </p:txBody>
      </p:sp>
      <p:pic>
        <p:nvPicPr>
          <p:cNvPr id="11" name="Picture 10">
            <a:extLst>
              <a:ext uri="{FF2B5EF4-FFF2-40B4-BE49-F238E27FC236}">
                <a16:creationId xmlns="" xmlns:a16="http://schemas.microsoft.com/office/drawing/2014/main" id="{A0A90A54-9C5B-40F2-AF51-94862A587407}"/>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0" y="-8561"/>
            <a:ext cx="6858000" cy="428625"/>
          </a:xfrm>
          <a:prstGeom prst="rect">
            <a:avLst/>
          </a:prstGeom>
        </p:spPr>
      </p:pic>
      <p:sp>
        <p:nvSpPr>
          <p:cNvPr id="18" name="Rectangle: Rounded Corners 17">
            <a:extLst>
              <a:ext uri="{FF2B5EF4-FFF2-40B4-BE49-F238E27FC236}">
                <a16:creationId xmlns="" xmlns:a16="http://schemas.microsoft.com/office/drawing/2014/main" id="{983A97FD-B7D1-4B6E-A1BA-94BDFDD598CF}"/>
              </a:ext>
            </a:extLst>
          </p:cNvPr>
          <p:cNvSpPr/>
          <p:nvPr/>
        </p:nvSpPr>
        <p:spPr>
          <a:xfrm>
            <a:off x="5057775" y="7477126"/>
            <a:ext cx="1677268" cy="1506280"/>
          </a:xfrm>
          <a:prstGeom prst="roundRect">
            <a:avLst/>
          </a:prstGeom>
          <a:solidFill>
            <a:srgbClr val="AA26AA"/>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144444" y="7518738"/>
            <a:ext cx="1513531" cy="1437076"/>
          </a:xfrm>
          <a:prstGeom prst="rect">
            <a:avLst/>
          </a:prstGeom>
        </p:spPr>
        <p:txBody>
          <a:bodyPr wrap="square" lIns="82058" tIns="41029" rIns="82058" bIns="41029">
            <a:spAutoFit/>
          </a:bodyPr>
          <a:lstStyle/>
          <a:p>
            <a:pPr algn="ctr"/>
            <a:r>
              <a:rPr lang="en-US" altLang="en-US" sz="1100" b="1" dirty="0">
                <a:solidFill>
                  <a:schemeClr val="bg1"/>
                </a:solidFill>
                <a:latin typeface="Calibri" panose="020F0502020204030204" pitchFamily="34" charset="0"/>
              </a:rPr>
              <a:t>The WACO PAC is a non-partisan fund supported by voluntary personal contributions by WACO members. For more information, pick up a PAC brochure. </a:t>
            </a:r>
          </a:p>
        </p:txBody>
      </p:sp>
    </p:spTree>
    <p:extLst>
      <p:ext uri="{BB962C8B-B14F-4D97-AF65-F5344CB8AC3E}">
        <p14:creationId xmlns="" xmlns:p14="http://schemas.microsoft.com/office/powerpoint/2010/main" val="2816661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 xmlns:p14="http://schemas.microsoft.com/office/powerpoint/2010/main" val="1075510604"/>
              </p:ext>
            </p:extLst>
          </p:nvPr>
        </p:nvGraphicFramePr>
        <p:xfrm>
          <a:off x="56904" y="1234041"/>
          <a:ext cx="6686795" cy="6987030"/>
        </p:xfrm>
        <a:graphic>
          <a:graphicData uri="http://schemas.openxmlformats.org/drawingml/2006/table">
            <a:tbl>
              <a:tblPr/>
              <a:tblGrid>
                <a:gridCol w="826360">
                  <a:extLst>
                    <a:ext uri="{9D8B030D-6E8A-4147-A177-3AD203B41FA5}">
                      <a16:colId xmlns="" xmlns:a16="http://schemas.microsoft.com/office/drawing/2014/main" val="20000"/>
                    </a:ext>
                  </a:extLst>
                </a:gridCol>
                <a:gridCol w="1172087">
                  <a:extLst>
                    <a:ext uri="{9D8B030D-6E8A-4147-A177-3AD203B41FA5}">
                      <a16:colId xmlns="" xmlns:a16="http://schemas.microsoft.com/office/drawing/2014/main" val="20001"/>
                    </a:ext>
                  </a:extLst>
                </a:gridCol>
                <a:gridCol w="1172087">
                  <a:extLst>
                    <a:ext uri="{9D8B030D-6E8A-4147-A177-3AD203B41FA5}">
                      <a16:colId xmlns="" xmlns:a16="http://schemas.microsoft.com/office/drawing/2014/main" val="3743098207"/>
                    </a:ext>
                  </a:extLst>
                </a:gridCol>
                <a:gridCol w="1172087">
                  <a:extLst>
                    <a:ext uri="{9D8B030D-6E8A-4147-A177-3AD203B41FA5}">
                      <a16:colId xmlns="" xmlns:a16="http://schemas.microsoft.com/office/drawing/2014/main" val="3871267398"/>
                    </a:ext>
                  </a:extLst>
                </a:gridCol>
                <a:gridCol w="1172087">
                  <a:extLst>
                    <a:ext uri="{9D8B030D-6E8A-4147-A177-3AD203B41FA5}">
                      <a16:colId xmlns="" xmlns:a16="http://schemas.microsoft.com/office/drawing/2014/main" val="382661185"/>
                    </a:ext>
                  </a:extLst>
                </a:gridCol>
                <a:gridCol w="1172087">
                  <a:extLst>
                    <a:ext uri="{9D8B030D-6E8A-4147-A177-3AD203B41FA5}">
                      <a16:colId xmlns="" xmlns:a16="http://schemas.microsoft.com/office/drawing/2014/main" val="2693140167"/>
                    </a:ext>
                  </a:extLst>
                </a:gridCol>
              </a:tblGrid>
              <a:tr h="457200">
                <a:tc>
                  <a:txBody>
                    <a:bodyPr/>
                    <a:lstStyle/>
                    <a:p>
                      <a:pPr marR="0" indent="0" algn="ctr" rtl="0">
                        <a:lnSpc>
                          <a:spcPct val="119000"/>
                        </a:lnSpc>
                        <a:spcBef>
                          <a:spcPts val="0"/>
                        </a:spcBef>
                        <a:spcAft>
                          <a:spcPts val="600"/>
                        </a:spcAft>
                      </a:pPr>
                      <a:endParaRPr lang="en-US" sz="150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R="0" indent="0" algn="ctr" rtl="0">
                        <a:lnSpc>
                          <a:spcPct val="119000"/>
                        </a:lnSpc>
                        <a:spcBef>
                          <a:spcPts val="0"/>
                        </a:spcBef>
                        <a:spcAft>
                          <a:spcPts val="600"/>
                        </a:spcAft>
                      </a:pPr>
                      <a:r>
                        <a:rPr lang="en-US" sz="1100" b="1" kern="1400" dirty="0">
                          <a:solidFill>
                            <a:schemeClr val="tx1"/>
                          </a:solidFill>
                          <a:effectLst/>
                          <a:latin typeface="Arial" panose="020B0604020202020204" pitchFamily="34" charset="0"/>
                          <a:cs typeface="Arial" panose="020B0604020202020204" pitchFamily="34" charset="0"/>
                        </a:rPr>
                        <a:t>Harvest Room</a:t>
                      </a: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R="0" indent="0" algn="ctr" rtl="0">
                        <a:lnSpc>
                          <a:spcPct val="119000"/>
                        </a:lnSpc>
                        <a:spcBef>
                          <a:spcPts val="0"/>
                        </a:spcBef>
                        <a:spcAft>
                          <a:spcPts val="600"/>
                        </a:spcAft>
                      </a:pPr>
                      <a:r>
                        <a:rPr lang="en-US" sz="1100" b="1" kern="1400" dirty="0">
                          <a:solidFill>
                            <a:schemeClr val="tx1"/>
                          </a:solidFill>
                          <a:effectLst/>
                          <a:latin typeface="Arial" panose="020B0604020202020204" pitchFamily="34" charset="0"/>
                          <a:cs typeface="Arial" panose="020B0604020202020204" pitchFamily="34" charset="0"/>
                        </a:rPr>
                        <a:t>Woodland Room</a:t>
                      </a: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err="1">
                          <a:solidFill>
                            <a:schemeClr val="tx1"/>
                          </a:solidFill>
                          <a:effectLst/>
                          <a:latin typeface="Arial" panose="020B0604020202020204" pitchFamily="34" charset="0"/>
                          <a:cs typeface="Arial" panose="020B0604020202020204" pitchFamily="34" charset="0"/>
                        </a:rPr>
                        <a:t>Stonefield</a:t>
                      </a:r>
                      <a:r>
                        <a:rPr lang="en-US" sz="1100" b="1" kern="1400" dirty="0">
                          <a:solidFill>
                            <a:schemeClr val="tx1"/>
                          </a:solidFill>
                          <a:effectLst/>
                          <a:latin typeface="Arial" panose="020B0604020202020204" pitchFamily="34" charset="0"/>
                          <a:cs typeface="Arial" panose="020B0604020202020204" pitchFamily="34" charset="0"/>
                        </a:rPr>
                        <a:t>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a:solidFill>
                            <a:schemeClr val="tx1"/>
                          </a:solidFill>
                          <a:effectLst/>
                          <a:latin typeface="Arial" panose="020B0604020202020204" pitchFamily="34" charset="0"/>
                          <a:cs typeface="Arial" panose="020B0604020202020204" pitchFamily="34" charset="0"/>
                        </a:rPr>
                        <a:t>Banquet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100" b="1" kern="1400" dirty="0">
                          <a:solidFill>
                            <a:schemeClr val="tx1"/>
                          </a:solidFill>
                          <a:effectLst/>
                          <a:latin typeface="Arial" panose="020B0604020202020204" pitchFamily="34" charset="0"/>
                          <a:cs typeface="Arial" panose="020B0604020202020204" pitchFamily="34" charset="0"/>
                        </a:rPr>
                        <a:t>Trillium</a:t>
                      </a:r>
                      <a:r>
                        <a:rPr lang="en-US" sz="1100" b="1" kern="1400" baseline="0" dirty="0">
                          <a:solidFill>
                            <a:schemeClr val="tx1"/>
                          </a:solidFill>
                          <a:effectLst/>
                          <a:latin typeface="Arial" panose="020B0604020202020204" pitchFamily="34" charset="0"/>
                          <a:cs typeface="Arial" panose="020B0604020202020204" pitchFamily="34" charset="0"/>
                        </a:rPr>
                        <a:t> Room</a:t>
                      </a:r>
                      <a:endParaRPr lang="en-US" dirty="0">
                        <a:solidFill>
                          <a:schemeClr val="tx1"/>
                        </a:solidFill>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0"/>
                  </a:ext>
                </a:extLst>
              </a:tr>
              <a:tr h="901834">
                <a:tc rowSpan="2">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8:00</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 – 9:30</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2">
                  <a:txBody>
                    <a:bodyPr/>
                    <a:lstStyle/>
                    <a:p>
                      <a:pPr marR="0" indent="0" algn="l" rtl="0">
                        <a:lnSpc>
                          <a:spcPct val="119000"/>
                        </a:lnSpc>
                        <a:spcBef>
                          <a:spcPts val="0"/>
                        </a:spcBef>
                        <a:spcAft>
                          <a:spcPts val="0"/>
                        </a:spcAft>
                      </a:pPr>
                      <a:r>
                        <a:rPr lang="en-US" sz="1000" b="1" dirty="0">
                          <a:latin typeface="Arial" panose="020B0604020202020204" pitchFamily="34" charset="0"/>
                          <a:cs typeface="Arial" panose="020B0604020202020204" pitchFamily="34" charset="0"/>
                        </a:rPr>
                        <a:t>Turning $3 into $10,000 </a:t>
                      </a:r>
                    </a:p>
                    <a:p>
                      <a:pPr marR="0" indent="0" algn="l" rtl="0">
                        <a:lnSpc>
                          <a:spcPct val="119000"/>
                        </a:lnSpc>
                        <a:spcBef>
                          <a:spcPts val="0"/>
                        </a:spcBef>
                        <a:spcAft>
                          <a:spcPts val="0"/>
                        </a:spcAft>
                      </a:pPr>
                      <a:r>
                        <a:rPr lang="en-US" sz="1000" b="0" i="1" kern="1400" dirty="0">
                          <a:solidFill>
                            <a:schemeClr val="tx1"/>
                          </a:solidFill>
                          <a:effectLst/>
                          <a:latin typeface="Arial" panose="020B0604020202020204" pitchFamily="34" charset="0"/>
                          <a:cs typeface="Arial" panose="020B0604020202020204" pitchFamily="34" charset="0"/>
                        </a:rPr>
                        <a:t>Amir </a:t>
                      </a:r>
                      <a:r>
                        <a:rPr lang="en-US" sz="1000" b="0" i="1" kern="1400" dirty="0" err="1">
                          <a:solidFill>
                            <a:schemeClr val="tx1"/>
                          </a:solidFill>
                          <a:effectLst/>
                          <a:latin typeface="Arial" panose="020B0604020202020204" pitchFamily="34" charset="0"/>
                          <a:cs typeface="Arial" panose="020B0604020202020204" pitchFamily="34" charset="0"/>
                        </a:rPr>
                        <a:t>Harpaz</a:t>
                      </a:r>
                      <a:endParaRPr lang="en-US" sz="1000" b="0" i="1" kern="1400" dirty="0">
                        <a:solidFill>
                          <a:schemeClr val="tx1"/>
                        </a:solidFill>
                        <a:effectLst/>
                        <a:latin typeface="Arial" panose="020B0604020202020204" pitchFamily="34" charset="0"/>
                        <a:cs typeface="Arial" panose="020B0604020202020204" pitchFamily="34" charset="0"/>
                      </a:endParaRPr>
                    </a:p>
                    <a:p>
                      <a:pPr marR="0" indent="0" algn="l" rtl="0">
                        <a:lnSpc>
                          <a:spcPct val="119000"/>
                        </a:lnSpc>
                        <a:spcBef>
                          <a:spcPts val="0"/>
                        </a:spcBef>
                        <a:spcAft>
                          <a:spcPts val="0"/>
                        </a:spcAft>
                      </a:pPr>
                      <a:r>
                        <a:rPr lang="en-US" sz="1000" b="0" i="1" kern="1400" dirty="0">
                          <a:solidFill>
                            <a:schemeClr val="tx1"/>
                          </a:solidFill>
                          <a:effectLst/>
                          <a:latin typeface="Arial" panose="020B0604020202020204" pitchFamily="34" charset="0"/>
                          <a:cs typeface="Arial" panose="020B0604020202020204" pitchFamily="34" charset="0"/>
                        </a:rPr>
                        <a:t>Harp Development</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en-US" sz="1000" b="1" dirty="0">
                          <a:latin typeface="Arial" panose="020B0604020202020204" pitchFamily="34" charset="0"/>
                          <a:cs typeface="Arial" panose="020B0604020202020204" pitchFamily="34" charset="0"/>
                        </a:rPr>
                        <a:t>Trends</a:t>
                      </a:r>
                      <a:r>
                        <a:rPr lang="en-US" sz="1000" b="1" baseline="0" dirty="0">
                          <a:latin typeface="Arial" pitchFamily="34" charset="0"/>
                          <a:cs typeface="Arial" pitchFamily="34" charset="0"/>
                        </a:rPr>
                        <a:t> In Digital Marketing</a:t>
                      </a:r>
                    </a:p>
                    <a:p>
                      <a:r>
                        <a:rPr lang="en-US" sz="1000" b="0" i="1" baseline="0" dirty="0">
                          <a:latin typeface="Arial" pitchFamily="34" charset="0"/>
                          <a:cs typeface="Arial" pitchFamily="34" charset="0"/>
                        </a:rPr>
                        <a:t>Hogan Shrum &amp; Jennifer Dunn</a:t>
                      </a:r>
                      <a:endParaRPr lang="en-US" sz="1000" b="0" i="1" dirty="0">
                        <a:latin typeface="Arial" pitchFamily="34" charset="0"/>
                        <a:cs typeface="Arial"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rowSpan="2">
                  <a:txBody>
                    <a:bodyPr/>
                    <a:lstStyle/>
                    <a:p>
                      <a:r>
                        <a:rPr lang="en-US" sz="1000" b="1" dirty="0">
                          <a:latin typeface="Arial" pitchFamily="34" charset="0"/>
                          <a:cs typeface="Arial" pitchFamily="34" charset="0"/>
                        </a:rPr>
                        <a:t>USG Interactive Tutorial</a:t>
                      </a:r>
                      <a:r>
                        <a:rPr lang="en-US" sz="1000" b="1" baseline="0" dirty="0">
                          <a:latin typeface="Arial" pitchFamily="34" charset="0"/>
                          <a:cs typeface="Arial" pitchFamily="34" charset="0"/>
                        </a:rPr>
                        <a:t> Workshop</a:t>
                      </a:r>
                      <a:endParaRPr lang="en-US" sz="1000" b="1" dirty="0">
                        <a:latin typeface="Arial" pitchFamily="34" charset="0"/>
                        <a:cs typeface="Arial" pitchFamily="34" charset="0"/>
                      </a:endParaRPr>
                    </a:p>
                    <a:p>
                      <a:r>
                        <a:rPr lang="en-US" sz="1000" b="0" i="1" dirty="0">
                          <a:latin typeface="Arial" pitchFamily="34" charset="0"/>
                          <a:cs typeface="Arial" pitchFamily="34" charset="0"/>
                        </a:rPr>
                        <a:t>Heidi Doyle</a:t>
                      </a:r>
                    </a:p>
                    <a:p>
                      <a:r>
                        <a:rPr lang="en-US" sz="1000" b="0" i="1" dirty="0">
                          <a:latin typeface="Arial" pitchFamily="34" charset="0"/>
                          <a:cs typeface="Arial" pitchFamily="34" charset="0"/>
                        </a:rPr>
                        <a:t>Utility Supply Group</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How should I be spending my marketing budget?</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Stephanie Meier</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Blackhawk Bank</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8:00 – 8:45am</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WACO Young Professionals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Round Table #1</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Tia Anderson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 xmlns:a16="http://schemas.microsoft.com/office/drawing/2014/main" val="10001"/>
                  </a:ext>
                </a:extLst>
              </a:tr>
              <a:tr h="9334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8:45 – 9:30am</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WACO Young Professionals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Round Table #2</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Tia Anderson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 xmlns:a16="http://schemas.microsoft.com/office/drawing/2014/main" val="10005"/>
                  </a:ext>
                </a:extLst>
              </a:tr>
              <a:tr h="1005840">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9:45</a:t>
                      </a:r>
                      <a:r>
                        <a:rPr lang="en-US" sz="1050" b="1" kern="1400" baseline="0" dirty="0">
                          <a:solidFill>
                            <a:schemeClr val="tx1"/>
                          </a:solidFill>
                          <a:effectLst/>
                          <a:latin typeface="Arial" panose="020B0604020202020204" pitchFamily="34" charset="0"/>
                          <a:cs typeface="Arial" panose="020B0604020202020204" pitchFamily="34" charset="0"/>
                        </a:rPr>
                        <a:t> </a:t>
                      </a:r>
                      <a:r>
                        <a:rPr lang="en-US" sz="1050" b="1" kern="1400" dirty="0">
                          <a:solidFill>
                            <a:schemeClr val="tx1"/>
                          </a:solidFill>
                          <a:effectLst/>
                          <a:latin typeface="Arial" panose="020B0604020202020204" pitchFamily="34" charset="0"/>
                          <a:cs typeface="Arial" panose="020B0604020202020204" pitchFamily="34" charset="0"/>
                        </a:rPr>
                        <a:t>am</a:t>
                      </a:r>
                      <a:r>
                        <a:rPr lang="en-US" sz="1050" b="1" kern="1400" baseline="0" dirty="0">
                          <a:solidFill>
                            <a:schemeClr val="tx1"/>
                          </a:solidFill>
                          <a:effectLst/>
                          <a:latin typeface="Arial" panose="020B0604020202020204" pitchFamily="34" charset="0"/>
                          <a:cs typeface="Arial" panose="020B0604020202020204" pitchFamily="34" charset="0"/>
                        </a:rPr>
                        <a:t> – 10:45am </a:t>
                      </a:r>
                      <a:endParaRPr lang="en-US" sz="1050" b="1" kern="1400" dirty="0">
                        <a:solidFill>
                          <a:schemeClr val="tx1"/>
                        </a:solidFill>
                        <a:effectLst/>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R="0" indent="0" algn="l" rtl="0">
                        <a:lnSpc>
                          <a:spcPct val="119000"/>
                        </a:lnSpc>
                        <a:spcBef>
                          <a:spcPts val="0"/>
                        </a:spcBef>
                        <a:spcAft>
                          <a:spcPts val="0"/>
                        </a:spcAft>
                      </a:pPr>
                      <a:r>
                        <a:rPr lang="en-US" sz="1000" b="1" i="0" kern="1400" dirty="0">
                          <a:solidFill>
                            <a:schemeClr val="tx1"/>
                          </a:solidFill>
                          <a:effectLst/>
                          <a:latin typeface="Arial" panose="020B0604020202020204" pitchFamily="34" charset="0"/>
                          <a:cs typeface="Arial" panose="020B0604020202020204" pitchFamily="34" charset="0"/>
                        </a:rPr>
                        <a:t>Pet Smarts </a:t>
                      </a:r>
                    </a:p>
                    <a:p>
                      <a:pPr marR="0" indent="0" algn="l" rtl="0">
                        <a:lnSpc>
                          <a:spcPct val="119000"/>
                        </a:lnSpc>
                        <a:spcBef>
                          <a:spcPts val="0"/>
                        </a:spcBef>
                        <a:spcAft>
                          <a:spcPts val="0"/>
                        </a:spcAft>
                      </a:pPr>
                      <a:r>
                        <a:rPr lang="en-US" sz="1000" b="0" i="1" kern="1400" dirty="0" smtClean="0">
                          <a:solidFill>
                            <a:schemeClr val="tx1"/>
                          </a:solidFill>
                          <a:effectLst/>
                          <a:latin typeface="Arial" panose="020B0604020202020204" pitchFamily="34" charset="0"/>
                          <a:cs typeface="Arial" panose="020B0604020202020204" pitchFamily="34" charset="0"/>
                        </a:rPr>
                        <a:t>Lisa St. Clair</a:t>
                      </a:r>
                      <a:endParaRPr lang="en-US" sz="1000" b="0" i="1" kern="1400" dirty="0">
                        <a:solidFill>
                          <a:schemeClr val="tx1"/>
                        </a:solidFill>
                        <a:effectLst/>
                        <a:latin typeface="Arial" panose="020B0604020202020204" pitchFamily="34" charset="0"/>
                        <a:cs typeface="Arial" panose="020B0604020202020204" pitchFamily="34" charset="0"/>
                      </a:endParaRPr>
                    </a:p>
                    <a:p>
                      <a:pPr marR="0" indent="0" algn="l" rtl="0">
                        <a:lnSpc>
                          <a:spcPct val="119000"/>
                        </a:lnSpc>
                        <a:spcBef>
                          <a:spcPts val="0"/>
                        </a:spcBef>
                        <a:spcAft>
                          <a:spcPts val="0"/>
                        </a:spcAft>
                      </a:pPr>
                      <a:r>
                        <a:rPr lang="en-US" sz="1000" b="0" i="1" kern="1400" dirty="0">
                          <a:solidFill>
                            <a:schemeClr val="tx1"/>
                          </a:solidFill>
                          <a:effectLst/>
                          <a:latin typeface="Arial" panose="020B0604020202020204" pitchFamily="34" charset="0"/>
                          <a:cs typeface="Arial" panose="020B0604020202020204" pitchFamily="34" charset="0"/>
                        </a:rPr>
                        <a:t>Tail Bangers</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Creating Recreation Around Your Pond</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Ron </a:t>
                      </a:r>
                      <a:r>
                        <a:rPr kumimoji="0" lang="en-US" sz="10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Romens</a:t>
                      </a:r>
                      <a:endPar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CRS</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Local Government</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Jason </a:t>
                      </a:r>
                      <a:r>
                        <a:rPr kumimoji="0" lang="en-US" sz="10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Culatta</a:t>
                      </a:r>
                      <a:endPar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Obtaining Training on RV Repairs</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err="1" smtClean="0">
                          <a:ln>
                            <a:noFill/>
                          </a:ln>
                          <a:solidFill>
                            <a:schemeClr val="tx1"/>
                          </a:solidFill>
                          <a:effectLst/>
                          <a:uLnTx/>
                          <a:uFillTx/>
                          <a:latin typeface="Arial" panose="020B0604020202020204" pitchFamily="34" charset="0"/>
                          <a:ea typeface="+mn-ea"/>
                          <a:cs typeface="Arial" panose="020B0604020202020204" pitchFamily="34" charset="0"/>
                        </a:rPr>
                        <a:t>Sharonne</a:t>
                      </a:r>
                      <a:r>
                        <a:rPr kumimoji="0" lang="en-US" sz="1000" b="0" i="1" u="none" strike="noStrike" kern="1200" cap="none" spc="0" normalizeH="0" baseline="0" noProof="0" dirty="0" smtClean="0">
                          <a:ln>
                            <a:noFill/>
                          </a:ln>
                          <a:solidFill>
                            <a:schemeClr val="tx1"/>
                          </a:solidFill>
                          <a:effectLst/>
                          <a:uLnTx/>
                          <a:uFillTx/>
                          <a:latin typeface="Arial" panose="020B0604020202020204" pitchFamily="34" charset="0"/>
                          <a:ea typeface="+mn-ea"/>
                          <a:cs typeface="Arial" panose="020B0604020202020204" pitchFamily="34" charset="0"/>
                        </a:rPr>
                        <a:t> Lee</a:t>
                      </a:r>
                      <a:endPar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RV Technical Institute</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WACO Young Professionals </a:t>
                      </a:r>
                      <a:r>
                        <a:rPr kumimoji="0" lang="en-US" sz="10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Annual Meeting</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Led by Tia Anderson</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 xmlns:a16="http://schemas.microsoft.com/office/drawing/2014/main" val="10002"/>
                  </a:ext>
                </a:extLst>
              </a:tr>
              <a:tr h="1188439">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11:00am – 12:00pm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What do you mean I need to ‘know my numbers’? I’m the owner!</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John </a:t>
                      </a:r>
                      <a:r>
                        <a:rPr kumimoji="0" lang="en-US" sz="10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Jaszewski</a:t>
                      </a:r>
                      <a:endPar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Campgrounds4sale</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050" b="1" dirty="0">
                          <a:solidFill>
                            <a:schemeClr val="tx1"/>
                          </a:solidFill>
                          <a:latin typeface="Arial" panose="020B0604020202020204" pitchFamily="34" charset="0"/>
                          <a:cs typeface="Arial" panose="020B0604020202020204" pitchFamily="34" charset="0"/>
                        </a:rPr>
                        <a:t>Emergency Action</a:t>
                      </a:r>
                      <a:r>
                        <a:rPr lang="en-US" sz="1050" b="1" baseline="0" dirty="0">
                          <a:solidFill>
                            <a:schemeClr val="tx1"/>
                          </a:solidFill>
                          <a:latin typeface="Arial" panose="020B0604020202020204" pitchFamily="34" charset="0"/>
                          <a:cs typeface="Arial" panose="020B0604020202020204" pitchFamily="34" charset="0"/>
                        </a:rPr>
                        <a:t> Plans</a:t>
                      </a:r>
                    </a:p>
                    <a:p>
                      <a:r>
                        <a:rPr lang="en-US" sz="1000" b="0" i="1" baseline="0" dirty="0">
                          <a:solidFill>
                            <a:schemeClr val="tx1"/>
                          </a:solidFill>
                          <a:latin typeface="Arial" panose="020B0604020202020204" pitchFamily="34" charset="0"/>
                          <a:cs typeface="Arial" panose="020B0604020202020204" pitchFamily="34" charset="0"/>
                        </a:rPr>
                        <a:t>Rich </a:t>
                      </a:r>
                      <a:r>
                        <a:rPr lang="en-US" sz="1000" b="0" i="1" baseline="0" dirty="0" err="1">
                          <a:solidFill>
                            <a:schemeClr val="tx1"/>
                          </a:solidFill>
                          <a:latin typeface="Arial" panose="020B0604020202020204" pitchFamily="34" charset="0"/>
                          <a:cs typeface="Arial" panose="020B0604020202020204" pitchFamily="34" charset="0"/>
                        </a:rPr>
                        <a:t>Durkee</a:t>
                      </a:r>
                      <a:endParaRPr lang="en-US" sz="1000" b="0" i="1" baseline="0" dirty="0">
                        <a:solidFill>
                          <a:schemeClr val="tx1"/>
                        </a:solidFill>
                        <a:latin typeface="Arial" panose="020B0604020202020204" pitchFamily="34" charset="0"/>
                        <a:cs typeface="Arial" panose="020B0604020202020204" pitchFamily="34" charset="0"/>
                      </a:endParaRPr>
                    </a:p>
                    <a:p>
                      <a:r>
                        <a:rPr lang="en-US" sz="1000" b="0" i="1" baseline="0" dirty="0" err="1">
                          <a:solidFill>
                            <a:schemeClr val="tx1"/>
                          </a:solidFill>
                          <a:latin typeface="Arial" panose="020B0604020202020204" pitchFamily="34" charset="0"/>
                          <a:cs typeface="Arial" panose="020B0604020202020204" pitchFamily="34" charset="0"/>
                        </a:rPr>
                        <a:t>Secura</a:t>
                      </a:r>
                      <a:r>
                        <a:rPr lang="en-US" sz="1000" b="0" i="1" baseline="0" dirty="0">
                          <a:solidFill>
                            <a:schemeClr val="tx1"/>
                          </a:solidFill>
                          <a:latin typeface="Arial" panose="020B0604020202020204" pitchFamily="34" charset="0"/>
                          <a:cs typeface="Arial" panose="020B0604020202020204" pitchFamily="34" charset="0"/>
                        </a:rPr>
                        <a:t> Insurance</a:t>
                      </a:r>
                      <a:endParaRPr lang="en-US" sz="1000" b="0" i="1" dirty="0">
                        <a:solidFill>
                          <a:schemeClr val="tx1"/>
                        </a:solidFill>
                        <a:latin typeface="Arial" panose="020B0604020202020204" pitchFamily="34" charset="0"/>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Inclusion and Belonging: How to Attract, Engage &amp; Retain a</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5‐Generation Workforce</a:t>
                      </a:r>
                    </a:p>
                    <a:p>
                      <a:pPr marL="0" marR="0" lvl="0" indent="0" algn="l" defTabSz="820583"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Scott </a:t>
                      </a:r>
                      <a:r>
                        <a:rPr kumimoji="0" lang="en-US" sz="1000" b="0" i="1" u="none" strike="noStrike" kern="1200" cap="none" spc="0" normalizeH="0" baseline="0" noProof="0" dirty="0" err="1">
                          <a:ln>
                            <a:noFill/>
                          </a:ln>
                          <a:solidFill>
                            <a:schemeClr val="tx1"/>
                          </a:solidFill>
                          <a:effectLst/>
                          <a:uLnTx/>
                          <a:uFillTx/>
                          <a:latin typeface="Arial" panose="020B0604020202020204" pitchFamily="34" charset="0"/>
                          <a:ea typeface="+mn-ea"/>
                          <a:cs typeface="Arial" panose="020B0604020202020204" pitchFamily="34" charset="0"/>
                        </a:rPr>
                        <a:t>Lesnick</a:t>
                      </a:r>
                      <a:endPar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CLOSED</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LUNCH</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SET UP</a:t>
                      </a:r>
                      <a:endPar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CLOSED</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FOR</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LUNCH</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SET UP</a:t>
                      </a:r>
                      <a:endPar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txBody>
                  <a:tcPr marL="25278" marR="25278" marT="26044" marB="2604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 xmlns:a16="http://schemas.microsoft.com/office/drawing/2014/main" val="10003"/>
                  </a:ext>
                </a:extLst>
              </a:tr>
              <a:tr h="1005840">
                <a:tc>
                  <a:txBody>
                    <a:bodyPr/>
                    <a:lstStyle/>
                    <a:p>
                      <a:pPr marR="0" indent="0" algn="l" rtl="0">
                        <a:lnSpc>
                          <a:spcPct val="119000"/>
                        </a:lnSpc>
                        <a:spcBef>
                          <a:spcPts val="0"/>
                        </a:spcBef>
                        <a:spcAft>
                          <a:spcPts val="600"/>
                        </a:spcAft>
                      </a:pPr>
                      <a:r>
                        <a:rPr lang="en-US" sz="1050" b="1" kern="1400" dirty="0">
                          <a:solidFill>
                            <a:schemeClr val="tx1"/>
                          </a:solidFill>
                          <a:effectLst/>
                          <a:latin typeface="Arial" panose="020B0604020202020204" pitchFamily="34" charset="0"/>
                          <a:cs typeface="Arial" panose="020B0604020202020204" pitchFamily="34" charset="0"/>
                        </a:rPr>
                        <a:t>12:00pm - 1:00pm</a:t>
                      </a: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gridSpan="5">
                  <a:txBody>
                    <a:bodyPr/>
                    <a:lstStyle/>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5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Lunch &amp; Learn Session (Banquet Room)  </a:t>
                      </a:r>
                      <a:endParaRPr kumimoji="0" lang="en-US" altLang="en-US" sz="5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The Benefits of Resilience and Successfully Navigating </a:t>
                      </a:r>
                      <a:r>
                        <a:rPr kumimoji="0" lang="en-US"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Change in an</a:t>
                      </a: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1"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Ever-Evolving </a:t>
                      </a: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Campground Workplace</a:t>
                      </a: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Scott </a:t>
                      </a:r>
                      <a:r>
                        <a:rPr kumimoji="0" lang="en-US" altLang="en-US" sz="1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Lesnick</a:t>
                      </a: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altLang="en-US" sz="1200" b="1" i="1" u="none" strike="noStrike" cap="none" normalizeH="0" baseline="0" dirty="0">
                          <a:ln>
                            <a:noFill/>
                          </a:ln>
                          <a:solidFill>
                            <a:srgbClr val="000000"/>
                          </a:solidFill>
                          <a:effectLst/>
                          <a:latin typeface="Arial" panose="020B0604020202020204" pitchFamily="34" charset="0"/>
                          <a:cs typeface="Arial" panose="020B0604020202020204" pitchFamily="34" charset="0"/>
                        </a:rPr>
                        <a:t>Global Leadership Keynote Speaker, </a:t>
                      </a:r>
                      <a:r>
                        <a:rPr kumimoji="0" lang="en-US" altLang="en-US" sz="1200" b="1" i="1"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CSP</a:t>
                      </a: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0" i="0" u="none" strike="noStrike" cap="none" normalizeH="0" baseline="0" dirty="0" smtClean="0">
                          <a:ln>
                            <a:noFill/>
                          </a:ln>
                          <a:solidFill>
                            <a:srgbClr val="000000"/>
                          </a:solidFill>
                          <a:effectLst/>
                          <a:latin typeface="+mn-lt"/>
                          <a:cs typeface="Arial" panose="020B0604020202020204" pitchFamily="34" charset="0"/>
                        </a:rPr>
                        <a:t>The world’s changed professionally and personally. Not since 9-11 have we been challenged to change how we live, work and socialize. None of us are the same now that a pandemic</a:t>
                      </a: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0" i="0" u="none" strike="noStrike" cap="none" normalizeH="0" baseline="0" dirty="0" smtClean="0">
                          <a:ln>
                            <a:noFill/>
                          </a:ln>
                          <a:solidFill>
                            <a:srgbClr val="000000"/>
                          </a:solidFill>
                          <a:effectLst/>
                          <a:latin typeface="+mn-lt"/>
                          <a:cs typeface="Arial" panose="020B0604020202020204" pitchFamily="34" charset="0"/>
                        </a:rPr>
                        <a:t>has shown us a new normal. People are exhausted, hopeful and concerned about their jobs. To retain your team and talent, you must understand the effect change has on staff or risk losing them to a competitor. The “Great Resignation” is upon us. Addressing this, and other employee concerns openly will increase retention, grow productivity, lower stress and</a:t>
                      </a:r>
                    </a:p>
                    <a:p>
                      <a:pPr marL="0" marR="0" lvl="0" indent="0" algn="ctr" defTabSz="1018824" rtl="0" eaLnBrk="1" fontAlgn="auto" latinLnBrk="0" hangingPunct="1">
                        <a:lnSpc>
                          <a:spcPct val="119000"/>
                        </a:lnSpc>
                        <a:spcBef>
                          <a:spcPts val="0"/>
                        </a:spcBef>
                        <a:spcAft>
                          <a:spcPts val="0"/>
                        </a:spcAft>
                        <a:buClrTx/>
                        <a:buSzTx/>
                        <a:buFontTx/>
                        <a:buNone/>
                        <a:tabLst/>
                        <a:defRPr/>
                      </a:pPr>
                      <a:r>
                        <a:rPr kumimoji="0" lang="en-US" altLang="en-US" sz="1200" b="0" i="0" u="none" strike="noStrike" cap="none" normalizeH="0" baseline="0" dirty="0" smtClean="0">
                          <a:ln>
                            <a:noFill/>
                          </a:ln>
                          <a:solidFill>
                            <a:srgbClr val="000000"/>
                          </a:solidFill>
                          <a:effectLst/>
                          <a:latin typeface="+mn-lt"/>
                          <a:cs typeface="Arial" panose="020B0604020202020204" pitchFamily="34" charset="0"/>
                        </a:rPr>
                        <a:t>health issues, as well as strengthen communications and grow your business.</a:t>
                      </a:r>
                      <a:endParaRPr kumimoji="0" lang="en-US" altLang="en-US" sz="1200" b="0" i="0" u="none" strike="noStrike" cap="none" normalizeH="0" baseline="0" dirty="0">
                        <a:ln>
                          <a:noFill/>
                        </a:ln>
                        <a:solidFill>
                          <a:srgbClr val="000000"/>
                        </a:solidFill>
                        <a:effectLst/>
                        <a:latin typeface="+mn-lt"/>
                        <a:cs typeface="Arial" panose="020B0604020202020204" pitchFamily="34" charset="0"/>
                      </a:endParaRPr>
                    </a:p>
                  </a:txBody>
                  <a:tcPr marL="25278" marR="25278" marT="26044" marB="2604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lnL w="9525" cap="flat" cmpd="sng" algn="ctr">
                      <a:solidFill>
                        <a:schemeClr val="tx1"/>
                      </a:solidFill>
                      <a:prstDash val="solid"/>
                      <a:round/>
                      <a:headEnd type="none" w="med" len="med"/>
                      <a:tailEnd type="none" w="med" len="med"/>
                    </a:lnL>
                    <a:lnT w="9525" cap="flat" cmpd="sng" algn="ctr">
                      <a:solidFill>
                        <a:schemeClr val="tx1"/>
                      </a:solidFill>
                      <a:prstDash val="solid"/>
                      <a:round/>
                      <a:headEnd type="none" w="med" len="med"/>
                      <a:tailEnd type="none" w="med" len="med"/>
                    </a:lnT>
                  </a:tcPr>
                </a:tc>
                <a:tc hMerge="1">
                  <a:txBody>
                    <a:bodyPr/>
                    <a:lstStyle/>
                    <a:p>
                      <a:endParaRPr lang="en-US"/>
                    </a:p>
                  </a:txBody>
                  <a:tcPr/>
                </a:tc>
                <a:extLst>
                  <a:ext uri="{0D108BD9-81ED-4DB2-BD59-A6C34878D82A}">
                    <a16:rowId xmlns="" xmlns:a16="http://schemas.microsoft.com/office/drawing/2014/main" val="10004"/>
                  </a:ext>
                </a:extLst>
              </a:tr>
            </a:tbl>
          </a:graphicData>
        </a:graphic>
      </p:graphicFrame>
      <p:pic>
        <p:nvPicPr>
          <p:cNvPr id="14" name="Picture 13" descr="Untitled design (11).png"/>
          <p:cNvPicPr>
            <a:picLocks noChangeAspect="1"/>
          </p:cNvPicPr>
          <p:nvPr/>
        </p:nvPicPr>
        <p:blipFill>
          <a:blip r:embed="rId3" cstate="print"/>
          <a:srcRect t="11111" b="11111"/>
          <a:stretch>
            <a:fillRect/>
          </a:stretch>
        </p:blipFill>
        <p:spPr>
          <a:xfrm>
            <a:off x="76200" y="1174773"/>
            <a:ext cx="664030" cy="516468"/>
          </a:xfrm>
          <a:prstGeom prst="rect">
            <a:avLst/>
          </a:prstGeom>
        </p:spPr>
      </p:pic>
      <p:graphicFrame>
        <p:nvGraphicFramePr>
          <p:cNvPr id="15" name="Table 14"/>
          <p:cNvGraphicFramePr>
            <a:graphicFrameLocks noGrp="1"/>
          </p:cNvGraphicFramePr>
          <p:nvPr>
            <p:extLst>
              <p:ext uri="{D42A27DB-BD31-4B8C-83A1-F6EECF244321}">
                <p14:modId xmlns="" xmlns:p14="http://schemas.microsoft.com/office/powerpoint/2010/main" val="3346825477"/>
              </p:ext>
            </p:extLst>
          </p:nvPr>
        </p:nvGraphicFramePr>
        <p:xfrm>
          <a:off x="76200" y="493713"/>
          <a:ext cx="6705600" cy="396240"/>
        </p:xfrm>
        <a:graphic>
          <a:graphicData uri="http://schemas.openxmlformats.org/drawingml/2006/table">
            <a:tbl>
              <a:tblPr firstRow="1" bandRow="1">
                <a:tableStyleId>{5C22544A-7EE6-4342-B048-85BDC9FD1C3A}</a:tableStyleId>
              </a:tblPr>
              <a:tblGrid>
                <a:gridCol w="1676400">
                  <a:extLst>
                    <a:ext uri="{9D8B030D-6E8A-4147-A177-3AD203B41FA5}">
                      <a16:colId xmlns="" xmlns:a16="http://schemas.microsoft.com/office/drawing/2014/main" val="20000"/>
                    </a:ext>
                  </a:extLst>
                </a:gridCol>
                <a:gridCol w="1676400">
                  <a:extLst>
                    <a:ext uri="{9D8B030D-6E8A-4147-A177-3AD203B41FA5}">
                      <a16:colId xmlns="" xmlns:a16="http://schemas.microsoft.com/office/drawing/2014/main" val="20001"/>
                    </a:ext>
                  </a:extLst>
                </a:gridCol>
                <a:gridCol w="1676400">
                  <a:extLst>
                    <a:ext uri="{9D8B030D-6E8A-4147-A177-3AD203B41FA5}">
                      <a16:colId xmlns="" xmlns:a16="http://schemas.microsoft.com/office/drawing/2014/main" val="20002"/>
                    </a:ext>
                  </a:extLst>
                </a:gridCol>
                <a:gridCol w="1676400">
                  <a:extLst>
                    <a:ext uri="{9D8B030D-6E8A-4147-A177-3AD203B41FA5}">
                      <a16:colId xmlns="" xmlns:a16="http://schemas.microsoft.com/office/drawing/2014/main" val="20003"/>
                    </a:ext>
                  </a:extLst>
                </a:gridCol>
              </a:tblGrid>
              <a:tr h="370840">
                <a:tc>
                  <a:txBody>
                    <a:bodyPr/>
                    <a:lstStyle/>
                    <a:p>
                      <a:pPr algn="ctr"/>
                      <a:r>
                        <a:rPr lang="en-US" sz="2000" dirty="0">
                          <a:solidFill>
                            <a:schemeClr val="bg1"/>
                          </a:solidFill>
                        </a:rPr>
                        <a:t>Owners</a:t>
                      </a:r>
                    </a:p>
                  </a:txBody>
                  <a:tcPr>
                    <a:solidFill>
                      <a:srgbClr val="00B050"/>
                    </a:solidFill>
                  </a:tcPr>
                </a:tc>
                <a:tc>
                  <a:txBody>
                    <a:bodyPr/>
                    <a:lstStyle/>
                    <a:p>
                      <a:pPr algn="ctr"/>
                      <a:r>
                        <a:rPr lang="en-US" sz="2000" dirty="0">
                          <a:solidFill>
                            <a:schemeClr val="tx1"/>
                          </a:solidFill>
                        </a:rPr>
                        <a:t>Managers</a:t>
                      </a:r>
                    </a:p>
                  </a:txBody>
                  <a:tcPr>
                    <a:solidFill>
                      <a:srgbClr val="FFCC00"/>
                    </a:solidFill>
                  </a:tcPr>
                </a:tc>
                <a:tc>
                  <a:txBody>
                    <a:bodyPr/>
                    <a:lstStyle/>
                    <a:p>
                      <a:pPr algn="ctr"/>
                      <a:r>
                        <a:rPr lang="en-US" sz="2000" dirty="0"/>
                        <a:t>Employee</a:t>
                      </a:r>
                    </a:p>
                  </a:txBody>
                  <a:tcPr>
                    <a:solidFill>
                      <a:srgbClr val="AA26AA"/>
                    </a:solidFill>
                  </a:tcPr>
                </a:tc>
                <a:tc>
                  <a:txBody>
                    <a:bodyPr/>
                    <a:lstStyle/>
                    <a:p>
                      <a:pPr algn="ctr"/>
                      <a:r>
                        <a:rPr lang="en-US" sz="2000" dirty="0"/>
                        <a:t>Young Prof.</a:t>
                      </a:r>
                    </a:p>
                  </a:txBody>
                  <a:tcPr>
                    <a:solidFill>
                      <a:srgbClr val="0070C0"/>
                    </a:solidFill>
                  </a:tcPr>
                </a:tc>
                <a:extLst>
                  <a:ext uri="{0D108BD9-81ED-4DB2-BD59-A6C34878D82A}">
                    <a16:rowId xmlns="" xmlns:a16="http://schemas.microsoft.com/office/drawing/2014/main" val="10000"/>
                  </a:ext>
                </a:extLst>
              </a:tr>
            </a:tbl>
          </a:graphicData>
        </a:graphic>
      </p:graphicFrame>
      <p:sp>
        <p:nvSpPr>
          <p:cNvPr id="16" name="TextBox 15"/>
          <p:cNvSpPr txBox="1"/>
          <p:nvPr/>
        </p:nvSpPr>
        <p:spPr>
          <a:xfrm>
            <a:off x="0" y="874713"/>
            <a:ext cx="6858000" cy="267525"/>
          </a:xfrm>
          <a:prstGeom prst="rect">
            <a:avLst/>
          </a:prstGeom>
          <a:noFill/>
        </p:spPr>
        <p:txBody>
          <a:bodyPr wrap="square" lIns="82058" tIns="41029" rIns="82058" bIns="41029" rtlCol="0">
            <a:spAutoFit/>
          </a:bodyPr>
          <a:lstStyle/>
          <a:p>
            <a:pPr algn="ctr"/>
            <a:r>
              <a:rPr lang="en-US" sz="1200" b="1" i="1" dirty="0">
                <a:latin typeface="Calibri" panose="020F0502020204030204" pitchFamily="34" charset="0"/>
              </a:rPr>
              <a:t>Seminars boxes left in white can benefit all attendees!</a:t>
            </a:r>
          </a:p>
        </p:txBody>
      </p:sp>
      <p:pic>
        <p:nvPicPr>
          <p:cNvPr id="4" name="Picture 3">
            <a:extLst>
              <a:ext uri="{FF2B5EF4-FFF2-40B4-BE49-F238E27FC236}">
                <a16:creationId xmlns="" xmlns:a16="http://schemas.microsoft.com/office/drawing/2014/main" id="{5580585B-2B41-4E54-952A-E2D8F0EB10E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4763"/>
            <a:ext cx="6858000" cy="428625"/>
          </a:xfrm>
          <a:prstGeom prst="rect">
            <a:avLst/>
          </a:prstGeom>
        </p:spPr>
      </p:pic>
      <p:sp>
        <p:nvSpPr>
          <p:cNvPr id="10" name="Text Box 10">
            <a:extLst>
              <a:ext uri="{FF2B5EF4-FFF2-40B4-BE49-F238E27FC236}">
                <a16:creationId xmlns="" xmlns:a16="http://schemas.microsoft.com/office/drawing/2014/main" id="{DEDDF1BE-B54F-4B9B-ABB7-1C8FBCA213D0}"/>
              </a:ext>
            </a:extLst>
          </p:cNvPr>
          <p:cNvSpPr txBox="1">
            <a:spLocks noChangeArrowheads="1"/>
          </p:cNvSpPr>
          <p:nvPr/>
        </p:nvSpPr>
        <p:spPr bwMode="auto">
          <a:xfrm>
            <a:off x="152400" y="8484908"/>
            <a:ext cx="5334000" cy="54912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CCCCCC"/>
                  </a:outerShdw>
                </a:effectLst>
              </a14:hiddenEffects>
            </a:ext>
          </a:extLst>
        </p:spPr>
        <p:txBody>
          <a:bodyPr vert="horz" wrap="square" lIns="32823" tIns="32823" rIns="32823" bIns="32823" numCol="1" anchor="t" anchorCtr="0" compatLnSpc="1">
            <a:prstTxWarp prst="textNoShape">
              <a:avLst/>
            </a:prstTxWarp>
          </a:bodyPr>
          <a:lstStyle/>
          <a:p>
            <a:pPr algn="ctr" fontAlgn="base">
              <a:spcBef>
                <a:spcPct val="0"/>
              </a:spcBef>
              <a:spcAft>
                <a:spcPct val="0"/>
              </a:spcAft>
            </a:pPr>
            <a:r>
              <a:rPr lang="en-US" altLang="en-US" sz="1500" b="1" dirty="0">
                <a:solidFill>
                  <a:srgbClr val="000000"/>
                </a:solidFill>
                <a:cs typeface="Arial" pitchFamily="34" charset="0"/>
              </a:rPr>
              <a:t>Want the Whole Family Educated?</a:t>
            </a:r>
          </a:p>
          <a:p>
            <a:pPr algn="ctr" fontAlgn="base">
              <a:spcBef>
                <a:spcPct val="0"/>
              </a:spcBef>
              <a:spcAft>
                <a:spcPct val="0"/>
              </a:spcAft>
            </a:pPr>
            <a:r>
              <a:rPr lang="en-US" altLang="en-US" sz="1500" b="1" dirty="0">
                <a:solidFill>
                  <a:srgbClr val="000000"/>
                </a:solidFill>
                <a:cs typeface="Arial" pitchFamily="34" charset="0"/>
              </a:rPr>
              <a:t>Pets are allowed at the Holiday Inn Express for just $30 per night!</a:t>
            </a:r>
            <a:endParaRPr lang="en-US" altLang="en-US" sz="1500" b="1" dirty="0">
              <a:cs typeface="Arial" pitchFamily="34" charset="0"/>
            </a:endParaRPr>
          </a:p>
        </p:txBody>
      </p:sp>
      <p:pic>
        <p:nvPicPr>
          <p:cNvPr id="11" name="Picture 6" descr="Dog PNG image - PngPix">
            <a:extLst>
              <a:ext uri="{FF2B5EF4-FFF2-40B4-BE49-F238E27FC236}">
                <a16:creationId xmlns="" xmlns:a16="http://schemas.microsoft.com/office/drawing/2014/main" id="{6EEFDDB8-2BEC-4DE7-8893-47D895759CBA}"/>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rot="21423358">
            <a:off x="5504650" y="8334146"/>
            <a:ext cx="1282934" cy="74362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7394245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FRIDAY MARCH 18</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sp>
        <p:nvSpPr>
          <p:cNvPr id="7" name="TextBox 6"/>
          <p:cNvSpPr txBox="1"/>
          <p:nvPr/>
        </p:nvSpPr>
        <p:spPr>
          <a:xfrm>
            <a:off x="3516247"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Morning Seminar Descriptions</a:t>
            </a:r>
          </a:p>
        </p:txBody>
      </p:sp>
      <p:graphicFrame>
        <p:nvGraphicFramePr>
          <p:cNvPr id="13" name="Table 12"/>
          <p:cNvGraphicFramePr>
            <a:graphicFrameLocks noGrp="1"/>
          </p:cNvGraphicFramePr>
          <p:nvPr>
            <p:extLst>
              <p:ext uri="{D42A27DB-BD31-4B8C-83A1-F6EECF244321}">
                <p14:modId xmlns="" xmlns:p14="http://schemas.microsoft.com/office/powerpoint/2010/main" val="1482627793"/>
              </p:ext>
            </p:extLst>
          </p:nvPr>
        </p:nvGraphicFramePr>
        <p:xfrm>
          <a:off x="49642" y="1052436"/>
          <a:ext cx="6751208" cy="1376680"/>
        </p:xfrm>
        <a:graphic>
          <a:graphicData uri="http://schemas.openxmlformats.org/drawingml/2006/table">
            <a:tbl>
              <a:tblPr firstRow="1" bandRow="1">
                <a:tableStyleId>{5C22544A-7EE6-4342-B048-85BDC9FD1C3A}</a:tableStyleId>
              </a:tblPr>
              <a:tblGrid>
                <a:gridCol w="2024818">
                  <a:extLst>
                    <a:ext uri="{9D8B030D-6E8A-4147-A177-3AD203B41FA5}">
                      <a16:colId xmlns="" xmlns:a16="http://schemas.microsoft.com/office/drawing/2014/main" val="20000"/>
                    </a:ext>
                  </a:extLst>
                </a:gridCol>
                <a:gridCol w="1801504">
                  <a:extLst>
                    <a:ext uri="{9D8B030D-6E8A-4147-A177-3AD203B41FA5}">
                      <a16:colId xmlns="" xmlns:a16="http://schemas.microsoft.com/office/drawing/2014/main" val="20001"/>
                    </a:ext>
                  </a:extLst>
                </a:gridCol>
                <a:gridCol w="1477086">
                  <a:extLst>
                    <a:ext uri="{9D8B030D-6E8A-4147-A177-3AD203B41FA5}">
                      <a16:colId xmlns="" xmlns:a16="http://schemas.microsoft.com/office/drawing/2014/main" val="20002"/>
                    </a:ext>
                  </a:extLst>
                </a:gridCol>
                <a:gridCol w="144780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Turning $3 Into $10,000</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Amir </a:t>
                      </a:r>
                      <a:r>
                        <a:rPr lang="en-US" sz="1350" dirty="0" err="1">
                          <a:solidFill>
                            <a:schemeClr val="tx1"/>
                          </a:solidFill>
                        </a:rPr>
                        <a:t>Harpaz</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Amir is a campground owner in multiple states and a board member of the FL &amp; AL Associations of RV Parks and Campgrounds, who has been in the outdoor</a:t>
                      </a:r>
                      <a:r>
                        <a:rPr lang="en-US" sz="1200" b="0" i="0" baseline="0" dirty="0" smtClean="0">
                          <a:solidFill>
                            <a:schemeClr val="dk1"/>
                          </a:solidFill>
                        </a:rPr>
                        <a:t> </a:t>
                      </a:r>
                      <a:r>
                        <a:rPr lang="en-US" sz="1200" b="0" i="0" dirty="0" smtClean="0">
                          <a:solidFill>
                            <a:schemeClr val="dk1"/>
                          </a:solidFill>
                        </a:rPr>
                        <a:t>hospitality industry for over two decades. In this presentation, Amir will discuss some of the revenue management strategies his company uses to drive more demand and get higher rates in order to maximize revenues. He will demonstrate how playing with rates, demand and occupancy can add thousands of dollars to your bottom line.</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 xmlns:p14="http://schemas.microsoft.com/office/powerpoint/2010/main" val="4015177197"/>
              </p:ext>
            </p:extLst>
          </p:nvPr>
        </p:nvGraphicFramePr>
        <p:xfrm>
          <a:off x="41096" y="3466386"/>
          <a:ext cx="6751208" cy="1376680"/>
        </p:xfrm>
        <a:graphic>
          <a:graphicData uri="http://schemas.openxmlformats.org/drawingml/2006/table">
            <a:tbl>
              <a:tblPr firstRow="1" bandRow="1">
                <a:tableStyleId>{5C22544A-7EE6-4342-B048-85BDC9FD1C3A}</a:tableStyleId>
              </a:tblPr>
              <a:tblGrid>
                <a:gridCol w="2796108">
                  <a:extLst>
                    <a:ext uri="{9D8B030D-6E8A-4147-A177-3AD203B41FA5}">
                      <a16:colId xmlns="" xmlns:a16="http://schemas.microsoft.com/office/drawing/2014/main" val="20000"/>
                    </a:ext>
                  </a:extLst>
                </a:gridCol>
                <a:gridCol w="1316052">
                  <a:extLst>
                    <a:ext uri="{9D8B030D-6E8A-4147-A177-3AD203B41FA5}">
                      <a16:colId xmlns="" xmlns:a16="http://schemas.microsoft.com/office/drawing/2014/main" val="20001"/>
                    </a:ext>
                  </a:extLst>
                </a:gridCol>
                <a:gridCol w="1200773">
                  <a:extLst>
                    <a:ext uri="{9D8B030D-6E8A-4147-A177-3AD203B41FA5}">
                      <a16:colId xmlns="" xmlns:a16="http://schemas.microsoft.com/office/drawing/2014/main" val="20002"/>
                    </a:ext>
                  </a:extLst>
                </a:gridCol>
                <a:gridCol w="143827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USG Interactive Tutorial Workshop</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Heidi Doyle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baseline="0" dirty="0">
                          <a:solidFill>
                            <a:schemeClr val="tx1"/>
                          </a:solidFill>
                        </a:rPr>
                        <a:t> </a:t>
                      </a:r>
                      <a:r>
                        <a:rPr lang="en-US" sz="1350" dirty="0">
                          <a:solidFill>
                            <a:schemeClr val="tx1"/>
                          </a:solidFill>
                        </a:rPr>
                        <a:t>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Join Utility Supply Group for a hands-on, interactive workshop!  We will cover the following:</a:t>
                      </a:r>
                      <a:r>
                        <a:rPr lang="en-US" sz="1200" b="0" i="0" baseline="0" dirty="0">
                          <a:solidFill>
                            <a:schemeClr val="dk1"/>
                          </a:solidFill>
                        </a:rPr>
                        <a:t> </a:t>
                      </a:r>
                      <a:r>
                        <a:rPr lang="en-US" sz="1200" b="0" i="0" dirty="0">
                          <a:solidFill>
                            <a:schemeClr val="dk1"/>
                          </a:solidFill>
                        </a:rPr>
                        <a:t>Replacing receptacles &amp; circuit breakers  (including converting a GFCI receptacle to a GFCI circuit breaker</a:t>
                      </a:r>
                      <a:r>
                        <a:rPr lang="en-US" sz="1200" b="0" i="0" baseline="0" dirty="0">
                          <a:solidFill>
                            <a:schemeClr val="dk1"/>
                          </a:solidFill>
                        </a:rPr>
                        <a:t> - </a:t>
                      </a:r>
                      <a:r>
                        <a:rPr lang="en-US" sz="1200" b="0" i="0" dirty="0">
                          <a:solidFill>
                            <a:schemeClr val="dk1"/>
                          </a:solidFill>
                        </a:rPr>
                        <a:t>Adding a meter socket kit (need a wiring diagram)</a:t>
                      </a:r>
                      <a:r>
                        <a:rPr lang="en-US" sz="1200" b="0" i="0" baseline="0" dirty="0">
                          <a:solidFill>
                            <a:schemeClr val="dk1"/>
                          </a:solidFill>
                        </a:rPr>
                        <a:t> - </a:t>
                      </a:r>
                      <a:r>
                        <a:rPr lang="en-US" sz="1200" b="0" i="0" dirty="0">
                          <a:solidFill>
                            <a:schemeClr val="dk1"/>
                          </a:solidFill>
                        </a:rPr>
                        <a:t>Adding a pagoda top light kit( need wring diagram)</a:t>
                      </a:r>
                      <a:r>
                        <a:rPr lang="en-US" sz="1200" b="0" i="0" baseline="0" dirty="0">
                          <a:solidFill>
                            <a:schemeClr val="dk1"/>
                          </a:solidFill>
                        </a:rPr>
                        <a:t> - </a:t>
                      </a:r>
                      <a:r>
                        <a:rPr lang="en-US" sz="1200" b="0" i="0" dirty="0">
                          <a:solidFill>
                            <a:schemeClr val="dk1"/>
                          </a:solidFill>
                        </a:rPr>
                        <a:t>Suggested maintenance tips &amp; tools of the trade</a:t>
                      </a:r>
                      <a:r>
                        <a:rPr lang="en-US" sz="1200" b="0" i="0" baseline="0" dirty="0">
                          <a:solidFill>
                            <a:schemeClr val="dk1"/>
                          </a:solidFill>
                        </a:rPr>
                        <a:t> - </a:t>
                      </a:r>
                      <a:r>
                        <a:rPr lang="en-US" sz="1200" b="0" i="0" dirty="0">
                          <a:solidFill>
                            <a:schemeClr val="dk1"/>
                          </a:solidFill>
                        </a:rPr>
                        <a:t>Q &amp; A for current electrical trends. Such as electric vehicle charging, SMART metering options, NEC codes,  internet connections, etc.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9" name="Table 18"/>
          <p:cNvGraphicFramePr>
            <a:graphicFrameLocks noGrp="1"/>
          </p:cNvGraphicFramePr>
          <p:nvPr>
            <p:extLst>
              <p:ext uri="{D42A27DB-BD31-4B8C-83A1-F6EECF244321}">
                <p14:modId xmlns="" xmlns:p14="http://schemas.microsoft.com/office/powerpoint/2010/main" val="2927976185"/>
              </p:ext>
            </p:extLst>
          </p:nvPr>
        </p:nvGraphicFramePr>
        <p:xfrm>
          <a:off x="49642" y="4919754"/>
          <a:ext cx="6751208" cy="1143000"/>
        </p:xfrm>
        <a:graphic>
          <a:graphicData uri="http://schemas.openxmlformats.org/drawingml/2006/table">
            <a:tbl>
              <a:tblPr firstRow="1" bandRow="1">
                <a:tableStyleId>{5C22544A-7EE6-4342-B048-85BDC9FD1C3A}</a:tableStyleId>
              </a:tblPr>
              <a:tblGrid>
                <a:gridCol w="2225472">
                  <a:extLst>
                    <a:ext uri="{9D8B030D-6E8A-4147-A177-3AD203B41FA5}">
                      <a16:colId xmlns="" xmlns:a16="http://schemas.microsoft.com/office/drawing/2014/main" val="20000"/>
                    </a:ext>
                  </a:extLst>
                </a:gridCol>
                <a:gridCol w="1371600">
                  <a:extLst>
                    <a:ext uri="{9D8B030D-6E8A-4147-A177-3AD203B41FA5}">
                      <a16:colId xmlns="" xmlns:a16="http://schemas.microsoft.com/office/drawing/2014/main" val="20001"/>
                    </a:ext>
                  </a:extLst>
                </a:gridCol>
                <a:gridCol w="1715861">
                  <a:extLst>
                    <a:ext uri="{9D8B030D-6E8A-4147-A177-3AD203B41FA5}">
                      <a16:colId xmlns="" xmlns:a16="http://schemas.microsoft.com/office/drawing/2014/main" val="20002"/>
                    </a:ext>
                  </a:extLst>
                </a:gridCol>
                <a:gridCol w="143827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How should I be spending my marketing budget?</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Stephanie Meier</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With so many choices, how do I know I’m getting the best ROI for my investment? Should I use traditional or digital advertising? Is SEO worth it? How about social media marketing? Join the conversation as we explore the best options for you and your budget.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0" name="Table 19"/>
          <p:cNvGraphicFramePr>
            <a:graphicFrameLocks noGrp="1"/>
          </p:cNvGraphicFramePr>
          <p:nvPr>
            <p:extLst>
              <p:ext uri="{D42A27DB-BD31-4B8C-83A1-F6EECF244321}">
                <p14:modId xmlns="" xmlns:p14="http://schemas.microsoft.com/office/powerpoint/2010/main" val="1505821913"/>
              </p:ext>
            </p:extLst>
          </p:nvPr>
        </p:nvGraphicFramePr>
        <p:xfrm>
          <a:off x="49642" y="6139466"/>
          <a:ext cx="6751208" cy="1325880"/>
        </p:xfrm>
        <a:graphic>
          <a:graphicData uri="http://schemas.openxmlformats.org/drawingml/2006/table">
            <a:tbl>
              <a:tblPr firstRow="1" bandRow="1">
                <a:tableStyleId>{5C22544A-7EE6-4342-B048-85BDC9FD1C3A}</a:tableStyleId>
              </a:tblPr>
              <a:tblGrid>
                <a:gridCol w="2640804">
                  <a:extLst>
                    <a:ext uri="{9D8B030D-6E8A-4147-A177-3AD203B41FA5}">
                      <a16:colId xmlns="" xmlns:a16="http://schemas.microsoft.com/office/drawing/2014/main" val="20000"/>
                    </a:ext>
                  </a:extLst>
                </a:gridCol>
                <a:gridCol w="1389185">
                  <a:extLst>
                    <a:ext uri="{9D8B030D-6E8A-4147-A177-3AD203B41FA5}">
                      <a16:colId xmlns="" xmlns:a16="http://schemas.microsoft.com/office/drawing/2014/main" val="20001"/>
                    </a:ext>
                  </a:extLst>
                </a:gridCol>
                <a:gridCol w="1494692">
                  <a:extLst>
                    <a:ext uri="{9D8B030D-6E8A-4147-A177-3AD203B41FA5}">
                      <a16:colId xmlns="" xmlns:a16="http://schemas.microsoft.com/office/drawing/2014/main" val="20002"/>
                    </a:ext>
                  </a:extLst>
                </a:gridCol>
                <a:gridCol w="1226527">
                  <a:extLst>
                    <a:ext uri="{9D8B030D-6E8A-4147-A177-3AD203B41FA5}">
                      <a16:colId xmlns="" xmlns:a16="http://schemas.microsoft.com/office/drawing/2014/main" val="20003"/>
                    </a:ext>
                  </a:extLst>
                </a:gridCol>
              </a:tblGrid>
              <a:tr h="370840">
                <a:tc>
                  <a:txBody>
                    <a:bodyPr/>
                    <a:lstStyle/>
                    <a:p>
                      <a:r>
                        <a:rPr lang="en-US" sz="1350" dirty="0">
                          <a:solidFill>
                            <a:schemeClr val="bg1"/>
                          </a:solidFill>
                        </a:rPr>
                        <a:t>WACO Young Professionals</a:t>
                      </a:r>
                      <a:r>
                        <a:rPr lang="en-US" sz="1350" baseline="0" dirty="0">
                          <a:solidFill>
                            <a:schemeClr val="bg1"/>
                          </a:solidFill>
                        </a:rPr>
                        <a:t> – Round Table 1 &amp; 2</a:t>
                      </a:r>
                      <a:endParaRPr lang="en-US" sz="135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1350" dirty="0">
                          <a:solidFill>
                            <a:schemeClr val="bg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1350" dirty="0">
                          <a:solidFill>
                            <a:schemeClr val="bg1"/>
                          </a:solidFill>
                        </a:rPr>
                        <a:t>Tia Anderson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r>
                        <a:rPr lang="en-US" sz="1350" dirty="0">
                          <a:solidFill>
                            <a:schemeClr val="bg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 xmlns:a16="http://schemas.microsoft.com/office/drawing/2014/main" val="10000"/>
                  </a:ext>
                </a:extLst>
              </a:tr>
              <a:tr h="370840">
                <a:tc gridSpan="4">
                  <a:txBody>
                    <a:bodyPr/>
                    <a:lstStyle/>
                    <a:p>
                      <a:pPr marL="0" marR="0" indent="0" algn="l" defTabSz="820583" rtl="0" eaLnBrk="1" fontAlgn="auto" latinLnBrk="0" hangingPunct="1">
                        <a:lnSpc>
                          <a:spcPct val="100000"/>
                        </a:lnSpc>
                        <a:spcBef>
                          <a:spcPts val="0"/>
                        </a:spcBef>
                        <a:spcAft>
                          <a:spcPts val="0"/>
                        </a:spcAft>
                        <a:buClrTx/>
                        <a:buSzTx/>
                        <a:buFontTx/>
                        <a:buNone/>
                        <a:tabLst/>
                        <a:defRPr/>
                      </a:pPr>
                      <a:r>
                        <a:rPr lang="en-US" sz="1200" b="1" i="0" dirty="0">
                          <a:solidFill>
                            <a:schemeClr val="dk1"/>
                          </a:solidFill>
                        </a:rPr>
                        <a:t>Round Table #1 (8:00</a:t>
                      </a:r>
                      <a:r>
                        <a:rPr lang="en-US" sz="1200" b="1" i="0" baseline="0" dirty="0">
                          <a:solidFill>
                            <a:schemeClr val="dk1"/>
                          </a:solidFill>
                        </a:rPr>
                        <a:t>-8:45am): </a:t>
                      </a:r>
                      <a:r>
                        <a:rPr lang="en-US" sz="1200" b="0" i="0" baseline="0" dirty="0">
                          <a:solidFill>
                            <a:schemeClr val="dk1"/>
                          </a:solidFill>
                        </a:rPr>
                        <a:t>Activities &amp; Engagement- An open table discussion relating to customer engagement across generations with activities and amenities. </a:t>
                      </a:r>
                      <a:r>
                        <a:rPr lang="en-US" sz="1200" b="1" i="0" baseline="0" dirty="0">
                          <a:solidFill>
                            <a:schemeClr val="dk1"/>
                          </a:solidFill>
                        </a:rPr>
                        <a:t>Round Table #2 (8:45-9:30am): </a:t>
                      </a:r>
                      <a:r>
                        <a:rPr lang="en-US" sz="1200" b="0" i="0" baseline="0" dirty="0">
                          <a:solidFill>
                            <a:schemeClr val="dk1"/>
                          </a:solidFill>
                        </a:rPr>
                        <a:t>Employees- An open table discussion relating to hiring, incentives, employees across generations, management styles, and more. </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1" name="Table 20"/>
          <p:cNvGraphicFramePr>
            <a:graphicFrameLocks noGrp="1"/>
          </p:cNvGraphicFramePr>
          <p:nvPr>
            <p:extLst>
              <p:ext uri="{D42A27DB-BD31-4B8C-83A1-F6EECF244321}">
                <p14:modId xmlns="" xmlns:p14="http://schemas.microsoft.com/office/powerpoint/2010/main" val="2359895721"/>
              </p:ext>
            </p:extLst>
          </p:nvPr>
        </p:nvGraphicFramePr>
        <p:xfrm>
          <a:off x="49642" y="7542023"/>
          <a:ext cx="6751208" cy="741680"/>
        </p:xfrm>
        <a:graphic>
          <a:graphicData uri="http://schemas.openxmlformats.org/drawingml/2006/table">
            <a:tbl>
              <a:tblPr firstRow="1" bandRow="1">
                <a:tableStyleId>{5C22544A-7EE6-4342-B048-85BDC9FD1C3A}</a:tableStyleId>
              </a:tblPr>
              <a:tblGrid>
                <a:gridCol w="1983874">
                  <a:extLst>
                    <a:ext uri="{9D8B030D-6E8A-4147-A177-3AD203B41FA5}">
                      <a16:colId xmlns="" xmlns:a16="http://schemas.microsoft.com/office/drawing/2014/main" val="20000"/>
                    </a:ext>
                  </a:extLst>
                </a:gridCol>
                <a:gridCol w="1842448">
                  <a:extLst>
                    <a:ext uri="{9D8B030D-6E8A-4147-A177-3AD203B41FA5}">
                      <a16:colId xmlns="" xmlns:a16="http://schemas.microsoft.com/office/drawing/2014/main" val="20001"/>
                    </a:ext>
                  </a:extLst>
                </a:gridCol>
                <a:gridCol w="1486611">
                  <a:extLst>
                    <a:ext uri="{9D8B030D-6E8A-4147-A177-3AD203B41FA5}">
                      <a16:colId xmlns="" xmlns:a16="http://schemas.microsoft.com/office/drawing/2014/main" val="20002"/>
                    </a:ext>
                  </a:extLst>
                </a:gridCol>
                <a:gridCol w="143827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Pet Smarts!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Lisa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Description</a:t>
                      </a:r>
                      <a:r>
                        <a:rPr lang="en-US" sz="1200" b="0" i="0" baseline="0" dirty="0">
                          <a:solidFill>
                            <a:schemeClr val="dk1"/>
                          </a:solidFill>
                        </a:rPr>
                        <a:t> coming soon!</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4" name="Table 13">
            <a:extLst>
              <a:ext uri="{FF2B5EF4-FFF2-40B4-BE49-F238E27FC236}">
                <a16:creationId xmlns="" xmlns:a16="http://schemas.microsoft.com/office/drawing/2014/main" id="{B9BB04B3-E7DF-40CF-B510-2CEE58F9D135}"/>
              </a:ext>
            </a:extLst>
          </p:cNvPr>
          <p:cNvGraphicFramePr>
            <a:graphicFrameLocks noGrp="1"/>
          </p:cNvGraphicFramePr>
          <p:nvPr>
            <p:extLst>
              <p:ext uri="{D42A27DB-BD31-4B8C-83A1-F6EECF244321}">
                <p14:modId xmlns="" xmlns:p14="http://schemas.microsoft.com/office/powerpoint/2010/main" val="1689623867"/>
              </p:ext>
            </p:extLst>
          </p:nvPr>
        </p:nvGraphicFramePr>
        <p:xfrm>
          <a:off x="49519" y="2509830"/>
          <a:ext cx="6751208" cy="873760"/>
        </p:xfrm>
        <a:graphic>
          <a:graphicData uri="http://schemas.openxmlformats.org/drawingml/2006/table">
            <a:tbl>
              <a:tblPr firstRow="1" bandRow="1">
                <a:tableStyleId>{5C22544A-7EE6-4342-B048-85BDC9FD1C3A}</a:tableStyleId>
              </a:tblPr>
              <a:tblGrid>
                <a:gridCol w="2344765">
                  <a:extLst>
                    <a:ext uri="{9D8B030D-6E8A-4147-A177-3AD203B41FA5}">
                      <a16:colId xmlns="" xmlns:a16="http://schemas.microsoft.com/office/drawing/2014/main" val="20000"/>
                    </a:ext>
                  </a:extLst>
                </a:gridCol>
                <a:gridCol w="1335505">
                  <a:extLst>
                    <a:ext uri="{9D8B030D-6E8A-4147-A177-3AD203B41FA5}">
                      <a16:colId xmlns="" xmlns:a16="http://schemas.microsoft.com/office/drawing/2014/main" val="20001"/>
                    </a:ext>
                  </a:extLst>
                </a:gridCol>
                <a:gridCol w="1680288">
                  <a:extLst>
                    <a:ext uri="{9D8B030D-6E8A-4147-A177-3AD203B41FA5}">
                      <a16:colId xmlns="" xmlns:a16="http://schemas.microsoft.com/office/drawing/2014/main" val="20002"/>
                    </a:ext>
                  </a:extLst>
                </a:gridCol>
                <a:gridCol w="1390650">
                  <a:extLst>
                    <a:ext uri="{9D8B030D-6E8A-4147-A177-3AD203B41FA5}">
                      <a16:colId xmlns="" xmlns:a16="http://schemas.microsoft.com/office/drawing/2014/main" val="20003"/>
                    </a:ext>
                  </a:extLst>
                </a:gridCol>
              </a:tblGrid>
              <a:tr h="370840">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lang="en-US" sz="1350" dirty="0">
                          <a:solidFill>
                            <a:schemeClr val="tx1"/>
                          </a:solidFill>
                        </a:rPr>
                        <a:t>Trends In Digital Marketing</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8:00 – 9:30a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Hogan Shrum &amp; Jennifer Dunn</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Description coming soon!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738254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6200"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b="1" dirty="0">
                <a:solidFill>
                  <a:schemeClr val="bg1"/>
                </a:solidFill>
                <a:latin typeface="Calibri" panose="020F0502020204030204" pitchFamily="34" charset="0"/>
              </a:rPr>
              <a:t>SEMINARS – FRIDAY MARCH 18</a:t>
            </a:r>
          </a:p>
        </p:txBody>
      </p:sp>
      <p:pic>
        <p:nvPicPr>
          <p:cNvPr id="23" name="Picture 22" descr="WACO BOARD OF DIRECTORS (7).png"/>
          <p:cNvPicPr>
            <a:picLocks noChangeAspect="1"/>
          </p:cNvPicPr>
          <p:nvPr/>
        </p:nvPicPr>
        <p:blipFill>
          <a:blip r:embed="rId3" cstate="print"/>
          <a:stretch>
            <a:fillRect/>
          </a:stretch>
        </p:blipFill>
        <p:spPr>
          <a:xfrm>
            <a:off x="0" y="0"/>
            <a:ext cx="6858000" cy="428625"/>
          </a:xfrm>
          <a:prstGeom prst="rect">
            <a:avLst/>
          </a:prstGeom>
        </p:spPr>
      </p:pic>
      <p:sp>
        <p:nvSpPr>
          <p:cNvPr id="7" name="TextBox 6"/>
          <p:cNvSpPr txBox="1"/>
          <p:nvPr/>
        </p:nvSpPr>
        <p:spPr>
          <a:xfrm>
            <a:off x="3516247" y="499646"/>
            <a:ext cx="3265124" cy="338554"/>
          </a:xfrm>
          <a:prstGeom prst="rect">
            <a:avLst/>
          </a:prstGeom>
          <a:solidFill>
            <a:schemeClr val="tx1">
              <a:lumMod val="65000"/>
              <a:lumOff val="35000"/>
            </a:schemeClr>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r"/>
            <a:r>
              <a:rPr lang="en-US" b="1" dirty="0">
                <a:solidFill>
                  <a:schemeClr val="bg1"/>
                </a:solidFill>
                <a:latin typeface="+mj-lt"/>
              </a:rPr>
              <a:t>Morning Seminar Descriptions</a:t>
            </a:r>
          </a:p>
        </p:txBody>
      </p:sp>
      <p:graphicFrame>
        <p:nvGraphicFramePr>
          <p:cNvPr id="13" name="Table 12"/>
          <p:cNvGraphicFramePr>
            <a:graphicFrameLocks noGrp="1"/>
          </p:cNvGraphicFramePr>
          <p:nvPr>
            <p:extLst>
              <p:ext uri="{D42A27DB-BD31-4B8C-83A1-F6EECF244321}">
                <p14:modId xmlns="" xmlns:p14="http://schemas.microsoft.com/office/powerpoint/2010/main" val="2021153580"/>
              </p:ext>
            </p:extLst>
          </p:nvPr>
        </p:nvGraphicFramePr>
        <p:xfrm>
          <a:off x="49642" y="4083234"/>
          <a:ext cx="6751208" cy="960120"/>
        </p:xfrm>
        <a:graphic>
          <a:graphicData uri="http://schemas.openxmlformats.org/drawingml/2006/table">
            <a:tbl>
              <a:tblPr firstRow="1" bandRow="1">
                <a:tableStyleId>{5C22544A-7EE6-4342-B048-85BDC9FD1C3A}</a:tableStyleId>
              </a:tblPr>
              <a:tblGrid>
                <a:gridCol w="2255408">
                  <a:extLst>
                    <a:ext uri="{9D8B030D-6E8A-4147-A177-3AD203B41FA5}">
                      <a16:colId xmlns="" xmlns:a16="http://schemas.microsoft.com/office/drawing/2014/main" val="20000"/>
                    </a:ext>
                  </a:extLst>
                </a:gridCol>
                <a:gridCol w="1524000">
                  <a:extLst>
                    <a:ext uri="{9D8B030D-6E8A-4147-A177-3AD203B41FA5}">
                      <a16:colId xmlns="" xmlns:a16="http://schemas.microsoft.com/office/drawing/2014/main" val="20001"/>
                    </a:ext>
                  </a:extLst>
                </a:gridCol>
                <a:gridCol w="1524000">
                  <a:extLst>
                    <a:ext uri="{9D8B030D-6E8A-4147-A177-3AD203B41FA5}">
                      <a16:colId xmlns="" xmlns:a16="http://schemas.microsoft.com/office/drawing/2014/main" val="20002"/>
                    </a:ext>
                  </a:extLst>
                </a:gridCol>
                <a:gridCol w="144780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WACO Young Professionals</a:t>
                      </a:r>
                      <a:r>
                        <a:rPr lang="en-US" sz="1350" baseline="0" dirty="0">
                          <a:solidFill>
                            <a:schemeClr val="tx1"/>
                          </a:solidFill>
                        </a:rPr>
                        <a:t> Annual Meeting</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Tia</a:t>
                      </a:r>
                      <a:r>
                        <a:rPr lang="en-US" sz="1350" baseline="0" dirty="0">
                          <a:solidFill>
                            <a:schemeClr val="tx1"/>
                          </a:solidFill>
                        </a:rPr>
                        <a:t> Anderson</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Trillium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Open to all WACO Young Professional members and prospective members. Join us for our annual meeting as we discuss our group, our impact on the WACO organization, and plans for next year.</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5" name="Table 14"/>
          <p:cNvGraphicFramePr>
            <a:graphicFrameLocks noGrp="1"/>
          </p:cNvGraphicFramePr>
          <p:nvPr>
            <p:extLst>
              <p:ext uri="{D42A27DB-BD31-4B8C-83A1-F6EECF244321}">
                <p14:modId xmlns="" xmlns:p14="http://schemas.microsoft.com/office/powerpoint/2010/main" val="1306601769"/>
              </p:ext>
            </p:extLst>
          </p:nvPr>
        </p:nvGraphicFramePr>
        <p:xfrm>
          <a:off x="49642" y="6506492"/>
          <a:ext cx="6751208" cy="960120"/>
        </p:xfrm>
        <a:graphic>
          <a:graphicData uri="http://schemas.openxmlformats.org/drawingml/2006/table">
            <a:tbl>
              <a:tblPr firstRow="1" bandRow="1">
                <a:tableStyleId>{5C22544A-7EE6-4342-B048-85BDC9FD1C3A}</a:tableStyleId>
              </a:tblPr>
              <a:tblGrid>
                <a:gridCol w="1565854">
                  <a:extLst>
                    <a:ext uri="{9D8B030D-6E8A-4147-A177-3AD203B41FA5}">
                      <a16:colId xmlns="" xmlns:a16="http://schemas.microsoft.com/office/drawing/2014/main" val="20000"/>
                    </a:ext>
                  </a:extLst>
                </a:gridCol>
                <a:gridCol w="1927804">
                  <a:extLst>
                    <a:ext uri="{9D8B030D-6E8A-4147-A177-3AD203B41FA5}">
                      <a16:colId xmlns="" xmlns:a16="http://schemas.microsoft.com/office/drawing/2014/main" val="20001"/>
                    </a:ext>
                  </a:extLst>
                </a:gridCol>
                <a:gridCol w="1809750">
                  <a:extLst>
                    <a:ext uri="{9D8B030D-6E8A-4147-A177-3AD203B41FA5}">
                      <a16:colId xmlns="" xmlns:a16="http://schemas.microsoft.com/office/drawing/2014/main" val="20002"/>
                    </a:ext>
                  </a:extLst>
                </a:gridCol>
                <a:gridCol w="144780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Emergency</a:t>
                      </a:r>
                      <a:r>
                        <a:rPr lang="en-US" sz="1350" baseline="0" dirty="0">
                          <a:solidFill>
                            <a:schemeClr val="tx1"/>
                          </a:solidFill>
                        </a:rPr>
                        <a:t> Action Plans</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a:t>
                      </a:r>
                      <a:r>
                        <a:rPr lang="en-US" sz="1350" baseline="0" dirty="0">
                          <a:solidFill>
                            <a:schemeClr val="tx1"/>
                          </a:solidFill>
                        </a:rPr>
                        <a:t> – 12:00p</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Rich</a:t>
                      </a:r>
                      <a:r>
                        <a:rPr lang="en-US" sz="1350" baseline="0" dirty="0">
                          <a:solidFill>
                            <a:schemeClr val="tx1"/>
                          </a:solidFill>
                        </a:rPr>
                        <a:t> </a:t>
                      </a:r>
                      <a:r>
                        <a:rPr lang="en-US" sz="1350" baseline="0" dirty="0" err="1">
                          <a:solidFill>
                            <a:schemeClr val="tx1"/>
                          </a:solidFill>
                        </a:rPr>
                        <a:t>Durkee</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In this presentation we discuss the importance of an Emergency Action Plan, what it should include &amp; the steps to implement at your park.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6" name="Table 15"/>
          <p:cNvGraphicFramePr>
            <a:graphicFrameLocks noGrp="1"/>
          </p:cNvGraphicFramePr>
          <p:nvPr>
            <p:extLst>
              <p:ext uri="{D42A27DB-BD31-4B8C-83A1-F6EECF244321}">
                <p14:modId xmlns="" xmlns:p14="http://schemas.microsoft.com/office/powerpoint/2010/main" val="3858226352"/>
              </p:ext>
            </p:extLst>
          </p:nvPr>
        </p:nvGraphicFramePr>
        <p:xfrm>
          <a:off x="49642" y="7565353"/>
          <a:ext cx="6751208" cy="2291080"/>
        </p:xfrm>
        <a:graphic>
          <a:graphicData uri="http://schemas.openxmlformats.org/drawingml/2006/table">
            <a:tbl>
              <a:tblPr firstRow="1" bandRow="1">
                <a:tableStyleId>{5C22544A-7EE6-4342-B048-85BDC9FD1C3A}</a:tableStyleId>
              </a:tblPr>
              <a:tblGrid>
                <a:gridCol w="2047172">
                  <a:extLst>
                    <a:ext uri="{9D8B030D-6E8A-4147-A177-3AD203B41FA5}">
                      <a16:colId xmlns="" xmlns:a16="http://schemas.microsoft.com/office/drawing/2014/main" val="20000"/>
                    </a:ext>
                  </a:extLst>
                </a:gridCol>
                <a:gridCol w="1813034">
                  <a:extLst>
                    <a:ext uri="{9D8B030D-6E8A-4147-A177-3AD203B41FA5}">
                      <a16:colId xmlns="" xmlns:a16="http://schemas.microsoft.com/office/drawing/2014/main" val="20001"/>
                    </a:ext>
                  </a:extLst>
                </a:gridCol>
                <a:gridCol w="1443202">
                  <a:extLst>
                    <a:ext uri="{9D8B030D-6E8A-4147-A177-3AD203B41FA5}">
                      <a16:colId xmlns="" xmlns:a16="http://schemas.microsoft.com/office/drawing/2014/main" val="20002"/>
                    </a:ext>
                  </a:extLst>
                </a:gridCol>
                <a:gridCol w="1447800">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Inclusion &amp; Belonging</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11:00a</a:t>
                      </a:r>
                      <a:r>
                        <a:rPr lang="en-US" sz="1350" baseline="0" dirty="0">
                          <a:solidFill>
                            <a:schemeClr val="tx1"/>
                          </a:solidFill>
                        </a:rPr>
                        <a:t> – 12:00p</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a:solidFill>
                            <a:schemeClr val="tx1"/>
                          </a:solidFill>
                        </a:rPr>
                        <a:t>Scott </a:t>
                      </a:r>
                      <a:r>
                        <a:rPr lang="en-US" sz="1350" dirty="0" err="1">
                          <a:solidFill>
                            <a:schemeClr val="tx1"/>
                          </a:solidFill>
                        </a:rPr>
                        <a:t>Lesnick</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Successfully Blending the Five Generations in today’s workplace can be a tall order</a:t>
                      </a:r>
                      <a:r>
                        <a:rPr lang="en-US" sz="1200" b="0" i="0" baseline="0" dirty="0" smtClean="0">
                          <a:solidFill>
                            <a:schemeClr val="dk1"/>
                          </a:solidFill>
                        </a:rPr>
                        <a:t> </a:t>
                      </a:r>
                      <a:r>
                        <a:rPr lang="en-US" sz="1200" b="0" i="0" dirty="0" smtClean="0">
                          <a:solidFill>
                            <a:schemeClr val="dk1"/>
                          </a:solidFill>
                        </a:rPr>
                        <a:t>for any leader. Smart organizations assist all employees, especially leaders, to better</a:t>
                      </a:r>
                      <a:r>
                        <a:rPr lang="en-US" sz="1200" b="0" i="0" baseline="0" dirty="0" smtClean="0">
                          <a:solidFill>
                            <a:schemeClr val="dk1"/>
                          </a:solidFill>
                        </a:rPr>
                        <a:t> </a:t>
                      </a:r>
                      <a:r>
                        <a:rPr lang="en-US" sz="1200" b="0" i="0" dirty="0" smtClean="0">
                          <a:solidFill>
                            <a:schemeClr val="dk1"/>
                          </a:solidFill>
                        </a:rPr>
                        <a:t>understand one another and in so doing,</a:t>
                      </a:r>
                      <a:r>
                        <a:rPr lang="en-US" sz="1200" b="0" i="0" baseline="0" dirty="0" smtClean="0">
                          <a:solidFill>
                            <a:schemeClr val="dk1"/>
                          </a:solidFill>
                        </a:rPr>
                        <a:t> </a:t>
                      </a:r>
                      <a:r>
                        <a:rPr lang="en-US" sz="1200" b="0" i="0" dirty="0" smtClean="0">
                          <a:solidFill>
                            <a:schemeClr val="dk1"/>
                          </a:solidFill>
                        </a:rPr>
                        <a:t>increase productivity. It begins with open and</a:t>
                      </a:r>
                      <a:r>
                        <a:rPr lang="en-US" sz="1200" b="0" i="0" baseline="0" dirty="0" smtClean="0">
                          <a:solidFill>
                            <a:schemeClr val="dk1"/>
                          </a:solidFill>
                        </a:rPr>
                        <a:t> </a:t>
                      </a:r>
                      <a:r>
                        <a:rPr lang="en-US" sz="1200" b="0" i="0" dirty="0" smtClean="0">
                          <a:solidFill>
                            <a:schemeClr val="dk1"/>
                          </a:solidFill>
                        </a:rPr>
                        <a:t>vibrant dialogue and inclusion of all generations as we</a:t>
                      </a:r>
                      <a:r>
                        <a:rPr lang="en-US" sz="1200" b="0" i="0" baseline="0" dirty="0" smtClean="0">
                          <a:solidFill>
                            <a:schemeClr val="dk1"/>
                          </a:solidFill>
                        </a:rPr>
                        <a:t> </a:t>
                      </a:r>
                      <a:r>
                        <a:rPr lang="en-US" sz="1200" b="0" i="0" dirty="0" smtClean="0">
                          <a:solidFill>
                            <a:schemeClr val="dk1"/>
                          </a:solidFill>
                        </a:rPr>
                        <a:t>navigate to train and retain talent</a:t>
                      </a:r>
                      <a:r>
                        <a:rPr lang="en-US" sz="1200" b="0" i="0" baseline="0" dirty="0" smtClean="0">
                          <a:solidFill>
                            <a:schemeClr val="dk1"/>
                          </a:solidFill>
                        </a:rPr>
                        <a:t> </a:t>
                      </a:r>
                      <a:r>
                        <a:rPr lang="en-US" sz="1200" b="0" i="0" dirty="0" smtClean="0">
                          <a:solidFill>
                            <a:schemeClr val="dk1"/>
                          </a:solidFill>
                        </a:rPr>
                        <a:t>in our new normal.</a:t>
                      </a:r>
                      <a:r>
                        <a:rPr lang="en-US" sz="1200" b="0" i="0" baseline="0" dirty="0" smtClean="0">
                          <a:solidFill>
                            <a:schemeClr val="dk1"/>
                          </a:solidFill>
                        </a:rPr>
                        <a:t> </a:t>
                      </a:r>
                      <a:r>
                        <a:rPr lang="en-US" sz="1200" b="0" i="0" dirty="0" err="1" smtClean="0">
                          <a:solidFill>
                            <a:schemeClr val="dk1"/>
                          </a:solidFill>
                        </a:rPr>
                        <a:t>Millennials</a:t>
                      </a:r>
                      <a:r>
                        <a:rPr lang="en-US" sz="1200" b="0" i="0" dirty="0" smtClean="0">
                          <a:solidFill>
                            <a:schemeClr val="dk1"/>
                          </a:solidFill>
                        </a:rPr>
                        <a:t> and Gen. Z get a special and positive nod in this presentation and you’ll see</a:t>
                      </a:r>
                      <a:r>
                        <a:rPr lang="en-US" sz="1200" b="0" i="0" baseline="0" dirty="0" smtClean="0">
                          <a:solidFill>
                            <a:schemeClr val="dk1"/>
                          </a:solidFill>
                        </a:rPr>
                        <a:t> </a:t>
                      </a:r>
                      <a:r>
                        <a:rPr lang="en-US" sz="1200" b="0" i="0" dirty="0" smtClean="0">
                          <a:solidFill>
                            <a:schemeClr val="dk1"/>
                          </a:solidFill>
                        </a:rPr>
                        <a:t>why they’ve earned it in this fun, informative, interactive and fast paced session.</a:t>
                      </a:r>
                      <a:r>
                        <a:rPr lang="en-US" sz="1200" b="0" i="0" baseline="0" dirty="0" smtClean="0">
                          <a:solidFill>
                            <a:schemeClr val="dk1"/>
                          </a:solidFill>
                        </a:rPr>
                        <a:t> </a:t>
                      </a:r>
                      <a:r>
                        <a:rPr lang="en-US" sz="1200" b="0" i="0" dirty="0" smtClean="0">
                          <a:solidFill>
                            <a:schemeClr val="dk1"/>
                          </a:solidFill>
                        </a:rPr>
                        <a:t>Around the globe and in Wisconsin and beyond, today’s campground employees and</a:t>
                      </a:r>
                      <a:r>
                        <a:rPr lang="en-US" sz="1200" b="0" i="0" baseline="0" dirty="0" smtClean="0">
                          <a:solidFill>
                            <a:schemeClr val="dk1"/>
                          </a:solidFill>
                        </a:rPr>
                        <a:t> </a:t>
                      </a:r>
                      <a:r>
                        <a:rPr lang="en-US" sz="1200" b="0" i="0" dirty="0" smtClean="0">
                          <a:solidFill>
                            <a:schemeClr val="dk1"/>
                          </a:solidFill>
                        </a:rPr>
                        <a:t>guest can</a:t>
                      </a:r>
                      <a:r>
                        <a:rPr lang="en-US" sz="1200" b="0" i="0" baseline="0" dirty="0" smtClean="0">
                          <a:solidFill>
                            <a:schemeClr val="dk1"/>
                          </a:solidFill>
                        </a:rPr>
                        <a:t> </a:t>
                      </a:r>
                      <a:r>
                        <a:rPr lang="en-US" sz="1200" b="0" i="0" dirty="0" smtClean="0">
                          <a:solidFill>
                            <a:schemeClr val="dk1"/>
                          </a:solidFill>
                        </a:rPr>
                        <a:t>have up to 5 different generations working and playing side by side. And,</a:t>
                      </a:r>
                      <a:r>
                        <a:rPr lang="en-US" sz="1200" b="0" i="0" baseline="0" dirty="0" smtClean="0">
                          <a:solidFill>
                            <a:schemeClr val="dk1"/>
                          </a:solidFill>
                        </a:rPr>
                        <a:t> </a:t>
                      </a:r>
                      <a:r>
                        <a:rPr lang="en-US" sz="1200" b="0" i="0" dirty="0" smtClean="0">
                          <a:solidFill>
                            <a:schemeClr val="dk1"/>
                          </a:solidFill>
                        </a:rPr>
                        <a:t>productivity can decrease if your staff doesn’t understand the unique characteristics and</a:t>
                      </a:r>
                      <a:r>
                        <a:rPr lang="en-US" sz="1200" b="0" i="0" baseline="0" dirty="0" smtClean="0">
                          <a:solidFill>
                            <a:schemeClr val="dk1"/>
                          </a:solidFill>
                        </a:rPr>
                        <a:t> </a:t>
                      </a:r>
                      <a:r>
                        <a:rPr lang="en-US" sz="1200" b="0" i="0" dirty="0" smtClean="0">
                          <a:solidFill>
                            <a:schemeClr val="dk1"/>
                          </a:solidFill>
                        </a:rPr>
                        <a:t>talents each person/generation brings. After all, understanding and growing our talent</a:t>
                      </a:r>
                      <a:r>
                        <a:rPr lang="en-US" sz="1200" b="0" i="0" baseline="0" dirty="0" smtClean="0">
                          <a:solidFill>
                            <a:schemeClr val="dk1"/>
                          </a:solidFill>
                        </a:rPr>
                        <a:t> </a:t>
                      </a:r>
                      <a:r>
                        <a:rPr lang="en-US" sz="1200" b="0" i="0" dirty="0" smtClean="0">
                          <a:solidFill>
                            <a:schemeClr val="dk1"/>
                          </a:solidFill>
                        </a:rPr>
                        <a:t>and organizational culture creates opportunities for increased sales and productivity,</a:t>
                      </a:r>
                      <a:r>
                        <a:rPr lang="en-US" sz="1200" b="0" i="0" baseline="0" dirty="0" smtClean="0">
                          <a:solidFill>
                            <a:schemeClr val="dk1"/>
                          </a:solidFill>
                        </a:rPr>
                        <a:t> </a:t>
                      </a:r>
                      <a:r>
                        <a:rPr lang="en-US" sz="1200" b="0" i="0" dirty="0" smtClean="0">
                          <a:solidFill>
                            <a:schemeClr val="dk1"/>
                          </a:solidFill>
                        </a:rPr>
                        <a:t>higher retention and better communications between staff and departments.</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8" name="Table 17"/>
          <p:cNvGraphicFramePr>
            <a:graphicFrameLocks noGrp="1"/>
          </p:cNvGraphicFramePr>
          <p:nvPr>
            <p:extLst>
              <p:ext uri="{D42A27DB-BD31-4B8C-83A1-F6EECF244321}">
                <p14:modId xmlns="" xmlns:p14="http://schemas.microsoft.com/office/powerpoint/2010/main" val="2059514057"/>
              </p:ext>
            </p:extLst>
          </p:nvPr>
        </p:nvGraphicFramePr>
        <p:xfrm>
          <a:off x="59167" y="2872609"/>
          <a:ext cx="6751208" cy="1143000"/>
        </p:xfrm>
        <a:graphic>
          <a:graphicData uri="http://schemas.openxmlformats.org/drawingml/2006/table">
            <a:tbl>
              <a:tblPr firstRow="1" bandRow="1">
                <a:tableStyleId>{5C22544A-7EE6-4342-B048-85BDC9FD1C3A}</a:tableStyleId>
              </a:tblPr>
              <a:tblGrid>
                <a:gridCol w="1565854">
                  <a:extLst>
                    <a:ext uri="{9D8B030D-6E8A-4147-A177-3AD203B41FA5}">
                      <a16:colId xmlns="" xmlns:a16="http://schemas.microsoft.com/office/drawing/2014/main" val="20000"/>
                    </a:ext>
                  </a:extLst>
                </a:gridCol>
                <a:gridCol w="1927804">
                  <a:extLst>
                    <a:ext uri="{9D8B030D-6E8A-4147-A177-3AD203B41FA5}">
                      <a16:colId xmlns="" xmlns:a16="http://schemas.microsoft.com/office/drawing/2014/main" val="20001"/>
                    </a:ext>
                  </a:extLst>
                </a:gridCol>
                <a:gridCol w="1819275">
                  <a:extLst>
                    <a:ext uri="{9D8B030D-6E8A-4147-A177-3AD203B41FA5}">
                      <a16:colId xmlns="" xmlns:a16="http://schemas.microsoft.com/office/drawing/2014/main" val="20002"/>
                    </a:ext>
                  </a:extLst>
                </a:gridCol>
                <a:gridCol w="143827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Obtaining Training on RV Repairs</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smtClean="0">
                          <a:solidFill>
                            <a:schemeClr val="tx1"/>
                          </a:solidFill>
                        </a:rPr>
                        <a:t>Sharonne</a:t>
                      </a:r>
                      <a:r>
                        <a:rPr lang="en-US" sz="1350" dirty="0" smtClean="0">
                          <a:solidFill>
                            <a:schemeClr val="tx1"/>
                          </a:solidFill>
                        </a:rPr>
                        <a:t> Lee</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Banquet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smtClean="0">
                          <a:solidFill>
                            <a:schemeClr val="dk1"/>
                          </a:solidFill>
                        </a:rPr>
                        <a:t>This</a:t>
                      </a:r>
                      <a:r>
                        <a:rPr lang="en-US" sz="1200" b="0" i="0" baseline="0" dirty="0" smtClean="0">
                          <a:solidFill>
                            <a:schemeClr val="dk1"/>
                          </a:solidFill>
                        </a:rPr>
                        <a:t> </a:t>
                      </a:r>
                      <a:r>
                        <a:rPr lang="en-US" sz="1200" b="0" i="0" dirty="0" smtClean="0">
                          <a:solidFill>
                            <a:schemeClr val="dk1"/>
                          </a:solidFill>
                        </a:rPr>
                        <a:t>presentation will cover</a:t>
                      </a:r>
                      <a:r>
                        <a:rPr lang="en-US" sz="1200" b="0" i="0" baseline="0" dirty="0" smtClean="0">
                          <a:solidFill>
                            <a:schemeClr val="dk1"/>
                          </a:solidFill>
                        </a:rPr>
                        <a:t> </a:t>
                      </a:r>
                      <a:r>
                        <a:rPr lang="en-US" sz="1200" b="0" i="0" dirty="0" smtClean="0">
                          <a:solidFill>
                            <a:schemeClr val="dk1"/>
                          </a:solidFill>
                        </a:rPr>
                        <a:t>a quick overview of the RV Industry and it unprecedented growth,</a:t>
                      </a:r>
                      <a:r>
                        <a:rPr lang="en-US" sz="1200" b="0" i="0" baseline="0" dirty="0" smtClean="0">
                          <a:solidFill>
                            <a:schemeClr val="dk1"/>
                          </a:solidFill>
                        </a:rPr>
                        <a:t> w</a:t>
                      </a:r>
                      <a:r>
                        <a:rPr lang="en-US" sz="1200" b="0" i="0" dirty="0" smtClean="0">
                          <a:solidFill>
                            <a:schemeClr val="dk1"/>
                          </a:solidFill>
                        </a:rPr>
                        <a:t>hat RVTI is and the its role in keeping </a:t>
                      </a:r>
                      <a:r>
                        <a:rPr lang="en-US" sz="1200" b="0" i="0" dirty="0" err="1" smtClean="0">
                          <a:solidFill>
                            <a:schemeClr val="dk1"/>
                          </a:solidFill>
                        </a:rPr>
                        <a:t>RVers</a:t>
                      </a:r>
                      <a:r>
                        <a:rPr lang="en-US" sz="1200" b="0" i="0" dirty="0" smtClean="0">
                          <a:solidFill>
                            <a:schemeClr val="dk1"/>
                          </a:solidFill>
                        </a:rPr>
                        <a:t> enjoying the lifestyle,</a:t>
                      </a:r>
                      <a:r>
                        <a:rPr lang="en-US" sz="1200" b="0" i="0" baseline="0" dirty="0" smtClean="0">
                          <a:solidFill>
                            <a:schemeClr val="dk1"/>
                          </a:solidFill>
                        </a:rPr>
                        <a:t> h</a:t>
                      </a:r>
                      <a:r>
                        <a:rPr lang="en-US" sz="1200" b="0" i="0" dirty="0" smtClean="0">
                          <a:solidFill>
                            <a:schemeClr val="dk1"/>
                          </a:solidFill>
                        </a:rPr>
                        <a:t>ow providing services at RV campgrounds could play a key role in providing needed services to </a:t>
                      </a:r>
                      <a:r>
                        <a:rPr lang="en-US" sz="1200" b="0" i="0" dirty="0" err="1" smtClean="0">
                          <a:solidFill>
                            <a:schemeClr val="dk1"/>
                          </a:solidFill>
                        </a:rPr>
                        <a:t>Rvers</a:t>
                      </a:r>
                      <a:r>
                        <a:rPr lang="en-US" sz="1200" b="0" i="0" baseline="0" dirty="0" smtClean="0">
                          <a:solidFill>
                            <a:schemeClr val="dk1"/>
                          </a:solidFill>
                        </a:rPr>
                        <a:t> &amp; h</a:t>
                      </a:r>
                      <a:r>
                        <a:rPr lang="en-US" sz="1200" b="0" i="0" dirty="0" smtClean="0">
                          <a:solidFill>
                            <a:schemeClr val="dk1"/>
                          </a:solidFill>
                        </a:rPr>
                        <a:t>ow to get your personnel trained and/or certified.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9" name="Table 18"/>
          <p:cNvGraphicFramePr>
            <a:graphicFrameLocks noGrp="1"/>
          </p:cNvGraphicFramePr>
          <p:nvPr>
            <p:extLst>
              <p:ext uri="{D42A27DB-BD31-4B8C-83A1-F6EECF244321}">
                <p14:modId xmlns="" xmlns:p14="http://schemas.microsoft.com/office/powerpoint/2010/main" val="2129835213"/>
              </p:ext>
            </p:extLst>
          </p:nvPr>
        </p:nvGraphicFramePr>
        <p:xfrm>
          <a:off x="64443" y="973329"/>
          <a:ext cx="6751208" cy="873760"/>
        </p:xfrm>
        <a:graphic>
          <a:graphicData uri="http://schemas.openxmlformats.org/drawingml/2006/table">
            <a:tbl>
              <a:tblPr firstRow="1" bandRow="1">
                <a:tableStyleId>{5C22544A-7EE6-4342-B048-85BDC9FD1C3A}</a:tableStyleId>
              </a:tblPr>
              <a:tblGrid>
                <a:gridCol w="2086156">
                  <a:extLst>
                    <a:ext uri="{9D8B030D-6E8A-4147-A177-3AD203B41FA5}">
                      <a16:colId xmlns="" xmlns:a16="http://schemas.microsoft.com/office/drawing/2014/main" val="20000"/>
                    </a:ext>
                  </a:extLst>
                </a:gridCol>
                <a:gridCol w="1617785">
                  <a:extLst>
                    <a:ext uri="{9D8B030D-6E8A-4147-A177-3AD203B41FA5}">
                      <a16:colId xmlns="" xmlns:a16="http://schemas.microsoft.com/office/drawing/2014/main" val="20001"/>
                    </a:ext>
                  </a:extLst>
                </a:gridCol>
                <a:gridCol w="1608992">
                  <a:extLst>
                    <a:ext uri="{9D8B030D-6E8A-4147-A177-3AD203B41FA5}">
                      <a16:colId xmlns="" xmlns:a16="http://schemas.microsoft.com/office/drawing/2014/main" val="20002"/>
                    </a:ext>
                  </a:extLst>
                </a:gridCol>
                <a:gridCol w="1438275">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Creating</a:t>
                      </a:r>
                      <a:r>
                        <a:rPr lang="en-US" sz="1350" baseline="0" dirty="0">
                          <a:solidFill>
                            <a:schemeClr val="tx1"/>
                          </a:solidFill>
                        </a:rPr>
                        <a:t> Recreation Around Your Pond</a:t>
                      </a:r>
                      <a:endParaRPr lang="en-US" sz="135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Ron </a:t>
                      </a:r>
                      <a:r>
                        <a:rPr lang="en-US" sz="1350" dirty="0" err="1">
                          <a:solidFill>
                            <a:schemeClr val="tx1"/>
                          </a:solidFill>
                        </a:rPr>
                        <a:t>Romens</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Woodland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Description</a:t>
                      </a:r>
                      <a:r>
                        <a:rPr lang="en-US" sz="1200" b="0" i="0" baseline="0" dirty="0">
                          <a:solidFill>
                            <a:schemeClr val="dk1"/>
                          </a:solidFill>
                        </a:rPr>
                        <a:t> coming soon!</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20" name="Table 19"/>
          <p:cNvGraphicFramePr>
            <a:graphicFrameLocks noGrp="1"/>
          </p:cNvGraphicFramePr>
          <p:nvPr>
            <p:extLst>
              <p:ext uri="{D42A27DB-BD31-4B8C-83A1-F6EECF244321}">
                <p14:modId xmlns="" xmlns:p14="http://schemas.microsoft.com/office/powerpoint/2010/main" val="2161424718"/>
              </p:ext>
            </p:extLst>
          </p:nvPr>
        </p:nvGraphicFramePr>
        <p:xfrm>
          <a:off x="62426" y="1945829"/>
          <a:ext cx="6751208" cy="828040"/>
        </p:xfrm>
        <a:graphic>
          <a:graphicData uri="http://schemas.openxmlformats.org/drawingml/2006/table">
            <a:tbl>
              <a:tblPr firstRow="1" bandRow="1">
                <a:tableStyleId>{5C22544A-7EE6-4342-B048-85BDC9FD1C3A}</a:tableStyleId>
              </a:tblPr>
              <a:tblGrid>
                <a:gridCol w="1710919">
                  <a:extLst>
                    <a:ext uri="{9D8B030D-6E8A-4147-A177-3AD203B41FA5}">
                      <a16:colId xmlns="" xmlns:a16="http://schemas.microsoft.com/office/drawing/2014/main" val="20000"/>
                    </a:ext>
                  </a:extLst>
                </a:gridCol>
                <a:gridCol w="1782739">
                  <a:extLst>
                    <a:ext uri="{9D8B030D-6E8A-4147-A177-3AD203B41FA5}">
                      <a16:colId xmlns="" xmlns:a16="http://schemas.microsoft.com/office/drawing/2014/main" val="20001"/>
                    </a:ext>
                  </a:extLst>
                </a:gridCol>
                <a:gridCol w="1682666">
                  <a:extLst>
                    <a:ext uri="{9D8B030D-6E8A-4147-A177-3AD203B41FA5}">
                      <a16:colId xmlns="" xmlns:a16="http://schemas.microsoft.com/office/drawing/2014/main" val="20002"/>
                    </a:ext>
                  </a:extLst>
                </a:gridCol>
                <a:gridCol w="1574884">
                  <a:extLst>
                    <a:ext uri="{9D8B030D-6E8A-4147-A177-3AD203B41FA5}">
                      <a16:colId xmlns="" xmlns:a16="http://schemas.microsoft.com/office/drawing/2014/main" val="20003"/>
                    </a:ext>
                  </a:extLst>
                </a:gridCol>
              </a:tblGrid>
              <a:tr h="370840">
                <a:tc>
                  <a:txBody>
                    <a:bodyPr/>
                    <a:lstStyle/>
                    <a:p>
                      <a:r>
                        <a:rPr lang="en-US" sz="1350" dirty="0">
                          <a:solidFill>
                            <a:schemeClr val="tx1"/>
                          </a:solidFill>
                        </a:rPr>
                        <a:t>Local Government</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9:45 – 10:45a</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Jason </a:t>
                      </a:r>
                      <a:r>
                        <a:rPr lang="en-US" sz="1350" dirty="0" err="1">
                          <a:solidFill>
                            <a:schemeClr val="tx1"/>
                          </a:solidFill>
                        </a:rPr>
                        <a:t>Culatta</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err="1">
                          <a:solidFill>
                            <a:schemeClr val="tx1"/>
                          </a:solidFill>
                        </a:rPr>
                        <a:t>Stonefield</a:t>
                      </a:r>
                      <a:r>
                        <a:rPr lang="en-US" sz="1350" dirty="0">
                          <a:solidFill>
                            <a:schemeClr val="tx1"/>
                          </a:solidFill>
                        </a:rPr>
                        <a: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Learn how to work with your local government. What to do now and when to get involved. How do I make sure they all know what my business is and how I run </a:t>
                      </a:r>
                      <a:r>
                        <a:rPr lang="en-US" sz="1200" b="0" i="0" dirty="0" smtClean="0">
                          <a:solidFill>
                            <a:schemeClr val="dk1"/>
                          </a:solidFill>
                        </a:rPr>
                        <a:t>it?</a:t>
                      </a:r>
                      <a:endParaRPr lang="en-US" sz="1200" b="0" i="0" dirty="0">
                        <a:solidFill>
                          <a:schemeClr val="dk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graphicFrame>
        <p:nvGraphicFramePr>
          <p:cNvPr id="12" name="Table 11">
            <a:extLst>
              <a:ext uri="{FF2B5EF4-FFF2-40B4-BE49-F238E27FC236}">
                <a16:creationId xmlns="" xmlns:a16="http://schemas.microsoft.com/office/drawing/2014/main" id="{8B5DA407-1E9D-4B08-9FBA-77BD829142C2}"/>
              </a:ext>
            </a:extLst>
          </p:cNvPr>
          <p:cNvGraphicFramePr>
            <a:graphicFrameLocks noGrp="1"/>
          </p:cNvGraphicFramePr>
          <p:nvPr>
            <p:extLst>
              <p:ext uri="{D42A27DB-BD31-4B8C-83A1-F6EECF244321}">
                <p14:modId xmlns="" xmlns:p14="http://schemas.microsoft.com/office/powerpoint/2010/main" val="3206540746"/>
              </p:ext>
            </p:extLst>
          </p:nvPr>
        </p:nvGraphicFramePr>
        <p:xfrm>
          <a:off x="53511" y="5089755"/>
          <a:ext cx="6751208" cy="1325880"/>
        </p:xfrm>
        <a:graphic>
          <a:graphicData uri="http://schemas.openxmlformats.org/drawingml/2006/table">
            <a:tbl>
              <a:tblPr firstRow="1" bandRow="1">
                <a:tableStyleId>{5C22544A-7EE6-4342-B048-85BDC9FD1C3A}</a:tableStyleId>
              </a:tblPr>
              <a:tblGrid>
                <a:gridCol w="2747987">
                  <a:extLst>
                    <a:ext uri="{9D8B030D-6E8A-4147-A177-3AD203B41FA5}">
                      <a16:colId xmlns="" xmlns:a16="http://schemas.microsoft.com/office/drawing/2014/main" val="20000"/>
                    </a:ext>
                  </a:extLst>
                </a:gridCol>
                <a:gridCol w="1481744">
                  <a:extLst>
                    <a:ext uri="{9D8B030D-6E8A-4147-A177-3AD203B41FA5}">
                      <a16:colId xmlns="" xmlns:a16="http://schemas.microsoft.com/office/drawing/2014/main" val="20001"/>
                    </a:ext>
                  </a:extLst>
                </a:gridCol>
                <a:gridCol w="1275347">
                  <a:extLst>
                    <a:ext uri="{9D8B030D-6E8A-4147-A177-3AD203B41FA5}">
                      <a16:colId xmlns="" xmlns:a16="http://schemas.microsoft.com/office/drawing/2014/main" val="20002"/>
                    </a:ext>
                  </a:extLst>
                </a:gridCol>
                <a:gridCol w="1246130">
                  <a:extLst>
                    <a:ext uri="{9D8B030D-6E8A-4147-A177-3AD203B41FA5}">
                      <a16:colId xmlns="" xmlns:a16="http://schemas.microsoft.com/office/drawing/2014/main" val="20003"/>
                    </a:ext>
                  </a:extLst>
                </a:gridCol>
              </a:tblGrid>
              <a:tr h="370840">
                <a:tc>
                  <a:txBody>
                    <a:bodyPr/>
                    <a:lstStyle/>
                    <a:p>
                      <a:pPr marL="0" marR="0" lvl="0" indent="0" algn="l" defTabSz="820583" rtl="0" eaLnBrk="1" fontAlgn="auto" latinLnBrk="0" hangingPunct="1">
                        <a:lnSpc>
                          <a:spcPct val="100000"/>
                        </a:lnSpc>
                        <a:spcBef>
                          <a:spcPts val="0"/>
                        </a:spcBef>
                        <a:spcAft>
                          <a:spcPts val="0"/>
                        </a:spcAft>
                        <a:buClrTx/>
                        <a:buSzTx/>
                        <a:buFontTx/>
                        <a:buNone/>
                        <a:tabLst/>
                        <a:defRPr/>
                      </a:pPr>
                      <a:r>
                        <a:rPr lang="en-US" sz="1350" dirty="0">
                          <a:solidFill>
                            <a:schemeClr val="tx1"/>
                          </a:solidFill>
                        </a:rPr>
                        <a:t>What do you mean I need to ‘know my numbers’? I’m the owner!</a:t>
                      </a:r>
                    </a:p>
                  </a:txBody>
                  <a:tcPr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11:00a – 12:00p</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John </a:t>
                      </a:r>
                      <a:r>
                        <a:rPr lang="en-US" sz="1350" dirty="0" err="1">
                          <a:solidFill>
                            <a:schemeClr val="tx1"/>
                          </a:solidFill>
                        </a:rPr>
                        <a:t>Jaszewski</a:t>
                      </a:r>
                      <a:endParaRPr lang="en-US" sz="1350" dirty="0">
                        <a:solidFill>
                          <a:schemeClr val="tx1"/>
                        </a:solidFill>
                      </a:endParaRP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350" dirty="0">
                          <a:solidFill>
                            <a:schemeClr val="tx1"/>
                          </a:solidFill>
                        </a:rPr>
                        <a:t>Harvest Room</a:t>
                      </a:r>
                    </a:p>
                  </a:txBody>
                  <a:tcPr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0"/>
                  </a:ext>
                </a:extLst>
              </a:tr>
              <a:tr h="370840">
                <a:tc gridSpan="4">
                  <a:txBody>
                    <a:bodyPr/>
                    <a:lstStyle/>
                    <a:p>
                      <a:r>
                        <a:rPr lang="en-US" sz="1200" b="0" i="0" dirty="0">
                          <a:solidFill>
                            <a:schemeClr val="dk1"/>
                          </a:solidFill>
                        </a:rPr>
                        <a:t>We all know you know the money you’re making – let’s take some time to talk bank and appraiser talk.</a:t>
                      </a:r>
                      <a:r>
                        <a:rPr lang="en-US" sz="1200" b="0" i="0" baseline="0" dirty="0">
                          <a:solidFill>
                            <a:schemeClr val="dk1"/>
                          </a:solidFill>
                        </a:rPr>
                        <a:t> S</a:t>
                      </a:r>
                      <a:r>
                        <a:rPr lang="en-US" sz="1200" b="0" i="0" dirty="0">
                          <a:solidFill>
                            <a:schemeClr val="dk1"/>
                          </a:solidFill>
                        </a:rPr>
                        <a:t>o if you need more money, want to turn the park over to the next generation, or you want to sell – we can help you make sense of all the numbers.  This session will take you on a short journey through your park and touch on all the key points of money matters without boring you to death….hopefully!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135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7382547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33350" y="1537431"/>
            <a:ext cx="6591301" cy="2875382"/>
            <a:chOff x="133350" y="728923"/>
            <a:chExt cx="6591301" cy="2875382"/>
          </a:xfrm>
        </p:grpSpPr>
        <p:sp>
          <p:nvSpPr>
            <p:cNvPr id="13" name="TextBox 12"/>
            <p:cNvSpPr txBox="1"/>
            <p:nvPr/>
          </p:nvSpPr>
          <p:spPr>
            <a:xfrm>
              <a:off x="133350" y="728923"/>
              <a:ext cx="6591301" cy="883078"/>
            </a:xfrm>
            <a:prstGeom prst="rect">
              <a:avLst/>
            </a:prstGeom>
            <a:solidFill>
              <a:srgbClr val="FFCC00"/>
            </a:solidFill>
          </p:spPr>
          <p:txBody>
            <a:bodyPr wrap="square" lIns="82058" tIns="41029" rIns="82058" bIns="41029" rtlCol="0">
              <a:spAutoFit/>
            </a:bodyPr>
            <a:lstStyle/>
            <a:p>
              <a:pPr algn="ctr"/>
              <a:r>
                <a:rPr lang="en-US" sz="2000" dirty="0" smtClean="0">
                  <a:latin typeface="Eras Bold ITC" pitchFamily="34" charset="0"/>
                  <a:cs typeface="Montserrat"/>
                </a:rPr>
                <a:t>1:00 </a:t>
              </a:r>
              <a:r>
                <a:rPr lang="en-US" sz="2000" dirty="0">
                  <a:latin typeface="Eras Bold ITC" pitchFamily="34" charset="0"/>
                  <a:cs typeface="Montserrat"/>
                </a:rPr>
                <a:t>- 7:00pm - Trade Show Open!</a:t>
              </a:r>
            </a:p>
            <a:p>
              <a:pPr algn="ctr"/>
              <a:r>
                <a:rPr lang="en-US" b="1" dirty="0">
                  <a:cs typeface="Montserrat"/>
                </a:rPr>
                <a:t>Support those who support our organization, and keep </a:t>
              </a:r>
              <a:r>
                <a:rPr lang="en-US" b="1" dirty="0" smtClean="0">
                  <a:cs typeface="Montserrat"/>
                </a:rPr>
                <a:t>your</a:t>
              </a:r>
            </a:p>
            <a:p>
              <a:pPr algn="ctr"/>
              <a:r>
                <a:rPr lang="en-US" b="1" dirty="0" smtClean="0">
                  <a:cs typeface="Montserrat"/>
                </a:rPr>
                <a:t>registration </a:t>
              </a:r>
              <a:r>
                <a:rPr lang="en-US" b="1" dirty="0">
                  <a:cs typeface="Montserrat"/>
                </a:rPr>
                <a:t>costs low by shopping with these vendors! </a:t>
              </a:r>
            </a:p>
          </p:txBody>
        </p:sp>
        <p:sp>
          <p:nvSpPr>
            <p:cNvPr id="4" name="Rectangle 3"/>
            <p:cNvSpPr/>
            <p:nvPr/>
          </p:nvSpPr>
          <p:spPr>
            <a:xfrm>
              <a:off x="171450" y="1582453"/>
              <a:ext cx="6515100" cy="2021852"/>
            </a:xfrm>
            <a:prstGeom prst="rect">
              <a:avLst/>
            </a:prstGeom>
            <a:solidFill>
              <a:schemeClr val="accent3">
                <a:lumMod val="40000"/>
                <a:lumOff val="60000"/>
              </a:schemeClr>
            </a:solidFill>
            <a:ln w="76200">
              <a:solidFill>
                <a:srgbClr val="FFCC00"/>
              </a:solidFill>
            </a:ln>
          </p:spPr>
          <p:txBody>
            <a:bodyPr wrap="square" lIns="82058" tIns="41029" rIns="82058" bIns="41029">
              <a:spAutoFit/>
            </a:bodyPr>
            <a:lstStyle/>
            <a:p>
              <a:pPr algn="r"/>
              <a:endParaRPr lang="en-US" sz="200" dirty="0">
                <a:solidFill>
                  <a:schemeClr val="bg1"/>
                </a:solidFill>
                <a:latin typeface="Eras Bold ITC" pitchFamily="34" charset="0"/>
              </a:endParaRPr>
            </a:p>
            <a:p>
              <a:pPr algn="r"/>
              <a:r>
                <a:rPr lang="en-US" sz="2000" dirty="0">
                  <a:latin typeface="Eras Bold ITC" pitchFamily="34" charset="0"/>
                </a:rPr>
                <a:t>Earn $1000 to spend at the Trade Show on Saturday just for shopping Friday! </a:t>
              </a:r>
            </a:p>
            <a:p>
              <a:pPr algn="ctr"/>
              <a:endParaRPr lang="en-US" sz="1400" b="1" dirty="0">
                <a:solidFill>
                  <a:schemeClr val="bg1"/>
                </a:solidFill>
              </a:endParaRPr>
            </a:p>
            <a:p>
              <a:pPr algn="ctr"/>
              <a:endParaRPr lang="en-US" sz="1200" b="1" dirty="0">
                <a:solidFill>
                  <a:schemeClr val="bg1"/>
                </a:solidFill>
              </a:endParaRPr>
            </a:p>
            <a:p>
              <a:pPr algn="ctr"/>
              <a:r>
                <a:rPr lang="en-US" sz="1400" b="1" dirty="0"/>
                <a:t>Our suppliers need to take orders back to their offices to make the </a:t>
              </a:r>
              <a:r>
                <a:rPr lang="en-US" sz="1400" b="1" dirty="0" smtClean="0"/>
                <a:t>business </a:t>
              </a:r>
              <a:r>
                <a:rPr lang="en-US" sz="1400" b="1" dirty="0"/>
                <a:t>work! They are the reason we have a great show with amazing opportunities. Please help our show be the best it can be by asking any supplier you work with to show you their WACO TRADE MEMBER </a:t>
              </a:r>
              <a:r>
                <a:rPr lang="en-US" sz="1400" b="1" dirty="0" smtClean="0"/>
                <a:t>card! Thank </a:t>
              </a:r>
              <a:r>
                <a:rPr lang="en-US" sz="1400" b="1" dirty="0"/>
                <a:t>our </a:t>
              </a:r>
              <a:r>
                <a:rPr lang="en-US" sz="1400" b="1" dirty="0" smtClean="0"/>
                <a:t>supplier members by </a:t>
              </a:r>
              <a:r>
                <a:rPr lang="en-US" sz="1400" b="1" dirty="0"/>
                <a:t>purchasing at the show! </a:t>
              </a:r>
            </a:p>
            <a:p>
              <a:pPr algn="ctr"/>
              <a:endParaRPr lang="en-US" sz="200" b="1" dirty="0"/>
            </a:p>
          </p:txBody>
        </p:sp>
        <p:sp>
          <p:nvSpPr>
            <p:cNvPr id="3" name="Oval 2"/>
            <p:cNvSpPr/>
            <p:nvPr/>
          </p:nvSpPr>
          <p:spPr>
            <a:xfrm rot="21212593">
              <a:off x="284402" y="1963358"/>
              <a:ext cx="1084744" cy="634507"/>
            </a:xfrm>
            <a:prstGeom prst="ellipse">
              <a:avLst/>
            </a:prstGeom>
            <a:solidFill>
              <a:srgbClr val="0070C0"/>
            </a:solidFill>
            <a:ln>
              <a:solidFill>
                <a:srgbClr val="AA26AA"/>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en-US" sz="1200" dirty="0">
                  <a:solidFill>
                    <a:schemeClr val="bg1"/>
                  </a:solidFill>
                  <a:latin typeface="Eras Bold ITC" pitchFamily="34" charset="0"/>
                </a:rPr>
                <a:t>Show Dollars!</a:t>
              </a:r>
            </a:p>
          </p:txBody>
        </p:sp>
        <p:sp>
          <p:nvSpPr>
            <p:cNvPr id="21" name="Rectangle 20"/>
            <p:cNvSpPr/>
            <p:nvPr/>
          </p:nvSpPr>
          <p:spPr>
            <a:xfrm>
              <a:off x="1409700" y="2270459"/>
              <a:ext cx="5152328" cy="384721"/>
            </a:xfrm>
            <a:prstGeom prst="rect">
              <a:avLst/>
            </a:prstGeom>
          </p:spPr>
          <p:txBody>
            <a:bodyPr wrap="square">
              <a:spAutoFit/>
            </a:bodyPr>
            <a:lstStyle/>
            <a:p>
              <a:pPr algn="ctr"/>
              <a:r>
                <a:rPr lang="en-US" sz="1900" b="1" dirty="0">
                  <a:solidFill>
                    <a:srgbClr val="AA26AA"/>
                  </a:solidFill>
                  <a:effectLst>
                    <a:outerShdw blurRad="38100" dist="38100" dir="2700000" algn="tl">
                      <a:srgbClr val="000000">
                        <a:alpha val="43137"/>
                      </a:srgbClr>
                    </a:outerShdw>
                  </a:effectLst>
                  <a:latin typeface="Eras Bold ITC" pitchFamily="34" charset="0"/>
                </a:rPr>
                <a:t>BUY…. BUY… BUY….WHY…WHY…WHY? </a:t>
              </a:r>
            </a:p>
          </p:txBody>
        </p:sp>
      </p:grpSp>
      <p:grpSp>
        <p:nvGrpSpPr>
          <p:cNvPr id="23" name="Group 22"/>
          <p:cNvGrpSpPr/>
          <p:nvPr/>
        </p:nvGrpSpPr>
        <p:grpSpPr>
          <a:xfrm>
            <a:off x="133350" y="4528325"/>
            <a:ext cx="6591301" cy="1919856"/>
            <a:chOff x="133350" y="4627647"/>
            <a:chExt cx="6591301" cy="1919856"/>
          </a:xfrm>
        </p:grpSpPr>
        <p:sp>
          <p:nvSpPr>
            <p:cNvPr id="18" name="TextBox 17"/>
            <p:cNvSpPr txBox="1"/>
            <p:nvPr/>
          </p:nvSpPr>
          <p:spPr>
            <a:xfrm>
              <a:off x="133350" y="4627647"/>
              <a:ext cx="6591301" cy="636857"/>
            </a:xfrm>
            <a:prstGeom prst="rect">
              <a:avLst/>
            </a:prstGeom>
            <a:solidFill>
              <a:srgbClr val="00B050"/>
            </a:solidFill>
          </p:spPr>
          <p:txBody>
            <a:bodyPr wrap="square" lIns="82058" tIns="41029" rIns="82058" bIns="41029" rtlCol="0">
              <a:spAutoFit/>
            </a:bodyPr>
            <a:lstStyle/>
            <a:p>
              <a:pPr algn="ctr"/>
              <a:r>
                <a:rPr lang="en-US" sz="2000" dirty="0">
                  <a:solidFill>
                    <a:schemeClr val="bg1"/>
                  </a:solidFill>
                  <a:latin typeface="Eras Bold ITC" pitchFamily="34" charset="0"/>
                  <a:cs typeface="Montserrat"/>
                </a:rPr>
                <a:t>5:00pm – Beer Available at Sponsor Booths!</a:t>
              </a:r>
            </a:p>
            <a:p>
              <a:pPr algn="ctr"/>
              <a:r>
                <a:rPr lang="en-US" b="1" dirty="0">
                  <a:solidFill>
                    <a:schemeClr val="bg1"/>
                  </a:solidFill>
                  <a:cs typeface="Montserrat"/>
                </a:rPr>
                <a:t>Stop by any of these booths to grab a cold adult beverage!</a:t>
              </a:r>
            </a:p>
          </p:txBody>
        </p:sp>
        <p:sp>
          <p:nvSpPr>
            <p:cNvPr id="19" name="Rectangle 18"/>
            <p:cNvSpPr/>
            <p:nvPr/>
          </p:nvSpPr>
          <p:spPr>
            <a:xfrm>
              <a:off x="171450" y="5233537"/>
              <a:ext cx="6515100" cy="1313966"/>
            </a:xfrm>
            <a:prstGeom prst="rect">
              <a:avLst/>
            </a:prstGeom>
            <a:solidFill>
              <a:srgbClr val="C6E6A2"/>
            </a:solidFill>
            <a:ln w="76200">
              <a:solidFill>
                <a:srgbClr val="00B050"/>
              </a:solidFill>
            </a:ln>
          </p:spPr>
          <p:txBody>
            <a:bodyPr wrap="square" lIns="82058" tIns="41029" rIns="82058" bIns="41029">
              <a:spAutoFit/>
            </a:bodyPr>
            <a:lstStyle/>
            <a:p>
              <a:pPr algn="ctr"/>
              <a:endParaRPr lang="en-US" sz="500" b="1" dirty="0"/>
            </a:p>
            <a:p>
              <a:endParaRPr lang="en-US" sz="500" b="1" dirty="0"/>
            </a:p>
            <a:p>
              <a:r>
                <a:rPr lang="en-US" sz="2000" b="1" dirty="0"/>
                <a:t>	            Gama Sonic	Mouse Mix</a:t>
              </a:r>
            </a:p>
            <a:p>
              <a:endParaRPr lang="en-US" sz="500" b="1" dirty="0"/>
            </a:p>
            <a:p>
              <a:r>
                <a:rPr lang="en-US" sz="2000" b="1" dirty="0"/>
                <a:t>	            Tail Bangers	Severson &amp; Associates/</a:t>
              </a:r>
            </a:p>
            <a:p>
              <a:r>
                <a:rPr lang="en-US" sz="2000" b="1" dirty="0"/>
                <a:t>				S&amp;H Ad Specialties</a:t>
              </a:r>
            </a:p>
            <a:p>
              <a:endParaRPr lang="en-US" sz="500" b="1" dirty="0"/>
            </a:p>
          </p:txBody>
        </p:sp>
        <p:pic>
          <p:nvPicPr>
            <p:cNvPr id="16" name="Picture 15" descr="Random Graphics (1).png"/>
            <p:cNvPicPr>
              <a:picLocks noChangeAspect="1"/>
            </p:cNvPicPr>
            <p:nvPr/>
          </p:nvPicPr>
          <p:blipFill>
            <a:blip r:embed="rId3" cstate="print"/>
            <a:srcRect t="5394" b="4794"/>
            <a:stretch>
              <a:fillRect/>
            </a:stretch>
          </p:blipFill>
          <p:spPr>
            <a:xfrm rot="21102077">
              <a:off x="273734" y="5324237"/>
              <a:ext cx="1245315" cy="1118431"/>
            </a:xfrm>
            <a:prstGeom prst="rect">
              <a:avLst/>
            </a:prstGeom>
          </p:spPr>
        </p:pic>
        <p:pic>
          <p:nvPicPr>
            <p:cNvPr id="17" name="Picture 16" descr="Random Graphics (2).png"/>
            <p:cNvPicPr>
              <a:picLocks noChangeAspect="1"/>
            </p:cNvPicPr>
            <p:nvPr/>
          </p:nvPicPr>
          <p:blipFill>
            <a:blip r:embed="rId4" cstate="print"/>
            <a:srcRect l="14796" r="13195"/>
            <a:stretch>
              <a:fillRect/>
            </a:stretch>
          </p:blipFill>
          <p:spPr>
            <a:xfrm rot="1086966">
              <a:off x="5997543" y="5400772"/>
              <a:ext cx="610556" cy="847888"/>
            </a:xfrm>
            <a:prstGeom prst="rect">
              <a:avLst/>
            </a:prstGeom>
          </p:spPr>
        </p:pic>
      </p:grpSp>
      <p:pic>
        <p:nvPicPr>
          <p:cNvPr id="24" name="Picture 23">
            <a:extLst>
              <a:ext uri="{FF2B5EF4-FFF2-40B4-BE49-F238E27FC236}">
                <a16:creationId xmlns="" xmlns:a16="http://schemas.microsoft.com/office/drawing/2014/main" id="{5580585B-2B41-4E54-952A-E2D8F0EB10E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0" y="4763"/>
            <a:ext cx="6858000" cy="428625"/>
          </a:xfrm>
          <a:prstGeom prst="rect">
            <a:avLst/>
          </a:prstGeom>
        </p:spPr>
      </p:pic>
      <p:grpSp>
        <p:nvGrpSpPr>
          <p:cNvPr id="22" name="Group 21"/>
          <p:cNvGrpSpPr/>
          <p:nvPr/>
        </p:nvGrpSpPr>
        <p:grpSpPr>
          <a:xfrm>
            <a:off x="133350" y="6563694"/>
            <a:ext cx="6591301" cy="2444499"/>
            <a:chOff x="133350" y="6620844"/>
            <a:chExt cx="6591301" cy="2444499"/>
          </a:xfrm>
        </p:grpSpPr>
        <p:sp>
          <p:nvSpPr>
            <p:cNvPr id="30" name="Rectangle 29"/>
            <p:cNvSpPr/>
            <p:nvPr/>
          </p:nvSpPr>
          <p:spPr>
            <a:xfrm>
              <a:off x="171450" y="7474378"/>
              <a:ext cx="6515100" cy="1590965"/>
            </a:xfrm>
            <a:prstGeom prst="rect">
              <a:avLst/>
            </a:prstGeom>
            <a:solidFill>
              <a:srgbClr val="D8ACD3"/>
            </a:solidFill>
            <a:ln w="76200">
              <a:solidFill>
                <a:srgbClr val="AA26AA"/>
              </a:solidFill>
            </a:ln>
          </p:spPr>
          <p:txBody>
            <a:bodyPr wrap="square" lIns="82058" tIns="41029" rIns="82058" bIns="41029">
              <a:spAutoFit/>
            </a:bodyPr>
            <a:lstStyle/>
            <a:p>
              <a:endParaRPr lang="en-US" sz="500" b="1" dirty="0">
                <a:solidFill>
                  <a:schemeClr val="bg1"/>
                </a:solidFill>
              </a:endParaRPr>
            </a:p>
            <a:p>
              <a:endParaRPr lang="en-US" sz="500" b="1" dirty="0">
                <a:solidFill>
                  <a:schemeClr val="bg1"/>
                </a:solidFill>
              </a:endParaRPr>
            </a:p>
            <a:p>
              <a:r>
                <a:rPr lang="en-US" b="1" dirty="0">
                  <a:solidFill>
                    <a:schemeClr val="bg1"/>
                  </a:solidFill>
                </a:rPr>
                <a:t>	          </a:t>
              </a:r>
              <a:r>
                <a:rPr lang="en-US" sz="1700" b="1" dirty="0"/>
                <a:t>Blackhawk Bank	Campgrounds4sale.com </a:t>
              </a:r>
            </a:p>
            <a:p>
              <a:endParaRPr lang="en-US" sz="500" b="1" dirty="0"/>
            </a:p>
            <a:p>
              <a:r>
                <a:rPr lang="en-US" b="1" dirty="0"/>
                <a:t>	          </a:t>
              </a:r>
              <a:r>
                <a:rPr lang="en-US" sz="1700" b="1" dirty="0" err="1"/>
                <a:t>Coverra</a:t>
              </a:r>
              <a:r>
                <a:rPr lang="en-US" sz="1700" b="1" dirty="0"/>
                <a:t> Insurance	Harris Golf Carts</a:t>
              </a:r>
            </a:p>
            <a:p>
              <a:endParaRPr lang="en-US" sz="500" b="1" dirty="0"/>
            </a:p>
            <a:p>
              <a:r>
                <a:rPr lang="en-US" sz="1700" b="1" dirty="0"/>
                <a:t>	         Jim’s Golf Cars </a:t>
              </a:r>
              <a:r>
                <a:rPr lang="en-US" b="1" dirty="0"/>
                <a:t>	 </a:t>
              </a:r>
              <a:r>
                <a:rPr lang="en-US" sz="1700" b="1" dirty="0"/>
                <a:t>Tail Bangers</a:t>
              </a:r>
            </a:p>
            <a:p>
              <a:endParaRPr lang="en-US" sz="500" b="1" dirty="0"/>
            </a:p>
            <a:p>
              <a:r>
                <a:rPr lang="en-US" b="1" dirty="0"/>
                <a:t>	          </a:t>
              </a:r>
              <a:r>
                <a:rPr lang="en-US" sz="1700" b="1" dirty="0"/>
                <a:t>Severson &amp; Associates/S&amp;H Ad </a:t>
              </a:r>
              <a:r>
                <a:rPr lang="en-US" sz="1700" b="1" dirty="0" smtClean="0"/>
                <a:t>Specialties</a:t>
              </a:r>
              <a:endParaRPr lang="en-US" b="1" dirty="0"/>
            </a:p>
            <a:p>
              <a:endParaRPr lang="en-US" sz="500" b="1" dirty="0">
                <a:solidFill>
                  <a:schemeClr val="bg1"/>
                </a:solidFill>
              </a:endParaRPr>
            </a:p>
          </p:txBody>
        </p:sp>
        <p:sp>
          <p:nvSpPr>
            <p:cNvPr id="25" name="TextBox 24"/>
            <p:cNvSpPr txBox="1"/>
            <p:nvPr/>
          </p:nvSpPr>
          <p:spPr>
            <a:xfrm>
              <a:off x="133350" y="6620844"/>
              <a:ext cx="6591301" cy="883078"/>
            </a:xfrm>
            <a:prstGeom prst="rect">
              <a:avLst/>
            </a:prstGeom>
            <a:solidFill>
              <a:srgbClr val="AA26AA"/>
            </a:solidFill>
          </p:spPr>
          <p:txBody>
            <a:bodyPr wrap="square" lIns="82058" tIns="41029" rIns="82058" bIns="41029" rtlCol="0">
              <a:spAutoFit/>
            </a:bodyPr>
            <a:lstStyle/>
            <a:p>
              <a:pPr algn="ctr"/>
              <a:r>
                <a:rPr lang="en-US" sz="2000" dirty="0">
                  <a:solidFill>
                    <a:schemeClr val="bg1"/>
                  </a:solidFill>
                  <a:latin typeface="Eras Bold ITC" pitchFamily="34" charset="0"/>
                  <a:cs typeface="Montserrat"/>
                </a:rPr>
                <a:t>9:15pm – Trade Show Shopper Drawing!</a:t>
              </a:r>
            </a:p>
            <a:p>
              <a:pPr algn="ctr"/>
              <a:r>
                <a:rPr lang="en-US" b="1" dirty="0">
                  <a:solidFill>
                    <a:schemeClr val="bg1"/>
                  </a:solidFill>
                  <a:cs typeface="Montserrat"/>
                </a:rPr>
                <a:t>Stick around and you could win $500 to spend at any of </a:t>
              </a:r>
              <a:r>
                <a:rPr lang="en-US" b="1" dirty="0" smtClean="0">
                  <a:solidFill>
                    <a:schemeClr val="bg1"/>
                  </a:solidFill>
                  <a:cs typeface="Montserrat"/>
                </a:rPr>
                <a:t>these</a:t>
              </a:r>
            </a:p>
            <a:p>
              <a:pPr algn="ctr"/>
              <a:r>
                <a:rPr lang="en-US" b="1" dirty="0" smtClean="0">
                  <a:solidFill>
                    <a:schemeClr val="bg1"/>
                  </a:solidFill>
                  <a:cs typeface="Montserrat"/>
                </a:rPr>
                <a:t>Show </a:t>
              </a:r>
              <a:r>
                <a:rPr lang="en-US" b="1" dirty="0">
                  <a:solidFill>
                    <a:schemeClr val="bg1"/>
                  </a:solidFill>
                  <a:cs typeface="Montserrat"/>
                </a:rPr>
                <a:t>Sponsors! Must be in the Banquet room to win!</a:t>
              </a:r>
            </a:p>
          </p:txBody>
        </p:sp>
        <p:pic>
          <p:nvPicPr>
            <p:cNvPr id="1028" name="Picture 4" descr="Hand Holding Dollars Money transparent PNG - StickPNG">
              <a:extLst>
                <a:ext uri="{FF2B5EF4-FFF2-40B4-BE49-F238E27FC236}">
                  <a16:creationId xmlns="" xmlns:a16="http://schemas.microsoft.com/office/drawing/2014/main" id="{76FFC403-891D-4BA2-BAE6-96358CB9E11A}"/>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r="12930"/>
            <a:stretch>
              <a:fillRect/>
            </a:stretch>
          </p:blipFill>
          <p:spPr bwMode="auto">
            <a:xfrm>
              <a:off x="5624673" y="7798273"/>
              <a:ext cx="1028068" cy="1186485"/>
            </a:xfrm>
            <a:prstGeom prst="rect">
              <a:avLst/>
            </a:prstGeom>
            <a:noFill/>
            <a:extLst>
              <a:ext uri="{909E8E84-426E-40DD-AFC4-6F175D3DCCD1}">
                <a14:hiddenFill xmlns="" xmlns:a14="http://schemas.microsoft.com/office/drawing/2010/main">
                  <a:solidFill>
                    <a:srgbClr val="FFFFFF"/>
                  </a:solidFill>
                </a14:hiddenFill>
              </a:ext>
            </a:extLst>
          </p:spPr>
        </p:pic>
        <p:pic>
          <p:nvPicPr>
            <p:cNvPr id="40" name="Picture 39"/>
            <p:cNvPicPr>
              <a:picLocks noChangeAspect="1"/>
            </p:cNvPicPr>
            <p:nvPr/>
          </p:nvPicPr>
          <p:blipFill>
            <a:blip r:embed="rId7" cstate="print">
              <a:extLst>
                <a:ext uri="{28A0092B-C50C-407E-A947-70E740481C1C}">
                  <a14:useLocalDpi xmlns="" xmlns:a14="http://schemas.microsoft.com/office/drawing/2010/main" val="0"/>
                </a:ext>
              </a:extLst>
            </a:blip>
            <a:srcRect t="6964" b="12211"/>
            <a:stretch>
              <a:fillRect/>
            </a:stretch>
          </p:blipFill>
          <p:spPr>
            <a:xfrm>
              <a:off x="306069" y="7577160"/>
              <a:ext cx="875031" cy="1295411"/>
            </a:xfrm>
            <a:prstGeom prst="rect">
              <a:avLst/>
            </a:prstGeom>
            <a:ln>
              <a:noFill/>
            </a:ln>
            <a:effectLst>
              <a:outerShdw blurRad="292100" dist="139700" dir="2700000" algn="tl" rotWithShape="0">
                <a:srgbClr val="333333">
                  <a:alpha val="65000"/>
                </a:srgbClr>
              </a:outerShdw>
            </a:effectLst>
          </p:spPr>
        </p:pic>
      </p:grpSp>
      <p:sp>
        <p:nvSpPr>
          <p:cNvPr id="20" name="TextBox 19"/>
          <p:cNvSpPr txBox="1"/>
          <p:nvPr/>
        </p:nvSpPr>
        <p:spPr>
          <a:xfrm>
            <a:off x="133346" y="515385"/>
            <a:ext cx="6591301" cy="944634"/>
          </a:xfrm>
          <a:prstGeom prst="rect">
            <a:avLst/>
          </a:prstGeom>
          <a:solidFill>
            <a:srgbClr val="0070C0"/>
          </a:solidFill>
        </p:spPr>
        <p:txBody>
          <a:bodyPr wrap="square" lIns="82058" tIns="41029" rIns="82058" bIns="41029" rtlCol="0">
            <a:spAutoFit/>
          </a:bodyPr>
          <a:lstStyle/>
          <a:p>
            <a:pPr algn="ctr"/>
            <a:r>
              <a:rPr lang="en-US" sz="2000" dirty="0" smtClean="0">
                <a:solidFill>
                  <a:schemeClr val="bg1"/>
                </a:solidFill>
                <a:latin typeface="Eras Bold ITC" pitchFamily="34" charset="0"/>
                <a:cs typeface="Montserrat"/>
              </a:rPr>
              <a:t>1:00pm – Trade Show Kickoff with the</a:t>
            </a:r>
          </a:p>
          <a:p>
            <a:pPr algn="ctr"/>
            <a:r>
              <a:rPr lang="en-US" sz="2000" dirty="0" smtClean="0">
                <a:solidFill>
                  <a:schemeClr val="bg1"/>
                </a:solidFill>
                <a:latin typeface="Eras Bold ITC" pitchFamily="34" charset="0"/>
                <a:cs typeface="Montserrat"/>
              </a:rPr>
              <a:t>Echoes of Camp Randall Band!</a:t>
            </a:r>
          </a:p>
          <a:p>
            <a:pPr algn="ctr"/>
            <a:r>
              <a:rPr lang="en-US" b="1" dirty="0" smtClean="0">
                <a:solidFill>
                  <a:schemeClr val="bg1"/>
                </a:solidFill>
                <a:cs typeface="Montserrat"/>
              </a:rPr>
              <a:t>The UW Marching Band is back to officially open the 2022 trade show! </a:t>
            </a:r>
            <a:endParaRPr lang="en-US" b="1" dirty="0">
              <a:solidFill>
                <a:schemeClr val="bg1"/>
              </a:solidFill>
              <a:cs typeface="Montserrat"/>
            </a:endParaRPr>
          </a:p>
        </p:txBody>
      </p:sp>
    </p:spTree>
    <p:extLst>
      <p:ext uri="{BB962C8B-B14F-4D97-AF65-F5344CB8AC3E}">
        <p14:creationId xmlns="" xmlns:p14="http://schemas.microsoft.com/office/powerpoint/2010/main" val="18391428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 xmlns:a14="http://schemas.microsoft.com/office/drawing/2010/main" val="0"/>
              </a:ext>
            </a:extLst>
          </a:blip>
          <a:srcRect r="3090"/>
          <a:stretch/>
        </p:blipFill>
        <p:spPr>
          <a:xfrm rot="21401618">
            <a:off x="3368543" y="6438665"/>
            <a:ext cx="1525249" cy="1250524"/>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172570" y="7843305"/>
            <a:ext cx="6512861" cy="1221633"/>
          </a:xfrm>
          <a:prstGeom prst="rect">
            <a:avLst/>
          </a:prstGeom>
          <a:solidFill>
            <a:srgbClr val="FFC000"/>
          </a:solidFill>
          <a:ln w="38100">
            <a:solidFill>
              <a:srgbClr val="00B050"/>
            </a:solidFill>
          </a:ln>
        </p:spPr>
        <p:txBody>
          <a:bodyPr wrap="square" lIns="82058" tIns="41029" rIns="82058" bIns="41029" rtlCol="0">
            <a:spAutoFit/>
          </a:bodyPr>
          <a:lstStyle/>
          <a:p>
            <a:pPr algn="ctr"/>
            <a:r>
              <a:rPr lang="en-US" sz="1400" dirty="0">
                <a:latin typeface="Eras Demi ITC" pitchFamily="34" charset="0"/>
              </a:rPr>
              <a:t>Trade Show Shopper winnings can be spent at any of these Show Sponsors:</a:t>
            </a:r>
          </a:p>
          <a:p>
            <a:endParaRPr lang="en-US" sz="500" dirty="0"/>
          </a:p>
          <a:p>
            <a:r>
              <a:rPr lang="en-US" sz="1700" dirty="0"/>
              <a:t>Blackhawk Bank	Campgrounds4sale.com	</a:t>
            </a:r>
            <a:r>
              <a:rPr lang="en-US" sz="1700" dirty="0" err="1"/>
              <a:t>Coverra</a:t>
            </a:r>
            <a:r>
              <a:rPr lang="en-US" sz="1700" dirty="0"/>
              <a:t> Insurance </a:t>
            </a:r>
            <a:r>
              <a:rPr lang="en-US" sz="1500" dirty="0"/>
              <a:t>	</a:t>
            </a:r>
          </a:p>
          <a:p>
            <a:endParaRPr lang="en-US" sz="200" dirty="0"/>
          </a:p>
          <a:p>
            <a:r>
              <a:rPr lang="en-US" sz="1700" dirty="0"/>
              <a:t>Harris Golf Cars	Jim’s Golf Cars 		Tail Bangers</a:t>
            </a:r>
          </a:p>
          <a:p>
            <a:endParaRPr lang="en-US" sz="200" dirty="0"/>
          </a:p>
          <a:p>
            <a:r>
              <a:rPr lang="en-US" sz="1700" dirty="0"/>
              <a:t>Severson &amp; Associates /S &amp; H Ad Specialties </a:t>
            </a:r>
          </a:p>
        </p:txBody>
      </p:sp>
      <p:sp>
        <p:nvSpPr>
          <p:cNvPr id="7" name="TextBox 6"/>
          <p:cNvSpPr txBox="1"/>
          <p:nvPr/>
        </p:nvSpPr>
        <p:spPr>
          <a:xfrm>
            <a:off x="0" y="446475"/>
            <a:ext cx="6858000" cy="784830"/>
          </a:xfrm>
          <a:prstGeom prst="rect">
            <a:avLst/>
          </a:prstGeom>
          <a:noFill/>
        </p:spPr>
        <p:txBody>
          <a:bodyPr wrap="square" rtlCol="0">
            <a:spAutoFit/>
          </a:bodyPr>
          <a:lstStyle/>
          <a:p>
            <a:r>
              <a:rPr lang="en-US" sz="2500" dirty="0">
                <a:solidFill>
                  <a:srgbClr val="0070C0"/>
                </a:solidFill>
                <a:effectLst>
                  <a:outerShdw blurRad="38100" dist="38100" dir="2700000" algn="tl">
                    <a:srgbClr val="000000">
                      <a:alpha val="43137"/>
                    </a:srgbClr>
                  </a:outerShdw>
                </a:effectLst>
                <a:latin typeface="Eras Bold ITC" pitchFamily="34" charset="0"/>
                <a:ea typeface="1873 Winchester" pitchFamily="2" charset="0"/>
                <a:cs typeface="Aharoni" panose="02010803020104030203" pitchFamily="2" charset="-79"/>
              </a:rPr>
              <a:t>  Your Friday night entertainment lineup!</a:t>
            </a:r>
          </a:p>
          <a:p>
            <a:r>
              <a:rPr lang="en-US" sz="2000" dirty="0">
                <a:solidFill>
                  <a:srgbClr val="0070C0"/>
                </a:solidFill>
                <a:effectLst>
                  <a:outerShdw blurRad="38100" dist="38100" dir="2700000" algn="tl">
                    <a:srgbClr val="000000">
                      <a:alpha val="43137"/>
                    </a:srgbClr>
                  </a:outerShdw>
                </a:effectLst>
                <a:latin typeface="Eras Demi ITC" pitchFamily="34" charset="0"/>
                <a:ea typeface="1873 Winchester" pitchFamily="2" charset="0"/>
                <a:cs typeface="Aharoni" panose="02010803020104030203" pitchFamily="2" charset="-79"/>
              </a:rPr>
              <a:t>   Hosted by: Gilbert Brown &amp; </a:t>
            </a:r>
            <a:r>
              <a:rPr lang="en-US" sz="2000" dirty="0" err="1">
                <a:solidFill>
                  <a:srgbClr val="0070C0"/>
                </a:solidFill>
                <a:effectLst>
                  <a:outerShdw blurRad="38100" dist="38100" dir="2700000" algn="tl">
                    <a:srgbClr val="000000">
                      <a:alpha val="43137"/>
                    </a:srgbClr>
                  </a:outerShdw>
                </a:effectLst>
                <a:latin typeface="Eras Demi ITC" pitchFamily="34" charset="0"/>
                <a:ea typeface="1873 Winchester" pitchFamily="2" charset="0"/>
                <a:cs typeface="Aharoni" panose="02010803020104030203" pitchFamily="2" charset="-79"/>
              </a:rPr>
              <a:t>Caden</a:t>
            </a:r>
            <a:r>
              <a:rPr lang="en-US" sz="2000" dirty="0">
                <a:solidFill>
                  <a:srgbClr val="0070C0"/>
                </a:solidFill>
                <a:effectLst>
                  <a:outerShdw blurRad="38100" dist="38100" dir="2700000" algn="tl">
                    <a:srgbClr val="000000">
                      <a:alpha val="43137"/>
                    </a:srgbClr>
                  </a:outerShdw>
                </a:effectLst>
                <a:latin typeface="Eras Demi ITC" pitchFamily="34" charset="0"/>
                <a:ea typeface="1873 Winchester" pitchFamily="2" charset="0"/>
                <a:cs typeface="Aharoni" panose="02010803020104030203" pitchFamily="2" charset="-79"/>
              </a:rPr>
              <a:t> Dahl</a:t>
            </a:r>
          </a:p>
        </p:txBody>
      </p:sp>
      <p:pic>
        <p:nvPicPr>
          <p:cNvPr id="14" name="Picture 13" descr="WACO BOARD OF DIRECTORS (11).png"/>
          <p:cNvPicPr>
            <a:picLocks noChangeAspect="1"/>
          </p:cNvPicPr>
          <p:nvPr/>
        </p:nvPicPr>
        <p:blipFill>
          <a:blip r:embed="rId4" cstate="print"/>
          <a:stretch>
            <a:fillRect/>
          </a:stretch>
        </p:blipFill>
        <p:spPr>
          <a:xfrm>
            <a:off x="0" y="4762"/>
            <a:ext cx="6858000" cy="428625"/>
          </a:xfrm>
          <a:prstGeom prst="rect">
            <a:avLst/>
          </a:prstGeom>
        </p:spPr>
      </p:pic>
      <p:graphicFrame>
        <p:nvGraphicFramePr>
          <p:cNvPr id="17" name="Table 16"/>
          <p:cNvGraphicFramePr>
            <a:graphicFrameLocks noGrp="1"/>
          </p:cNvGraphicFramePr>
          <p:nvPr>
            <p:extLst>
              <p:ext uri="{D42A27DB-BD31-4B8C-83A1-F6EECF244321}">
                <p14:modId xmlns="" xmlns:p14="http://schemas.microsoft.com/office/powerpoint/2010/main" val="742833686"/>
              </p:ext>
            </p:extLst>
          </p:nvPr>
        </p:nvGraphicFramePr>
        <p:xfrm>
          <a:off x="147638" y="1285875"/>
          <a:ext cx="6562724" cy="4973320"/>
        </p:xfrm>
        <a:graphic>
          <a:graphicData uri="http://schemas.openxmlformats.org/drawingml/2006/table">
            <a:tbl>
              <a:tblPr firstRow="1" bandRow="1">
                <a:tableStyleId>{5C22544A-7EE6-4342-B048-85BDC9FD1C3A}</a:tableStyleId>
              </a:tblPr>
              <a:tblGrid>
                <a:gridCol w="923925">
                  <a:extLst>
                    <a:ext uri="{9D8B030D-6E8A-4147-A177-3AD203B41FA5}">
                      <a16:colId xmlns="" xmlns:a16="http://schemas.microsoft.com/office/drawing/2014/main" val="20000"/>
                    </a:ext>
                  </a:extLst>
                </a:gridCol>
                <a:gridCol w="5638799">
                  <a:extLst>
                    <a:ext uri="{9D8B030D-6E8A-4147-A177-3AD203B41FA5}">
                      <a16:colId xmlns="" xmlns:a16="http://schemas.microsoft.com/office/drawing/2014/main" val="20001"/>
                    </a:ext>
                  </a:extLst>
                </a:gridCol>
              </a:tblGrid>
              <a:tr h="370840">
                <a:tc>
                  <a:txBody>
                    <a:bodyPr/>
                    <a:lstStyle/>
                    <a:p>
                      <a:r>
                        <a:rPr lang="en-US" sz="1400" b="1" dirty="0"/>
                        <a:t>6:45pm</a:t>
                      </a:r>
                    </a:p>
                  </a:txBody>
                  <a:tcPr>
                    <a:solidFill>
                      <a:srgbClr val="00B050"/>
                    </a:solidFill>
                  </a:tcPr>
                </a:tc>
                <a:tc>
                  <a:txBody>
                    <a:bodyPr/>
                    <a:lstStyle/>
                    <a:p>
                      <a:r>
                        <a:rPr lang="en-US" sz="1400" dirty="0">
                          <a:solidFill>
                            <a:schemeClr val="tx1"/>
                          </a:solidFill>
                        </a:rPr>
                        <a:t>Banquet</a:t>
                      </a:r>
                      <a:r>
                        <a:rPr lang="en-US" sz="1400" baseline="0" dirty="0">
                          <a:solidFill>
                            <a:schemeClr val="tx1"/>
                          </a:solidFill>
                        </a:rPr>
                        <a:t> Room Opens - </a:t>
                      </a:r>
                      <a:r>
                        <a:rPr lang="en-US" sz="1400" dirty="0">
                          <a:solidFill>
                            <a:schemeClr val="tx1"/>
                          </a:solidFill>
                        </a:rPr>
                        <a:t>Suppliers are welcome!</a:t>
                      </a:r>
                    </a:p>
                  </a:txBody>
                  <a:tcPr>
                    <a:solidFill>
                      <a:srgbClr val="C6E6A2"/>
                    </a:solidFill>
                  </a:tcPr>
                </a:tc>
                <a:extLst>
                  <a:ext uri="{0D108BD9-81ED-4DB2-BD59-A6C34878D82A}">
                    <a16:rowId xmlns="" xmlns:a16="http://schemas.microsoft.com/office/drawing/2014/main" val="10000"/>
                  </a:ext>
                </a:extLst>
              </a:tr>
              <a:tr h="370840">
                <a:tc>
                  <a:txBody>
                    <a:bodyPr/>
                    <a:lstStyle/>
                    <a:p>
                      <a:r>
                        <a:rPr lang="en-US" sz="1400" b="1" dirty="0"/>
                        <a:t>7:00pm</a:t>
                      </a:r>
                    </a:p>
                  </a:txBody>
                  <a:tcPr>
                    <a:solidFill>
                      <a:srgbClr val="FFCC00"/>
                    </a:solidFill>
                  </a:tcPr>
                </a:tc>
                <a:tc>
                  <a:txBody>
                    <a:bodyPr/>
                    <a:lstStyle/>
                    <a:p>
                      <a:r>
                        <a:rPr lang="en-US" sz="1400" b="1" dirty="0"/>
                        <a:t>Dinner served</a:t>
                      </a:r>
                    </a:p>
                    <a:p>
                      <a:pPr>
                        <a:buFont typeface="Arial" pitchFamily="34" charset="0"/>
                        <a:buChar char="•"/>
                      </a:pPr>
                      <a:r>
                        <a:rPr lang="en-US" sz="1400" dirty="0"/>
                        <a:t> Gilbert</a:t>
                      </a:r>
                      <a:r>
                        <a:rPr lang="en-US" sz="1400" baseline="0" dirty="0"/>
                        <a:t> Brown Foundation Supporter Recognition</a:t>
                      </a:r>
                    </a:p>
                    <a:p>
                      <a:pPr>
                        <a:buFont typeface="Arial" pitchFamily="34" charset="0"/>
                        <a:buChar char="•"/>
                      </a:pPr>
                      <a:r>
                        <a:rPr lang="en-US" sz="1400" baseline="0" dirty="0"/>
                        <a:t> Top Campground Fundraiser Award – Dates for</a:t>
                      </a:r>
                    </a:p>
                    <a:p>
                      <a:pPr>
                        <a:buFont typeface="Arial" pitchFamily="34" charset="0"/>
                        <a:buNone/>
                      </a:pPr>
                      <a:r>
                        <a:rPr lang="en-US" sz="1400" baseline="0" dirty="0"/>
                        <a:t>   the 2022 Camping For Kids Fundraiser Weekend!</a:t>
                      </a:r>
                      <a:endParaRPr lang="en-US" sz="1400" dirty="0"/>
                    </a:p>
                  </a:txBody>
                  <a:tcPr>
                    <a:solidFill>
                      <a:schemeClr val="accent3">
                        <a:lumMod val="40000"/>
                        <a:lumOff val="60000"/>
                      </a:schemeClr>
                    </a:solidFill>
                  </a:tcPr>
                </a:tc>
                <a:extLst>
                  <a:ext uri="{0D108BD9-81ED-4DB2-BD59-A6C34878D82A}">
                    <a16:rowId xmlns="" xmlns:a16="http://schemas.microsoft.com/office/drawing/2014/main" val="10001"/>
                  </a:ext>
                </a:extLst>
              </a:tr>
              <a:tr h="370840">
                <a:tc>
                  <a:txBody>
                    <a:bodyPr/>
                    <a:lstStyle/>
                    <a:p>
                      <a:r>
                        <a:rPr lang="en-US" sz="1400" b="1" dirty="0" smtClean="0">
                          <a:solidFill>
                            <a:schemeClr val="bg1"/>
                          </a:solidFill>
                        </a:rPr>
                        <a:t>7:30pm</a:t>
                      </a:r>
                      <a:r>
                        <a:rPr lang="en-US" sz="1400" b="1" baseline="0" dirty="0" smtClean="0">
                          <a:solidFill>
                            <a:schemeClr val="bg1"/>
                          </a:solidFill>
                        </a:rPr>
                        <a:t> </a:t>
                      </a:r>
                      <a:r>
                        <a:rPr lang="en-US" sz="1400" b="1" dirty="0" smtClean="0">
                          <a:solidFill>
                            <a:schemeClr val="bg1"/>
                          </a:solidFill>
                        </a:rPr>
                        <a:t>– 8:00pm</a:t>
                      </a:r>
                      <a:endParaRPr lang="en-US" sz="1400" b="1" dirty="0">
                        <a:solidFill>
                          <a:schemeClr val="bg1"/>
                        </a:solidFill>
                      </a:endParaRPr>
                    </a:p>
                  </a:txBody>
                  <a:tcPr>
                    <a:solidFill>
                      <a:srgbClr val="00B050"/>
                    </a:solidFill>
                  </a:tcPr>
                </a:tc>
                <a:tc>
                  <a:txBody>
                    <a:bodyPr/>
                    <a:lstStyle/>
                    <a:p>
                      <a:r>
                        <a:rPr lang="en-US" sz="1400" b="1" dirty="0" smtClean="0"/>
                        <a:t>Ask the President</a:t>
                      </a:r>
                      <a:r>
                        <a:rPr lang="en-US" sz="1400" b="1" baseline="0" dirty="0" smtClean="0"/>
                        <a:t> e</a:t>
                      </a:r>
                      <a:r>
                        <a:rPr lang="en-US" sz="1400" b="1" dirty="0" smtClean="0"/>
                        <a:t>verything you ever wanted to</a:t>
                      </a:r>
                    </a:p>
                    <a:p>
                      <a:r>
                        <a:rPr lang="en-US" sz="1400" b="1" dirty="0" smtClean="0"/>
                        <a:t>Know</a:t>
                      </a:r>
                      <a:r>
                        <a:rPr lang="en-US" sz="1400" b="1" baseline="0" dirty="0" smtClean="0"/>
                        <a:t> </a:t>
                      </a:r>
                      <a:r>
                        <a:rPr lang="en-US" sz="1400" b="1" dirty="0" smtClean="0"/>
                        <a:t>about WACO but were afraid to ask!</a:t>
                      </a:r>
                    </a:p>
                    <a:p>
                      <a:r>
                        <a:rPr lang="en-US" sz="1400" i="1" dirty="0" smtClean="0"/>
                        <a:t>With Scott </a:t>
                      </a:r>
                      <a:r>
                        <a:rPr lang="en-US" sz="1400" i="1" dirty="0" err="1" smtClean="0"/>
                        <a:t>Kollock</a:t>
                      </a:r>
                      <a:r>
                        <a:rPr lang="en-US" sz="1400" i="1" dirty="0" smtClean="0"/>
                        <a:t> &amp; Lori Severson</a:t>
                      </a:r>
                    </a:p>
                  </a:txBody>
                  <a:tcPr>
                    <a:solidFill>
                      <a:srgbClr val="C6E6A2"/>
                    </a:solidFill>
                  </a:tcPr>
                </a:tc>
              </a:tr>
              <a:tr h="370840">
                <a:tc>
                  <a:txBody>
                    <a:bodyPr/>
                    <a:lstStyle/>
                    <a:p>
                      <a:r>
                        <a:rPr lang="en-US" sz="1400" b="1" dirty="0" smtClean="0">
                          <a:solidFill>
                            <a:schemeClr val="tx1"/>
                          </a:solidFill>
                        </a:rPr>
                        <a:t>8:00pm</a:t>
                      </a:r>
                      <a:r>
                        <a:rPr lang="en-US" sz="1400" b="1" baseline="0" dirty="0" smtClean="0">
                          <a:solidFill>
                            <a:schemeClr val="tx1"/>
                          </a:solidFill>
                        </a:rPr>
                        <a:t> - </a:t>
                      </a:r>
                      <a:r>
                        <a:rPr lang="en-US" sz="1400" b="1" dirty="0" smtClean="0">
                          <a:solidFill>
                            <a:schemeClr val="tx1"/>
                          </a:solidFill>
                        </a:rPr>
                        <a:t>8:30pm</a:t>
                      </a:r>
                      <a:endParaRPr lang="en-US" sz="1400" b="1" dirty="0">
                        <a:solidFill>
                          <a:schemeClr val="tx1"/>
                        </a:solidFill>
                      </a:endParaRPr>
                    </a:p>
                  </a:txBody>
                  <a:tcPr>
                    <a:solidFill>
                      <a:srgbClr val="FFCC00"/>
                    </a:solidFill>
                  </a:tcPr>
                </a:tc>
                <a:tc>
                  <a:txBody>
                    <a:bodyPr/>
                    <a:lstStyle/>
                    <a:p>
                      <a:r>
                        <a:rPr lang="en-US" sz="1400" b="1" dirty="0">
                          <a:solidFill>
                            <a:schemeClr val="tx1"/>
                          </a:solidFill>
                        </a:rPr>
                        <a:t>Fun with Gilbert Brown &amp; </a:t>
                      </a:r>
                      <a:r>
                        <a:rPr lang="en-US" sz="1400" b="1" dirty="0" err="1">
                          <a:solidFill>
                            <a:schemeClr val="tx1"/>
                          </a:solidFill>
                        </a:rPr>
                        <a:t>Caden</a:t>
                      </a:r>
                      <a:r>
                        <a:rPr lang="en-US" sz="1400" b="1" dirty="0">
                          <a:solidFill>
                            <a:schemeClr val="tx1"/>
                          </a:solidFill>
                        </a:rPr>
                        <a:t> Dahl</a:t>
                      </a:r>
                      <a:r>
                        <a:rPr lang="en-US" sz="1400" b="1" baseline="0" dirty="0">
                          <a:solidFill>
                            <a:schemeClr val="tx1"/>
                          </a:solidFill>
                        </a:rPr>
                        <a:t> </a:t>
                      </a:r>
                      <a:r>
                        <a:rPr lang="en-US" sz="1400" b="0" baseline="0" dirty="0">
                          <a:solidFill>
                            <a:schemeClr val="tx1"/>
                          </a:solidFill>
                        </a:rPr>
                        <a:t>(</a:t>
                      </a:r>
                      <a:r>
                        <a:rPr lang="en-US" sz="1400" b="0" i="1" baseline="0" dirty="0">
                          <a:solidFill>
                            <a:schemeClr val="tx1"/>
                          </a:solidFill>
                        </a:rPr>
                        <a:t>Foundation Support Recipient)</a:t>
                      </a:r>
                    </a:p>
                    <a:p>
                      <a:r>
                        <a:rPr lang="en-US" sz="1400" b="0" i="1" dirty="0">
                          <a:solidFill>
                            <a:schemeClr val="tx1"/>
                          </a:solidFill>
                        </a:rPr>
                        <a:t>Campground Awards Presentation</a:t>
                      </a:r>
                    </a:p>
                  </a:txBody>
                  <a:tcPr>
                    <a:solidFill>
                      <a:schemeClr val="accent3">
                        <a:lumMod val="40000"/>
                        <a:lumOff val="60000"/>
                      </a:schemeClr>
                    </a:solidFill>
                  </a:tcPr>
                </a:tc>
                <a:extLst>
                  <a:ext uri="{0D108BD9-81ED-4DB2-BD59-A6C34878D82A}">
                    <a16:rowId xmlns="" xmlns:a16="http://schemas.microsoft.com/office/drawing/2014/main" val="10002"/>
                  </a:ext>
                </a:extLst>
              </a:tr>
              <a:tr h="370840">
                <a:tc>
                  <a:txBody>
                    <a:bodyPr/>
                    <a:lstStyle/>
                    <a:p>
                      <a:r>
                        <a:rPr lang="en-US" sz="1400" b="1" dirty="0">
                          <a:solidFill>
                            <a:schemeClr val="bg1"/>
                          </a:solidFill>
                        </a:rPr>
                        <a:t>8:30pm</a:t>
                      </a:r>
                    </a:p>
                  </a:txBody>
                  <a:tcPr>
                    <a:solidFill>
                      <a:srgbClr val="00B050"/>
                    </a:solidFill>
                  </a:tcPr>
                </a:tc>
                <a:tc>
                  <a:txBody>
                    <a:bodyPr/>
                    <a:lstStyle/>
                    <a:p>
                      <a:r>
                        <a:rPr lang="en-US" sz="1400" b="1" dirty="0"/>
                        <a:t>Live</a:t>
                      </a:r>
                      <a:r>
                        <a:rPr lang="en-US" sz="1400" b="1" baseline="0" dirty="0"/>
                        <a:t> Auction Begins! Many items including things like…</a:t>
                      </a:r>
                    </a:p>
                    <a:p>
                      <a:r>
                        <a:rPr lang="en-US" sz="1400" b="0" baseline="0" dirty="0"/>
                        <a:t>Packer tickets for 2022 season! Autographed </a:t>
                      </a:r>
                    </a:p>
                    <a:p>
                      <a:r>
                        <a:rPr lang="en-US" sz="1400" b="0" baseline="0" dirty="0"/>
                        <a:t>memorabilia! A three</a:t>
                      </a:r>
                      <a:r>
                        <a:rPr lang="en-US" sz="1400" b="0" dirty="0"/>
                        <a:t>-night employee retreat at</a:t>
                      </a:r>
                    </a:p>
                    <a:p>
                      <a:r>
                        <a:rPr lang="en-US" sz="1400" b="0" dirty="0"/>
                        <a:t>Champions</a:t>
                      </a:r>
                      <a:r>
                        <a:rPr lang="en-US" sz="1400" b="0" baseline="0" dirty="0"/>
                        <a:t> Riverside Resort! </a:t>
                      </a:r>
                      <a:r>
                        <a:rPr lang="en-US" sz="1400" b="0" i="1" baseline="0" dirty="0"/>
                        <a:t>…And so much more!</a:t>
                      </a:r>
                      <a:endParaRPr lang="en-US" sz="1400" b="0" i="1" dirty="0"/>
                    </a:p>
                  </a:txBody>
                  <a:tcPr>
                    <a:solidFill>
                      <a:srgbClr val="C6E6A2"/>
                    </a:solidFill>
                  </a:tcPr>
                </a:tc>
                <a:extLst>
                  <a:ext uri="{0D108BD9-81ED-4DB2-BD59-A6C34878D82A}">
                    <a16:rowId xmlns="" xmlns:a16="http://schemas.microsoft.com/office/drawing/2014/main" val="10003"/>
                  </a:ext>
                </a:extLst>
              </a:tr>
              <a:tr h="370840">
                <a:tc>
                  <a:txBody>
                    <a:bodyPr/>
                    <a:lstStyle/>
                    <a:p>
                      <a:r>
                        <a:rPr lang="en-US" sz="1400" b="1" dirty="0">
                          <a:solidFill>
                            <a:schemeClr val="tx1"/>
                          </a:solidFill>
                        </a:rPr>
                        <a:t>9:15pm</a:t>
                      </a:r>
                    </a:p>
                  </a:txBody>
                  <a:tcPr>
                    <a:solidFill>
                      <a:srgbClr val="FFCC00"/>
                    </a:solidFill>
                  </a:tcPr>
                </a:tc>
                <a:tc>
                  <a:txBody>
                    <a:bodyPr/>
                    <a:lstStyle/>
                    <a:p>
                      <a:r>
                        <a:rPr lang="en-US" sz="1400" b="1" dirty="0">
                          <a:solidFill>
                            <a:schemeClr val="tx1"/>
                          </a:solidFill>
                        </a:rPr>
                        <a:t>Trade Show Shopper Drawing</a:t>
                      </a:r>
                    </a:p>
                    <a:p>
                      <a:r>
                        <a:rPr lang="en-US" sz="1400" b="0" dirty="0">
                          <a:solidFill>
                            <a:schemeClr val="tx1"/>
                          </a:solidFill>
                        </a:rPr>
                        <a:t>$1000 to spend at the trade show</a:t>
                      </a:r>
                      <a:r>
                        <a:rPr lang="en-US" sz="1400" b="0" baseline="0" dirty="0">
                          <a:solidFill>
                            <a:schemeClr val="tx1"/>
                          </a:solidFill>
                        </a:rPr>
                        <a:t> - </a:t>
                      </a:r>
                      <a:r>
                        <a:rPr lang="en-US" sz="1400" b="0" dirty="0">
                          <a:solidFill>
                            <a:schemeClr val="tx1"/>
                          </a:solidFill>
                        </a:rPr>
                        <a:t>$500 to spend at any show sponsor – Must be in the room at time of drawing to win!</a:t>
                      </a:r>
                    </a:p>
                  </a:txBody>
                  <a:tcPr>
                    <a:solidFill>
                      <a:schemeClr val="accent3">
                        <a:lumMod val="40000"/>
                        <a:lumOff val="60000"/>
                      </a:schemeClr>
                    </a:solidFill>
                  </a:tcPr>
                </a:tc>
                <a:extLst>
                  <a:ext uri="{0D108BD9-81ED-4DB2-BD59-A6C34878D82A}">
                    <a16:rowId xmlns="" xmlns:a16="http://schemas.microsoft.com/office/drawing/2014/main" val="10004"/>
                  </a:ext>
                </a:extLst>
              </a:tr>
              <a:tr h="370840">
                <a:tc>
                  <a:txBody>
                    <a:bodyPr/>
                    <a:lstStyle/>
                    <a:p>
                      <a:r>
                        <a:rPr lang="en-US" sz="1400" b="1" dirty="0">
                          <a:solidFill>
                            <a:schemeClr val="bg1"/>
                          </a:solidFill>
                        </a:rPr>
                        <a:t>9:30pm</a:t>
                      </a:r>
                    </a:p>
                  </a:txBody>
                  <a:tcPr>
                    <a:solidFill>
                      <a:srgbClr val="00B050"/>
                    </a:solidFill>
                  </a:tcPr>
                </a:tc>
                <a:tc>
                  <a:txBody>
                    <a:bodyPr/>
                    <a:lstStyle/>
                    <a:p>
                      <a:r>
                        <a:rPr lang="en-US" sz="1400" b="1" dirty="0"/>
                        <a:t>Silent Auction Closes &amp; Campground Basket Winner Announced</a:t>
                      </a:r>
                    </a:p>
                    <a:p>
                      <a:pPr marL="0" marR="0" indent="0" algn="l" defTabSz="820583" rtl="0" eaLnBrk="1" fontAlgn="auto" latinLnBrk="0" hangingPunct="1">
                        <a:lnSpc>
                          <a:spcPct val="100000"/>
                        </a:lnSpc>
                        <a:spcBef>
                          <a:spcPts val="0"/>
                        </a:spcBef>
                        <a:spcAft>
                          <a:spcPts val="0"/>
                        </a:spcAft>
                        <a:buClrTx/>
                        <a:buSzTx/>
                        <a:buFontTx/>
                        <a:buNone/>
                        <a:tabLst/>
                        <a:defRPr/>
                      </a:pPr>
                      <a:r>
                        <a:rPr lang="en-US" sz="1400" b="0" dirty="0"/>
                        <a:t>See which campground wins $1000 to spend at the Trade Show for having the best basket! </a:t>
                      </a:r>
                    </a:p>
                  </a:txBody>
                  <a:tcPr>
                    <a:solidFill>
                      <a:srgbClr val="C6E6A2"/>
                    </a:solidFill>
                  </a:tcPr>
                </a:tc>
                <a:extLst>
                  <a:ext uri="{0D108BD9-81ED-4DB2-BD59-A6C34878D82A}">
                    <a16:rowId xmlns="" xmlns:a16="http://schemas.microsoft.com/office/drawing/2014/main" val="10005"/>
                  </a:ext>
                </a:extLst>
              </a:tr>
            </a:tbl>
          </a:graphicData>
        </a:graphic>
      </p:graphicFrame>
      <p:pic>
        <p:nvPicPr>
          <p:cNvPr id="18" name="Picture 17" descr="Random Graphics (3).png"/>
          <p:cNvPicPr>
            <a:picLocks noChangeAspect="1"/>
          </p:cNvPicPr>
          <p:nvPr/>
        </p:nvPicPr>
        <p:blipFill>
          <a:blip r:embed="rId5" cstate="print"/>
          <a:srcRect t="15396" b="15196"/>
          <a:stretch>
            <a:fillRect/>
          </a:stretch>
        </p:blipFill>
        <p:spPr>
          <a:xfrm rot="347433">
            <a:off x="5563396" y="3776927"/>
            <a:ext cx="1112087" cy="771885"/>
          </a:xfrm>
          <a:prstGeom prst="rect">
            <a:avLst/>
          </a:prstGeom>
        </p:spPr>
      </p:pic>
      <p:pic>
        <p:nvPicPr>
          <p:cNvPr id="19" name="Picture 18" descr="Random Graphics (4).png"/>
          <p:cNvPicPr>
            <a:picLocks noChangeAspect="1"/>
          </p:cNvPicPr>
          <p:nvPr/>
        </p:nvPicPr>
        <p:blipFill>
          <a:blip r:embed="rId6" cstate="print"/>
          <a:srcRect l="6395" t="33398" r="6194" b="32598"/>
          <a:stretch>
            <a:fillRect/>
          </a:stretch>
        </p:blipFill>
        <p:spPr>
          <a:xfrm rot="20851159">
            <a:off x="188766" y="2121408"/>
            <a:ext cx="837947" cy="325975"/>
          </a:xfrm>
          <a:prstGeom prst="rect">
            <a:avLst/>
          </a:prstGeom>
        </p:spPr>
      </p:pic>
      <p:sp>
        <p:nvSpPr>
          <p:cNvPr id="20" name="TextBox 19"/>
          <p:cNvSpPr txBox="1"/>
          <p:nvPr/>
        </p:nvSpPr>
        <p:spPr>
          <a:xfrm>
            <a:off x="172571" y="6478508"/>
            <a:ext cx="2961154" cy="1221633"/>
          </a:xfrm>
          <a:prstGeom prst="rect">
            <a:avLst/>
          </a:prstGeom>
          <a:solidFill>
            <a:srgbClr val="0070C0"/>
          </a:solidFill>
          <a:ln w="38100">
            <a:solidFill>
              <a:srgbClr val="00B050"/>
            </a:solidFill>
          </a:ln>
        </p:spPr>
        <p:txBody>
          <a:bodyPr wrap="square" lIns="82058" tIns="41029" rIns="82058" bIns="41029" rtlCol="0">
            <a:spAutoFit/>
          </a:bodyPr>
          <a:lstStyle/>
          <a:p>
            <a:pPr algn="ctr"/>
            <a:r>
              <a:rPr lang="en-US" sz="1400" dirty="0">
                <a:solidFill>
                  <a:schemeClr val="bg1"/>
                </a:solidFill>
                <a:effectLst>
                  <a:outerShdw blurRad="38100" dist="38100" dir="2700000" algn="tl">
                    <a:srgbClr val="000000">
                      <a:alpha val="43137"/>
                    </a:srgbClr>
                  </a:outerShdw>
                </a:effectLst>
                <a:latin typeface="Eras Bold ITC" pitchFamily="34" charset="0"/>
              </a:rPr>
              <a:t>Candy Bar Sale</a:t>
            </a:r>
          </a:p>
          <a:p>
            <a:pPr algn="ctr"/>
            <a:r>
              <a:rPr lang="en-US" sz="1500" b="1" dirty="0">
                <a:solidFill>
                  <a:schemeClr val="bg1"/>
                </a:solidFill>
                <a:effectLst>
                  <a:outerShdw blurRad="38100" dist="38100" dir="2700000" algn="tl">
                    <a:srgbClr val="000000">
                      <a:alpha val="43137"/>
                    </a:srgbClr>
                  </a:outerShdw>
                </a:effectLst>
              </a:rPr>
              <a:t>Win great prizes like golf cart tickets, autographed memorabilia! Plus, win up to $500.00 in WACO Certificates! Spend at the show! </a:t>
            </a:r>
          </a:p>
        </p:txBody>
      </p:sp>
      <p:pic>
        <p:nvPicPr>
          <p:cNvPr id="36" name="Picture 35"/>
          <p:cNvPicPr>
            <a:picLocks noChangeAspect="1"/>
          </p:cNvPicPr>
          <p:nvPr/>
        </p:nvPicPr>
        <p:blipFill rotWithShape="1">
          <a:blip r:embed="rId7" cstate="print">
            <a:extLst>
              <a:ext uri="{28A0092B-C50C-407E-A947-70E740481C1C}">
                <a14:useLocalDpi xmlns="" xmlns:a14="http://schemas.microsoft.com/office/drawing/2010/main" val="0"/>
              </a:ext>
            </a:extLst>
          </a:blip>
          <a:srcRect l="13318" t="7643" r="6923" b="9646"/>
          <a:stretch/>
        </p:blipFill>
        <p:spPr>
          <a:xfrm rot="197070">
            <a:off x="5188040" y="1070764"/>
            <a:ext cx="1339845" cy="19882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grpSp>
        <p:nvGrpSpPr>
          <p:cNvPr id="24" name="Group 23"/>
          <p:cNvGrpSpPr/>
          <p:nvPr/>
        </p:nvGrpSpPr>
        <p:grpSpPr>
          <a:xfrm>
            <a:off x="5114926" y="6462032"/>
            <a:ext cx="1581150" cy="1276350"/>
            <a:chOff x="5114926" y="6400801"/>
            <a:chExt cx="1581150" cy="1276350"/>
          </a:xfrm>
        </p:grpSpPr>
        <p:sp>
          <p:nvSpPr>
            <p:cNvPr id="21" name="Oval 20"/>
            <p:cNvSpPr/>
            <p:nvPr/>
          </p:nvSpPr>
          <p:spPr>
            <a:xfrm rot="428660">
              <a:off x="5114926" y="6400801"/>
              <a:ext cx="1581150" cy="1276350"/>
            </a:xfrm>
            <a:prstGeom prst="ellipse">
              <a:avLst/>
            </a:prstGeom>
            <a:solidFill>
              <a:srgbClr val="0070C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 xmlns:a16="http://schemas.microsoft.com/office/drawing/2014/main" id="{C0E68D5B-96D0-4425-94F5-027E4C037180}"/>
                </a:ext>
              </a:extLst>
            </p:cNvPr>
            <p:cNvSpPr/>
            <p:nvPr/>
          </p:nvSpPr>
          <p:spPr>
            <a:xfrm rot="584585">
              <a:off x="5201480" y="6529931"/>
              <a:ext cx="1412779" cy="954107"/>
            </a:xfrm>
            <a:prstGeom prst="rect">
              <a:avLst/>
            </a:prstGeom>
            <a:noFill/>
          </p:spPr>
          <p:txBody>
            <a:bodyPr wrap="square" lIns="91440" tIns="45720" rIns="91440" bIns="45720">
              <a:spAutoFit/>
            </a:bodyPr>
            <a:lstStyle/>
            <a:p>
              <a:pPr algn="ctr"/>
              <a:r>
                <a:rPr lang="en-US" sz="1500" b="1" dirty="0">
                  <a:ln w="0"/>
                  <a:solidFill>
                    <a:schemeClr val="bg1"/>
                  </a:solidFill>
                  <a:effectLst>
                    <a:outerShdw blurRad="38100" dist="19050" dir="2700000" algn="tl" rotWithShape="0">
                      <a:schemeClr val="dk1">
                        <a:alpha val="40000"/>
                      </a:schemeClr>
                    </a:outerShdw>
                  </a:effectLst>
                </a:rPr>
                <a:t>50/50 Raffle</a:t>
              </a:r>
            </a:p>
            <a:p>
              <a:pPr algn="ctr"/>
              <a:r>
                <a:rPr lang="en-US" sz="1350" b="1" dirty="0">
                  <a:ln w="0"/>
                  <a:solidFill>
                    <a:schemeClr val="bg1"/>
                  </a:solidFill>
                  <a:effectLst>
                    <a:outerShdw blurRad="38100" dist="19050" dir="2700000" algn="tl" rotWithShape="0">
                      <a:schemeClr val="dk1">
                        <a:alpha val="40000"/>
                      </a:schemeClr>
                    </a:outerShdw>
                  </a:effectLst>
                </a:rPr>
                <a:t>Winner drawn after the Live Auction tonight!</a:t>
              </a:r>
            </a:p>
          </p:txBody>
        </p:sp>
      </p:grpSp>
    </p:spTree>
    <p:extLst>
      <p:ext uri="{BB962C8B-B14F-4D97-AF65-F5344CB8AC3E}">
        <p14:creationId xmlns="" xmlns:p14="http://schemas.microsoft.com/office/powerpoint/2010/main" val="770365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extLst>
              <p:ext uri="{D42A27DB-BD31-4B8C-83A1-F6EECF244321}">
                <p14:modId xmlns="" xmlns:p14="http://schemas.microsoft.com/office/powerpoint/2010/main" val="2063364608"/>
              </p:ext>
            </p:extLst>
          </p:nvPr>
        </p:nvGraphicFramePr>
        <p:xfrm>
          <a:off x="33616" y="523876"/>
          <a:ext cx="6790765" cy="7245029"/>
        </p:xfrm>
        <a:graphic>
          <a:graphicData uri="http://schemas.openxmlformats.org/drawingml/2006/table">
            <a:tbl>
              <a:tblPr/>
              <a:tblGrid>
                <a:gridCol w="609118">
                  <a:extLst>
                    <a:ext uri="{9D8B030D-6E8A-4147-A177-3AD203B41FA5}">
                      <a16:colId xmlns="" xmlns:a16="http://schemas.microsoft.com/office/drawing/2014/main" val="20000"/>
                    </a:ext>
                  </a:extLst>
                </a:gridCol>
                <a:gridCol w="6181647">
                  <a:extLst>
                    <a:ext uri="{9D8B030D-6E8A-4147-A177-3AD203B41FA5}">
                      <a16:colId xmlns="" xmlns:a16="http://schemas.microsoft.com/office/drawing/2014/main" val="20001"/>
                    </a:ext>
                  </a:extLst>
                </a:gridCol>
              </a:tblGrid>
              <a:tr h="4010024">
                <a:tc>
                  <a:txBody>
                    <a:bodyPr/>
                    <a:lstStyle/>
                    <a:p>
                      <a:pPr marR="0" indent="0" algn="l" rtl="0">
                        <a:lnSpc>
                          <a:spcPct val="119000"/>
                        </a:lnSpc>
                        <a:spcBef>
                          <a:spcPts val="0"/>
                        </a:spcBef>
                        <a:spcAft>
                          <a:spcPts val="600"/>
                        </a:spcAft>
                      </a:pPr>
                      <a:r>
                        <a:rPr lang="en-US" sz="1300" b="1" kern="1400" dirty="0">
                          <a:solidFill>
                            <a:schemeClr val="tx1"/>
                          </a:solidFill>
                          <a:effectLst/>
                          <a:latin typeface="Arial Narrow" panose="020B0606020202030204" pitchFamily="34" charset="0"/>
                        </a:rPr>
                        <a:t>8:00am - </a:t>
                      </a:r>
                      <a:br>
                        <a:rPr lang="en-US" sz="1300" b="1" kern="1400" dirty="0">
                          <a:solidFill>
                            <a:schemeClr val="tx1"/>
                          </a:solidFill>
                          <a:effectLst/>
                          <a:latin typeface="Arial Narrow" panose="020B0606020202030204" pitchFamily="34" charset="0"/>
                        </a:rPr>
                      </a:br>
                      <a:r>
                        <a:rPr lang="en-US" sz="1300" b="1" kern="1400" dirty="0">
                          <a:solidFill>
                            <a:schemeClr val="tx1"/>
                          </a:solidFill>
                          <a:effectLst/>
                          <a:latin typeface="Arial Narrow" panose="020B0606020202030204" pitchFamily="34" charset="0"/>
                        </a:rPr>
                        <a:t>9:30am</a:t>
                      </a:r>
                      <a:endParaRPr lang="en-US" sz="1300" kern="1400" dirty="0">
                        <a:solidFill>
                          <a:schemeClr val="tx1"/>
                        </a:solidFill>
                        <a:effectLst/>
                        <a:latin typeface="Arial Narrow" panose="020B0606020202030204" pitchFamily="34" charset="0"/>
                      </a:endParaRPr>
                    </a:p>
                  </a:txBody>
                  <a:tcPr marL="30354" marR="30354" marT="31274" marB="3127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marR="0" indent="0" algn="ctr" rtl="0">
                        <a:lnSpc>
                          <a:spcPct val="119000"/>
                        </a:lnSpc>
                        <a:spcBef>
                          <a:spcPts val="0"/>
                        </a:spcBef>
                        <a:spcAft>
                          <a:spcPts val="600"/>
                        </a:spcAft>
                      </a:pPr>
                      <a:r>
                        <a:rPr lang="en-US" sz="2500" kern="1400" dirty="0">
                          <a:solidFill>
                            <a:srgbClr val="00B05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rPr>
                        <a:t>WACO ANNUAL MEETING</a:t>
                      </a:r>
                      <a:endParaRPr lang="en-US" sz="2500" i="1" kern="1400" baseline="0" dirty="0">
                        <a:solidFill>
                          <a:srgbClr val="00B050"/>
                        </a:solidFill>
                        <a:effectLst>
                          <a:outerShdw blurRad="38100" dist="38100" dir="2700000" algn="tl">
                            <a:srgbClr val="000000">
                              <a:alpha val="43137"/>
                            </a:srgbClr>
                          </a:outerShdw>
                        </a:effectLst>
                        <a:latin typeface="Eras Demi ITC" pitchFamily="34" charset="0"/>
                        <a:ea typeface="FangSong" panose="02010609060101010101" pitchFamily="49" charset="-122"/>
                        <a:cs typeface="Arial" panose="020B0604020202020204" pitchFamily="34" charset="0"/>
                      </a:endParaRPr>
                    </a:p>
                    <a:p>
                      <a:pPr marR="0" indent="0" algn="ctr" rtl="0">
                        <a:lnSpc>
                          <a:spcPct val="119000"/>
                        </a:lnSpc>
                        <a:spcBef>
                          <a:spcPts val="0"/>
                        </a:spcBef>
                        <a:spcAft>
                          <a:spcPts val="600"/>
                        </a:spcAft>
                      </a:pPr>
                      <a:r>
                        <a:rPr lang="en-US" sz="1800" i="1" kern="1400" baseline="0" dirty="0">
                          <a:solidFill>
                            <a:srgbClr val="C00000"/>
                          </a:solidFill>
                          <a:effectLst/>
                          <a:latin typeface="Eras Demi ITC" pitchFamily="34" charset="0"/>
                          <a:ea typeface="FangSong" panose="02010609060101010101" pitchFamily="49" charset="-122"/>
                          <a:cs typeface="Arial" panose="020B0604020202020204" pitchFamily="34" charset="0"/>
                        </a:rPr>
                        <a:t>(</a:t>
                      </a:r>
                      <a:r>
                        <a:rPr lang="en-US" sz="1800" i="1" kern="1400" dirty="0">
                          <a:solidFill>
                            <a:srgbClr val="C00000"/>
                          </a:solidFill>
                          <a:effectLst/>
                          <a:latin typeface="Eras Demi ITC" pitchFamily="34" charset="0"/>
                          <a:ea typeface="FangSong" panose="02010609060101010101" pitchFamily="49" charset="-122"/>
                          <a:cs typeface="Arial" panose="020B0604020202020204" pitchFamily="34" charset="0"/>
                        </a:rPr>
                        <a:t>Breakfast served in the Banquet Room) </a:t>
                      </a:r>
                      <a:endParaRPr lang="en-US" altLang="en-US" sz="1800" b="1" kern="1200" dirty="0">
                        <a:solidFill>
                          <a:schemeClr val="tx1"/>
                        </a:solidFill>
                        <a:latin typeface="Eras Demi ITC" pitchFamily="34" charset="0"/>
                        <a:ea typeface="+mn-ea"/>
                        <a:cs typeface="Montserrat"/>
                      </a:endParaRPr>
                    </a:p>
                    <a:p>
                      <a:pPr lvl="0"/>
                      <a:r>
                        <a:rPr lang="en-US" altLang="en-US" sz="1800" b="1" kern="1200" dirty="0">
                          <a:solidFill>
                            <a:schemeClr val="tx1"/>
                          </a:solidFill>
                          <a:latin typeface="+mn-lt"/>
                          <a:ea typeface="+mn-ea"/>
                          <a:cs typeface="Montserrat"/>
                        </a:rPr>
                        <a:t>   Scott Kollock</a:t>
                      </a:r>
                      <a:r>
                        <a:rPr lang="en-US" altLang="en-US" sz="1800" kern="1200" dirty="0">
                          <a:solidFill>
                            <a:schemeClr val="tx1"/>
                          </a:solidFill>
                          <a:latin typeface="+mn-lt"/>
                          <a:ea typeface="+mn-ea"/>
                          <a:cs typeface="Montserrat"/>
                        </a:rPr>
                        <a:t>– Call to order </a:t>
                      </a:r>
                      <a:endParaRPr lang="en-US" altLang="en-US" sz="1800" b="1" kern="1200" dirty="0">
                        <a:solidFill>
                          <a:schemeClr val="tx1"/>
                        </a:solidFill>
                        <a:latin typeface="+mn-lt"/>
                        <a:ea typeface="+mn-ea"/>
                        <a:cs typeface="Montserrat"/>
                      </a:endParaRPr>
                    </a:p>
                    <a:p>
                      <a:pPr lvl="0"/>
                      <a:r>
                        <a:rPr lang="en-US" altLang="en-US" sz="1800" b="1" kern="1200" dirty="0">
                          <a:solidFill>
                            <a:schemeClr val="tx1"/>
                          </a:solidFill>
                          <a:latin typeface="+mn-lt"/>
                          <a:ea typeface="+mn-ea"/>
                          <a:cs typeface="Montserrat"/>
                        </a:rPr>
                        <a:t>   Secretary’s Report -</a:t>
                      </a:r>
                      <a:r>
                        <a:rPr lang="en-US" altLang="en-US" sz="1800" kern="1200" dirty="0">
                          <a:solidFill>
                            <a:schemeClr val="tx1"/>
                          </a:solidFill>
                          <a:latin typeface="+mn-lt"/>
                          <a:ea typeface="+mn-ea"/>
                          <a:cs typeface="Montserrat"/>
                        </a:rPr>
                        <a:t> Approvals</a:t>
                      </a:r>
                    </a:p>
                    <a:p>
                      <a:pPr lvl="0"/>
                      <a:r>
                        <a:rPr lang="en-US" altLang="en-US" sz="1800" b="1" kern="1200" dirty="0">
                          <a:solidFill>
                            <a:schemeClr val="tx1"/>
                          </a:solidFill>
                          <a:latin typeface="+mn-lt"/>
                          <a:ea typeface="+mn-ea"/>
                          <a:cs typeface="Montserrat"/>
                        </a:rPr>
                        <a:t>   Treasurer’s Approvals </a:t>
                      </a:r>
                    </a:p>
                    <a:p>
                      <a:pPr lvl="0"/>
                      <a:r>
                        <a:rPr lang="en-US" altLang="en-US" sz="1800" b="1" kern="1200" dirty="0">
                          <a:solidFill>
                            <a:schemeClr val="tx1"/>
                          </a:solidFill>
                          <a:latin typeface="+mn-lt"/>
                          <a:ea typeface="+mn-ea"/>
                          <a:cs typeface="Montserrat"/>
                        </a:rPr>
                        <a:t>   Nominations from the floor </a:t>
                      </a:r>
                    </a:p>
                    <a:p>
                      <a:pPr lvl="0"/>
                      <a:r>
                        <a:rPr lang="en-US" altLang="en-US" sz="1800" b="1" kern="1200" dirty="0">
                          <a:solidFill>
                            <a:schemeClr val="tx1"/>
                          </a:solidFill>
                          <a:latin typeface="+mn-lt"/>
                          <a:ea typeface="+mn-ea"/>
                          <a:cs typeface="Montserrat"/>
                        </a:rPr>
                        <a:t>   Nominations </a:t>
                      </a:r>
                    </a:p>
                    <a:p>
                      <a:pPr lvl="0"/>
                      <a:r>
                        <a:rPr lang="en-US" altLang="en-US" sz="1800" b="1" kern="1200" dirty="0">
                          <a:solidFill>
                            <a:schemeClr val="tx1"/>
                          </a:solidFill>
                          <a:latin typeface="+mn-lt"/>
                          <a:ea typeface="+mn-ea"/>
                          <a:cs typeface="Montserrat"/>
                        </a:rPr>
                        <a:t>   Elections</a:t>
                      </a:r>
                      <a:endParaRPr lang="en-US" altLang="en-US" sz="1800" kern="1200" dirty="0">
                        <a:solidFill>
                          <a:schemeClr val="tx1"/>
                        </a:solidFill>
                        <a:latin typeface="+mn-lt"/>
                        <a:ea typeface="+mn-ea"/>
                        <a:cs typeface="Montserrat"/>
                      </a:endParaRPr>
                    </a:p>
                    <a:p>
                      <a:pPr lvl="0"/>
                      <a:r>
                        <a:rPr lang="en-US" altLang="en-US" sz="1800" b="1" kern="1200" dirty="0">
                          <a:solidFill>
                            <a:schemeClr val="tx1"/>
                          </a:solidFill>
                          <a:latin typeface="+mn-lt"/>
                          <a:ea typeface="+mn-ea"/>
                          <a:cs typeface="Montserrat"/>
                        </a:rPr>
                        <a:t>   PAC Report</a:t>
                      </a:r>
                      <a:r>
                        <a:rPr lang="en-US" altLang="en-US" sz="1800" kern="1200" dirty="0">
                          <a:solidFill>
                            <a:schemeClr val="tx1"/>
                          </a:solidFill>
                          <a:latin typeface="+mn-lt"/>
                          <a:ea typeface="+mn-ea"/>
                          <a:cs typeface="Montserrat"/>
                        </a:rPr>
                        <a:t> </a:t>
                      </a:r>
                    </a:p>
                    <a:p>
                      <a:pPr lvl="0"/>
                      <a:r>
                        <a:rPr lang="en-US" altLang="en-US" sz="1800" b="1" kern="1200" dirty="0">
                          <a:solidFill>
                            <a:schemeClr val="tx1"/>
                          </a:solidFill>
                          <a:latin typeface="+mn-lt"/>
                          <a:ea typeface="+mn-ea"/>
                          <a:cs typeface="Montserrat"/>
                        </a:rPr>
                        <a:t>   ARVC update</a:t>
                      </a:r>
                    </a:p>
                    <a:p>
                      <a:pPr lvl="0"/>
                      <a:r>
                        <a:rPr lang="en-US" altLang="en-US" sz="1800" b="1" kern="1200" dirty="0">
                          <a:solidFill>
                            <a:schemeClr val="tx1"/>
                          </a:solidFill>
                          <a:latin typeface="+mn-lt"/>
                          <a:ea typeface="+mn-ea"/>
                          <a:cs typeface="Montserrat"/>
                        </a:rPr>
                        <a:t>   Any other new business</a:t>
                      </a:r>
                    </a:p>
                    <a:p>
                      <a:pPr lvl="0"/>
                      <a:r>
                        <a:rPr lang="en-US" altLang="en-US" sz="1800" b="1" kern="1200" dirty="0">
                          <a:solidFill>
                            <a:schemeClr val="tx1"/>
                          </a:solidFill>
                          <a:latin typeface="+mn-lt"/>
                          <a:ea typeface="+mn-ea"/>
                          <a:cs typeface="Montserrat"/>
                        </a:rPr>
                        <a:t>   Adjourn </a:t>
                      </a:r>
                    </a:p>
                    <a:p>
                      <a:pPr lvl="0"/>
                      <a:r>
                        <a:rPr lang="en-US" altLang="en-US" sz="1800" b="1" kern="1200" baseline="0" dirty="0">
                          <a:solidFill>
                            <a:schemeClr val="tx1"/>
                          </a:solidFill>
                          <a:latin typeface="+mn-lt"/>
                          <a:ea typeface="+mn-ea"/>
                          <a:cs typeface="Montserrat"/>
                        </a:rPr>
                        <a:t>   </a:t>
                      </a:r>
                      <a:r>
                        <a:rPr lang="en-US" altLang="en-US" sz="1800" b="1" kern="1200" dirty="0">
                          <a:solidFill>
                            <a:schemeClr val="tx1"/>
                          </a:solidFill>
                          <a:latin typeface="+mn-lt"/>
                          <a:ea typeface="+mn-ea"/>
                          <a:cs typeface="Montserrat"/>
                        </a:rPr>
                        <a:t>Celebration &amp; WACO Updates</a:t>
                      </a:r>
                      <a:r>
                        <a:rPr lang="en-US" altLang="en-US" sz="1800" b="1" kern="1200" baseline="0" dirty="0">
                          <a:solidFill>
                            <a:schemeClr val="tx1"/>
                          </a:solidFill>
                          <a:latin typeface="+mn-lt"/>
                          <a:ea typeface="+mn-ea"/>
                          <a:cs typeface="Montserrat"/>
                        </a:rPr>
                        <a:t> </a:t>
                      </a:r>
                      <a:r>
                        <a:rPr lang="en-US" altLang="en-US" sz="1800" b="1" kern="1200" dirty="0">
                          <a:solidFill>
                            <a:schemeClr val="tx1"/>
                          </a:solidFill>
                          <a:latin typeface="+mn-lt"/>
                          <a:ea typeface="+mn-ea"/>
                          <a:cs typeface="Montserrat"/>
                        </a:rPr>
                        <a:t>Board Member Recognition</a:t>
                      </a:r>
                      <a:endParaRPr lang="en-US" altLang="en-US" sz="500" b="1" kern="1200" dirty="0">
                        <a:solidFill>
                          <a:schemeClr val="tx1"/>
                        </a:solidFill>
                        <a:latin typeface="+mn-lt"/>
                        <a:ea typeface="+mn-ea"/>
                        <a:cs typeface="Montserrat"/>
                      </a:endParaRPr>
                    </a:p>
                    <a:p>
                      <a:pPr lvl="1"/>
                      <a:endParaRPr lang="en-US" altLang="en-US" sz="200" b="1" kern="1200" dirty="0">
                        <a:solidFill>
                          <a:schemeClr val="tx1"/>
                        </a:solidFill>
                        <a:latin typeface="+mn-lt"/>
                        <a:ea typeface="+mn-ea"/>
                        <a:cs typeface="Montserrat"/>
                      </a:endParaRPr>
                    </a:p>
                  </a:txBody>
                  <a:tcPr marL="30354" marR="30354" marT="31274" marB="3127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2191510">
                <a:tc>
                  <a:txBody>
                    <a:bodyPr/>
                    <a:lstStyle/>
                    <a:p>
                      <a:pPr marL="0" marR="0" indent="0" algn="l" defTabSz="1018824" rtl="0" eaLnBrk="1" fontAlgn="auto" latinLnBrk="0" hangingPunct="1">
                        <a:lnSpc>
                          <a:spcPct val="119000"/>
                        </a:lnSpc>
                        <a:spcBef>
                          <a:spcPts val="0"/>
                        </a:spcBef>
                        <a:spcAft>
                          <a:spcPts val="600"/>
                        </a:spcAft>
                        <a:buClrTx/>
                        <a:buSzTx/>
                        <a:buFontTx/>
                        <a:buNone/>
                        <a:tabLst/>
                        <a:defRPr/>
                      </a:pPr>
                      <a:r>
                        <a:rPr lang="en-US" sz="1300" b="1" kern="1400" dirty="0">
                          <a:solidFill>
                            <a:schemeClr val="tx1"/>
                          </a:solidFill>
                          <a:effectLst/>
                          <a:latin typeface="Arial Narrow" panose="020B0606020202030204" pitchFamily="34" charset="0"/>
                        </a:rPr>
                        <a:t>9:30am -</a:t>
                      </a:r>
                      <a:r>
                        <a:rPr lang="en-US" sz="1300" b="1" kern="1400" baseline="0" dirty="0">
                          <a:solidFill>
                            <a:schemeClr val="tx1"/>
                          </a:solidFill>
                          <a:effectLst/>
                          <a:latin typeface="Arial Narrow" panose="020B0606020202030204" pitchFamily="34" charset="0"/>
                        </a:rPr>
                        <a:t>4:30pm</a:t>
                      </a:r>
                      <a:endParaRPr lang="en-US" sz="1300" kern="1400" dirty="0">
                        <a:solidFill>
                          <a:schemeClr val="tx1"/>
                        </a:solidFill>
                        <a:effectLst/>
                        <a:latin typeface="Arial Narrow" panose="020B0606020202030204" pitchFamily="34" charset="0"/>
                      </a:endParaRPr>
                    </a:p>
                    <a:p>
                      <a:pPr marR="0" indent="0" algn="l" rtl="0">
                        <a:lnSpc>
                          <a:spcPct val="119000"/>
                        </a:lnSpc>
                        <a:spcBef>
                          <a:spcPts val="0"/>
                        </a:spcBef>
                        <a:spcAft>
                          <a:spcPts val="600"/>
                        </a:spcAft>
                      </a:pPr>
                      <a:endParaRPr lang="en-US" sz="1300" kern="1400" dirty="0">
                        <a:solidFill>
                          <a:schemeClr val="tx1"/>
                        </a:solidFill>
                        <a:effectLst/>
                        <a:latin typeface="Arial Narrow" panose="020B0606020202030204" pitchFamily="34" charset="0"/>
                      </a:endParaRPr>
                    </a:p>
                  </a:txBody>
                  <a:tcPr marL="30354" marR="30354" marT="31274" marB="3127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endParaRPr lang="en-US" altLang="en-US" sz="1300" b="0" kern="1200" dirty="0">
                        <a:solidFill>
                          <a:schemeClr val="tx1"/>
                        </a:solidFill>
                        <a:latin typeface="+mn-lt"/>
                        <a:ea typeface="+mn-ea"/>
                        <a:cs typeface="Montserrat"/>
                      </a:endParaRPr>
                    </a:p>
                    <a:p>
                      <a:pPr algn="ctr"/>
                      <a:endParaRPr lang="en-US" altLang="en-US" sz="1300" b="0" kern="1200" dirty="0">
                        <a:solidFill>
                          <a:schemeClr val="tx1"/>
                        </a:solidFill>
                        <a:latin typeface="+mn-lt"/>
                        <a:ea typeface="+mn-ea"/>
                        <a:cs typeface="Montserrat"/>
                      </a:endParaRPr>
                    </a:p>
                    <a:p>
                      <a:pPr algn="ctr"/>
                      <a:endParaRPr lang="en-US" altLang="en-US" sz="1300" b="0" kern="1200" dirty="0">
                        <a:solidFill>
                          <a:schemeClr val="tx1"/>
                        </a:solidFill>
                        <a:latin typeface="+mn-lt"/>
                        <a:ea typeface="+mn-ea"/>
                        <a:cs typeface="Montserrat"/>
                      </a:endParaRPr>
                    </a:p>
                    <a:p>
                      <a:pPr algn="ctr"/>
                      <a:endParaRPr lang="en-US" altLang="en-US" sz="1300" b="0" kern="1200" dirty="0">
                        <a:solidFill>
                          <a:schemeClr val="tx1"/>
                        </a:solidFill>
                        <a:latin typeface="+mn-lt"/>
                        <a:ea typeface="+mn-ea"/>
                        <a:cs typeface="Montserrat"/>
                      </a:endParaRPr>
                    </a:p>
                    <a:p>
                      <a:pPr algn="ctr"/>
                      <a:endParaRPr lang="en-US" altLang="en-US" sz="1000" b="0" kern="1200" dirty="0">
                        <a:solidFill>
                          <a:schemeClr val="tx1"/>
                        </a:solidFill>
                        <a:latin typeface="+mn-lt"/>
                        <a:ea typeface="+mn-ea"/>
                        <a:cs typeface="Montserrat"/>
                      </a:endParaRPr>
                    </a:p>
                    <a:p>
                      <a:pPr algn="l"/>
                      <a:r>
                        <a:rPr lang="en-US" altLang="en-US" sz="1800" b="0" kern="1200" dirty="0">
                          <a:solidFill>
                            <a:schemeClr val="tx1"/>
                          </a:solidFill>
                          <a:latin typeface="+mn-lt"/>
                          <a:ea typeface="+mn-ea"/>
                          <a:cs typeface="Montserrat"/>
                        </a:rPr>
                        <a:t>   Remember, placing orders at this show</a:t>
                      </a:r>
                    </a:p>
                    <a:p>
                      <a:pPr algn="l"/>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keeps</a:t>
                      </a:r>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your</a:t>
                      </a:r>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convention costs down!</a:t>
                      </a:r>
                      <a:endParaRPr lang="en-US" altLang="en-US" sz="1800" b="0" kern="1200" baseline="0" dirty="0">
                        <a:solidFill>
                          <a:schemeClr val="tx1"/>
                        </a:solidFill>
                        <a:latin typeface="+mn-lt"/>
                        <a:ea typeface="+mn-ea"/>
                        <a:cs typeface="Montserrat"/>
                      </a:endParaRPr>
                    </a:p>
                    <a:p>
                      <a:pPr algn="l"/>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Please</a:t>
                      </a:r>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support</a:t>
                      </a:r>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our suppliers</a:t>
                      </a:r>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who</a:t>
                      </a:r>
                    </a:p>
                    <a:p>
                      <a:pPr algn="l"/>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support you!</a:t>
                      </a:r>
                      <a:r>
                        <a:rPr lang="en-US" altLang="en-US" sz="1800" b="0" kern="1200" baseline="0" dirty="0">
                          <a:solidFill>
                            <a:schemeClr val="tx1"/>
                          </a:solidFill>
                          <a:latin typeface="+mn-lt"/>
                          <a:ea typeface="+mn-ea"/>
                          <a:cs typeface="Montserrat"/>
                        </a:rPr>
                        <a:t> </a:t>
                      </a:r>
                      <a:r>
                        <a:rPr lang="en-US" altLang="en-US" sz="1800" b="0" kern="1200" dirty="0">
                          <a:solidFill>
                            <a:schemeClr val="tx1"/>
                          </a:solidFill>
                          <a:latin typeface="+mn-lt"/>
                          <a:ea typeface="+mn-ea"/>
                          <a:cs typeface="Montserrat"/>
                        </a:rPr>
                        <a:t>Please thank your sponsors! </a:t>
                      </a:r>
                    </a:p>
                  </a:txBody>
                  <a:tcPr marL="30354" marR="30354" marT="31274" marB="3127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1"/>
                  </a:ext>
                </a:extLst>
              </a:tr>
              <a:tr h="1010727">
                <a:tc>
                  <a:txBody>
                    <a:bodyPr/>
                    <a:lstStyle/>
                    <a:p>
                      <a:pPr marR="0" indent="0" algn="l" rtl="0">
                        <a:lnSpc>
                          <a:spcPct val="119000"/>
                        </a:lnSpc>
                        <a:spcBef>
                          <a:spcPts val="0"/>
                        </a:spcBef>
                        <a:spcAft>
                          <a:spcPts val="600"/>
                        </a:spcAft>
                      </a:pPr>
                      <a:r>
                        <a:rPr lang="en-US" sz="1300" b="1" kern="1400">
                          <a:solidFill>
                            <a:schemeClr val="tx1"/>
                          </a:solidFill>
                          <a:effectLst/>
                          <a:latin typeface="Arial Narrow" panose="020B0606020202030204" pitchFamily="34" charset="0"/>
                        </a:rPr>
                        <a:t>11:00am </a:t>
                      </a:r>
                      <a:r>
                        <a:rPr lang="en-US" sz="1300" b="1" kern="1400" dirty="0">
                          <a:solidFill>
                            <a:schemeClr val="tx1"/>
                          </a:solidFill>
                          <a:effectLst/>
                          <a:latin typeface="Arial Narrow" panose="020B0606020202030204" pitchFamily="34" charset="0"/>
                        </a:rPr>
                        <a:t>1:30pm</a:t>
                      </a:r>
                      <a:endParaRPr lang="en-US" sz="1300" kern="1400" dirty="0">
                        <a:solidFill>
                          <a:schemeClr val="tx1"/>
                        </a:solidFill>
                        <a:effectLst/>
                        <a:latin typeface="Arial Narrow" panose="020B0606020202030204" pitchFamily="34" charset="0"/>
                      </a:endParaRPr>
                    </a:p>
                  </a:txBody>
                  <a:tcPr marL="30354" marR="30354" marT="31274" marB="31274">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bg1">
                        <a:lumMod val="75000"/>
                      </a:schemeClr>
                    </a:solidFill>
                  </a:tcPr>
                </a:tc>
                <a:tc>
                  <a:txBody>
                    <a:bodyPr/>
                    <a:lstStyle/>
                    <a:p>
                      <a:pPr marR="0" indent="0" algn="ctr" rtl="0">
                        <a:lnSpc>
                          <a:spcPct val="100000"/>
                        </a:lnSpc>
                        <a:spcBef>
                          <a:spcPts val="0"/>
                        </a:spcBef>
                        <a:spcAft>
                          <a:spcPts val="600"/>
                        </a:spcAft>
                      </a:pPr>
                      <a:r>
                        <a:rPr lang="en-US" sz="2200" b="0" kern="1400" dirty="0">
                          <a:solidFill>
                            <a:srgbClr val="0070C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rPr>
                        <a:t>Grab–N–Go lunches served in the</a:t>
                      </a:r>
                      <a:endParaRPr lang="en-US" sz="2200" b="0" kern="1400" baseline="0" dirty="0">
                        <a:solidFill>
                          <a:srgbClr val="0070C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endParaRPr>
                    </a:p>
                    <a:p>
                      <a:pPr marR="0" indent="0" algn="ctr" rtl="0">
                        <a:lnSpc>
                          <a:spcPct val="100000"/>
                        </a:lnSpc>
                        <a:spcBef>
                          <a:spcPts val="0"/>
                        </a:spcBef>
                        <a:spcAft>
                          <a:spcPts val="600"/>
                        </a:spcAft>
                      </a:pPr>
                      <a:r>
                        <a:rPr lang="en-US" sz="2200" b="0" kern="1400" dirty="0">
                          <a:solidFill>
                            <a:srgbClr val="0070C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rPr>
                        <a:t>Banquet Room!</a:t>
                      </a:r>
                      <a:r>
                        <a:rPr lang="en-US" sz="2200" b="0" kern="1400" baseline="0" dirty="0">
                          <a:solidFill>
                            <a:srgbClr val="0070C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rPr>
                        <a:t> </a:t>
                      </a:r>
                      <a:r>
                        <a:rPr lang="en-US" sz="2200" b="0" kern="1400" dirty="0">
                          <a:solidFill>
                            <a:srgbClr val="0070C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rPr>
                        <a:t>Vendors are</a:t>
                      </a:r>
                      <a:r>
                        <a:rPr lang="en-US" sz="2200" b="0" kern="1400" baseline="0" dirty="0">
                          <a:solidFill>
                            <a:srgbClr val="0070C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rPr>
                        <a:t> w</a:t>
                      </a:r>
                      <a:r>
                        <a:rPr lang="en-US" sz="2200" b="0" kern="1400" dirty="0">
                          <a:solidFill>
                            <a:srgbClr val="0070C0"/>
                          </a:solidFill>
                          <a:effectLst>
                            <a:outerShdw blurRad="38100" dist="38100" dir="2700000" algn="tl">
                              <a:srgbClr val="000000">
                                <a:alpha val="43137"/>
                              </a:srgbClr>
                            </a:outerShdw>
                          </a:effectLst>
                          <a:latin typeface="Eras Bold ITC" pitchFamily="34" charset="0"/>
                          <a:ea typeface="FangSong" panose="02010609060101010101" pitchFamily="49" charset="-122"/>
                          <a:cs typeface="Arial" panose="020B0604020202020204" pitchFamily="34" charset="0"/>
                        </a:rPr>
                        <a:t>elcome! </a:t>
                      </a:r>
                    </a:p>
                  </a:txBody>
                  <a:tcPr marL="30354" marR="30354" marT="31274" marB="31274"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0003"/>
                  </a:ext>
                </a:extLst>
              </a:tr>
            </a:tbl>
          </a:graphicData>
        </a:graphic>
      </p:graphicFrame>
      <p:sp>
        <p:nvSpPr>
          <p:cNvPr id="15" name="Rectangle 14"/>
          <p:cNvSpPr/>
          <p:nvPr/>
        </p:nvSpPr>
        <p:spPr>
          <a:xfrm>
            <a:off x="4010024" y="1517838"/>
            <a:ext cx="2588557" cy="729190"/>
          </a:xfrm>
          <a:prstGeom prst="rect">
            <a:avLst/>
          </a:prstGeom>
          <a:noFill/>
        </p:spPr>
        <p:txBody>
          <a:bodyPr wrap="square" lIns="82058" tIns="41029" rIns="82058" bIns="41029">
            <a:spAutoFit/>
          </a:bodyPr>
          <a:lstStyle/>
          <a:p>
            <a:pPr algn="ctr"/>
            <a:r>
              <a:rPr lang="en-US" sz="1400" dirty="0">
                <a:latin typeface="Arial Black" panose="020B0A04020102020204" pitchFamily="34" charset="0"/>
              </a:rPr>
              <a:t>Learn where the organization has been and where we are going! </a:t>
            </a:r>
          </a:p>
        </p:txBody>
      </p:sp>
      <p:pic>
        <p:nvPicPr>
          <p:cNvPr id="21" name="Picture 20"/>
          <p:cNvPicPr>
            <a:picLocks noChangeAspect="1"/>
          </p:cNvPicPr>
          <p:nvPr/>
        </p:nvPicPr>
        <p:blipFill rotWithShape="1">
          <a:blip r:embed="rId3" cstate="print">
            <a:extLst>
              <a:ext uri="{28A0092B-C50C-407E-A947-70E740481C1C}">
                <a14:useLocalDpi xmlns="" xmlns:a14="http://schemas.microsoft.com/office/drawing/2010/main" val="0"/>
              </a:ext>
            </a:extLst>
          </a:blip>
          <a:srcRect t="25474" r="23659" b="18729"/>
          <a:stretch/>
        </p:blipFill>
        <p:spPr>
          <a:xfrm rot="243555">
            <a:off x="4924600" y="4795800"/>
            <a:ext cx="1667827" cy="1674592"/>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4000500" y="2393193"/>
            <a:ext cx="2619374" cy="1560187"/>
          </a:xfrm>
          <a:prstGeom prst="rect">
            <a:avLst/>
          </a:prstGeom>
          <a:solidFill>
            <a:srgbClr val="00B050"/>
          </a:solidFill>
          <a:ln w="38100">
            <a:solidFill>
              <a:srgbClr val="AA26AA"/>
            </a:solidFill>
          </a:ln>
        </p:spPr>
        <p:txBody>
          <a:bodyPr wrap="square" lIns="82058" tIns="41029" rIns="82058" bIns="41029" rtlCol="0">
            <a:spAutoFit/>
          </a:bodyPr>
          <a:lstStyle/>
          <a:p>
            <a:pPr algn="ctr"/>
            <a:r>
              <a:rPr lang="en-US" dirty="0">
                <a:solidFill>
                  <a:schemeClr val="bg1"/>
                </a:solidFill>
                <a:effectLst>
                  <a:outerShdw blurRad="38100" dist="38100" dir="2700000" algn="tl">
                    <a:srgbClr val="000000">
                      <a:alpha val="43137"/>
                    </a:srgbClr>
                  </a:outerShdw>
                </a:effectLst>
                <a:latin typeface="Arial Black" panose="020B0A04020102020204" pitchFamily="34" charset="0"/>
              </a:rPr>
              <a:t>Bloody Mary Bar at Coverra Insurance Booth starts at 9:30am. Tips go to the Gilbert Brown Foundation!   </a:t>
            </a:r>
          </a:p>
        </p:txBody>
      </p:sp>
      <p:sp>
        <p:nvSpPr>
          <p:cNvPr id="2" name="Rectangle 1"/>
          <p:cNvSpPr/>
          <p:nvPr/>
        </p:nvSpPr>
        <p:spPr>
          <a:xfrm>
            <a:off x="686259" y="4610100"/>
            <a:ext cx="3695241" cy="852301"/>
          </a:xfrm>
          <a:prstGeom prst="rect">
            <a:avLst/>
          </a:prstGeom>
        </p:spPr>
        <p:txBody>
          <a:bodyPr wrap="square" lIns="82058" tIns="41029" rIns="82058" bIns="41029">
            <a:spAutoFit/>
          </a:bodyPr>
          <a:lstStyle/>
          <a:p>
            <a:pPr algn="ctr"/>
            <a:r>
              <a:rPr lang="en-US" altLang="en-US" sz="2500" b="1" spc="269" dirty="0">
                <a:solidFill>
                  <a:srgbClr val="AA26AA"/>
                </a:solidFill>
                <a:effectLst>
                  <a:outerShdw blurRad="38100" dist="38100" dir="2700000" algn="tl">
                    <a:srgbClr val="000000">
                      <a:alpha val="43137"/>
                    </a:srgbClr>
                  </a:outerShdw>
                </a:effectLst>
                <a:latin typeface="Eras Bold ITC" pitchFamily="34" charset="0"/>
                <a:cs typeface="Montserrat"/>
              </a:rPr>
              <a:t>Trade Show Open</a:t>
            </a:r>
          </a:p>
          <a:p>
            <a:pPr algn="ctr"/>
            <a:r>
              <a:rPr lang="en-US" sz="2500" b="1" kern="1400" dirty="0">
                <a:solidFill>
                  <a:srgbClr val="AA26AA"/>
                </a:solidFill>
                <a:effectLst>
                  <a:outerShdw blurRad="38100" dist="38100" dir="2700000" algn="tl">
                    <a:srgbClr val="000000">
                      <a:alpha val="43137"/>
                    </a:srgbClr>
                  </a:outerShdw>
                </a:effectLst>
                <a:latin typeface="Eras Bold ITC" pitchFamily="34" charset="0"/>
              </a:rPr>
              <a:t>9:30am – 4:30pm</a:t>
            </a:r>
            <a:endParaRPr lang="en-US" altLang="en-US" sz="2500" b="1" dirty="0">
              <a:solidFill>
                <a:srgbClr val="AA26AA"/>
              </a:solidFill>
              <a:effectLst>
                <a:outerShdw blurRad="38100" dist="38100" dir="2700000" algn="tl">
                  <a:srgbClr val="000000">
                    <a:alpha val="43137"/>
                  </a:srgbClr>
                </a:outerShdw>
              </a:effectLst>
              <a:latin typeface="Eras Bold ITC" pitchFamily="34" charset="0"/>
              <a:cs typeface="Montserrat"/>
            </a:endParaRPr>
          </a:p>
        </p:txBody>
      </p:sp>
      <p:pic>
        <p:nvPicPr>
          <p:cNvPr id="9" name="Picture 8" descr="WACO BOARD OF DIRECTORS (12).png"/>
          <p:cNvPicPr>
            <a:picLocks noChangeAspect="1"/>
          </p:cNvPicPr>
          <p:nvPr/>
        </p:nvPicPr>
        <p:blipFill>
          <a:blip r:embed="rId4" cstate="print"/>
          <a:stretch>
            <a:fillRect/>
          </a:stretch>
        </p:blipFill>
        <p:spPr>
          <a:xfrm>
            <a:off x="0" y="0"/>
            <a:ext cx="6858000" cy="428625"/>
          </a:xfrm>
          <a:prstGeom prst="rect">
            <a:avLst/>
          </a:prstGeom>
        </p:spPr>
      </p:pic>
      <p:sp>
        <p:nvSpPr>
          <p:cNvPr id="10" name="Rectangle 9"/>
          <p:cNvSpPr/>
          <p:nvPr/>
        </p:nvSpPr>
        <p:spPr>
          <a:xfrm>
            <a:off x="76200" y="7877175"/>
            <a:ext cx="6705600" cy="1160077"/>
          </a:xfrm>
          <a:prstGeom prst="rect">
            <a:avLst/>
          </a:prstGeom>
          <a:solidFill>
            <a:srgbClr val="FFC000"/>
          </a:solidFill>
          <a:ln w="38100">
            <a:solidFill>
              <a:srgbClr val="00B050"/>
            </a:solidFill>
          </a:ln>
        </p:spPr>
        <p:txBody>
          <a:bodyPr wrap="square" lIns="82058" tIns="41029" rIns="82058" bIns="41029">
            <a:spAutoFit/>
          </a:bodyPr>
          <a:lstStyle/>
          <a:p>
            <a:pPr algn="ctr"/>
            <a:endParaRPr lang="en-US" sz="500" dirty="0">
              <a:latin typeface="Arial Black" panose="020B0A04020102020204" pitchFamily="34" charset="0"/>
            </a:endParaRPr>
          </a:p>
          <a:p>
            <a:pPr algn="ctr"/>
            <a:r>
              <a:rPr lang="en-US" sz="2400" dirty="0">
                <a:latin typeface="Arial Black" panose="020B0A04020102020204" pitchFamily="34" charset="0"/>
              </a:rPr>
              <a:t>3:00PM - $1,000 Vendor Drawing  </a:t>
            </a:r>
          </a:p>
          <a:p>
            <a:pPr algn="ctr"/>
            <a:r>
              <a:rPr lang="en-US" sz="1800" b="1" dirty="0">
                <a:latin typeface="Calibri" panose="020F0502020204030204" pitchFamily="34" charset="0"/>
              </a:rPr>
              <a:t>If you bought from the vendor called, you win $1000 to be spent at the Trade show! Must be in the trade show area to win!  </a:t>
            </a:r>
          </a:p>
          <a:p>
            <a:pPr algn="ctr"/>
            <a:endParaRPr lang="en-US" sz="500" b="1" dirty="0">
              <a:latin typeface="Calibri" panose="020F0502020204030204" pitchFamily="34" charset="0"/>
            </a:endParaRPr>
          </a:p>
        </p:txBody>
      </p:sp>
    </p:spTree>
    <p:extLst>
      <p:ext uri="{BB962C8B-B14F-4D97-AF65-F5344CB8AC3E}">
        <p14:creationId xmlns="" xmlns:p14="http://schemas.microsoft.com/office/powerpoint/2010/main" val="42602175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WACO BOARD OF DIRECTORS (13).png"/>
          <p:cNvPicPr>
            <a:picLocks noChangeAspect="1"/>
          </p:cNvPicPr>
          <p:nvPr/>
        </p:nvPicPr>
        <p:blipFill>
          <a:blip r:embed="rId3" cstate="print"/>
          <a:stretch>
            <a:fillRect/>
          </a:stretch>
        </p:blipFill>
        <p:spPr>
          <a:xfrm>
            <a:off x="0" y="4762"/>
            <a:ext cx="6858000" cy="428625"/>
          </a:xfrm>
          <a:prstGeom prst="rect">
            <a:avLst/>
          </a:prstGeom>
        </p:spPr>
      </p:pic>
      <p:sp>
        <p:nvSpPr>
          <p:cNvPr id="14" name="Rectangle 13"/>
          <p:cNvSpPr/>
          <p:nvPr/>
        </p:nvSpPr>
        <p:spPr>
          <a:xfrm>
            <a:off x="0" y="485775"/>
            <a:ext cx="6858000" cy="467580"/>
          </a:xfrm>
          <a:prstGeom prst="rect">
            <a:avLst/>
          </a:prstGeom>
        </p:spPr>
        <p:txBody>
          <a:bodyPr wrap="square" lIns="82058" tIns="41029" rIns="82058" bIns="41029">
            <a:spAutoFit/>
          </a:bodyPr>
          <a:lstStyle/>
          <a:p>
            <a:pPr algn="ctr"/>
            <a:r>
              <a:rPr lang="en-US" altLang="en-US" sz="2500" b="1" spc="269" dirty="0">
                <a:solidFill>
                  <a:srgbClr val="AA26AA"/>
                </a:solidFill>
                <a:effectLst>
                  <a:outerShdw blurRad="38100" dist="38100" dir="2700000" algn="tl">
                    <a:srgbClr val="000000">
                      <a:alpha val="43137"/>
                    </a:srgbClr>
                  </a:outerShdw>
                </a:effectLst>
                <a:latin typeface="Eras Bold ITC" pitchFamily="34" charset="0"/>
                <a:cs typeface="Montserrat"/>
              </a:rPr>
              <a:t>Your 2022 Nominees Are…</a:t>
            </a:r>
            <a:endParaRPr lang="en-US" altLang="en-US" sz="2500" b="1" dirty="0">
              <a:solidFill>
                <a:srgbClr val="AA26AA"/>
              </a:solidFill>
              <a:effectLst>
                <a:outerShdw blurRad="38100" dist="38100" dir="2700000" algn="tl">
                  <a:srgbClr val="000000">
                    <a:alpha val="43137"/>
                  </a:srgbClr>
                </a:outerShdw>
              </a:effectLst>
              <a:latin typeface="Eras Bold ITC" pitchFamily="34" charset="0"/>
              <a:cs typeface="Montserrat"/>
            </a:endParaRPr>
          </a:p>
        </p:txBody>
      </p:sp>
      <p:graphicFrame>
        <p:nvGraphicFramePr>
          <p:cNvPr id="32" name="Table 31"/>
          <p:cNvGraphicFramePr>
            <a:graphicFrameLocks noGrp="1"/>
          </p:cNvGraphicFramePr>
          <p:nvPr>
            <p:extLst>
              <p:ext uri="{D42A27DB-BD31-4B8C-83A1-F6EECF244321}">
                <p14:modId xmlns="" xmlns:p14="http://schemas.microsoft.com/office/powerpoint/2010/main" val="349151275"/>
              </p:ext>
            </p:extLst>
          </p:nvPr>
        </p:nvGraphicFramePr>
        <p:xfrm>
          <a:off x="119062" y="1009650"/>
          <a:ext cx="6619876" cy="7981950"/>
        </p:xfrm>
        <a:graphic>
          <a:graphicData uri="http://schemas.openxmlformats.org/drawingml/2006/table">
            <a:tbl>
              <a:tblPr firstRow="1" bandRow="1">
                <a:tableStyleId>{5C22544A-7EE6-4342-B048-85BDC9FD1C3A}</a:tableStyleId>
              </a:tblPr>
              <a:tblGrid>
                <a:gridCol w="2043113">
                  <a:extLst>
                    <a:ext uri="{9D8B030D-6E8A-4147-A177-3AD203B41FA5}">
                      <a16:colId xmlns="" xmlns:a16="http://schemas.microsoft.com/office/drawing/2014/main" val="20000"/>
                    </a:ext>
                  </a:extLst>
                </a:gridCol>
                <a:gridCol w="4576763">
                  <a:extLst>
                    <a:ext uri="{9D8B030D-6E8A-4147-A177-3AD203B41FA5}">
                      <a16:colId xmlns="" xmlns:a16="http://schemas.microsoft.com/office/drawing/2014/main" val="20001"/>
                    </a:ext>
                  </a:extLst>
                </a:gridCol>
              </a:tblGrid>
              <a:tr h="3814903">
                <a:tc>
                  <a:txBody>
                    <a:bodyPr/>
                    <a:lstStyle/>
                    <a:p>
                      <a:pPr algn="ctr"/>
                      <a:endParaRPr lang="en-US" b="1" dirty="0"/>
                    </a:p>
                  </a:txBody>
                  <a:tcPr anchor="ctr">
                    <a:solidFill>
                      <a:srgbClr val="00B050"/>
                    </a:solidFill>
                  </a:tcPr>
                </a:tc>
                <a:tc>
                  <a:txBody>
                    <a:bodyPr/>
                    <a:lstStyle/>
                    <a:p>
                      <a:r>
                        <a:rPr lang="en-US" sz="2000" b="1" dirty="0">
                          <a:solidFill>
                            <a:schemeClr val="tx1"/>
                          </a:solidFill>
                          <a:latin typeface="+mn-lt"/>
                        </a:rPr>
                        <a:t>Julie Michaels</a:t>
                      </a:r>
                      <a:endParaRPr lang="en-US" sz="2000" b="1" baseline="0" dirty="0">
                        <a:solidFill>
                          <a:schemeClr val="tx1"/>
                        </a:solidFill>
                        <a:latin typeface="+mn-lt"/>
                      </a:endParaRPr>
                    </a:p>
                    <a:p>
                      <a:r>
                        <a:rPr lang="en-US" sz="2000" b="1" dirty="0">
                          <a:solidFill>
                            <a:schemeClr val="tx1"/>
                          </a:solidFill>
                          <a:latin typeface="+mn-lt"/>
                        </a:rPr>
                        <a:t>Scenic Ridge Campground</a:t>
                      </a:r>
                      <a:r>
                        <a:rPr lang="en-US" sz="2000" b="1" baseline="0" dirty="0">
                          <a:solidFill>
                            <a:schemeClr val="tx1"/>
                          </a:solidFill>
                          <a:latin typeface="+mn-lt"/>
                        </a:rPr>
                        <a:t> </a:t>
                      </a:r>
                    </a:p>
                    <a:p>
                      <a:r>
                        <a:rPr lang="en-US" sz="1600" b="1" i="1" dirty="0">
                          <a:solidFill>
                            <a:schemeClr val="tx1"/>
                          </a:solidFill>
                          <a:latin typeface="+mn-lt"/>
                        </a:rPr>
                        <a:t>Running for first term</a:t>
                      </a:r>
                      <a:r>
                        <a:rPr lang="en-US" sz="1600" b="1" i="1" baseline="0" dirty="0">
                          <a:solidFill>
                            <a:schemeClr val="tx1"/>
                          </a:solidFill>
                          <a:latin typeface="+mn-lt"/>
                        </a:rPr>
                        <a:t> </a:t>
                      </a:r>
                      <a:endParaRPr lang="en-US" sz="1600" b="0" i="0" baseline="0" dirty="0">
                        <a:solidFill>
                          <a:schemeClr val="tx1"/>
                        </a:solidFill>
                        <a:latin typeface="+mn-lt"/>
                      </a:endParaRPr>
                    </a:p>
                    <a:p>
                      <a:r>
                        <a:rPr lang="en-US" sz="1400" b="0" baseline="0" dirty="0">
                          <a:solidFill>
                            <a:schemeClr val="tx1"/>
                          </a:solidFill>
                          <a:latin typeface="+mn-lt"/>
                        </a:rPr>
                        <a:t>Julie is the owner of Scenic Ridge Campground in Whitewater, WI. She, along with her family, has owned and operated the campground for 22 plus years. Growing up in a large family and running a business with her siblings, as she would put it, has been quite an adventure but extremely rewarding. Family is very important to her so being able to pass along the rewards of providing other families a safe and enjoyable place to create those memorable family moments is what she believes makes her job and this industry so special. When not tending her responsibilities at the campground, she enjoys spending her time crafting, painting and decorating. In turn, she uses these talents to create a visual atmosphere throughout the campground.</a:t>
                      </a:r>
                      <a:endParaRPr kumimoji="0" lang="en-US" altLang="en-US" sz="1400" b="0" i="0" u="none" strike="noStrike" cap="none" normalizeH="0" baseline="0" dirty="0">
                        <a:ln>
                          <a:noFill/>
                        </a:ln>
                        <a:solidFill>
                          <a:schemeClr val="tx1"/>
                        </a:solidFill>
                        <a:effectLst/>
                        <a:latin typeface="+mn-lt"/>
                      </a:endParaRPr>
                    </a:p>
                  </a:txBody>
                  <a:tcPr>
                    <a:solidFill>
                      <a:srgbClr val="C6E6A2"/>
                    </a:solidFill>
                  </a:tcPr>
                </a:tc>
                <a:extLst>
                  <a:ext uri="{0D108BD9-81ED-4DB2-BD59-A6C34878D82A}">
                    <a16:rowId xmlns="" xmlns:a16="http://schemas.microsoft.com/office/drawing/2014/main" val="10000"/>
                  </a:ext>
                </a:extLst>
              </a:tr>
              <a:tr h="4167047">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white"/>
                        </a:solidFill>
                        <a:effectLst/>
                        <a:uLnTx/>
                        <a:uFillTx/>
                        <a:latin typeface="+mn-lt"/>
                        <a:ea typeface="+mn-ea"/>
                        <a:cs typeface="+mn-cs"/>
                      </a:endParaRPr>
                    </a:p>
                  </a:txBody>
                  <a:tcPr anchor="ctr">
                    <a:solidFill>
                      <a:srgbClr val="AA26AA"/>
                    </a:solidFill>
                  </a:tcPr>
                </a:tc>
                <a:tc>
                  <a:txBody>
                    <a:bodyPr/>
                    <a:lstStyle/>
                    <a:p>
                      <a:pPr marL="0" marR="0" indent="0" algn="l" defTabSz="820583" rtl="0" eaLnBrk="1" fontAlgn="auto" latinLnBrk="0" hangingPunct="1">
                        <a:lnSpc>
                          <a:spcPct val="100000"/>
                        </a:lnSpc>
                        <a:spcBef>
                          <a:spcPts val="0"/>
                        </a:spcBef>
                        <a:spcAft>
                          <a:spcPts val="0"/>
                        </a:spcAft>
                        <a:buClrTx/>
                        <a:buSzTx/>
                        <a:buFontTx/>
                        <a:buNone/>
                        <a:tabLst/>
                        <a:defRPr/>
                      </a:pPr>
                      <a:r>
                        <a:rPr lang="en-US" sz="2000" b="1" dirty="0">
                          <a:solidFill>
                            <a:schemeClr val="tx1"/>
                          </a:solidFill>
                          <a:latin typeface="+mn-lt"/>
                        </a:rPr>
                        <a:t>Patricia Lombardo</a:t>
                      </a:r>
                      <a:endParaRPr lang="en-US" sz="2000" b="1" baseline="0" dirty="0">
                        <a:solidFill>
                          <a:schemeClr val="tx1"/>
                        </a:solidFill>
                        <a:latin typeface="+mn-lt"/>
                      </a:endParaRPr>
                    </a:p>
                    <a:p>
                      <a:pPr marL="0" marR="0" indent="0" algn="l" defTabSz="820583" rtl="0" eaLnBrk="1" fontAlgn="auto" latinLnBrk="0" hangingPunct="1">
                        <a:lnSpc>
                          <a:spcPct val="100000"/>
                        </a:lnSpc>
                        <a:spcBef>
                          <a:spcPts val="0"/>
                        </a:spcBef>
                        <a:spcAft>
                          <a:spcPts val="0"/>
                        </a:spcAft>
                        <a:buClrTx/>
                        <a:buSzTx/>
                        <a:buFontTx/>
                        <a:buNone/>
                        <a:tabLst/>
                        <a:defRPr/>
                      </a:pPr>
                      <a:r>
                        <a:rPr lang="en-US" sz="2000" b="1" baseline="0" dirty="0">
                          <a:solidFill>
                            <a:schemeClr val="tx1"/>
                          </a:solidFill>
                          <a:latin typeface="+mn-lt"/>
                        </a:rPr>
                        <a:t>Blackhawk Camping Resort</a:t>
                      </a:r>
                    </a:p>
                    <a:p>
                      <a:pPr marL="0" marR="0" indent="0" algn="l" defTabSz="820583" rtl="0" eaLnBrk="1" fontAlgn="auto" latinLnBrk="0" hangingPunct="1">
                        <a:lnSpc>
                          <a:spcPct val="100000"/>
                        </a:lnSpc>
                        <a:spcBef>
                          <a:spcPts val="0"/>
                        </a:spcBef>
                        <a:spcAft>
                          <a:spcPts val="0"/>
                        </a:spcAft>
                        <a:buClrTx/>
                        <a:buSzTx/>
                        <a:buFontTx/>
                        <a:buNone/>
                        <a:tabLst/>
                        <a:defRPr/>
                      </a:pPr>
                      <a:r>
                        <a:rPr lang="en-US" sz="1600" b="1" i="1" dirty="0">
                          <a:latin typeface="+mn-lt"/>
                        </a:rPr>
                        <a:t>Rerunning</a:t>
                      </a:r>
                      <a:r>
                        <a:rPr lang="en-US" sz="1600" b="1" i="1" baseline="0" dirty="0">
                          <a:latin typeface="+mn-lt"/>
                        </a:rPr>
                        <a:t> for a second term</a:t>
                      </a:r>
                    </a:p>
                    <a:p>
                      <a:pPr marL="0" marR="0" indent="0" algn="l" defTabSz="820583" rtl="0" eaLnBrk="1" fontAlgn="auto" latinLnBrk="0" hangingPunct="1">
                        <a:lnSpc>
                          <a:spcPct val="100000"/>
                        </a:lnSpc>
                        <a:spcBef>
                          <a:spcPts val="0"/>
                        </a:spcBef>
                        <a:spcAft>
                          <a:spcPts val="0"/>
                        </a:spcAft>
                        <a:buClrTx/>
                        <a:buSzTx/>
                        <a:buFontTx/>
                        <a:buNone/>
                        <a:tabLst/>
                        <a:defRPr/>
                      </a:pPr>
                      <a:r>
                        <a:rPr lang="en-US" altLang="en-US" sz="1400" dirty="0">
                          <a:solidFill>
                            <a:schemeClr val="tx1"/>
                          </a:solidFill>
                          <a:latin typeface="+mn-lt"/>
                        </a:rPr>
                        <a:t>A lifelong Chicago resident, Tricia embraced the camping lifestyle so much that she became a seasonal at one of the Wisconsin parks, immersing herself in campground culture while providing “boots-on-the-ground” support for her team for six months of the year.  Tricia holds degrees in Finance and Marketing from Loyola University Chicago and is a current participant in the National School of RV Park &amp; Campground Management.    </a:t>
                      </a:r>
                      <a:r>
                        <a:rPr lang="en-US" altLang="en-US" sz="1400" dirty="0">
                          <a:latin typeface="+mn-lt"/>
                        </a:rPr>
                        <a:t>While I bring a wealth of institutional experience to the table, I’m very aware that this industry was mostly built by mom and pop operators whose specialized knowledge remains invaluable.  By working collaboratively - sharing information, resources, industry advocacy and best practices – we can continue to see guest satisfaction and financial rewards soar to the betterment of this industry.  </a:t>
                      </a:r>
                    </a:p>
                  </a:txBody>
                  <a:tcPr>
                    <a:solidFill>
                      <a:srgbClr val="D8ACD3"/>
                    </a:solidFill>
                  </a:tcPr>
                </a:tc>
                <a:extLst>
                  <a:ext uri="{0D108BD9-81ED-4DB2-BD59-A6C34878D82A}">
                    <a16:rowId xmlns="" xmlns:a16="http://schemas.microsoft.com/office/drawing/2014/main" val="10001"/>
                  </a:ext>
                </a:extLst>
              </a:tr>
            </a:tbl>
          </a:graphicData>
        </a:graphic>
      </p:graphicFrame>
      <p:pic>
        <p:nvPicPr>
          <p:cNvPr id="33" name="Picture 3">
            <a:extLst>
              <a:ext uri="{FF2B5EF4-FFF2-40B4-BE49-F238E27FC236}">
                <a16:creationId xmlns="" xmlns:a16="http://schemas.microsoft.com/office/drawing/2014/main" id="{148FEAB0-8067-4C12-A553-43EBEEBB9153}"/>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08990" y="1497953"/>
            <a:ext cx="1655163" cy="27025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4" name="Picture 3">
            <a:extLst>
              <a:ext uri="{FF2B5EF4-FFF2-40B4-BE49-F238E27FC236}">
                <a16:creationId xmlns="" xmlns:a16="http://schemas.microsoft.com/office/drawing/2014/main" id="{E103273A-765D-42EA-8184-4A69D2E3839F}"/>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9393" t="6258" r="24262" b="28067"/>
          <a:stretch/>
        </p:blipFill>
        <p:spPr bwMode="auto">
          <a:xfrm>
            <a:off x="304346" y="5564261"/>
            <a:ext cx="1695903" cy="271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50229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8738719"/>
            <a:ext cx="6858000" cy="329081"/>
          </a:xfrm>
          <a:prstGeom prst="rect">
            <a:avLst/>
          </a:prstGeom>
          <a:solidFill>
            <a:srgbClr val="00B050"/>
          </a:solidFill>
        </p:spPr>
        <p:style>
          <a:lnRef idx="1">
            <a:schemeClr val="accent4"/>
          </a:lnRef>
          <a:fillRef idx="2">
            <a:schemeClr val="accent4"/>
          </a:fillRef>
          <a:effectRef idx="1">
            <a:schemeClr val="accent4"/>
          </a:effectRef>
          <a:fontRef idx="minor">
            <a:schemeClr val="dk1"/>
          </a:fontRef>
        </p:style>
        <p:txBody>
          <a:bodyPr wrap="square" lIns="82058" tIns="41029" rIns="82058" bIns="41029" rtlCol="0">
            <a:spAutoFit/>
          </a:bodyPr>
          <a:lstStyle/>
          <a:p>
            <a:pPr algn="ctr"/>
            <a:r>
              <a:rPr lang="en-US" dirty="0">
                <a:solidFill>
                  <a:schemeClr val="bg1"/>
                </a:solidFill>
                <a:latin typeface="Arial Black" panose="020B0A04020102020204" pitchFamily="34" charset="0"/>
              </a:rPr>
              <a:t>Need Lori? Text her at 608-792-5915</a:t>
            </a:r>
          </a:p>
        </p:txBody>
      </p:sp>
      <p:sp>
        <p:nvSpPr>
          <p:cNvPr id="10" name="TextBox 9"/>
          <p:cNvSpPr txBox="1"/>
          <p:nvPr/>
        </p:nvSpPr>
        <p:spPr>
          <a:xfrm>
            <a:off x="75199" y="1692100"/>
            <a:ext cx="6693657" cy="284709"/>
          </a:xfrm>
          <a:prstGeom prst="rect">
            <a:avLst/>
          </a:prstGeom>
          <a:solidFill>
            <a:srgbClr val="AA26AA"/>
          </a:solidFill>
          <a:ln>
            <a:solidFill>
              <a:srgbClr val="FFCC00"/>
            </a:solidFill>
          </a:ln>
        </p:spPr>
        <p:txBody>
          <a:bodyPr wrap="square" lIns="82058" tIns="41029" rIns="82058" bIns="41029" rtlCol="0">
            <a:spAutoFit/>
          </a:bodyPr>
          <a:lstStyle/>
          <a:p>
            <a:pPr algn="ctr">
              <a:lnSpc>
                <a:spcPct val="80000"/>
              </a:lnSpc>
              <a:buNone/>
            </a:pPr>
            <a:r>
              <a:rPr lang="en-US" altLang="en-US" b="1" dirty="0">
                <a:solidFill>
                  <a:srgbClr val="FFC000"/>
                </a:solidFill>
              </a:rPr>
              <a:t>Have a question? We have the answer! Call any number below.</a:t>
            </a:r>
          </a:p>
        </p:txBody>
      </p:sp>
      <p:sp>
        <p:nvSpPr>
          <p:cNvPr id="19" name="Text Box 22"/>
          <p:cNvSpPr txBox="1">
            <a:spLocks noChangeArrowheads="1"/>
          </p:cNvSpPr>
          <p:nvPr/>
        </p:nvSpPr>
        <p:spPr bwMode="auto">
          <a:xfrm>
            <a:off x="180077" y="6778878"/>
            <a:ext cx="6490269" cy="307722"/>
          </a:xfrm>
          <a:prstGeom prst="rect">
            <a:avLst/>
          </a:prstGeom>
          <a:solidFill>
            <a:srgbClr val="FFCC00"/>
          </a:solidFill>
          <a:ln w="38100">
            <a:solidFill>
              <a:srgbClr val="AA26AA"/>
            </a:solidFill>
            <a:prstDash val="lgDashDot"/>
            <a:miter lim="800000"/>
            <a:headEnd/>
            <a:tailEnd/>
          </a:ln>
          <a:effectLst/>
        </p:spPr>
        <p:txBody>
          <a:bodyPr wrap="square" lIns="91387" tIns="45693" rIns="91387" bIns="45693">
            <a:spAutoFit/>
          </a:bodyPr>
          <a:lstStyle/>
          <a:p>
            <a:pPr algn="ctr" fontAlgn="base">
              <a:spcAft>
                <a:spcPct val="0"/>
              </a:spcAft>
            </a:pPr>
            <a:r>
              <a:rPr lang="en-US" altLang="en-US" sz="1400" b="1" i="1" dirty="0">
                <a:solidFill>
                  <a:srgbClr val="AA26AA"/>
                </a:solidFill>
                <a:latin typeface="Calibri" panose="020F0502020204030204" pitchFamily="34" charset="0"/>
                <a:cs typeface="Aharoni" panose="02010803020104030203" pitchFamily="2" charset="-79"/>
              </a:rPr>
              <a:t>Our members are out of this world!  …Tell us how to make your experience amazing! </a:t>
            </a:r>
          </a:p>
        </p:txBody>
      </p:sp>
      <p:sp>
        <p:nvSpPr>
          <p:cNvPr id="24" name="Rectangle 23"/>
          <p:cNvSpPr/>
          <p:nvPr/>
        </p:nvSpPr>
        <p:spPr>
          <a:xfrm>
            <a:off x="152400" y="1981200"/>
            <a:ext cx="3362284" cy="1969748"/>
          </a:xfrm>
          <a:prstGeom prst="rect">
            <a:avLst/>
          </a:prstGeom>
        </p:spPr>
        <p:txBody>
          <a:bodyPr wrap="square" lIns="91418" tIns="45709" rIns="91418" bIns="45709">
            <a:spAutoFit/>
          </a:bodyPr>
          <a:lstStyle/>
          <a:p>
            <a:pPr fontAlgn="base">
              <a:spcBef>
                <a:spcPct val="0"/>
              </a:spcBef>
              <a:spcAft>
                <a:spcPct val="0"/>
              </a:spcAft>
            </a:pPr>
            <a:r>
              <a:rPr lang="en-US" altLang="en-US" sz="1400" b="1" u="sng" dirty="0">
                <a:solidFill>
                  <a:srgbClr val="000000"/>
                </a:solidFill>
                <a:latin typeface="Calibri" panose="020F0502020204030204" pitchFamily="34" charset="0"/>
              </a:rPr>
              <a:t>WACO Executive Director</a:t>
            </a:r>
            <a:r>
              <a:rPr lang="en-US" altLang="en-US" sz="1400" u="sng" dirty="0">
                <a:solidFill>
                  <a:srgbClr val="000000"/>
                </a:solidFill>
                <a:latin typeface="Calibri" panose="020F0502020204030204" pitchFamily="34" charset="0"/>
              </a:rPr>
              <a:t>  </a:t>
            </a:r>
          </a:p>
          <a:p>
            <a:pPr fontAlgn="base">
              <a:spcBef>
                <a:spcPct val="0"/>
              </a:spcBef>
              <a:spcAft>
                <a:spcPct val="0"/>
              </a:spcAft>
            </a:pPr>
            <a:r>
              <a:rPr lang="en-US" altLang="en-US" sz="1400" dirty="0">
                <a:solidFill>
                  <a:srgbClr val="000000"/>
                </a:solidFill>
                <a:latin typeface="Calibri" panose="020F0502020204030204" pitchFamily="34" charset="0"/>
              </a:rPr>
              <a:t>Lori Severson	608-792-5915</a:t>
            </a:r>
          </a:p>
          <a:p>
            <a:pPr fontAlgn="base">
              <a:spcBef>
                <a:spcPct val="0"/>
              </a:spcBef>
              <a:spcAft>
                <a:spcPct val="0"/>
              </a:spcAft>
            </a:pPr>
            <a:endParaRPr lang="en-GB" altLang="en-US" sz="1000" b="1" dirty="0">
              <a:solidFill>
                <a:srgbClr val="000000"/>
              </a:solidFill>
              <a:latin typeface="Calibri" panose="020F0502020204030204" pitchFamily="34" charset="0"/>
            </a:endParaRPr>
          </a:p>
          <a:p>
            <a:pPr fontAlgn="base">
              <a:spcBef>
                <a:spcPct val="0"/>
              </a:spcBef>
              <a:spcAft>
                <a:spcPct val="0"/>
              </a:spcAft>
            </a:pPr>
            <a:r>
              <a:rPr lang="en-GB" altLang="en-US" sz="1400" b="1" u="sng" dirty="0">
                <a:solidFill>
                  <a:srgbClr val="000000"/>
                </a:solidFill>
                <a:latin typeface="Calibri" panose="020F0502020204030204" pitchFamily="34" charset="0"/>
              </a:rPr>
              <a:t>WACO Staff</a:t>
            </a:r>
          </a:p>
          <a:p>
            <a:pPr fontAlgn="base">
              <a:spcBef>
                <a:spcPct val="0"/>
              </a:spcBef>
              <a:spcAft>
                <a:spcPct val="0"/>
              </a:spcAft>
            </a:pPr>
            <a:r>
              <a:rPr lang="en-GB" altLang="en-US" sz="1400" dirty="0">
                <a:solidFill>
                  <a:srgbClr val="000000"/>
                </a:solidFill>
                <a:latin typeface="Calibri" panose="020F0502020204030204" pitchFamily="34" charset="0"/>
              </a:rPr>
              <a:t>Carla Brown	608-790-1756</a:t>
            </a:r>
          </a:p>
          <a:p>
            <a:pPr fontAlgn="base">
              <a:spcBef>
                <a:spcPct val="0"/>
              </a:spcBef>
              <a:spcAft>
                <a:spcPct val="0"/>
              </a:spcAft>
            </a:pPr>
            <a:r>
              <a:rPr lang="en-GB" altLang="en-US" sz="1400" dirty="0">
                <a:solidFill>
                  <a:srgbClr val="000000"/>
                </a:solidFill>
                <a:latin typeface="Calibri" panose="020F0502020204030204" pitchFamily="34" charset="0"/>
              </a:rPr>
              <a:t>Danielle Todd	608-386-0752</a:t>
            </a:r>
          </a:p>
          <a:p>
            <a:pPr fontAlgn="base">
              <a:spcBef>
                <a:spcPct val="0"/>
              </a:spcBef>
              <a:spcAft>
                <a:spcPct val="0"/>
              </a:spcAft>
            </a:pPr>
            <a:r>
              <a:rPr lang="en-GB" altLang="en-US" sz="1400" dirty="0">
                <a:solidFill>
                  <a:srgbClr val="000000"/>
                </a:solidFill>
                <a:latin typeface="Calibri" panose="020F0502020204030204" pitchFamily="34" charset="0"/>
              </a:rPr>
              <a:t>Tina Severson	608-386-3673</a:t>
            </a:r>
          </a:p>
          <a:p>
            <a:pPr fontAlgn="base">
              <a:spcBef>
                <a:spcPct val="0"/>
              </a:spcBef>
              <a:spcAft>
                <a:spcPct val="0"/>
              </a:spcAft>
            </a:pPr>
            <a:r>
              <a:rPr lang="en-GB" altLang="en-US" sz="1400" dirty="0">
                <a:solidFill>
                  <a:srgbClr val="000000"/>
                </a:solidFill>
                <a:latin typeface="Calibri" panose="020F0502020204030204" pitchFamily="34" charset="0"/>
              </a:rPr>
              <a:t>Lisa Black		608-317-9238</a:t>
            </a:r>
          </a:p>
          <a:p>
            <a:pPr fontAlgn="base">
              <a:spcBef>
                <a:spcPct val="0"/>
              </a:spcBef>
              <a:spcAft>
                <a:spcPct val="0"/>
              </a:spcAft>
            </a:pPr>
            <a:r>
              <a:rPr lang="en-US" altLang="en-US" sz="1400" dirty="0">
                <a:solidFill>
                  <a:srgbClr val="000000"/>
                </a:solidFill>
                <a:latin typeface="Calibri" panose="020F0502020204030204" pitchFamily="34" charset="0"/>
              </a:rPr>
              <a:t>Michelle Forsyth	715-225-3991</a:t>
            </a:r>
          </a:p>
        </p:txBody>
      </p:sp>
      <p:sp>
        <p:nvSpPr>
          <p:cNvPr id="3" name="TextBox 2"/>
          <p:cNvSpPr txBox="1"/>
          <p:nvPr/>
        </p:nvSpPr>
        <p:spPr>
          <a:xfrm>
            <a:off x="0" y="7141853"/>
            <a:ext cx="6858000" cy="1560187"/>
          </a:xfrm>
          <a:prstGeom prst="rect">
            <a:avLst/>
          </a:prstGeom>
          <a:noFill/>
        </p:spPr>
        <p:txBody>
          <a:bodyPr wrap="square" lIns="82058" tIns="41029" rIns="82058" bIns="41029" rtlCol="0">
            <a:spAutoFit/>
          </a:bodyPr>
          <a:lstStyle/>
          <a:p>
            <a:pPr algn="ctr" fontAlgn="base">
              <a:spcBef>
                <a:spcPct val="0"/>
              </a:spcBef>
              <a:spcAft>
                <a:spcPct val="0"/>
              </a:spcAft>
            </a:pPr>
            <a:r>
              <a:rPr lang="en-US" altLang="en-US" sz="1800" u="sng" dirty="0">
                <a:latin typeface="Arial Black" panose="020B0A04020102020204" pitchFamily="34" charset="0"/>
                <a:cs typeface="Arial" pitchFamily="34" charset="0"/>
              </a:rPr>
              <a:t>Tuesday Evening Check-in &amp; Registration</a:t>
            </a:r>
          </a:p>
          <a:p>
            <a:pPr algn="ctr" fontAlgn="base">
              <a:spcBef>
                <a:spcPct val="0"/>
              </a:spcBef>
              <a:spcAft>
                <a:spcPct val="0"/>
              </a:spcAft>
            </a:pPr>
            <a:r>
              <a:rPr lang="en-US" altLang="en-US" sz="1300" dirty="0">
                <a:solidFill>
                  <a:srgbClr val="000000"/>
                </a:solidFill>
                <a:latin typeface="Arial" panose="020B0604020202020204" pitchFamily="34" charset="0"/>
                <a:cs typeface="Arial" panose="020B0604020202020204" pitchFamily="34" charset="0"/>
              </a:rPr>
              <a:t>Tuesday evening early registration will be open for the WACO Convention from 5:00pm - 7:00 pm. Our registration area is open 7:30 am on Wednesday, Thursday, Friday, and Saturday for your convenience. Registration is set up at the Holiday Inn Convention Center, directly outside of the Trade Show area. The hotel has the schedule of convention activities at the front desk if you have a question. The auction items and baskets should be taken to the registration table where they will be logged in. </a:t>
            </a:r>
          </a:p>
        </p:txBody>
      </p:sp>
      <p:pic>
        <p:nvPicPr>
          <p:cNvPr id="37" name="Picture 36">
            <a:extLst>
              <a:ext uri="{FF2B5EF4-FFF2-40B4-BE49-F238E27FC236}">
                <a16:creationId xmlns="" xmlns:a16="http://schemas.microsoft.com/office/drawing/2014/main" id="{F44CE667-63B4-4448-B51C-A6DC845024EB}"/>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31474" t="17246" r="38109" b="52185"/>
          <a:stretch/>
        </p:blipFill>
        <p:spPr>
          <a:xfrm>
            <a:off x="52230" y="490443"/>
            <a:ext cx="914400" cy="1109757"/>
          </a:xfrm>
          <a:prstGeom prst="rect">
            <a:avLst/>
          </a:prstGeom>
        </p:spPr>
      </p:pic>
      <p:pic>
        <p:nvPicPr>
          <p:cNvPr id="38" name="25E3B671-7F7F-4920-9C4C-4113A7606DE3">
            <a:extLst>
              <a:ext uri="{FF2B5EF4-FFF2-40B4-BE49-F238E27FC236}">
                <a16:creationId xmlns="" xmlns:a16="http://schemas.microsoft.com/office/drawing/2014/main" id="{2E839827-C05F-4D29-A304-95A13922075C}"/>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9615" t="4856" r="10129" b="8266"/>
          <a:stretch/>
        </p:blipFill>
        <p:spPr bwMode="auto">
          <a:xfrm>
            <a:off x="3495817" y="492109"/>
            <a:ext cx="856190" cy="11064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 name="TextBox 38">
            <a:extLst>
              <a:ext uri="{FF2B5EF4-FFF2-40B4-BE49-F238E27FC236}">
                <a16:creationId xmlns="" xmlns:a16="http://schemas.microsoft.com/office/drawing/2014/main" id="{7FA54A49-B25F-4283-81E7-66583D818B07}"/>
              </a:ext>
            </a:extLst>
          </p:cNvPr>
          <p:cNvSpPr txBox="1"/>
          <p:nvPr/>
        </p:nvSpPr>
        <p:spPr>
          <a:xfrm>
            <a:off x="925486" y="520310"/>
            <a:ext cx="3047229" cy="1061829"/>
          </a:xfrm>
          <a:prstGeom prst="rect">
            <a:avLst/>
          </a:prstGeom>
          <a:noFill/>
        </p:spPr>
        <p:txBody>
          <a:bodyPr wrap="square">
            <a:spAutoFit/>
          </a:bodyPr>
          <a:lstStyle/>
          <a:p>
            <a:pPr lvl="0"/>
            <a:r>
              <a:rPr lang="en-US" sz="1050" b="1" dirty="0">
                <a:solidFill>
                  <a:prstClr val="black"/>
                </a:solidFill>
                <a:latin typeface="Arial" panose="020B0604020202020204" pitchFamily="34" charset="0"/>
                <a:cs typeface="Arial" panose="020B0604020202020204" pitchFamily="34" charset="0"/>
              </a:rPr>
              <a:t>Lori Severson </a:t>
            </a:r>
            <a:r>
              <a:rPr lang="en-US" sz="1050" dirty="0">
                <a:solidFill>
                  <a:prstClr val="black"/>
                </a:solidFill>
                <a:latin typeface="Arial" panose="020B0604020202020204" pitchFamily="34" charset="0"/>
                <a:cs typeface="Arial" panose="020B0604020202020204" pitchFamily="34" charset="0"/>
              </a:rPr>
              <a:t>– </a:t>
            </a:r>
            <a:r>
              <a:rPr lang="en-US" sz="1050" i="1" dirty="0">
                <a:solidFill>
                  <a:prstClr val="black"/>
                </a:solidFill>
                <a:latin typeface="Arial" panose="020B0604020202020204" pitchFamily="34" charset="0"/>
                <a:cs typeface="Arial" panose="020B0604020202020204" pitchFamily="34" charset="0"/>
              </a:rPr>
              <a:t>Executive Director</a:t>
            </a:r>
          </a:p>
          <a:p>
            <a:pPr lvl="0"/>
            <a:r>
              <a:rPr lang="en-US" sz="1050" dirty="0">
                <a:solidFill>
                  <a:prstClr val="black"/>
                </a:solidFill>
                <a:latin typeface="Arial" panose="020B0604020202020204" pitchFamily="34" charset="0"/>
                <a:cs typeface="Arial" panose="020B0604020202020204" pitchFamily="34" charset="0"/>
              </a:rPr>
              <a:t>Address: P.O. Box 228, Ettrick, WI 54627</a:t>
            </a:r>
          </a:p>
          <a:p>
            <a:pPr lvl="0"/>
            <a:r>
              <a:rPr lang="en-US" sz="1050" dirty="0">
                <a:solidFill>
                  <a:prstClr val="black"/>
                </a:solidFill>
                <a:latin typeface="Arial" panose="020B0604020202020204" pitchFamily="34" charset="0"/>
                <a:cs typeface="Arial" panose="020B0604020202020204" pitchFamily="34" charset="0"/>
              </a:rPr>
              <a:t>Email: lori@seversonandassociates.com</a:t>
            </a:r>
          </a:p>
          <a:p>
            <a:pPr lvl="0"/>
            <a:r>
              <a:rPr lang="en-US" sz="1050" dirty="0">
                <a:solidFill>
                  <a:prstClr val="black"/>
                </a:solidFill>
                <a:latin typeface="Arial" panose="020B0604020202020204" pitchFamily="34" charset="0"/>
                <a:cs typeface="Arial" panose="020B0604020202020204" pitchFamily="34" charset="0"/>
              </a:rPr>
              <a:t>Phone: 608-525-2327</a:t>
            </a:r>
          </a:p>
          <a:p>
            <a:pPr lvl="0"/>
            <a:r>
              <a:rPr lang="en-US" sz="1050" dirty="0">
                <a:solidFill>
                  <a:prstClr val="black"/>
                </a:solidFill>
                <a:latin typeface="Arial" panose="020B0604020202020204" pitchFamily="34" charset="0"/>
                <a:cs typeface="Arial" panose="020B0604020202020204" pitchFamily="34" charset="0"/>
              </a:rPr>
              <a:t>Fax: 608-525-2328</a:t>
            </a:r>
          </a:p>
          <a:p>
            <a:pPr lvl="0"/>
            <a:r>
              <a:rPr lang="en-US" sz="1050" dirty="0">
                <a:solidFill>
                  <a:prstClr val="black"/>
                </a:solidFill>
                <a:latin typeface="Arial" panose="020B0604020202020204" pitchFamily="34" charset="0"/>
                <a:cs typeface="Arial" panose="020B0604020202020204" pitchFamily="34" charset="0"/>
              </a:rPr>
              <a:t>Cell phone 608-792-5915</a:t>
            </a:r>
          </a:p>
        </p:txBody>
      </p:sp>
      <p:sp>
        <p:nvSpPr>
          <p:cNvPr id="40" name="TextBox 39">
            <a:extLst>
              <a:ext uri="{FF2B5EF4-FFF2-40B4-BE49-F238E27FC236}">
                <a16:creationId xmlns="" xmlns:a16="http://schemas.microsoft.com/office/drawing/2014/main" id="{7B8CEAA1-2C2C-469F-8C2E-EE97B7398355}"/>
              </a:ext>
            </a:extLst>
          </p:cNvPr>
          <p:cNvSpPr txBox="1"/>
          <p:nvPr/>
        </p:nvSpPr>
        <p:spPr>
          <a:xfrm>
            <a:off x="4305456" y="609482"/>
            <a:ext cx="3200400" cy="900246"/>
          </a:xfrm>
          <a:prstGeom prst="rect">
            <a:avLst/>
          </a:prstGeom>
          <a:noFill/>
        </p:spPr>
        <p:txBody>
          <a:bodyPr wrap="square">
            <a:spAutoFit/>
          </a:bodyPr>
          <a:lstStyle/>
          <a:p>
            <a:pPr lvl="0"/>
            <a:r>
              <a:rPr lang="en-US" sz="1050" b="1" dirty="0">
                <a:solidFill>
                  <a:prstClr val="black"/>
                </a:solidFill>
                <a:latin typeface="Arial" panose="020B0604020202020204" pitchFamily="34" charset="0"/>
                <a:cs typeface="Arial" panose="020B0604020202020204" pitchFamily="34" charset="0"/>
              </a:rPr>
              <a:t>Mark </a:t>
            </a:r>
            <a:r>
              <a:rPr lang="en-US" sz="1050" b="1" dirty="0" err="1">
                <a:solidFill>
                  <a:prstClr val="black"/>
                </a:solidFill>
                <a:latin typeface="Arial" panose="020B0604020202020204" pitchFamily="34" charset="0"/>
                <a:cs typeface="Arial" panose="020B0604020202020204" pitchFamily="34" charset="0"/>
              </a:rPr>
              <a:t>Hazelbaker</a:t>
            </a:r>
            <a:r>
              <a:rPr lang="en-US" sz="1050" b="1" dirty="0">
                <a:solidFill>
                  <a:prstClr val="black"/>
                </a:solidFill>
                <a:latin typeface="Arial" panose="020B0604020202020204" pitchFamily="34" charset="0"/>
                <a:cs typeface="Arial" panose="020B0604020202020204" pitchFamily="34" charset="0"/>
              </a:rPr>
              <a:t>- </a:t>
            </a:r>
            <a:r>
              <a:rPr lang="en-US" sz="1050" i="1" dirty="0">
                <a:solidFill>
                  <a:prstClr val="black"/>
                </a:solidFill>
                <a:latin typeface="Arial" panose="020B0604020202020204" pitchFamily="34" charset="0"/>
                <a:cs typeface="Arial" panose="020B0604020202020204" pitchFamily="34" charset="0"/>
              </a:rPr>
              <a:t>Attorney</a:t>
            </a:r>
          </a:p>
          <a:p>
            <a:pPr lvl="0"/>
            <a:r>
              <a:rPr lang="en-US" sz="1050" dirty="0">
                <a:solidFill>
                  <a:prstClr val="black"/>
                </a:solidFill>
                <a:latin typeface="Arial" panose="020B0604020202020204" pitchFamily="34" charset="0"/>
                <a:cs typeface="Arial" panose="020B0604020202020204" pitchFamily="34" charset="0"/>
              </a:rPr>
              <a:t>Address: 559 D'Onofrio Drive, Suite 222,</a:t>
            </a:r>
          </a:p>
          <a:p>
            <a:pPr lvl="0"/>
            <a:r>
              <a:rPr lang="en-US" sz="1050" dirty="0">
                <a:solidFill>
                  <a:prstClr val="black"/>
                </a:solidFill>
                <a:latin typeface="Arial" panose="020B0604020202020204" pitchFamily="34" charset="0"/>
                <a:cs typeface="Arial" panose="020B0604020202020204" pitchFamily="34" charset="0"/>
              </a:rPr>
              <a:t>Madison WI 53719, </a:t>
            </a:r>
          </a:p>
          <a:p>
            <a:pPr lvl="0"/>
            <a:r>
              <a:rPr lang="en-US" sz="1050" dirty="0">
                <a:solidFill>
                  <a:prstClr val="black"/>
                </a:solidFill>
                <a:latin typeface="Arial" panose="020B0604020202020204" pitchFamily="34" charset="0"/>
                <a:cs typeface="Arial" panose="020B0604020202020204" pitchFamily="34" charset="0"/>
              </a:rPr>
              <a:t>Direct Email: mhazel@tds.net</a:t>
            </a:r>
          </a:p>
          <a:p>
            <a:pPr lvl="0"/>
            <a:r>
              <a:rPr lang="en-US" sz="1050" dirty="0">
                <a:solidFill>
                  <a:prstClr val="black"/>
                </a:solidFill>
                <a:latin typeface="Arial" panose="020B0604020202020204" pitchFamily="34" charset="0"/>
                <a:cs typeface="Arial" panose="020B0604020202020204" pitchFamily="34" charset="0"/>
              </a:rPr>
              <a:t>Direct Line: 608-622-2300</a:t>
            </a:r>
            <a:endParaRPr lang="en-US" sz="1050" dirty="0"/>
          </a:p>
        </p:txBody>
      </p:sp>
      <p:sp>
        <p:nvSpPr>
          <p:cNvPr id="42" name="TextBox 41">
            <a:extLst>
              <a:ext uri="{FF2B5EF4-FFF2-40B4-BE49-F238E27FC236}">
                <a16:creationId xmlns="" xmlns:a16="http://schemas.microsoft.com/office/drawing/2014/main" id="{CBC712E6-B276-4094-AF7A-62470AE42EA8}"/>
              </a:ext>
            </a:extLst>
          </p:cNvPr>
          <p:cNvSpPr txBox="1"/>
          <p:nvPr/>
        </p:nvSpPr>
        <p:spPr>
          <a:xfrm>
            <a:off x="3657600" y="1981200"/>
            <a:ext cx="2863106" cy="2046714"/>
          </a:xfrm>
          <a:prstGeom prst="rect">
            <a:avLst/>
          </a:prstGeom>
          <a:noFill/>
        </p:spPr>
        <p:txBody>
          <a:bodyPr wrap="square">
            <a:spAutoFit/>
          </a:bodyPr>
          <a:lstStyle/>
          <a:p>
            <a:pPr fontAlgn="base">
              <a:spcBef>
                <a:spcPct val="0"/>
              </a:spcBef>
              <a:spcAft>
                <a:spcPct val="0"/>
              </a:spcAft>
            </a:pPr>
            <a:r>
              <a:rPr lang="en-US" altLang="en-US" sz="1400" b="1" u="sng" dirty="0">
                <a:solidFill>
                  <a:srgbClr val="000000"/>
                </a:solidFill>
                <a:latin typeface="Calibri" panose="020F0502020204030204" pitchFamily="34" charset="0"/>
              </a:rPr>
              <a:t>Registration </a:t>
            </a:r>
            <a:endParaRPr lang="en-US" altLang="en-US" sz="1400" dirty="0">
              <a:solidFill>
                <a:srgbClr val="000000"/>
              </a:solidFill>
              <a:latin typeface="Calibri" panose="020F0502020204030204" pitchFamily="34" charset="0"/>
            </a:endParaRPr>
          </a:p>
          <a:p>
            <a:pPr fontAlgn="base">
              <a:spcBef>
                <a:spcPct val="0"/>
              </a:spcBef>
              <a:spcAft>
                <a:spcPct val="0"/>
              </a:spcAft>
            </a:pPr>
            <a:r>
              <a:rPr lang="en-US" altLang="en-US" sz="1400" dirty="0">
                <a:solidFill>
                  <a:srgbClr val="000000"/>
                </a:solidFill>
                <a:latin typeface="Calibri" panose="020F0502020204030204" pitchFamily="34" charset="0"/>
              </a:rPr>
              <a:t>Laurie Smith 	608-399-4817</a:t>
            </a:r>
          </a:p>
          <a:p>
            <a:pPr fontAlgn="base">
              <a:spcBef>
                <a:spcPct val="0"/>
              </a:spcBef>
              <a:spcAft>
                <a:spcPct val="0"/>
              </a:spcAft>
            </a:pPr>
            <a:endParaRPr lang="en-US" altLang="en-US" sz="500" b="1" u="sng" dirty="0">
              <a:solidFill>
                <a:srgbClr val="000000"/>
              </a:solidFill>
              <a:latin typeface="Calibri" panose="020F0502020204030204" pitchFamily="34" charset="0"/>
            </a:endParaRPr>
          </a:p>
          <a:p>
            <a:pPr fontAlgn="base">
              <a:spcBef>
                <a:spcPct val="0"/>
              </a:spcBef>
              <a:spcAft>
                <a:spcPct val="0"/>
              </a:spcAft>
            </a:pPr>
            <a:r>
              <a:rPr lang="en-US" altLang="en-US" sz="1400" b="1" u="sng" dirty="0">
                <a:solidFill>
                  <a:srgbClr val="000000"/>
                </a:solidFill>
                <a:latin typeface="Calibri" panose="020F0502020204030204" pitchFamily="34" charset="0"/>
              </a:rPr>
              <a:t>Vendor Set-up And Direction</a:t>
            </a:r>
          </a:p>
          <a:p>
            <a:pPr fontAlgn="base">
              <a:spcBef>
                <a:spcPct val="0"/>
              </a:spcBef>
              <a:spcAft>
                <a:spcPct val="0"/>
              </a:spcAft>
            </a:pPr>
            <a:r>
              <a:rPr lang="en-US" altLang="en-US" sz="1400" dirty="0">
                <a:solidFill>
                  <a:srgbClr val="000000"/>
                </a:solidFill>
                <a:latin typeface="Calibri" panose="020F0502020204030204" pitchFamily="34" charset="0"/>
              </a:rPr>
              <a:t>Rick Severson 	608-498-3760</a:t>
            </a:r>
          </a:p>
          <a:p>
            <a:pPr fontAlgn="base">
              <a:spcBef>
                <a:spcPct val="0"/>
              </a:spcBef>
              <a:spcAft>
                <a:spcPct val="0"/>
              </a:spcAft>
            </a:pPr>
            <a:endParaRPr lang="en-US" sz="500" b="1" dirty="0">
              <a:solidFill>
                <a:srgbClr val="000000"/>
              </a:solidFill>
              <a:latin typeface="Calibri" panose="020F0502020204030204" pitchFamily="34" charset="0"/>
            </a:endParaRPr>
          </a:p>
          <a:p>
            <a:pPr fontAlgn="base">
              <a:spcBef>
                <a:spcPct val="0"/>
              </a:spcBef>
              <a:spcAft>
                <a:spcPct val="0"/>
              </a:spcAft>
            </a:pPr>
            <a:r>
              <a:rPr lang="en-US" sz="1400" b="1" u="sng" dirty="0">
                <a:solidFill>
                  <a:srgbClr val="000000"/>
                </a:solidFill>
                <a:latin typeface="Calibri" panose="020F0502020204030204" pitchFamily="34" charset="0"/>
              </a:rPr>
              <a:t>Kids Kamp</a:t>
            </a:r>
          </a:p>
          <a:p>
            <a:pPr fontAlgn="base">
              <a:spcBef>
                <a:spcPct val="0"/>
              </a:spcBef>
              <a:spcAft>
                <a:spcPct val="0"/>
              </a:spcAft>
            </a:pPr>
            <a:r>
              <a:rPr lang="en-US" sz="1400" dirty="0">
                <a:solidFill>
                  <a:srgbClr val="000000"/>
                </a:solidFill>
                <a:latin typeface="Calibri" panose="020F0502020204030204" pitchFamily="34" charset="0"/>
              </a:rPr>
              <a:t>Becky Black	608-317-9237</a:t>
            </a:r>
          </a:p>
          <a:p>
            <a:pPr fontAlgn="base">
              <a:spcBef>
                <a:spcPct val="0"/>
              </a:spcBef>
              <a:spcAft>
                <a:spcPct val="0"/>
              </a:spcAft>
            </a:pPr>
            <a:endParaRPr lang="en-US" sz="500" dirty="0">
              <a:solidFill>
                <a:srgbClr val="000000"/>
              </a:solidFill>
              <a:latin typeface="Calibri" panose="020F0502020204030204" pitchFamily="34" charset="0"/>
            </a:endParaRPr>
          </a:p>
          <a:p>
            <a:pPr fontAlgn="base">
              <a:spcBef>
                <a:spcPct val="0"/>
              </a:spcBef>
              <a:spcAft>
                <a:spcPct val="0"/>
              </a:spcAft>
            </a:pPr>
            <a:r>
              <a:rPr lang="en-US" sz="1400" b="1" u="sng" dirty="0">
                <a:solidFill>
                  <a:srgbClr val="000000"/>
                </a:solidFill>
                <a:latin typeface="Calibri" panose="020F0502020204030204" pitchFamily="34" charset="0"/>
              </a:rPr>
              <a:t>General Convention Questions</a:t>
            </a:r>
          </a:p>
          <a:p>
            <a:pPr fontAlgn="base">
              <a:spcBef>
                <a:spcPct val="0"/>
              </a:spcBef>
              <a:spcAft>
                <a:spcPct val="0"/>
              </a:spcAft>
            </a:pPr>
            <a:r>
              <a:rPr lang="en-US" sz="1400" dirty="0">
                <a:solidFill>
                  <a:srgbClr val="000000"/>
                </a:solidFill>
                <a:latin typeface="Calibri" panose="020F0502020204030204" pitchFamily="34" charset="0"/>
              </a:rPr>
              <a:t> WACO Office          	608-525-2327</a:t>
            </a:r>
            <a:endParaRPr lang="en-US" sz="1400" dirty="0"/>
          </a:p>
        </p:txBody>
      </p:sp>
      <p:pic>
        <p:nvPicPr>
          <p:cNvPr id="41" name="Picture 40" descr="WACO BOARD OF DIRECTORS (1).png"/>
          <p:cNvPicPr>
            <a:picLocks noChangeAspect="1"/>
          </p:cNvPicPr>
          <p:nvPr/>
        </p:nvPicPr>
        <p:blipFill>
          <a:blip r:embed="rId5" cstate="print"/>
          <a:stretch>
            <a:fillRect/>
          </a:stretch>
        </p:blipFill>
        <p:spPr>
          <a:xfrm>
            <a:off x="0" y="0"/>
            <a:ext cx="6858000" cy="428625"/>
          </a:xfrm>
          <a:prstGeom prst="rect">
            <a:avLst/>
          </a:prstGeom>
        </p:spPr>
      </p:pic>
      <p:grpSp>
        <p:nvGrpSpPr>
          <p:cNvPr id="48" name="Group 47"/>
          <p:cNvGrpSpPr/>
          <p:nvPr/>
        </p:nvGrpSpPr>
        <p:grpSpPr>
          <a:xfrm>
            <a:off x="655320" y="4064000"/>
            <a:ext cx="5547360" cy="2636520"/>
            <a:chOff x="706120" y="4043680"/>
            <a:chExt cx="5547360" cy="2636520"/>
          </a:xfrm>
        </p:grpSpPr>
        <p:sp>
          <p:nvSpPr>
            <p:cNvPr id="15" name="Rectangle 16"/>
            <p:cNvSpPr>
              <a:spLocks noChangeArrowheads="1"/>
            </p:cNvSpPr>
            <p:nvPr/>
          </p:nvSpPr>
          <p:spPr bwMode="auto">
            <a:xfrm>
              <a:off x="734880" y="5154223"/>
              <a:ext cx="829760" cy="228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760" tIns="44379" rIns="88760" bIns="44379">
              <a:spAutoFit/>
            </a:bodyPr>
            <a:lstStyle>
              <a:lvl1pPr defTabSz="889000">
                <a:defRPr>
                  <a:solidFill>
                    <a:schemeClr val="tx1"/>
                  </a:solidFill>
                  <a:latin typeface="Arial" charset="0"/>
                </a:defRPr>
              </a:lvl1pPr>
              <a:lvl2pPr marL="722313" indent="-277813" defTabSz="889000">
                <a:defRPr>
                  <a:solidFill>
                    <a:schemeClr val="tx1"/>
                  </a:solidFill>
                  <a:latin typeface="Arial" charset="0"/>
                </a:defRPr>
              </a:lvl2pPr>
              <a:lvl3pPr marL="1111250" indent="-222250" defTabSz="889000">
                <a:defRPr>
                  <a:solidFill>
                    <a:schemeClr val="tx1"/>
                  </a:solidFill>
                  <a:latin typeface="Arial" charset="0"/>
                </a:defRPr>
              </a:lvl3pPr>
              <a:lvl4pPr marL="1555750" indent="-222250" defTabSz="889000">
                <a:defRPr>
                  <a:solidFill>
                    <a:schemeClr val="tx1"/>
                  </a:solidFill>
                  <a:latin typeface="Arial" charset="0"/>
                </a:defRPr>
              </a:lvl4pPr>
              <a:lvl5pPr marL="2000250" indent="-222250" defTabSz="889000">
                <a:defRPr>
                  <a:solidFill>
                    <a:schemeClr val="tx1"/>
                  </a:solidFill>
                  <a:latin typeface="Arial" charset="0"/>
                </a:defRPr>
              </a:lvl5pPr>
              <a:lvl6pPr marL="2457450" indent="-222250" defTabSz="889000" fontAlgn="base">
                <a:spcBef>
                  <a:spcPct val="0"/>
                </a:spcBef>
                <a:spcAft>
                  <a:spcPct val="0"/>
                </a:spcAft>
                <a:defRPr>
                  <a:solidFill>
                    <a:schemeClr val="tx1"/>
                  </a:solidFill>
                  <a:latin typeface="Arial" charset="0"/>
                </a:defRPr>
              </a:lvl6pPr>
              <a:lvl7pPr marL="2914650" indent="-222250" defTabSz="889000" fontAlgn="base">
                <a:spcBef>
                  <a:spcPct val="0"/>
                </a:spcBef>
                <a:spcAft>
                  <a:spcPct val="0"/>
                </a:spcAft>
                <a:defRPr>
                  <a:solidFill>
                    <a:schemeClr val="tx1"/>
                  </a:solidFill>
                  <a:latin typeface="Arial" charset="0"/>
                </a:defRPr>
              </a:lvl7pPr>
              <a:lvl8pPr marL="3371850" indent="-222250" defTabSz="889000" fontAlgn="base">
                <a:spcBef>
                  <a:spcPct val="0"/>
                </a:spcBef>
                <a:spcAft>
                  <a:spcPct val="0"/>
                </a:spcAft>
                <a:defRPr>
                  <a:solidFill>
                    <a:schemeClr val="tx1"/>
                  </a:solidFill>
                  <a:latin typeface="Arial" charset="0"/>
                </a:defRPr>
              </a:lvl8pPr>
              <a:lvl9pPr marL="3829050" indent="-222250" defTabSz="8890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900" dirty="0">
                  <a:solidFill>
                    <a:srgbClr val="000000"/>
                  </a:solidFill>
                  <a:latin typeface="Calibri" panose="020F0502020204030204" pitchFamily="34" charset="0"/>
                </a:rPr>
                <a:t>Rick Severson</a:t>
              </a:r>
            </a:p>
          </p:txBody>
        </p:sp>
        <p:sp>
          <p:nvSpPr>
            <p:cNvPr id="16" name="Rectangle 17"/>
            <p:cNvSpPr>
              <a:spLocks noChangeArrowheads="1"/>
            </p:cNvSpPr>
            <p:nvPr/>
          </p:nvSpPr>
          <p:spPr bwMode="auto">
            <a:xfrm>
              <a:off x="3085152" y="6441916"/>
              <a:ext cx="934268" cy="228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760" tIns="44379" rIns="88760" bIns="44379">
              <a:spAutoFit/>
            </a:bodyPr>
            <a:lstStyle>
              <a:lvl1pPr defTabSz="889000">
                <a:defRPr>
                  <a:solidFill>
                    <a:schemeClr val="tx1"/>
                  </a:solidFill>
                  <a:latin typeface="Arial" charset="0"/>
                </a:defRPr>
              </a:lvl1pPr>
              <a:lvl2pPr marL="722313" indent="-277813" defTabSz="889000">
                <a:defRPr>
                  <a:solidFill>
                    <a:schemeClr val="tx1"/>
                  </a:solidFill>
                  <a:latin typeface="Arial" charset="0"/>
                </a:defRPr>
              </a:lvl2pPr>
              <a:lvl3pPr marL="1111250" indent="-222250" defTabSz="889000">
                <a:defRPr>
                  <a:solidFill>
                    <a:schemeClr val="tx1"/>
                  </a:solidFill>
                  <a:latin typeface="Arial" charset="0"/>
                </a:defRPr>
              </a:lvl3pPr>
              <a:lvl4pPr marL="1555750" indent="-222250" defTabSz="889000">
                <a:defRPr>
                  <a:solidFill>
                    <a:schemeClr val="tx1"/>
                  </a:solidFill>
                  <a:latin typeface="Arial" charset="0"/>
                </a:defRPr>
              </a:lvl4pPr>
              <a:lvl5pPr marL="2000250" indent="-222250" defTabSz="889000">
                <a:defRPr>
                  <a:solidFill>
                    <a:schemeClr val="tx1"/>
                  </a:solidFill>
                  <a:latin typeface="Arial" charset="0"/>
                </a:defRPr>
              </a:lvl5pPr>
              <a:lvl6pPr marL="2457450" indent="-222250" defTabSz="889000" fontAlgn="base">
                <a:spcBef>
                  <a:spcPct val="0"/>
                </a:spcBef>
                <a:spcAft>
                  <a:spcPct val="0"/>
                </a:spcAft>
                <a:defRPr>
                  <a:solidFill>
                    <a:schemeClr val="tx1"/>
                  </a:solidFill>
                  <a:latin typeface="Arial" charset="0"/>
                </a:defRPr>
              </a:lvl6pPr>
              <a:lvl7pPr marL="2914650" indent="-222250" defTabSz="889000" fontAlgn="base">
                <a:spcBef>
                  <a:spcPct val="0"/>
                </a:spcBef>
                <a:spcAft>
                  <a:spcPct val="0"/>
                </a:spcAft>
                <a:defRPr>
                  <a:solidFill>
                    <a:schemeClr val="tx1"/>
                  </a:solidFill>
                  <a:latin typeface="Arial" charset="0"/>
                </a:defRPr>
              </a:lvl7pPr>
              <a:lvl8pPr marL="3371850" indent="-222250" defTabSz="889000" fontAlgn="base">
                <a:spcBef>
                  <a:spcPct val="0"/>
                </a:spcBef>
                <a:spcAft>
                  <a:spcPct val="0"/>
                </a:spcAft>
                <a:defRPr>
                  <a:solidFill>
                    <a:schemeClr val="tx1"/>
                  </a:solidFill>
                  <a:latin typeface="Arial" charset="0"/>
                </a:defRPr>
              </a:lvl8pPr>
              <a:lvl9pPr marL="3829050" indent="-222250" defTabSz="8890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900" dirty="0">
                  <a:solidFill>
                    <a:srgbClr val="000000"/>
                  </a:solidFill>
                  <a:latin typeface="Calibri" panose="020F0502020204030204" pitchFamily="34" charset="0"/>
                </a:rPr>
                <a:t>Karen Radomski</a:t>
              </a:r>
            </a:p>
          </p:txBody>
        </p:sp>
        <p:sp>
          <p:nvSpPr>
            <p:cNvPr id="17" name="Rectangle 37"/>
            <p:cNvSpPr>
              <a:spLocks noChangeArrowheads="1"/>
            </p:cNvSpPr>
            <p:nvPr/>
          </p:nvSpPr>
          <p:spPr bwMode="auto">
            <a:xfrm>
              <a:off x="4267200" y="6436836"/>
              <a:ext cx="724275" cy="228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8760" tIns="44379" rIns="88760" bIns="44379">
              <a:spAutoFit/>
            </a:bodyPr>
            <a:lstStyle>
              <a:lvl1pPr defTabSz="889000">
                <a:defRPr>
                  <a:solidFill>
                    <a:schemeClr val="tx1"/>
                  </a:solidFill>
                  <a:latin typeface="Arial" charset="0"/>
                </a:defRPr>
              </a:lvl1pPr>
              <a:lvl2pPr marL="722313" indent="-277813" defTabSz="889000">
                <a:defRPr>
                  <a:solidFill>
                    <a:schemeClr val="tx1"/>
                  </a:solidFill>
                  <a:latin typeface="Arial" charset="0"/>
                </a:defRPr>
              </a:lvl2pPr>
              <a:lvl3pPr marL="1111250" indent="-222250" defTabSz="889000">
                <a:defRPr>
                  <a:solidFill>
                    <a:schemeClr val="tx1"/>
                  </a:solidFill>
                  <a:latin typeface="Arial" charset="0"/>
                </a:defRPr>
              </a:lvl3pPr>
              <a:lvl4pPr marL="1555750" indent="-222250" defTabSz="889000">
                <a:defRPr>
                  <a:solidFill>
                    <a:schemeClr val="tx1"/>
                  </a:solidFill>
                  <a:latin typeface="Arial" charset="0"/>
                </a:defRPr>
              </a:lvl4pPr>
              <a:lvl5pPr marL="2000250" indent="-222250" defTabSz="889000">
                <a:defRPr>
                  <a:solidFill>
                    <a:schemeClr val="tx1"/>
                  </a:solidFill>
                  <a:latin typeface="Arial" charset="0"/>
                </a:defRPr>
              </a:lvl5pPr>
              <a:lvl6pPr marL="2457450" indent="-222250" defTabSz="889000" fontAlgn="base">
                <a:spcBef>
                  <a:spcPct val="0"/>
                </a:spcBef>
                <a:spcAft>
                  <a:spcPct val="0"/>
                </a:spcAft>
                <a:defRPr>
                  <a:solidFill>
                    <a:schemeClr val="tx1"/>
                  </a:solidFill>
                  <a:latin typeface="Arial" charset="0"/>
                </a:defRPr>
              </a:lvl6pPr>
              <a:lvl7pPr marL="2914650" indent="-222250" defTabSz="889000" fontAlgn="base">
                <a:spcBef>
                  <a:spcPct val="0"/>
                </a:spcBef>
                <a:spcAft>
                  <a:spcPct val="0"/>
                </a:spcAft>
                <a:defRPr>
                  <a:solidFill>
                    <a:schemeClr val="tx1"/>
                  </a:solidFill>
                  <a:latin typeface="Arial" charset="0"/>
                </a:defRPr>
              </a:lvl7pPr>
              <a:lvl8pPr marL="3371850" indent="-222250" defTabSz="889000" fontAlgn="base">
                <a:spcBef>
                  <a:spcPct val="0"/>
                </a:spcBef>
                <a:spcAft>
                  <a:spcPct val="0"/>
                </a:spcAft>
                <a:defRPr>
                  <a:solidFill>
                    <a:schemeClr val="tx1"/>
                  </a:solidFill>
                  <a:latin typeface="Arial" charset="0"/>
                </a:defRPr>
              </a:lvl8pPr>
              <a:lvl9pPr marL="3829050" indent="-222250" defTabSz="8890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900" dirty="0">
                  <a:solidFill>
                    <a:srgbClr val="000000"/>
                  </a:solidFill>
                  <a:latin typeface="Calibri" panose="020F0502020204030204" pitchFamily="34" charset="0"/>
                </a:rPr>
                <a:t>Becky Black</a:t>
              </a:r>
            </a:p>
          </p:txBody>
        </p:sp>
        <p:sp>
          <p:nvSpPr>
            <p:cNvPr id="20" name="TextBox 19"/>
            <p:cNvSpPr txBox="1"/>
            <p:nvPr/>
          </p:nvSpPr>
          <p:spPr>
            <a:xfrm>
              <a:off x="3190240" y="5159335"/>
              <a:ext cx="690880" cy="230810"/>
            </a:xfrm>
            <a:prstGeom prst="rect">
              <a:avLst/>
            </a:prstGeom>
            <a:noFill/>
          </p:spPr>
          <p:txBody>
            <a:bodyPr wrap="square" lIns="91418" tIns="45709" rIns="91418" bIns="45709" rtlCol="0">
              <a:spAutoFit/>
            </a:bodyPr>
            <a:lstStyle/>
            <a:p>
              <a:pPr algn="ctr" fontAlgn="base">
                <a:spcBef>
                  <a:spcPct val="0"/>
                </a:spcBef>
                <a:spcAft>
                  <a:spcPct val="0"/>
                </a:spcAft>
              </a:pPr>
              <a:r>
                <a:rPr lang="en-US" sz="900" dirty="0">
                  <a:solidFill>
                    <a:srgbClr val="000000"/>
                  </a:solidFill>
                  <a:latin typeface="Calibri" panose="020F0502020204030204" pitchFamily="34" charset="0"/>
                </a:rPr>
                <a:t>Lisa Black </a:t>
              </a:r>
            </a:p>
          </p:txBody>
        </p:sp>
        <p:sp>
          <p:nvSpPr>
            <p:cNvPr id="30" name="Rectangle 17"/>
            <p:cNvSpPr>
              <a:spLocks noChangeArrowheads="1"/>
            </p:cNvSpPr>
            <p:nvPr/>
          </p:nvSpPr>
          <p:spPr bwMode="auto">
            <a:xfrm>
              <a:off x="1918854" y="5162294"/>
              <a:ext cx="910705" cy="228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760" tIns="44379" rIns="88760" bIns="44379">
              <a:spAutoFit/>
            </a:bodyPr>
            <a:lstStyle>
              <a:lvl1pPr defTabSz="889000">
                <a:defRPr>
                  <a:solidFill>
                    <a:schemeClr val="tx1"/>
                  </a:solidFill>
                  <a:latin typeface="Arial" charset="0"/>
                </a:defRPr>
              </a:lvl1pPr>
              <a:lvl2pPr marL="722313" indent="-277813" defTabSz="889000">
                <a:defRPr>
                  <a:solidFill>
                    <a:schemeClr val="tx1"/>
                  </a:solidFill>
                  <a:latin typeface="Arial" charset="0"/>
                </a:defRPr>
              </a:lvl2pPr>
              <a:lvl3pPr marL="1111250" indent="-222250" defTabSz="889000">
                <a:defRPr>
                  <a:solidFill>
                    <a:schemeClr val="tx1"/>
                  </a:solidFill>
                  <a:latin typeface="Arial" charset="0"/>
                </a:defRPr>
              </a:lvl3pPr>
              <a:lvl4pPr marL="1555750" indent="-222250" defTabSz="889000">
                <a:defRPr>
                  <a:solidFill>
                    <a:schemeClr val="tx1"/>
                  </a:solidFill>
                  <a:latin typeface="Arial" charset="0"/>
                </a:defRPr>
              </a:lvl4pPr>
              <a:lvl5pPr marL="2000250" indent="-222250" defTabSz="889000">
                <a:defRPr>
                  <a:solidFill>
                    <a:schemeClr val="tx1"/>
                  </a:solidFill>
                  <a:latin typeface="Arial" charset="0"/>
                </a:defRPr>
              </a:lvl5pPr>
              <a:lvl6pPr marL="2457450" indent="-222250" defTabSz="889000" fontAlgn="base">
                <a:spcBef>
                  <a:spcPct val="0"/>
                </a:spcBef>
                <a:spcAft>
                  <a:spcPct val="0"/>
                </a:spcAft>
                <a:defRPr>
                  <a:solidFill>
                    <a:schemeClr val="tx1"/>
                  </a:solidFill>
                  <a:latin typeface="Arial" charset="0"/>
                </a:defRPr>
              </a:lvl6pPr>
              <a:lvl7pPr marL="2914650" indent="-222250" defTabSz="889000" fontAlgn="base">
                <a:spcBef>
                  <a:spcPct val="0"/>
                </a:spcBef>
                <a:spcAft>
                  <a:spcPct val="0"/>
                </a:spcAft>
                <a:defRPr>
                  <a:solidFill>
                    <a:schemeClr val="tx1"/>
                  </a:solidFill>
                  <a:latin typeface="Arial" charset="0"/>
                </a:defRPr>
              </a:lvl7pPr>
              <a:lvl8pPr marL="3371850" indent="-222250" defTabSz="889000" fontAlgn="base">
                <a:spcBef>
                  <a:spcPct val="0"/>
                </a:spcBef>
                <a:spcAft>
                  <a:spcPct val="0"/>
                </a:spcAft>
                <a:defRPr>
                  <a:solidFill>
                    <a:schemeClr val="tx1"/>
                  </a:solidFill>
                  <a:latin typeface="Arial" charset="0"/>
                </a:defRPr>
              </a:lvl8pPr>
              <a:lvl9pPr marL="3829050" indent="-222250" defTabSz="8890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900" dirty="0">
                  <a:solidFill>
                    <a:srgbClr val="000000"/>
                  </a:solidFill>
                  <a:latin typeface="Calibri" panose="020F0502020204030204" pitchFamily="34" charset="0"/>
                </a:rPr>
                <a:t>Carla Brown</a:t>
              </a:r>
            </a:p>
          </p:txBody>
        </p:sp>
        <p:sp>
          <p:nvSpPr>
            <p:cNvPr id="28" name="Rectangle 17"/>
            <p:cNvSpPr>
              <a:spLocks noChangeArrowheads="1"/>
            </p:cNvSpPr>
            <p:nvPr/>
          </p:nvSpPr>
          <p:spPr bwMode="auto">
            <a:xfrm>
              <a:off x="5273040" y="5151745"/>
              <a:ext cx="980440" cy="2281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88760" tIns="44379" rIns="88760" bIns="44379">
              <a:spAutoFit/>
            </a:bodyPr>
            <a:lstStyle>
              <a:lvl1pPr defTabSz="889000">
                <a:defRPr>
                  <a:solidFill>
                    <a:schemeClr val="tx1"/>
                  </a:solidFill>
                  <a:latin typeface="Arial" charset="0"/>
                </a:defRPr>
              </a:lvl1pPr>
              <a:lvl2pPr marL="722313" indent="-277813" defTabSz="889000">
                <a:defRPr>
                  <a:solidFill>
                    <a:schemeClr val="tx1"/>
                  </a:solidFill>
                  <a:latin typeface="Arial" charset="0"/>
                </a:defRPr>
              </a:lvl2pPr>
              <a:lvl3pPr marL="1111250" indent="-222250" defTabSz="889000">
                <a:defRPr>
                  <a:solidFill>
                    <a:schemeClr val="tx1"/>
                  </a:solidFill>
                  <a:latin typeface="Arial" charset="0"/>
                </a:defRPr>
              </a:lvl3pPr>
              <a:lvl4pPr marL="1555750" indent="-222250" defTabSz="889000">
                <a:defRPr>
                  <a:solidFill>
                    <a:schemeClr val="tx1"/>
                  </a:solidFill>
                  <a:latin typeface="Arial" charset="0"/>
                </a:defRPr>
              </a:lvl4pPr>
              <a:lvl5pPr marL="2000250" indent="-222250" defTabSz="889000">
                <a:defRPr>
                  <a:solidFill>
                    <a:schemeClr val="tx1"/>
                  </a:solidFill>
                  <a:latin typeface="Arial" charset="0"/>
                </a:defRPr>
              </a:lvl5pPr>
              <a:lvl6pPr marL="2457450" indent="-222250" defTabSz="889000" fontAlgn="base">
                <a:spcBef>
                  <a:spcPct val="0"/>
                </a:spcBef>
                <a:spcAft>
                  <a:spcPct val="0"/>
                </a:spcAft>
                <a:defRPr>
                  <a:solidFill>
                    <a:schemeClr val="tx1"/>
                  </a:solidFill>
                  <a:latin typeface="Arial" charset="0"/>
                </a:defRPr>
              </a:lvl6pPr>
              <a:lvl7pPr marL="2914650" indent="-222250" defTabSz="889000" fontAlgn="base">
                <a:spcBef>
                  <a:spcPct val="0"/>
                </a:spcBef>
                <a:spcAft>
                  <a:spcPct val="0"/>
                </a:spcAft>
                <a:defRPr>
                  <a:solidFill>
                    <a:schemeClr val="tx1"/>
                  </a:solidFill>
                  <a:latin typeface="Arial" charset="0"/>
                </a:defRPr>
              </a:lvl7pPr>
              <a:lvl8pPr marL="3371850" indent="-222250" defTabSz="889000" fontAlgn="base">
                <a:spcBef>
                  <a:spcPct val="0"/>
                </a:spcBef>
                <a:spcAft>
                  <a:spcPct val="0"/>
                </a:spcAft>
                <a:defRPr>
                  <a:solidFill>
                    <a:schemeClr val="tx1"/>
                  </a:solidFill>
                  <a:latin typeface="Arial" charset="0"/>
                </a:defRPr>
              </a:lvl8pPr>
              <a:lvl9pPr marL="3829050" indent="-222250" defTabSz="889000" fontAlgn="base">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900" dirty="0">
                  <a:solidFill>
                    <a:srgbClr val="000000"/>
                  </a:solidFill>
                  <a:latin typeface="Calibri" panose="020F0502020204030204" pitchFamily="34" charset="0"/>
                </a:rPr>
                <a:t>Michelle Forsyth</a:t>
              </a:r>
            </a:p>
          </p:txBody>
        </p:sp>
        <p:sp>
          <p:nvSpPr>
            <p:cNvPr id="4" name="TextBox 3"/>
            <p:cNvSpPr txBox="1"/>
            <p:nvPr/>
          </p:nvSpPr>
          <p:spPr>
            <a:xfrm>
              <a:off x="5354320" y="6449368"/>
              <a:ext cx="792480" cy="230832"/>
            </a:xfrm>
            <a:prstGeom prst="rect">
              <a:avLst/>
            </a:prstGeom>
            <a:noFill/>
          </p:spPr>
          <p:txBody>
            <a:bodyPr wrap="square" rtlCol="0">
              <a:spAutoFit/>
            </a:bodyPr>
            <a:lstStyle/>
            <a:p>
              <a:pPr algn="ctr"/>
              <a:r>
                <a:rPr lang="en-US" sz="900" dirty="0"/>
                <a:t>Mary Zeigler</a:t>
              </a:r>
            </a:p>
          </p:txBody>
        </p:sp>
        <p:sp>
          <p:nvSpPr>
            <p:cNvPr id="9" name="TextBox 8"/>
            <p:cNvSpPr txBox="1"/>
            <p:nvPr/>
          </p:nvSpPr>
          <p:spPr>
            <a:xfrm>
              <a:off x="4236721" y="5151120"/>
              <a:ext cx="772160" cy="230832"/>
            </a:xfrm>
            <a:prstGeom prst="rect">
              <a:avLst/>
            </a:prstGeom>
            <a:noFill/>
          </p:spPr>
          <p:txBody>
            <a:bodyPr wrap="square" rtlCol="0">
              <a:spAutoFit/>
            </a:bodyPr>
            <a:lstStyle/>
            <a:p>
              <a:pPr algn="ctr"/>
              <a:r>
                <a:rPr lang="en-US" sz="900" dirty="0"/>
                <a:t>Laurie Smith</a:t>
              </a:r>
            </a:p>
          </p:txBody>
        </p:sp>
        <p:sp>
          <p:nvSpPr>
            <p:cNvPr id="12" name="TextBox 11"/>
            <p:cNvSpPr txBox="1"/>
            <p:nvPr/>
          </p:nvSpPr>
          <p:spPr>
            <a:xfrm>
              <a:off x="706120" y="6418888"/>
              <a:ext cx="883920" cy="230832"/>
            </a:xfrm>
            <a:prstGeom prst="rect">
              <a:avLst/>
            </a:prstGeom>
            <a:noFill/>
          </p:spPr>
          <p:txBody>
            <a:bodyPr wrap="square" rtlCol="0">
              <a:spAutoFit/>
            </a:bodyPr>
            <a:lstStyle/>
            <a:p>
              <a:pPr algn="ctr"/>
              <a:r>
                <a:rPr lang="en-US" sz="900" dirty="0"/>
                <a:t>Tina Severson</a:t>
              </a:r>
            </a:p>
          </p:txBody>
        </p:sp>
        <p:grpSp>
          <p:nvGrpSpPr>
            <p:cNvPr id="46" name="Group 45"/>
            <p:cNvGrpSpPr/>
            <p:nvPr/>
          </p:nvGrpSpPr>
          <p:grpSpPr>
            <a:xfrm>
              <a:off x="728261" y="4043680"/>
              <a:ext cx="5401478" cy="1124712"/>
              <a:chOff x="701040" y="4043680"/>
              <a:chExt cx="5401478" cy="1124712"/>
            </a:xfrm>
          </p:grpSpPr>
          <p:pic>
            <p:nvPicPr>
              <p:cNvPr id="18" name="Picture 16" descr="Rick"/>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34804" t="12418" r="39215" b="35637"/>
              <a:stretch/>
            </p:blipFill>
            <p:spPr bwMode="auto">
              <a:xfrm>
                <a:off x="701040" y="4043680"/>
                <a:ext cx="829225" cy="1124712"/>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2"/>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158835" y="4048760"/>
                <a:ext cx="690880" cy="1110964"/>
              </a:xfrm>
              <a:prstGeom prst="rect">
                <a:avLst/>
              </a:prstGeom>
            </p:spPr>
          </p:pic>
          <p:pic>
            <p:nvPicPr>
              <p:cNvPr id="5" name="Picture 2"/>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t="20625" b="2294"/>
              <a:stretch/>
            </p:blipFill>
            <p:spPr bwMode="auto">
              <a:xfrm>
                <a:off x="5328920" y="4058920"/>
                <a:ext cx="773598" cy="1092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5" name="Picture 5" descr="C:\Users\LoriS\AppData\Local\Microsoft\Windows\Temporary Internet Files\Content.Outlook\0P4Y0HK8\20200206_125942.jpg"/>
              <p:cNvPicPr>
                <a:picLocks noChangeAspect="1" noChangeArrowheads="1"/>
              </p:cNvPicPr>
              <p:nvPr/>
            </p:nvPicPr>
            <p:blipFill>
              <a:blip r:embed="rId9" cstate="print">
                <a:extLst>
                  <a:ext uri="{28A0092B-C50C-407E-A947-70E740481C1C}">
                    <a14:useLocalDpi xmlns="" xmlns:a14="http://schemas.microsoft.com/office/drawing/2010/main" val="0"/>
                  </a:ext>
                </a:extLst>
              </a:blip>
              <a:srcRect l="18687" t="30629" r="21654" b="13026"/>
              <a:stretch>
                <a:fillRect/>
              </a:stretch>
            </p:blipFill>
            <p:spPr bwMode="auto">
              <a:xfrm>
                <a:off x="4206800" y="4053840"/>
                <a:ext cx="765037" cy="1102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2"/>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r="7792" b="20237"/>
              <a:stretch/>
            </p:blipFill>
            <p:spPr bwMode="auto">
              <a:xfrm>
                <a:off x="1887350" y="4046072"/>
                <a:ext cx="914400" cy="111509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36" name="TextBox 35">
              <a:extLst>
                <a:ext uri="{FF2B5EF4-FFF2-40B4-BE49-F238E27FC236}">
                  <a16:creationId xmlns="" xmlns:a16="http://schemas.microsoft.com/office/drawing/2014/main" id="{DCF4508E-FA20-4458-AE8A-387AF01D813C}"/>
                </a:ext>
              </a:extLst>
            </p:cNvPr>
            <p:cNvSpPr txBox="1"/>
            <p:nvPr/>
          </p:nvSpPr>
          <p:spPr>
            <a:xfrm>
              <a:off x="1925320" y="6444288"/>
              <a:ext cx="904240" cy="230832"/>
            </a:xfrm>
            <a:prstGeom prst="rect">
              <a:avLst/>
            </a:prstGeom>
            <a:noFill/>
          </p:spPr>
          <p:txBody>
            <a:bodyPr wrap="square" rtlCol="0">
              <a:spAutoFit/>
            </a:bodyPr>
            <a:lstStyle/>
            <a:p>
              <a:pPr algn="ctr"/>
              <a:r>
                <a:rPr lang="en-US" sz="900" dirty="0"/>
                <a:t>Danielle Todd</a:t>
              </a:r>
            </a:p>
          </p:txBody>
        </p:sp>
        <p:grpSp>
          <p:nvGrpSpPr>
            <p:cNvPr id="47" name="Group 46"/>
            <p:cNvGrpSpPr/>
            <p:nvPr/>
          </p:nvGrpSpPr>
          <p:grpSpPr>
            <a:xfrm>
              <a:off x="726440" y="5379851"/>
              <a:ext cx="5404352" cy="1076829"/>
              <a:chOff x="726440" y="5298571"/>
              <a:chExt cx="5404352" cy="1076829"/>
            </a:xfrm>
          </p:grpSpPr>
          <p:pic>
            <p:nvPicPr>
              <p:cNvPr id="21" name="Picture 4"/>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25790" r="2889" b="5788"/>
              <a:stretch/>
            </p:blipFill>
            <p:spPr bwMode="auto">
              <a:xfrm>
                <a:off x="4245717" y="5300555"/>
                <a:ext cx="762000" cy="10596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2" name="Picture 21" descr="karens pic"/>
              <p:cNvPicPr>
                <a:picLocks noChangeAspect="1" noChangeArrowheads="1"/>
              </p:cNvPicPr>
              <p:nvPr/>
            </p:nvPicPr>
            <p:blipFill>
              <a:blip r:embed="rId12" cstate="print">
                <a:extLst>
                  <a:ext uri="{28A0092B-C50C-407E-A947-70E740481C1C}">
                    <a14:useLocalDpi xmlns="" xmlns:a14="http://schemas.microsoft.com/office/drawing/2010/main" val="0"/>
                  </a:ext>
                </a:extLst>
              </a:blip>
              <a:srcRect l="29916" r="27706" b="13848"/>
              <a:stretch>
                <a:fillRect/>
              </a:stretch>
            </p:blipFill>
            <p:spPr bwMode="auto">
              <a:xfrm>
                <a:off x="3196238" y="5298571"/>
                <a:ext cx="685800" cy="1061589"/>
              </a:xfrm>
              <a:prstGeom prst="rect">
                <a:avLst/>
              </a:prstGeom>
              <a:noFill/>
              <a:extLst>
                <a:ext uri="{909E8E84-426E-40DD-AFC4-6F175D3DCCD1}">
                  <a14:hiddenFill xmlns="" xmlns:a14="http://schemas.microsoft.com/office/drawing/2010/main">
                    <a:solidFill>
                      <a:srgbClr val="FFFFFF"/>
                    </a:solidFill>
                  </a14:hiddenFill>
                </a:ext>
              </a:extLst>
            </p:spPr>
          </p:pic>
          <p:pic>
            <p:nvPicPr>
              <p:cNvPr id="34" name="Picture 6" descr="C:\Users\LoriS\AppData\Local\Microsoft\Windows\Temporary Internet Files\Content.Outlook\0P4Y0HK8\20200206_130011.jpg"/>
              <p:cNvPicPr>
                <a:picLocks noChangeAspect="1" noChangeArrowheads="1"/>
              </p:cNvPicPr>
              <p:nvPr/>
            </p:nvPicPr>
            <p:blipFill>
              <a:blip r:embed="rId13" cstate="print">
                <a:extLst>
                  <a:ext uri="{28A0092B-C50C-407E-A947-70E740481C1C}">
                    <a14:useLocalDpi xmlns="" xmlns:a14="http://schemas.microsoft.com/office/drawing/2010/main" val="0"/>
                  </a:ext>
                </a:extLst>
              </a:blip>
              <a:srcRect l="14502" t="21239" r="14502" b="4559"/>
              <a:stretch>
                <a:fillRect/>
              </a:stretch>
            </p:blipFill>
            <p:spPr bwMode="auto">
              <a:xfrm>
                <a:off x="5371395" y="5315795"/>
                <a:ext cx="759397" cy="10596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7" name="Picture 3" descr="C:\Users\LoriS\AppData\Local\Microsoft\Windows\Temporary Internet Files\Content.Outlook\0P4Y0HK8\TinaHeadShot.jpg"/>
              <p:cNvPicPr>
                <a:picLocks noChangeAspect="1" noChangeArrowheads="1"/>
              </p:cNvPicPr>
              <p:nvPr/>
            </p:nvPicPr>
            <p:blipFill>
              <a:blip r:embed="rId14" cstate="print">
                <a:extLst>
                  <a:ext uri="{28A0092B-C50C-407E-A947-70E740481C1C}">
                    <a14:useLocalDpi xmlns="" xmlns:a14="http://schemas.microsoft.com/office/drawing/2010/main" val="0"/>
                  </a:ext>
                </a:extLst>
              </a:blip>
              <a:srcRect r="1431" b="8574"/>
              <a:stretch>
                <a:fillRect/>
              </a:stretch>
            </p:blipFill>
            <p:spPr bwMode="auto">
              <a:xfrm>
                <a:off x="726440" y="5308600"/>
                <a:ext cx="833120" cy="1028279"/>
              </a:xfrm>
              <a:prstGeom prst="rect">
                <a:avLst/>
              </a:prstGeom>
              <a:noFill/>
              <a:extLst>
                <a:ext uri="{909E8E84-426E-40DD-AFC4-6F175D3DCCD1}">
                  <a14:hiddenFill xmlns="" xmlns:a14="http://schemas.microsoft.com/office/drawing/2010/main">
                    <a:solidFill>
                      <a:srgbClr val="FFFFFF"/>
                    </a:solidFill>
                  </a14:hiddenFill>
                </a:ext>
              </a:extLst>
            </p:spPr>
          </p:pic>
          <p:pic>
            <p:nvPicPr>
              <p:cNvPr id="33" name="Picture 32" descr="IMG_3715.jpg"/>
              <p:cNvPicPr>
                <a:picLocks noChangeAspect="1"/>
              </p:cNvPicPr>
              <p:nvPr/>
            </p:nvPicPr>
            <p:blipFill>
              <a:blip r:embed="rId15" cstate="print"/>
              <a:srcRect l="17778" t="30687" r="65555" b="50370"/>
              <a:stretch>
                <a:fillRect/>
              </a:stretch>
            </p:blipFill>
            <p:spPr>
              <a:xfrm rot="5400000">
                <a:off x="1844499" y="5382260"/>
                <a:ext cx="1066800" cy="909320"/>
              </a:xfrm>
              <a:prstGeom prst="rect">
                <a:avLst/>
              </a:prstGeom>
            </p:spPr>
          </p:pic>
        </p:grpSp>
      </p:grpSp>
    </p:spTree>
    <p:extLst>
      <p:ext uri="{BB962C8B-B14F-4D97-AF65-F5344CB8AC3E}">
        <p14:creationId xmlns="" xmlns:p14="http://schemas.microsoft.com/office/powerpoint/2010/main" val="37689881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36563"/>
            <a:ext cx="6858000" cy="575302"/>
          </a:xfrm>
          <a:prstGeom prst="rect">
            <a:avLst/>
          </a:prstGeom>
          <a:noFill/>
        </p:spPr>
        <p:txBody>
          <a:bodyPr wrap="square" lIns="82058" tIns="41029" rIns="82058" bIns="41029" rtlCol="0">
            <a:spAutoFit/>
          </a:bodyPr>
          <a:lstStyle/>
          <a:p>
            <a:pPr algn="ctr"/>
            <a:r>
              <a:rPr lang="en-US" dirty="0">
                <a:latin typeface="Eras Bold ITC" pitchFamily="34" charset="0"/>
              </a:rPr>
              <a:t>Be in the Banquet Room for the WACO Auction by</a:t>
            </a:r>
          </a:p>
          <a:p>
            <a:pPr algn="ctr"/>
            <a:r>
              <a:rPr lang="en-US" dirty="0">
                <a:latin typeface="Eras Bold ITC" pitchFamily="34" charset="0"/>
              </a:rPr>
              <a:t>5:30pm and get 20 </a:t>
            </a:r>
            <a:r>
              <a:rPr lang="en-US" dirty="0" smtClean="0">
                <a:latin typeface="Eras Bold ITC" pitchFamily="34" charset="0"/>
              </a:rPr>
              <a:t>$1,000 VISA gift card drawing tickets</a:t>
            </a:r>
            <a:r>
              <a:rPr lang="en-US" dirty="0">
                <a:latin typeface="Eras Bold ITC" pitchFamily="34" charset="0"/>
              </a:rPr>
              <a:t>!</a:t>
            </a:r>
          </a:p>
        </p:txBody>
      </p:sp>
      <p:sp>
        <p:nvSpPr>
          <p:cNvPr id="4" name="Rectangle 4"/>
          <p:cNvSpPr>
            <a:spLocks noChangeArrowheads="1"/>
          </p:cNvSpPr>
          <p:nvPr/>
        </p:nvSpPr>
        <p:spPr bwMode="auto">
          <a:xfrm>
            <a:off x="0" y="43277"/>
            <a:ext cx="165783" cy="329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82058" tIns="41029" rIns="82058" bIns="41029" numCol="1" anchor="ctr" anchorCtr="0" compatLnSpc="1">
            <a:prstTxWarp prst="textNoShape">
              <a:avLst/>
            </a:prstTxWarp>
            <a:spAutoFit/>
          </a:bodyPr>
          <a:lstStyle/>
          <a:p>
            <a:pPr fontAlgn="base">
              <a:spcBef>
                <a:spcPct val="0"/>
              </a:spcBef>
              <a:spcAft>
                <a:spcPct val="0"/>
              </a:spcAft>
            </a:pPr>
            <a:endParaRPr lang="en-US" altLang="en-US" dirty="0">
              <a:latin typeface="Arial" pitchFamily="34" charset="0"/>
              <a:cs typeface="Arial" pitchFamily="34" charset="0"/>
            </a:endParaRPr>
          </a:p>
        </p:txBody>
      </p:sp>
      <p:sp>
        <p:nvSpPr>
          <p:cNvPr id="7" name="Rectangle 7"/>
          <p:cNvSpPr>
            <a:spLocks noChangeArrowheads="1"/>
          </p:cNvSpPr>
          <p:nvPr/>
        </p:nvSpPr>
        <p:spPr bwMode="auto">
          <a:xfrm>
            <a:off x="134471" y="181823"/>
            <a:ext cx="165783" cy="3290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82058" tIns="41029" rIns="82058" bIns="41029" numCol="1" anchor="ctr" anchorCtr="0" compatLnSpc="1">
            <a:prstTxWarp prst="textNoShape">
              <a:avLst/>
            </a:prstTxWarp>
            <a:spAutoFit/>
          </a:bodyPr>
          <a:lstStyle/>
          <a:p>
            <a:pPr fontAlgn="base">
              <a:spcBef>
                <a:spcPct val="0"/>
              </a:spcBef>
              <a:spcAft>
                <a:spcPct val="0"/>
              </a:spcAft>
            </a:pPr>
            <a:endParaRPr lang="en-US" altLang="en-US" dirty="0">
              <a:latin typeface="Arial" pitchFamily="34" charset="0"/>
              <a:cs typeface="Arial" pitchFamily="34" charset="0"/>
            </a:endParaRPr>
          </a:p>
        </p:txBody>
      </p:sp>
      <p:sp>
        <p:nvSpPr>
          <p:cNvPr id="6" name="AutoShape 2" descr="Image result for the drifters"/>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0" name="AutoShape 4" descr="Image result for the drifters"/>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3" name="AutoShape 6" descr="Image result for the drifters"/>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6" name="AutoShape 8" descr="Image result for the drifters"/>
          <p:cNvSpPr>
            <a:spLocks noChangeAspect="1" noChangeArrowheads="1"/>
          </p:cNvSpPr>
          <p:nvPr/>
        </p:nvSpPr>
        <p:spPr bwMode="auto">
          <a:xfrm>
            <a:off x="612775" y="3127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7" name="Picture 26" descr="WACO BOARD OF DIRECTORS (12).png"/>
          <p:cNvPicPr>
            <a:picLocks noChangeAspect="1"/>
          </p:cNvPicPr>
          <p:nvPr/>
        </p:nvPicPr>
        <p:blipFill>
          <a:blip r:embed="rId3" cstate="print"/>
          <a:stretch>
            <a:fillRect/>
          </a:stretch>
        </p:blipFill>
        <p:spPr>
          <a:xfrm>
            <a:off x="0" y="0"/>
            <a:ext cx="6858000" cy="428625"/>
          </a:xfrm>
          <a:prstGeom prst="rect">
            <a:avLst/>
          </a:prstGeom>
        </p:spPr>
      </p:pic>
      <p:graphicFrame>
        <p:nvGraphicFramePr>
          <p:cNvPr id="24" name="Table 23"/>
          <p:cNvGraphicFramePr>
            <a:graphicFrameLocks noGrp="1"/>
          </p:cNvGraphicFramePr>
          <p:nvPr>
            <p:extLst>
              <p:ext uri="{D42A27DB-BD31-4B8C-83A1-F6EECF244321}">
                <p14:modId xmlns="" xmlns:p14="http://schemas.microsoft.com/office/powerpoint/2010/main" val="3303569792"/>
              </p:ext>
            </p:extLst>
          </p:nvPr>
        </p:nvGraphicFramePr>
        <p:xfrm>
          <a:off x="71437" y="1057275"/>
          <a:ext cx="6738937" cy="7953375"/>
        </p:xfrm>
        <a:graphic>
          <a:graphicData uri="http://schemas.openxmlformats.org/drawingml/2006/table">
            <a:tbl>
              <a:tblPr firstRow="1" bandRow="1">
                <a:tableStyleId>{5C22544A-7EE6-4342-B048-85BDC9FD1C3A}</a:tableStyleId>
              </a:tblPr>
              <a:tblGrid>
                <a:gridCol w="948733">
                  <a:extLst>
                    <a:ext uri="{9D8B030D-6E8A-4147-A177-3AD203B41FA5}">
                      <a16:colId xmlns="" xmlns:a16="http://schemas.microsoft.com/office/drawing/2014/main" val="20000"/>
                    </a:ext>
                  </a:extLst>
                </a:gridCol>
                <a:gridCol w="5790204">
                  <a:extLst>
                    <a:ext uri="{9D8B030D-6E8A-4147-A177-3AD203B41FA5}">
                      <a16:colId xmlns="" xmlns:a16="http://schemas.microsoft.com/office/drawing/2014/main" val="20001"/>
                    </a:ext>
                  </a:extLst>
                </a:gridCol>
              </a:tblGrid>
              <a:tr h="7953375">
                <a:tc>
                  <a:txBody>
                    <a:bodyPr/>
                    <a:lstStyle/>
                    <a:p>
                      <a:pPr algn="ctr"/>
                      <a:r>
                        <a:rPr lang="en-US" sz="1800" b="1" dirty="0" smtClean="0">
                          <a:solidFill>
                            <a:schemeClr val="bg1"/>
                          </a:solidFill>
                        </a:rPr>
                        <a:t>5:30</a:t>
                      </a:r>
                      <a:r>
                        <a:rPr lang="en-US" sz="1800" b="1" baseline="0" dirty="0" smtClean="0">
                          <a:solidFill>
                            <a:schemeClr val="bg1"/>
                          </a:solidFill>
                        </a:rPr>
                        <a:t>pm -  </a:t>
                      </a:r>
                      <a:r>
                        <a:rPr lang="en-US" sz="1800" b="1" baseline="0" dirty="0">
                          <a:solidFill>
                            <a:schemeClr val="bg1"/>
                          </a:solidFill>
                        </a:rPr>
                        <a:t>7:00pm</a:t>
                      </a:r>
                      <a:endParaRPr lang="en-US" sz="1800" b="1" dirty="0">
                        <a:solidFill>
                          <a:schemeClr val="bg1"/>
                        </a:solidFill>
                      </a:endParaRPr>
                    </a:p>
                  </a:txBody>
                  <a:tcPr>
                    <a:solidFill>
                      <a:srgbClr val="00B050"/>
                    </a:solidFill>
                  </a:tcPr>
                </a:tc>
                <a:tc>
                  <a:txBody>
                    <a:bodyPr/>
                    <a:lstStyle/>
                    <a:p>
                      <a:r>
                        <a:rPr lang="en-US" sz="1800" dirty="0">
                          <a:solidFill>
                            <a:schemeClr val="tx1"/>
                          </a:solidFill>
                        </a:rPr>
                        <a:t>WACO Auction Begins – Many items including things like…</a:t>
                      </a:r>
                    </a:p>
                    <a:p>
                      <a:pPr marL="256432" indent="-256432">
                        <a:buFont typeface="Arial" pitchFamily="34" charset="0"/>
                        <a:buChar char="•"/>
                      </a:pPr>
                      <a:r>
                        <a:rPr lang="en-US" sz="1800" b="0" dirty="0">
                          <a:solidFill>
                            <a:schemeClr val="tx1"/>
                          </a:solidFill>
                        </a:rPr>
                        <a:t>Golf Cart from Jim’s Golf Cars</a:t>
                      </a:r>
                    </a:p>
                    <a:p>
                      <a:pPr marL="256432" indent="-256432">
                        <a:buFont typeface="Arial" pitchFamily="34" charset="0"/>
                        <a:buChar char="•"/>
                      </a:pPr>
                      <a:r>
                        <a:rPr lang="en-US" sz="1800" b="0" dirty="0">
                          <a:solidFill>
                            <a:schemeClr val="tx1"/>
                          </a:solidFill>
                        </a:rPr>
                        <a:t>Golf Cart from Harris</a:t>
                      </a:r>
                      <a:r>
                        <a:rPr lang="en-US" sz="1800" b="0" baseline="0" dirty="0">
                          <a:solidFill>
                            <a:schemeClr val="tx1"/>
                          </a:solidFill>
                        </a:rPr>
                        <a:t> </a:t>
                      </a:r>
                      <a:r>
                        <a:rPr lang="en-US" sz="1800" b="0" dirty="0">
                          <a:solidFill>
                            <a:schemeClr val="tx1"/>
                          </a:solidFill>
                        </a:rPr>
                        <a:t>Golf Cars!</a:t>
                      </a:r>
                      <a:endParaRPr lang="en-US" sz="1800" b="0" baseline="0" dirty="0">
                        <a:solidFill>
                          <a:schemeClr val="tx1"/>
                        </a:solidFill>
                      </a:endParaRPr>
                    </a:p>
                    <a:p>
                      <a:pPr marL="256432" indent="-256432">
                        <a:buFont typeface="Arial" pitchFamily="34" charset="0"/>
                        <a:buChar char="•"/>
                      </a:pPr>
                      <a:r>
                        <a:rPr lang="en-US" sz="1800" b="0" dirty="0">
                          <a:solidFill>
                            <a:schemeClr val="tx1"/>
                          </a:solidFill>
                        </a:rPr>
                        <a:t>Good Sam’s Certificate for $3500</a:t>
                      </a:r>
                    </a:p>
                    <a:p>
                      <a:pPr marL="256432" indent="-256432">
                        <a:buFont typeface="Arial" pitchFamily="34" charset="0"/>
                        <a:buNone/>
                      </a:pPr>
                      <a:r>
                        <a:rPr lang="en-US" sz="1800" b="0" baseline="0" dirty="0">
                          <a:solidFill>
                            <a:schemeClr val="tx1"/>
                          </a:solidFill>
                        </a:rPr>
                        <a:t>     </a:t>
                      </a:r>
                      <a:r>
                        <a:rPr lang="en-US" sz="1800" b="0" dirty="0">
                          <a:solidFill>
                            <a:schemeClr val="tx1"/>
                          </a:solidFill>
                        </a:rPr>
                        <a:t>towards</a:t>
                      </a:r>
                      <a:r>
                        <a:rPr lang="en-US" sz="1800" b="0" baseline="0" dirty="0">
                          <a:solidFill>
                            <a:schemeClr val="tx1"/>
                          </a:solidFill>
                        </a:rPr>
                        <a:t> </a:t>
                      </a:r>
                      <a:r>
                        <a:rPr lang="en-US" sz="1800" b="0" dirty="0">
                          <a:solidFill>
                            <a:schemeClr val="tx1"/>
                          </a:solidFill>
                        </a:rPr>
                        <a:t>print</a:t>
                      </a:r>
                      <a:r>
                        <a:rPr lang="en-US" sz="1800" b="0" baseline="0" dirty="0">
                          <a:solidFill>
                            <a:schemeClr val="tx1"/>
                          </a:solidFill>
                        </a:rPr>
                        <a:t> </a:t>
                      </a:r>
                      <a:r>
                        <a:rPr lang="en-US" sz="1800" b="0" dirty="0">
                          <a:solidFill>
                            <a:schemeClr val="tx1"/>
                          </a:solidFill>
                        </a:rPr>
                        <a:t>and digital Advertising!</a:t>
                      </a:r>
                      <a:endParaRPr lang="en-US" sz="1800" b="0" baseline="0" dirty="0">
                        <a:solidFill>
                          <a:schemeClr val="tx1"/>
                        </a:solidFill>
                      </a:endParaRPr>
                    </a:p>
                    <a:p>
                      <a:pPr marL="256432" indent="-256432">
                        <a:buFont typeface="Arial" pitchFamily="34" charset="0"/>
                        <a:buChar char="•"/>
                      </a:pPr>
                      <a:r>
                        <a:rPr lang="en-US" sz="1800" b="0" i="1" baseline="0" dirty="0">
                          <a:solidFill>
                            <a:schemeClr val="tx1"/>
                          </a:solidFill>
                        </a:rPr>
                        <a:t>…And so much more!</a:t>
                      </a:r>
                      <a:endParaRPr lang="en-US" sz="1800" b="0" i="1" dirty="0">
                        <a:solidFill>
                          <a:schemeClr val="tx1"/>
                        </a:solidFill>
                      </a:endParaRPr>
                    </a:p>
                  </a:txBody>
                  <a:tcPr>
                    <a:solidFill>
                      <a:srgbClr val="C6E6A2"/>
                    </a:solidFill>
                  </a:tcPr>
                </a:tc>
                <a:extLst>
                  <a:ext uri="{0D108BD9-81ED-4DB2-BD59-A6C34878D82A}">
                    <a16:rowId xmlns="" xmlns:a16="http://schemas.microsoft.com/office/drawing/2014/main" val="10000"/>
                  </a:ext>
                </a:extLst>
              </a:tr>
            </a:tbl>
          </a:graphicData>
        </a:graphic>
      </p:graphicFrame>
      <p:pic>
        <p:nvPicPr>
          <p:cNvPr id="28" name="Picture 27" descr="Random Graphics (3).png"/>
          <p:cNvPicPr>
            <a:picLocks noChangeAspect="1"/>
          </p:cNvPicPr>
          <p:nvPr/>
        </p:nvPicPr>
        <p:blipFill>
          <a:blip r:embed="rId4" cstate="print"/>
          <a:srcRect t="15396" b="15196"/>
          <a:stretch>
            <a:fillRect/>
          </a:stretch>
        </p:blipFill>
        <p:spPr>
          <a:xfrm rot="347433">
            <a:off x="5096595" y="1572461"/>
            <a:ext cx="1567641" cy="1088080"/>
          </a:xfrm>
          <a:prstGeom prst="rect">
            <a:avLst/>
          </a:prstGeom>
        </p:spPr>
      </p:pic>
      <p:sp>
        <p:nvSpPr>
          <p:cNvPr id="3" name="TextBox 2">
            <a:extLst>
              <a:ext uri="{FF2B5EF4-FFF2-40B4-BE49-F238E27FC236}">
                <a16:creationId xmlns="" xmlns:a16="http://schemas.microsoft.com/office/drawing/2014/main" id="{3AA84E0E-A7C3-424F-9615-4C89B905718A}"/>
              </a:ext>
            </a:extLst>
          </p:cNvPr>
          <p:cNvSpPr txBox="1"/>
          <p:nvPr/>
        </p:nvSpPr>
        <p:spPr>
          <a:xfrm>
            <a:off x="1000124" y="5507990"/>
            <a:ext cx="2371726" cy="646331"/>
          </a:xfrm>
          <a:prstGeom prst="rect">
            <a:avLst/>
          </a:prstGeom>
          <a:noFill/>
        </p:spPr>
        <p:txBody>
          <a:bodyPr wrap="square" rtlCol="0">
            <a:spAutoFit/>
          </a:bodyPr>
          <a:lstStyle/>
          <a:p>
            <a:pPr algn="ctr"/>
            <a:r>
              <a:rPr lang="en-US" sz="1200" dirty="0" smtClean="0"/>
              <a:t>Hear from Jeff at Harris Golf Cars on this amazing golf cart they have donated to our WACO auction!</a:t>
            </a:r>
            <a:endParaRPr lang="en-US" sz="1200" dirty="0"/>
          </a:p>
        </p:txBody>
      </p:sp>
      <p:pic>
        <p:nvPicPr>
          <p:cNvPr id="19" name="Picture 18" descr="WACO 1.jpg"/>
          <p:cNvPicPr>
            <a:picLocks noChangeAspect="1"/>
          </p:cNvPicPr>
          <p:nvPr/>
        </p:nvPicPr>
        <p:blipFill>
          <a:blip r:embed="rId5" cstate="print"/>
          <a:stretch>
            <a:fillRect/>
          </a:stretch>
        </p:blipFill>
        <p:spPr>
          <a:xfrm rot="5400000">
            <a:off x="891778" y="3184922"/>
            <a:ext cx="2619375" cy="1964531"/>
          </a:xfrm>
          <a:prstGeom prst="rect">
            <a:avLst/>
          </a:prstGeom>
        </p:spPr>
      </p:pic>
      <p:sp>
        <p:nvSpPr>
          <p:cNvPr id="20" name="Oval 19"/>
          <p:cNvSpPr/>
          <p:nvPr/>
        </p:nvSpPr>
        <p:spPr>
          <a:xfrm rot="639234">
            <a:off x="4067176" y="3486149"/>
            <a:ext cx="2400300" cy="1638300"/>
          </a:xfrm>
          <a:prstGeom prst="ellipse">
            <a:avLst/>
          </a:prstGeom>
          <a:solidFill>
            <a:srgbClr val="D8ACD3"/>
          </a:solidFill>
          <a:ln>
            <a:solidFill>
              <a:srgbClr val="AA26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tx1"/>
                </a:solidFill>
              </a:rPr>
              <a:t>More auction item photos coming soon!</a:t>
            </a:r>
            <a:endParaRPr lang="en-US" sz="2000" b="1" dirty="0">
              <a:solidFill>
                <a:schemeClr val="tx1"/>
              </a:solidFill>
            </a:endParaRPr>
          </a:p>
        </p:txBody>
      </p:sp>
      <p:pic>
        <p:nvPicPr>
          <p:cNvPr id="15" name="Picture 14" descr="Push-up Umbrella with Fiberglass Ribs.jpg"/>
          <p:cNvPicPr>
            <a:picLocks noChangeAspect="1"/>
          </p:cNvPicPr>
          <p:nvPr/>
        </p:nvPicPr>
        <p:blipFill>
          <a:blip r:embed="rId6" cstate="print"/>
          <a:srcRect l="18056" r="6806"/>
          <a:stretch>
            <a:fillRect/>
          </a:stretch>
        </p:blipFill>
        <p:spPr>
          <a:xfrm rot="5400000">
            <a:off x="4221837" y="6422113"/>
            <a:ext cx="2447926" cy="2443401"/>
          </a:xfrm>
          <a:prstGeom prst="rect">
            <a:avLst/>
          </a:prstGeom>
        </p:spPr>
      </p:pic>
      <p:sp>
        <p:nvSpPr>
          <p:cNvPr id="17" name="TextBox 16"/>
          <p:cNvSpPr txBox="1"/>
          <p:nvPr/>
        </p:nvSpPr>
        <p:spPr>
          <a:xfrm>
            <a:off x="4219575" y="6143625"/>
            <a:ext cx="2466975" cy="276999"/>
          </a:xfrm>
          <a:prstGeom prst="rect">
            <a:avLst/>
          </a:prstGeom>
          <a:noFill/>
        </p:spPr>
        <p:txBody>
          <a:bodyPr wrap="square" rtlCol="0">
            <a:spAutoFit/>
          </a:bodyPr>
          <a:lstStyle/>
          <a:p>
            <a:pPr algn="ctr"/>
            <a:r>
              <a:rPr lang="en-US" sz="1200" dirty="0" smtClean="0"/>
              <a:t>Donated by </a:t>
            </a:r>
            <a:r>
              <a:rPr lang="en-US" sz="1200" dirty="0" err="1" smtClean="0"/>
              <a:t>Lynkris</a:t>
            </a:r>
            <a:r>
              <a:rPr lang="en-US" sz="1200" dirty="0" smtClean="0"/>
              <a:t> Patio Furniture</a:t>
            </a:r>
            <a:endParaRPr lang="en-US" sz="1200" dirty="0"/>
          </a:p>
        </p:txBody>
      </p:sp>
      <p:pic>
        <p:nvPicPr>
          <p:cNvPr id="1026" name="Picture 2"/>
          <p:cNvPicPr>
            <a:picLocks noChangeAspect="1" noChangeArrowheads="1"/>
          </p:cNvPicPr>
          <p:nvPr/>
        </p:nvPicPr>
        <p:blipFill>
          <a:blip r:embed="rId7" cstate="print"/>
          <a:srcRect l="2569" t="4710"/>
          <a:stretch>
            <a:fillRect/>
          </a:stretch>
        </p:blipFill>
        <p:spPr bwMode="auto">
          <a:xfrm rot="21409844">
            <a:off x="283730" y="7461252"/>
            <a:ext cx="3724468" cy="1324293"/>
          </a:xfrm>
          <a:prstGeom prst="rect">
            <a:avLst/>
          </a:prstGeom>
          <a:noFill/>
          <a:ln w="9525">
            <a:noFill/>
            <a:miter lim="800000"/>
            <a:headEnd/>
            <a:tailEnd/>
          </a:ln>
          <a:effectLst/>
        </p:spPr>
      </p:pic>
    </p:spTree>
    <p:extLst>
      <p:ext uri="{BB962C8B-B14F-4D97-AF65-F5344CB8AC3E}">
        <p14:creationId xmlns="" xmlns:p14="http://schemas.microsoft.com/office/powerpoint/2010/main" val="1309195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ACO BOARD OF DIRECTORS (12).png"/>
          <p:cNvPicPr>
            <a:picLocks noChangeAspect="1"/>
          </p:cNvPicPr>
          <p:nvPr/>
        </p:nvPicPr>
        <p:blipFill>
          <a:blip r:embed="rId2" cstate="print"/>
          <a:stretch>
            <a:fillRect/>
          </a:stretch>
        </p:blipFill>
        <p:spPr>
          <a:xfrm>
            <a:off x="0" y="0"/>
            <a:ext cx="6858000" cy="428625"/>
          </a:xfrm>
          <a:prstGeom prst="rect">
            <a:avLst/>
          </a:prstGeom>
        </p:spPr>
      </p:pic>
      <p:graphicFrame>
        <p:nvGraphicFramePr>
          <p:cNvPr id="3" name="Table 2"/>
          <p:cNvGraphicFramePr>
            <a:graphicFrameLocks noGrp="1"/>
          </p:cNvGraphicFramePr>
          <p:nvPr/>
        </p:nvGraphicFramePr>
        <p:xfrm>
          <a:off x="66674" y="4829175"/>
          <a:ext cx="6734175" cy="2771775"/>
        </p:xfrm>
        <a:graphic>
          <a:graphicData uri="http://schemas.openxmlformats.org/drawingml/2006/table">
            <a:tbl>
              <a:tblPr firstRow="1" bandRow="1">
                <a:tableStyleId>{5C22544A-7EE6-4342-B048-85BDC9FD1C3A}</a:tableStyleId>
              </a:tblPr>
              <a:tblGrid>
                <a:gridCol w="6734175">
                  <a:extLst>
                    <a:ext uri="{9D8B030D-6E8A-4147-A177-3AD203B41FA5}">
                      <a16:colId xmlns="" xmlns:a16="http://schemas.microsoft.com/office/drawing/2014/main" val="20000"/>
                    </a:ext>
                  </a:extLst>
                </a:gridCol>
              </a:tblGrid>
              <a:tr h="444853">
                <a:tc>
                  <a:txBody>
                    <a:bodyPr/>
                    <a:lstStyle/>
                    <a:p>
                      <a:pPr algn="ctr"/>
                      <a:r>
                        <a:rPr lang="en-US" sz="2000" b="0" i="0" dirty="0">
                          <a:latin typeface="Eras Bold ITC" pitchFamily="34" charset="0"/>
                        </a:rPr>
                        <a:t>Immediately Following Evening</a:t>
                      </a:r>
                      <a:r>
                        <a:rPr lang="en-US" sz="2000" b="0" i="0" baseline="0" dirty="0">
                          <a:latin typeface="Eras Bold ITC" pitchFamily="34" charset="0"/>
                        </a:rPr>
                        <a:t> Program</a:t>
                      </a:r>
                      <a:endParaRPr lang="en-US" sz="2000" b="0" i="0" dirty="0">
                        <a:latin typeface="Eras Bold ITC" pitchFamily="34" charset="0"/>
                      </a:endParaRPr>
                    </a:p>
                  </a:txBody>
                  <a:tcPr>
                    <a:solidFill>
                      <a:srgbClr val="00B050"/>
                    </a:solidFill>
                  </a:tcPr>
                </a:tc>
                <a:extLst>
                  <a:ext uri="{0D108BD9-81ED-4DB2-BD59-A6C34878D82A}">
                    <a16:rowId xmlns="" xmlns:a16="http://schemas.microsoft.com/office/drawing/2014/main" val="10000"/>
                  </a:ext>
                </a:extLst>
              </a:tr>
              <a:tr h="2326922">
                <a:tc>
                  <a:txBody>
                    <a:bodyPr/>
                    <a:lstStyle/>
                    <a:p>
                      <a:pPr algn="ctr"/>
                      <a:r>
                        <a:rPr lang="en-US" sz="2000" dirty="0"/>
                        <a:t>Join</a:t>
                      </a:r>
                      <a:r>
                        <a:rPr lang="en-US" sz="2000" baseline="0" dirty="0"/>
                        <a:t> us for a “Convention </a:t>
                      </a:r>
                      <a:r>
                        <a:rPr lang="en-US" sz="2000" dirty="0"/>
                        <a:t>Crash” Party! </a:t>
                      </a:r>
                    </a:p>
                    <a:p>
                      <a:pPr algn="ctr"/>
                      <a:endParaRPr lang="en-US" sz="500" dirty="0"/>
                    </a:p>
                    <a:p>
                      <a:pPr algn="ctr"/>
                      <a:r>
                        <a:rPr lang="en-US" sz="2000" dirty="0"/>
                        <a:t>It’s your final night for</a:t>
                      </a:r>
                      <a:r>
                        <a:rPr lang="en-US" sz="2000" baseline="0" dirty="0"/>
                        <a:t> networking with your peers as we all look to the 2022 camping season! </a:t>
                      </a:r>
                      <a:r>
                        <a:rPr lang="en-US" sz="2000" dirty="0"/>
                        <a:t>Use up all our leftover snacks</a:t>
                      </a:r>
                      <a:r>
                        <a:rPr lang="en-US" sz="2000" baseline="0" dirty="0"/>
                        <a:t> and </a:t>
                      </a:r>
                      <a:r>
                        <a:rPr lang="en-US" sz="2000" baseline="0" dirty="0" smtClean="0"/>
                        <a:t>enjoy the </a:t>
                      </a:r>
                      <a:r>
                        <a:rPr lang="en-US" sz="2000" baseline="0" dirty="0"/>
                        <a:t>company of your WACO friends </a:t>
                      </a:r>
                      <a:r>
                        <a:rPr lang="en-US" sz="2000" baseline="0" dirty="0" smtClean="0"/>
                        <a:t>&amp; </a:t>
                      </a:r>
                      <a:r>
                        <a:rPr lang="en-US" sz="2000" baseline="0" dirty="0"/>
                        <a:t>family!</a:t>
                      </a:r>
                    </a:p>
                    <a:p>
                      <a:pPr algn="ctr"/>
                      <a:endParaRPr lang="en-US" sz="500" baseline="0" dirty="0"/>
                    </a:p>
                    <a:p>
                      <a:pPr algn="ctr"/>
                      <a:r>
                        <a:rPr lang="en-US" sz="2000" dirty="0"/>
                        <a:t>Enjoy l</a:t>
                      </a:r>
                      <a:r>
                        <a:rPr lang="en-US" sz="2000" baseline="0" dirty="0"/>
                        <a:t>ight m</a:t>
                      </a:r>
                      <a:r>
                        <a:rPr lang="en-US" sz="2000" dirty="0"/>
                        <a:t>usic in the background</a:t>
                      </a:r>
                      <a:r>
                        <a:rPr lang="en-US" sz="2000" baseline="0" dirty="0"/>
                        <a:t> and a b</a:t>
                      </a:r>
                      <a:r>
                        <a:rPr lang="en-US" sz="2000" dirty="0"/>
                        <a:t>ar</a:t>
                      </a:r>
                      <a:r>
                        <a:rPr lang="en-US" sz="2000" baseline="0" dirty="0"/>
                        <a:t> a</a:t>
                      </a:r>
                      <a:r>
                        <a:rPr lang="en-US" sz="2000" dirty="0"/>
                        <a:t>vailable in the</a:t>
                      </a:r>
                    </a:p>
                    <a:p>
                      <a:pPr algn="ctr"/>
                      <a:r>
                        <a:rPr lang="en-US" sz="2000" dirty="0"/>
                        <a:t>Banquet room</a:t>
                      </a:r>
                      <a:r>
                        <a:rPr lang="en-US" sz="2000" baseline="0" dirty="0"/>
                        <a:t> so you have p</a:t>
                      </a:r>
                      <a:r>
                        <a:rPr lang="en-US" sz="2000" dirty="0"/>
                        <a:t>lenty of room to stretch out! </a:t>
                      </a:r>
                    </a:p>
                  </a:txBody>
                  <a:tcPr anchor="ctr">
                    <a:solidFill>
                      <a:srgbClr val="C6E6A2"/>
                    </a:solidFill>
                  </a:tcPr>
                </a:tc>
                <a:extLst>
                  <a:ext uri="{0D108BD9-81ED-4DB2-BD59-A6C34878D82A}">
                    <a16:rowId xmlns="" xmlns:a16="http://schemas.microsoft.com/office/drawing/2014/main" val="10001"/>
                  </a:ext>
                </a:extLst>
              </a:tr>
            </a:tbl>
          </a:graphicData>
        </a:graphic>
      </p:graphicFrame>
      <p:graphicFrame>
        <p:nvGraphicFramePr>
          <p:cNvPr id="4" name="Table 3"/>
          <p:cNvGraphicFramePr>
            <a:graphicFrameLocks noGrp="1"/>
          </p:cNvGraphicFramePr>
          <p:nvPr/>
        </p:nvGraphicFramePr>
        <p:xfrm>
          <a:off x="66675" y="7772400"/>
          <a:ext cx="6734175" cy="1247775"/>
        </p:xfrm>
        <a:graphic>
          <a:graphicData uri="http://schemas.openxmlformats.org/drawingml/2006/table">
            <a:tbl>
              <a:tblPr firstRow="1" bandRow="1">
                <a:tableStyleId>{5C22544A-7EE6-4342-B048-85BDC9FD1C3A}</a:tableStyleId>
              </a:tblPr>
              <a:tblGrid>
                <a:gridCol w="6734175">
                  <a:extLst>
                    <a:ext uri="{9D8B030D-6E8A-4147-A177-3AD203B41FA5}">
                      <a16:colId xmlns="" xmlns:a16="http://schemas.microsoft.com/office/drawing/2014/main" val="20000"/>
                    </a:ext>
                  </a:extLst>
                </a:gridCol>
              </a:tblGrid>
              <a:tr h="370840">
                <a:tc>
                  <a:txBody>
                    <a:bodyPr/>
                    <a:lstStyle/>
                    <a:p>
                      <a:pPr algn="ctr"/>
                      <a:r>
                        <a:rPr lang="en-US" sz="2000" b="0" i="0" dirty="0">
                          <a:solidFill>
                            <a:schemeClr val="bg1"/>
                          </a:solidFill>
                          <a:latin typeface="Eras Bold ITC" pitchFamily="34" charset="0"/>
                        </a:rPr>
                        <a:t>Avoid the</a:t>
                      </a:r>
                      <a:r>
                        <a:rPr lang="en-US" sz="2000" b="0" i="0" baseline="0" dirty="0">
                          <a:solidFill>
                            <a:schemeClr val="bg1"/>
                          </a:solidFill>
                          <a:latin typeface="Eras Bold ITC" pitchFamily="34" charset="0"/>
                        </a:rPr>
                        <a:t> checkout line on Sunday morning!</a:t>
                      </a:r>
                      <a:endParaRPr lang="en-US" sz="2000" b="0" i="0" dirty="0">
                        <a:solidFill>
                          <a:schemeClr val="bg1"/>
                        </a:solidFill>
                        <a:latin typeface="Eras Bold ITC" pitchFamily="34" charset="0"/>
                      </a:endParaRPr>
                    </a:p>
                  </a:txBody>
                  <a:tcPr>
                    <a:solidFill>
                      <a:srgbClr val="AA26AA"/>
                    </a:solidFill>
                  </a:tcPr>
                </a:tc>
                <a:extLst>
                  <a:ext uri="{0D108BD9-81ED-4DB2-BD59-A6C34878D82A}">
                    <a16:rowId xmlns="" xmlns:a16="http://schemas.microsoft.com/office/drawing/2014/main" val="10000"/>
                  </a:ext>
                </a:extLst>
              </a:tr>
              <a:tr h="851535">
                <a:tc>
                  <a:txBody>
                    <a:bodyPr/>
                    <a:lstStyle/>
                    <a:p>
                      <a:pPr algn="ctr"/>
                      <a:r>
                        <a:rPr lang="en-US" sz="2000" b="0" dirty="0">
                          <a:solidFill>
                            <a:schemeClr val="tx1"/>
                          </a:solidFill>
                        </a:rPr>
                        <a:t>Your accounting team will be ready for you to check out until</a:t>
                      </a:r>
                    </a:p>
                    <a:p>
                      <a:pPr algn="ctr"/>
                      <a:r>
                        <a:rPr lang="en-US" sz="2000" b="0" dirty="0">
                          <a:solidFill>
                            <a:schemeClr val="tx1"/>
                          </a:solidFill>
                        </a:rPr>
                        <a:t>9:00pm tonight.</a:t>
                      </a:r>
                      <a:r>
                        <a:rPr lang="en-US" sz="2000" b="0" baseline="0" dirty="0">
                          <a:solidFill>
                            <a:schemeClr val="tx1"/>
                          </a:solidFill>
                        </a:rPr>
                        <a:t> </a:t>
                      </a:r>
                      <a:r>
                        <a:rPr lang="en-US" sz="2000" b="0" dirty="0">
                          <a:solidFill>
                            <a:schemeClr val="tx1"/>
                          </a:solidFill>
                        </a:rPr>
                        <a:t>Please settle up prior to 9am Sunday. </a:t>
                      </a:r>
                    </a:p>
                  </a:txBody>
                  <a:tcPr anchor="ctr">
                    <a:solidFill>
                      <a:srgbClr val="D8ACD3"/>
                    </a:solidFill>
                  </a:tcPr>
                </a:tc>
                <a:extLst>
                  <a:ext uri="{0D108BD9-81ED-4DB2-BD59-A6C34878D82A}">
                    <a16:rowId xmlns="" xmlns:a16="http://schemas.microsoft.com/office/drawing/2014/main" val="10001"/>
                  </a:ext>
                </a:extLst>
              </a:tr>
            </a:tbl>
          </a:graphicData>
        </a:graphic>
      </p:graphicFrame>
      <p:graphicFrame>
        <p:nvGraphicFramePr>
          <p:cNvPr id="5" name="Table 4"/>
          <p:cNvGraphicFramePr>
            <a:graphicFrameLocks noGrp="1"/>
          </p:cNvGraphicFramePr>
          <p:nvPr>
            <p:extLst>
              <p:ext uri="{D42A27DB-BD31-4B8C-83A1-F6EECF244321}">
                <p14:modId xmlns="" xmlns:p14="http://schemas.microsoft.com/office/powerpoint/2010/main" val="3303569792"/>
              </p:ext>
            </p:extLst>
          </p:nvPr>
        </p:nvGraphicFramePr>
        <p:xfrm>
          <a:off x="71437" y="561975"/>
          <a:ext cx="6738937" cy="4095750"/>
        </p:xfrm>
        <a:graphic>
          <a:graphicData uri="http://schemas.openxmlformats.org/drawingml/2006/table">
            <a:tbl>
              <a:tblPr firstRow="1" bandRow="1">
                <a:tableStyleId>{5C22544A-7EE6-4342-B048-85BDC9FD1C3A}</a:tableStyleId>
              </a:tblPr>
              <a:tblGrid>
                <a:gridCol w="948733">
                  <a:extLst>
                    <a:ext uri="{9D8B030D-6E8A-4147-A177-3AD203B41FA5}">
                      <a16:colId xmlns="" xmlns:a16="http://schemas.microsoft.com/office/drawing/2014/main" val="20000"/>
                    </a:ext>
                  </a:extLst>
                </a:gridCol>
                <a:gridCol w="5790204">
                  <a:extLst>
                    <a:ext uri="{9D8B030D-6E8A-4147-A177-3AD203B41FA5}">
                      <a16:colId xmlns="" xmlns:a16="http://schemas.microsoft.com/office/drawing/2014/main" val="20001"/>
                    </a:ext>
                  </a:extLst>
                </a:gridCol>
              </a:tblGrid>
              <a:tr h="523875">
                <a:tc>
                  <a:txBody>
                    <a:bodyPr/>
                    <a:lstStyle/>
                    <a:p>
                      <a:pPr algn="l"/>
                      <a:r>
                        <a:rPr lang="en-US" sz="1800" b="1" dirty="0">
                          <a:solidFill>
                            <a:schemeClr val="bg1"/>
                          </a:solidFill>
                        </a:rPr>
                        <a:t>7:00pm</a:t>
                      </a:r>
                    </a:p>
                  </a:txBody>
                  <a:tcPr anchor="ctr">
                    <a:solidFill>
                      <a:srgbClr val="AA26AA"/>
                    </a:solidFill>
                  </a:tcPr>
                </a:tc>
                <a:tc>
                  <a:txBody>
                    <a:bodyPr/>
                    <a:lstStyle/>
                    <a:p>
                      <a:r>
                        <a:rPr lang="en-US" sz="1800" b="1" dirty="0">
                          <a:solidFill>
                            <a:schemeClr val="tx1"/>
                          </a:solidFill>
                        </a:rPr>
                        <a:t>Dinner is served!</a:t>
                      </a:r>
                    </a:p>
                  </a:txBody>
                  <a:tcPr anchor="ctr">
                    <a:solidFill>
                      <a:srgbClr val="D8ACD3"/>
                    </a:solidFill>
                  </a:tcPr>
                </a:tc>
                <a:extLst>
                  <a:ext uri="{0D108BD9-81ED-4DB2-BD59-A6C34878D82A}">
                    <a16:rowId xmlns="" xmlns:a16="http://schemas.microsoft.com/office/drawing/2014/main" val="10001"/>
                  </a:ext>
                </a:extLst>
              </a:tr>
              <a:tr h="457200">
                <a:tc>
                  <a:txBody>
                    <a:bodyPr/>
                    <a:lstStyle/>
                    <a:p>
                      <a:pPr algn="l"/>
                      <a:r>
                        <a:rPr lang="en-US" sz="1800" b="1" dirty="0">
                          <a:solidFill>
                            <a:schemeClr val="tx1"/>
                          </a:solidFill>
                        </a:rPr>
                        <a:t>7:30pm</a:t>
                      </a:r>
                    </a:p>
                  </a:txBody>
                  <a:tcPr anchor="ctr">
                    <a:solidFill>
                      <a:srgbClr val="FFC000"/>
                    </a:solidFill>
                  </a:tcPr>
                </a:tc>
                <a:tc>
                  <a:txBody>
                    <a:bodyPr/>
                    <a:lstStyle/>
                    <a:p>
                      <a:r>
                        <a:rPr lang="en-US" sz="1800" b="1" dirty="0">
                          <a:solidFill>
                            <a:schemeClr val="tx1"/>
                          </a:solidFill>
                        </a:rPr>
                        <a:t>Silent Auction Closes</a:t>
                      </a:r>
                    </a:p>
                  </a:txBody>
                  <a:tcPr anchor="ctr">
                    <a:solidFill>
                      <a:schemeClr val="accent3">
                        <a:lumMod val="40000"/>
                        <a:lumOff val="60000"/>
                      </a:schemeClr>
                    </a:solidFill>
                  </a:tcPr>
                </a:tc>
                <a:extLst>
                  <a:ext uri="{0D108BD9-81ED-4DB2-BD59-A6C34878D82A}">
                    <a16:rowId xmlns="" xmlns:a16="http://schemas.microsoft.com/office/drawing/2014/main" val="10002"/>
                  </a:ext>
                </a:extLst>
              </a:tr>
              <a:tr h="3114675">
                <a:tc>
                  <a:txBody>
                    <a:bodyPr/>
                    <a:lstStyle/>
                    <a:p>
                      <a:pPr algn="l"/>
                      <a:r>
                        <a:rPr lang="en-US" sz="1800" b="1" dirty="0">
                          <a:solidFill>
                            <a:schemeClr val="bg1"/>
                          </a:solidFill>
                        </a:rPr>
                        <a:t>7:45pm</a:t>
                      </a:r>
                    </a:p>
                  </a:txBody>
                  <a:tcPr>
                    <a:solidFill>
                      <a:srgbClr val="0070C0"/>
                    </a:solidFill>
                  </a:tcPr>
                </a:tc>
                <a:tc>
                  <a:txBody>
                    <a:bodyPr/>
                    <a:lstStyle/>
                    <a:p>
                      <a:r>
                        <a:rPr lang="en-US" sz="1800" b="1" dirty="0">
                          <a:solidFill>
                            <a:schemeClr val="tx1"/>
                          </a:solidFill>
                        </a:rPr>
                        <a:t>Evening Program</a:t>
                      </a:r>
                      <a:r>
                        <a:rPr lang="en-US" sz="1800" b="1" baseline="0" dirty="0">
                          <a:solidFill>
                            <a:schemeClr val="tx1"/>
                          </a:solidFill>
                        </a:rPr>
                        <a:t> </a:t>
                      </a:r>
                      <a:r>
                        <a:rPr lang="en-US" sz="1800" b="1" baseline="0" dirty="0" smtClean="0">
                          <a:solidFill>
                            <a:schemeClr val="tx1"/>
                          </a:solidFill>
                        </a:rPr>
                        <a:t>Begins</a:t>
                      </a:r>
                    </a:p>
                    <a:p>
                      <a:endParaRPr lang="en-US" sz="500" b="0" i="1" baseline="0" dirty="0">
                        <a:solidFill>
                          <a:schemeClr val="tx1"/>
                        </a:solidFill>
                      </a:endParaRPr>
                    </a:p>
                    <a:p>
                      <a:pPr marL="307718" marR="0" lvl="0" indent="-307718"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Memory Slide Show </a:t>
                      </a:r>
                    </a:p>
                    <a:p>
                      <a:pPr marL="307718" marR="0" lvl="0" indent="-307718"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Hall of Fame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Inductees</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307718" marR="0" lvl="0" indent="-307718"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Hall of Fame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Volunteer Inductee</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307718" marR="0" lvl="0" indent="-307718"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Campground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Celebrations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307718" marR="0" lvl="0" indent="-307718"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Board Member </a:t>
                      </a:r>
                      <a:r>
                        <a:rPr kumimoji="0" lang="en-US" sz="1800" b="0" i="0" u="none" strike="noStrike" kern="1200" cap="none" spc="0" normalizeH="0" baseline="0" noProof="0" dirty="0" smtClean="0">
                          <a:ln>
                            <a:noFill/>
                          </a:ln>
                          <a:solidFill>
                            <a:prstClr val="black"/>
                          </a:solidFill>
                          <a:effectLst/>
                          <a:uLnTx/>
                          <a:uFillTx/>
                          <a:latin typeface="+mn-lt"/>
                          <a:ea typeface="+mn-ea"/>
                          <a:cs typeface="+mn-cs"/>
                        </a:rPr>
                        <a:t>                                                        Introduction </a:t>
                      </a:r>
                      <a:endParaRPr kumimoji="0" lang="en-US" sz="1800" b="0" i="0" u="none" strike="noStrike" kern="1200" cap="none" spc="0" normalizeH="0" baseline="0" noProof="0" dirty="0">
                        <a:ln>
                          <a:noFill/>
                        </a:ln>
                        <a:solidFill>
                          <a:prstClr val="black"/>
                        </a:solidFill>
                        <a:effectLst/>
                        <a:uLnTx/>
                        <a:uFillTx/>
                        <a:latin typeface="+mn-lt"/>
                        <a:ea typeface="+mn-ea"/>
                        <a:cs typeface="+mn-cs"/>
                      </a:endParaRPr>
                    </a:p>
                    <a:p>
                      <a:pPr marL="307718" marR="0" lvl="0" indent="-307718" algn="l" defTabSz="820583"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mn-lt"/>
                          <a:ea typeface="+mn-ea"/>
                          <a:cs typeface="+mn-cs"/>
                        </a:rPr>
                        <a:t>Drawings </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pPr marL="307718" marR="0" lvl="0" indent="-307718" algn="l" defTabSz="820583"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500" b="0" i="0" dirty="0">
                        <a:solidFill>
                          <a:schemeClr val="tx1"/>
                        </a:solidFill>
                      </a:endParaRPr>
                    </a:p>
                  </a:txBody>
                  <a:tcPr anchor="ctr">
                    <a:solidFill>
                      <a:srgbClr val="ABDBFF"/>
                    </a:solidFill>
                  </a:tcPr>
                </a:tc>
                <a:extLst>
                  <a:ext uri="{0D108BD9-81ED-4DB2-BD59-A6C34878D82A}">
                    <a16:rowId xmlns="" xmlns:a16="http://schemas.microsoft.com/office/drawing/2014/main" val="10003"/>
                  </a:ext>
                </a:extLst>
              </a:tr>
            </a:tbl>
          </a:graphicData>
        </a:graphic>
      </p:graphicFrame>
      <p:grpSp>
        <p:nvGrpSpPr>
          <p:cNvPr id="11" name="Group 10"/>
          <p:cNvGrpSpPr/>
          <p:nvPr/>
        </p:nvGrpSpPr>
        <p:grpSpPr>
          <a:xfrm>
            <a:off x="3876675" y="1666874"/>
            <a:ext cx="2838449" cy="2847976"/>
            <a:chOff x="3876675" y="1666874"/>
            <a:chExt cx="2838449" cy="2847976"/>
          </a:xfrm>
        </p:grpSpPr>
        <p:sp>
          <p:nvSpPr>
            <p:cNvPr id="7" name="TextBox 6"/>
            <p:cNvSpPr txBox="1"/>
            <p:nvPr/>
          </p:nvSpPr>
          <p:spPr>
            <a:xfrm>
              <a:off x="3876675" y="1666874"/>
              <a:ext cx="2838449" cy="2847976"/>
            </a:xfrm>
            <a:prstGeom prst="rect">
              <a:avLst/>
            </a:prstGeom>
            <a:solidFill>
              <a:srgbClr val="0070C0"/>
            </a:solidFill>
            <a:ln w="38100">
              <a:solidFill>
                <a:srgbClr val="FFCC00"/>
              </a:solidFill>
            </a:ln>
          </p:spPr>
          <p:style>
            <a:lnRef idx="1">
              <a:schemeClr val="accent3"/>
            </a:lnRef>
            <a:fillRef idx="3">
              <a:schemeClr val="accent3"/>
            </a:fillRef>
            <a:effectRef idx="2">
              <a:schemeClr val="accent3"/>
            </a:effectRef>
            <a:fontRef idx="minor">
              <a:schemeClr val="lt1"/>
            </a:fontRef>
          </p:style>
          <p:txBody>
            <a:bodyPr wrap="square" lIns="82058" tIns="41029" rIns="82058" bIns="41029" rtlCol="0">
              <a:spAutoFit/>
            </a:bodyPr>
            <a:lstStyle/>
            <a:p>
              <a:pPr algn="ctr"/>
              <a:r>
                <a:rPr lang="en-US" sz="1800" dirty="0">
                  <a:solidFill>
                    <a:schemeClr val="bg1"/>
                  </a:solidFill>
                  <a:latin typeface="Eras Bold ITC" pitchFamily="34" charset="0"/>
                </a:rPr>
                <a:t>2022 Hall of Fame </a:t>
              </a:r>
              <a:r>
                <a:rPr lang="en-US" sz="1800" dirty="0" smtClean="0">
                  <a:solidFill>
                    <a:schemeClr val="bg1"/>
                  </a:solidFill>
                  <a:latin typeface="Eras Bold ITC" pitchFamily="34" charset="0"/>
                </a:rPr>
                <a:t>Inductees</a:t>
              </a:r>
              <a:endParaRPr lang="en-US" sz="1800" b="1" dirty="0">
                <a:solidFill>
                  <a:schemeClr val="bg1"/>
                </a:solidFill>
              </a:endParaRPr>
            </a:p>
            <a:p>
              <a:pPr algn="ctr"/>
              <a:endParaRPr lang="en-US" sz="1800" b="1" dirty="0" smtClean="0">
                <a:solidFill>
                  <a:srgbClr val="FFC000"/>
                </a:solidFill>
              </a:endParaRPr>
            </a:p>
            <a:p>
              <a:pPr algn="ctr"/>
              <a:endParaRPr lang="en-US" sz="1800" b="1" dirty="0" smtClean="0">
                <a:solidFill>
                  <a:srgbClr val="FFC000"/>
                </a:solidFill>
              </a:endParaRPr>
            </a:p>
            <a:p>
              <a:pPr algn="ctr"/>
              <a:endParaRPr lang="en-US" sz="1800" b="1" dirty="0" smtClean="0">
                <a:solidFill>
                  <a:srgbClr val="FFC000"/>
                </a:solidFill>
              </a:endParaRPr>
            </a:p>
            <a:p>
              <a:pPr algn="ctr"/>
              <a:endParaRPr lang="en-US" sz="1800" b="1" dirty="0" smtClean="0">
                <a:solidFill>
                  <a:srgbClr val="FFC000"/>
                </a:solidFill>
              </a:endParaRPr>
            </a:p>
            <a:p>
              <a:pPr algn="ctr"/>
              <a:endParaRPr lang="en-US" sz="1800" b="1" dirty="0" smtClean="0">
                <a:solidFill>
                  <a:srgbClr val="FFC000"/>
                </a:solidFill>
              </a:endParaRPr>
            </a:p>
            <a:p>
              <a:pPr algn="ctr"/>
              <a:endParaRPr lang="en-US" sz="1800" b="1" dirty="0" smtClean="0">
                <a:solidFill>
                  <a:srgbClr val="FFC000"/>
                </a:solidFill>
              </a:endParaRPr>
            </a:p>
            <a:p>
              <a:pPr algn="ctr"/>
              <a:endParaRPr lang="en-US" sz="1800" b="1" dirty="0" smtClean="0">
                <a:solidFill>
                  <a:srgbClr val="FFC000"/>
                </a:solidFill>
              </a:endParaRPr>
            </a:p>
            <a:p>
              <a:pPr algn="ctr"/>
              <a:endParaRPr lang="en-US" sz="1800" b="1" dirty="0" smtClean="0">
                <a:solidFill>
                  <a:srgbClr val="FFC000"/>
                </a:solidFill>
              </a:endParaRPr>
            </a:p>
          </p:txBody>
        </p:sp>
        <p:pic>
          <p:nvPicPr>
            <p:cNvPr id="8" name="Picture 2" descr="Crazy Horse Campground"/>
            <p:cNvPicPr>
              <a:picLocks noChangeAspect="1" noChangeArrowheads="1"/>
            </p:cNvPicPr>
            <p:nvPr/>
          </p:nvPicPr>
          <p:blipFill>
            <a:blip r:embed="rId3" cstate="print"/>
            <a:srcRect/>
            <a:stretch>
              <a:fillRect/>
            </a:stretch>
          </p:blipFill>
          <p:spPr bwMode="auto">
            <a:xfrm>
              <a:off x="4314824" y="3347382"/>
              <a:ext cx="1962151" cy="1080084"/>
            </a:xfrm>
            <a:prstGeom prst="rect">
              <a:avLst/>
            </a:prstGeom>
            <a:noFill/>
          </p:spPr>
        </p:pic>
        <p:pic>
          <p:nvPicPr>
            <p:cNvPr id="9" name="Picture 4" descr="Chapparal Campground &amp; Resort"/>
            <p:cNvPicPr>
              <a:picLocks noChangeAspect="1" noChangeArrowheads="1"/>
            </p:cNvPicPr>
            <p:nvPr/>
          </p:nvPicPr>
          <p:blipFill>
            <a:blip r:embed="rId4" cstate="print"/>
            <a:srcRect l="37691" r="36476"/>
            <a:stretch>
              <a:fillRect/>
            </a:stretch>
          </p:blipFill>
          <p:spPr bwMode="auto">
            <a:xfrm>
              <a:off x="4329112" y="2308084"/>
              <a:ext cx="1933574" cy="958991"/>
            </a:xfrm>
            <a:prstGeom prst="rect">
              <a:avLst/>
            </a:prstGeom>
            <a:noFill/>
          </p:spPr>
        </p:pic>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 xmlns:p14="http://schemas.microsoft.com/office/powerpoint/2010/main" val="2766722081"/>
              </p:ext>
            </p:extLst>
          </p:nvPr>
        </p:nvGraphicFramePr>
        <p:xfrm>
          <a:off x="61913" y="6572569"/>
          <a:ext cx="6734175" cy="1219200"/>
        </p:xfrm>
        <a:graphic>
          <a:graphicData uri="http://schemas.openxmlformats.org/drawingml/2006/table">
            <a:tbl>
              <a:tblPr firstRow="1" bandRow="1">
                <a:tableStyleId>{5C22544A-7EE6-4342-B048-85BDC9FD1C3A}</a:tableStyleId>
              </a:tblPr>
              <a:tblGrid>
                <a:gridCol w="6734175">
                  <a:extLst>
                    <a:ext uri="{9D8B030D-6E8A-4147-A177-3AD203B41FA5}">
                      <a16:colId xmlns="" xmlns:a16="http://schemas.microsoft.com/office/drawing/2014/main" val="20000"/>
                    </a:ext>
                  </a:extLst>
                </a:gridCol>
              </a:tblGrid>
              <a:tr h="370840">
                <a:tc>
                  <a:txBody>
                    <a:bodyPr/>
                    <a:lstStyle/>
                    <a:p>
                      <a:pPr algn="ctr"/>
                      <a:r>
                        <a:rPr lang="en-US" sz="2000" b="0" dirty="0">
                          <a:solidFill>
                            <a:schemeClr val="bg1"/>
                          </a:solidFill>
                          <a:latin typeface="Eras Bold ITC" pitchFamily="34" charset="0"/>
                          <a:cs typeface="Arial" panose="020B0604020202020204" pitchFamily="34" charset="0"/>
                        </a:rPr>
                        <a:t>11:00am – $1,000</a:t>
                      </a:r>
                      <a:r>
                        <a:rPr lang="en-US" sz="2000" b="0" baseline="0" dirty="0">
                          <a:solidFill>
                            <a:schemeClr val="bg1"/>
                          </a:solidFill>
                          <a:latin typeface="Eras Bold ITC" pitchFamily="34" charset="0"/>
                          <a:cs typeface="Arial" panose="020B0604020202020204" pitchFamily="34" charset="0"/>
                        </a:rPr>
                        <a:t> VISA Gift Card </a:t>
                      </a:r>
                      <a:r>
                        <a:rPr lang="en-US" sz="2000" b="0" dirty="0">
                          <a:solidFill>
                            <a:schemeClr val="bg1"/>
                          </a:solidFill>
                          <a:latin typeface="Eras Bold ITC" pitchFamily="34" charset="0"/>
                          <a:cs typeface="Arial" panose="020B0604020202020204" pitchFamily="34" charset="0"/>
                        </a:rPr>
                        <a:t>Drawing</a:t>
                      </a:r>
                      <a:endParaRPr lang="en-US" sz="2000" b="0" dirty="0">
                        <a:solidFill>
                          <a:schemeClr val="bg1"/>
                        </a:solidFill>
                        <a:highlight>
                          <a:srgbClr val="FFFF00"/>
                        </a:highlight>
                        <a:latin typeface="Eras Bold ITC" pitchFamily="34" charset="0"/>
                        <a:cs typeface="Arial" panose="020B0604020202020204" pitchFamily="34" charset="0"/>
                      </a:endParaRPr>
                    </a:p>
                  </a:txBody>
                  <a:tcPr>
                    <a:solidFill>
                      <a:srgbClr val="AA26AA"/>
                    </a:solidFill>
                  </a:tcPr>
                </a:tc>
                <a:extLst>
                  <a:ext uri="{0D108BD9-81ED-4DB2-BD59-A6C34878D82A}">
                    <a16:rowId xmlns="" xmlns:a16="http://schemas.microsoft.com/office/drawing/2014/main" val="10000"/>
                  </a:ext>
                </a:extLst>
              </a:tr>
              <a:tr h="370840">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600" b="1" dirty="0"/>
                        <a:t>Get</a:t>
                      </a:r>
                      <a:r>
                        <a:rPr lang="en-US" sz="1600" b="1" baseline="0" dirty="0"/>
                        <a:t> your tickets ready and see if you’re a winner of the $1,000 VISA gift card! At this time, we will also wrap up all other conference drawings that have not been drawn already. Please pick up your items before leaving!</a:t>
                      </a:r>
                      <a:endParaRPr lang="en-US" sz="1600" b="1" dirty="0"/>
                    </a:p>
                  </a:txBody>
                  <a:tcPr>
                    <a:solidFill>
                      <a:srgbClr val="D8ACD3"/>
                    </a:solidFill>
                  </a:tcPr>
                </a:tc>
                <a:extLst>
                  <a:ext uri="{0D108BD9-81ED-4DB2-BD59-A6C34878D82A}">
                    <a16:rowId xmlns="" xmlns:a16="http://schemas.microsoft.com/office/drawing/2014/main" val="10001"/>
                  </a:ext>
                </a:extLst>
              </a:tr>
            </a:tbl>
          </a:graphicData>
        </a:graphic>
      </p:graphicFrame>
      <p:sp>
        <p:nvSpPr>
          <p:cNvPr id="7" name="TextBox 6"/>
          <p:cNvSpPr txBox="1"/>
          <p:nvPr/>
        </p:nvSpPr>
        <p:spPr>
          <a:xfrm>
            <a:off x="108170" y="4997814"/>
            <a:ext cx="6641661" cy="646331"/>
          </a:xfrm>
          <a:prstGeom prst="rect">
            <a:avLst/>
          </a:prstGeom>
          <a:solidFill>
            <a:srgbClr val="0070C0"/>
          </a:solidFill>
          <a:ln w="38100">
            <a:solidFill>
              <a:srgbClr val="00B050"/>
            </a:solidFill>
          </a:ln>
          <a:effectLst/>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1200" b="1" dirty="0">
                <a:solidFill>
                  <a:schemeClr val="bg1"/>
                </a:solidFill>
                <a:latin typeface="+mj-lt"/>
              </a:rPr>
              <a:t>We will have materials on all of these subjects and more to hand out while your peers help to give you information on what their personal history has taught them!</a:t>
            </a:r>
          </a:p>
          <a:p>
            <a:pPr algn="ctr"/>
            <a:r>
              <a:rPr lang="en-US" sz="1200" b="1" dirty="0">
                <a:solidFill>
                  <a:schemeClr val="bg1"/>
                </a:solidFill>
                <a:latin typeface="+mj-lt"/>
              </a:rPr>
              <a:t>Learn from those who have gone before you! </a:t>
            </a:r>
          </a:p>
        </p:txBody>
      </p:sp>
      <p:pic>
        <p:nvPicPr>
          <p:cNvPr id="16" name="Picture 15" descr="WACO BOARD OF DIRECTORS (18).png"/>
          <p:cNvPicPr>
            <a:picLocks noChangeAspect="1"/>
          </p:cNvPicPr>
          <p:nvPr/>
        </p:nvPicPr>
        <p:blipFill>
          <a:blip r:embed="rId3" cstate="print"/>
          <a:stretch>
            <a:fillRect/>
          </a:stretch>
        </p:blipFill>
        <p:spPr>
          <a:xfrm>
            <a:off x="0" y="0"/>
            <a:ext cx="6858000" cy="428625"/>
          </a:xfrm>
          <a:prstGeom prst="rect">
            <a:avLst/>
          </a:prstGeom>
        </p:spPr>
      </p:pic>
      <p:graphicFrame>
        <p:nvGraphicFramePr>
          <p:cNvPr id="21" name="Table 20"/>
          <p:cNvGraphicFramePr>
            <a:graphicFrameLocks noGrp="1"/>
          </p:cNvGraphicFramePr>
          <p:nvPr>
            <p:extLst>
              <p:ext uri="{D42A27DB-BD31-4B8C-83A1-F6EECF244321}">
                <p14:modId xmlns="" xmlns:p14="http://schemas.microsoft.com/office/powerpoint/2010/main" val="1415404294"/>
              </p:ext>
            </p:extLst>
          </p:nvPr>
        </p:nvGraphicFramePr>
        <p:xfrm>
          <a:off x="57150" y="467062"/>
          <a:ext cx="6734175" cy="4450080"/>
        </p:xfrm>
        <a:graphic>
          <a:graphicData uri="http://schemas.openxmlformats.org/drawingml/2006/table">
            <a:tbl>
              <a:tblPr firstRow="1" bandRow="1">
                <a:tableStyleId>{5C22544A-7EE6-4342-B048-85BDC9FD1C3A}</a:tableStyleId>
              </a:tblPr>
              <a:tblGrid>
                <a:gridCol w="6734175">
                  <a:extLst>
                    <a:ext uri="{9D8B030D-6E8A-4147-A177-3AD203B41FA5}">
                      <a16:colId xmlns="" xmlns:a16="http://schemas.microsoft.com/office/drawing/2014/main" val="20000"/>
                    </a:ext>
                  </a:extLst>
                </a:gridCol>
              </a:tblGrid>
              <a:tr h="370840">
                <a:tc>
                  <a:txBody>
                    <a:bodyPr/>
                    <a:lstStyle/>
                    <a:p>
                      <a:pPr algn="ctr"/>
                      <a:r>
                        <a:rPr lang="en-US" sz="2000" b="0" dirty="0">
                          <a:solidFill>
                            <a:schemeClr val="tx1"/>
                          </a:solidFill>
                          <a:latin typeface="Eras Bold ITC" pitchFamily="34" charset="0"/>
                          <a:cs typeface="Arial" panose="020B0604020202020204" pitchFamily="34" charset="0"/>
                        </a:rPr>
                        <a:t>9:00am -10:45am - Structured Cracker Barrel </a:t>
                      </a:r>
                      <a:endParaRPr lang="en-US" sz="2000" b="0" dirty="0">
                        <a:solidFill>
                          <a:schemeClr val="tx1"/>
                        </a:solidFill>
                        <a:highlight>
                          <a:srgbClr val="FFFF00"/>
                        </a:highlight>
                        <a:latin typeface="Eras Bold ITC" pitchFamily="34" charset="0"/>
                        <a:cs typeface="Arial" panose="020B0604020202020204" pitchFamily="34" charset="0"/>
                      </a:endParaRPr>
                    </a:p>
                  </a:txBody>
                  <a:tcPr>
                    <a:solidFill>
                      <a:srgbClr val="FFC000"/>
                    </a:solidFill>
                  </a:tcPr>
                </a:tc>
                <a:extLst>
                  <a:ext uri="{0D108BD9-81ED-4DB2-BD59-A6C34878D82A}">
                    <a16:rowId xmlns="" xmlns:a16="http://schemas.microsoft.com/office/drawing/2014/main" val="10000"/>
                  </a:ext>
                </a:extLst>
              </a:tr>
              <a:tr h="370840">
                <a:tc>
                  <a:txBody>
                    <a:bodyPr/>
                    <a:lstStyle/>
                    <a:p>
                      <a:pPr marL="0" marR="0" indent="0" algn="l" defTabSz="820583" rtl="0" eaLnBrk="1" fontAlgn="auto" latinLnBrk="0" hangingPunct="1">
                        <a:lnSpc>
                          <a:spcPct val="100000"/>
                        </a:lnSpc>
                        <a:spcBef>
                          <a:spcPts val="0"/>
                        </a:spcBef>
                        <a:spcAft>
                          <a:spcPts val="0"/>
                        </a:spcAft>
                        <a:buClrTx/>
                        <a:buSzTx/>
                        <a:buFontTx/>
                        <a:buNone/>
                        <a:tabLst/>
                        <a:defRPr/>
                      </a:pPr>
                      <a:r>
                        <a:rPr lang="en-US" sz="1500" dirty="0"/>
                        <a:t>Lori Severson to facilitate</a:t>
                      </a:r>
                      <a:r>
                        <a:rPr lang="en-US" sz="1500" baseline="0" dirty="0"/>
                        <a:t>. </a:t>
                      </a:r>
                      <a:r>
                        <a:rPr lang="en-US" sz="1500" dirty="0"/>
                        <a:t>Listed presenters will bring three ideas to get us started!</a:t>
                      </a:r>
                    </a:p>
                    <a:p>
                      <a:pPr marL="0" marR="0" indent="0" algn="l" defTabSz="820583" rtl="0" eaLnBrk="1" fontAlgn="auto" latinLnBrk="0" hangingPunct="1">
                        <a:lnSpc>
                          <a:spcPct val="100000"/>
                        </a:lnSpc>
                        <a:spcBef>
                          <a:spcPts val="0"/>
                        </a:spcBef>
                        <a:spcAft>
                          <a:spcPts val="0"/>
                        </a:spcAft>
                        <a:buClrTx/>
                        <a:buSzTx/>
                        <a:buFontTx/>
                        <a:buNone/>
                        <a:tabLst/>
                        <a:defRPr/>
                      </a:pPr>
                      <a:endParaRPr lang="en-US" sz="500" dirty="0"/>
                    </a:p>
                    <a:p>
                      <a:pPr marL="285750" indent="-285750">
                        <a:buFont typeface="Arial" panose="020B0604020202020204" pitchFamily="34" charset="0"/>
                        <a:buChar char="•"/>
                      </a:pPr>
                      <a:r>
                        <a:rPr lang="en-US" sz="1500" b="0" dirty="0"/>
                        <a:t>Tips for creating a fun, positive and productive work environment</a:t>
                      </a:r>
                      <a:r>
                        <a:rPr lang="en-US" sz="1500" b="0" baseline="0" dirty="0"/>
                        <a:t> – Hannah Piper, Tia Anderson and Lori Severson</a:t>
                      </a:r>
                      <a:endParaRPr lang="en-US" sz="1500" b="0" dirty="0"/>
                    </a:p>
                    <a:p>
                      <a:pPr marL="285750" indent="-285750">
                        <a:buFont typeface="Arial" panose="020B0604020202020204" pitchFamily="34" charset="0"/>
                        <a:buChar char="•"/>
                      </a:pPr>
                      <a:r>
                        <a:rPr lang="en-US" sz="1500" b="0" dirty="0"/>
                        <a:t>Generating revenue through special events – </a:t>
                      </a:r>
                      <a:r>
                        <a:rPr lang="en-US" sz="1500" b="0" dirty="0" err="1"/>
                        <a:t>Deneen</a:t>
                      </a:r>
                      <a:r>
                        <a:rPr lang="en-US" sz="1500" b="0" dirty="0"/>
                        <a:t> Pedersen, Joyce </a:t>
                      </a:r>
                      <a:r>
                        <a:rPr lang="en-US" sz="1500" b="0" dirty="0" err="1"/>
                        <a:t>Stenklyft</a:t>
                      </a:r>
                      <a:r>
                        <a:rPr lang="en-US" sz="1500" b="0" dirty="0"/>
                        <a:t> and Lori Severson</a:t>
                      </a:r>
                    </a:p>
                    <a:p>
                      <a:pPr marL="285750" indent="-285750">
                        <a:buFont typeface="Arial" panose="020B0604020202020204" pitchFamily="34" charset="0"/>
                        <a:buChar char="•"/>
                      </a:pPr>
                      <a:r>
                        <a:rPr lang="en-US" sz="1500" b="0" dirty="0"/>
                        <a:t>Tech-Topics: What’s new in 2022? – Pete Hagen</a:t>
                      </a:r>
                    </a:p>
                    <a:p>
                      <a:pPr marL="285750" indent="-285750">
                        <a:buFont typeface="Arial" panose="020B0604020202020204" pitchFamily="34" charset="0"/>
                        <a:buChar char="•"/>
                      </a:pPr>
                      <a:r>
                        <a:rPr lang="en-US" sz="1500" b="0" dirty="0"/>
                        <a:t>Food menu items: Best and worst sellers – Bud </a:t>
                      </a:r>
                      <a:r>
                        <a:rPr lang="en-US" sz="1500" b="0" dirty="0" err="1"/>
                        <a:t>Styer</a:t>
                      </a:r>
                      <a:r>
                        <a:rPr lang="en-US" sz="1500" b="0" dirty="0"/>
                        <a:t>,</a:t>
                      </a:r>
                      <a:r>
                        <a:rPr lang="en-US" sz="1500" b="0" baseline="0" dirty="0"/>
                        <a:t> Jim Button and Sarah Krause</a:t>
                      </a:r>
                      <a:endParaRPr lang="en-US" sz="1500" b="0" dirty="0"/>
                    </a:p>
                    <a:p>
                      <a:pPr marL="285750" indent="-285750">
                        <a:buFont typeface="Arial" panose="020B0604020202020204" pitchFamily="34" charset="0"/>
                        <a:buChar char="•"/>
                      </a:pPr>
                      <a:r>
                        <a:rPr lang="en-US" sz="1500" b="0" dirty="0"/>
                        <a:t>Legal Eagle: How to be prepared in 2022 – Mark </a:t>
                      </a:r>
                      <a:r>
                        <a:rPr lang="en-US" sz="1500" b="0" dirty="0" err="1"/>
                        <a:t>Hazelbaker</a:t>
                      </a:r>
                      <a:endParaRPr lang="en-US" sz="1500" b="0" dirty="0"/>
                    </a:p>
                    <a:p>
                      <a:pPr marL="285750" indent="-285750">
                        <a:buFont typeface="Arial" panose="020B0604020202020204" pitchFamily="34" charset="0"/>
                        <a:buChar char="•"/>
                      </a:pPr>
                      <a:r>
                        <a:rPr lang="en-US" sz="1500" b="0" dirty="0"/>
                        <a:t>Social media channels: Where do I need to be?! – Tia Anderson, Sarah Krause and Ashley Wegner</a:t>
                      </a:r>
                    </a:p>
                    <a:p>
                      <a:pPr marL="285750" indent="-285750">
                        <a:buFont typeface="Arial" panose="020B0604020202020204" pitchFamily="34" charset="0"/>
                        <a:buChar char="•"/>
                      </a:pPr>
                      <a:r>
                        <a:rPr lang="en-US" sz="1500" b="0" dirty="0"/>
                        <a:t>Best practices to improve workplace communications – Mark </a:t>
                      </a:r>
                      <a:r>
                        <a:rPr lang="en-US" sz="1500" b="0" dirty="0" err="1"/>
                        <a:t>Hazelbaker</a:t>
                      </a:r>
                      <a:endParaRPr lang="en-US" sz="1500" b="0" dirty="0"/>
                    </a:p>
                    <a:p>
                      <a:pPr marL="285750" indent="-285750">
                        <a:buFont typeface="Arial" panose="020B0604020202020204" pitchFamily="34" charset="0"/>
                        <a:buChar char="•"/>
                      </a:pPr>
                      <a:r>
                        <a:rPr lang="en-US" sz="1500" b="0" dirty="0"/>
                        <a:t>Sales Tax: What you need to know for this tax year – Holly Hoffman</a:t>
                      </a:r>
                    </a:p>
                    <a:p>
                      <a:pPr marL="285750" indent="-285750">
                        <a:buFont typeface="Arial" panose="020B0604020202020204" pitchFamily="34" charset="0"/>
                        <a:buChar char="•"/>
                      </a:pPr>
                      <a:r>
                        <a:rPr lang="en-US" sz="1500" b="0" dirty="0"/>
                        <a:t>Campground amenities: What do people love most? – Bud </a:t>
                      </a:r>
                      <a:r>
                        <a:rPr lang="en-US" sz="1500" b="0" dirty="0" err="1"/>
                        <a:t>Styer</a:t>
                      </a:r>
                      <a:r>
                        <a:rPr lang="en-US" sz="1500" b="0" dirty="0"/>
                        <a:t>, Sarah</a:t>
                      </a:r>
                      <a:r>
                        <a:rPr lang="en-US" sz="1500" b="0" baseline="0" dirty="0"/>
                        <a:t> Krause and </a:t>
                      </a:r>
                      <a:r>
                        <a:rPr lang="en-US" sz="1500" b="0" baseline="0" dirty="0" err="1"/>
                        <a:t>Deneen</a:t>
                      </a:r>
                      <a:r>
                        <a:rPr lang="en-US" sz="1500" b="0" baseline="0" dirty="0"/>
                        <a:t> Pedersen</a:t>
                      </a:r>
                      <a:endParaRPr lang="en-US" sz="1500" b="0" dirty="0"/>
                    </a:p>
                    <a:p>
                      <a:pPr marL="285750" indent="-285750">
                        <a:buFont typeface="Arial" panose="020B0604020202020204" pitchFamily="34" charset="0"/>
                        <a:buChar char="•"/>
                      </a:pPr>
                      <a:r>
                        <a:rPr lang="en-US" sz="1500" b="0" dirty="0"/>
                        <a:t>What is the best idea you’ve had to save time, save money, make business easier to or make more money? – Lori Severson</a:t>
                      </a:r>
                    </a:p>
                  </a:txBody>
                  <a:tcPr>
                    <a:solidFill>
                      <a:schemeClr val="accent3">
                        <a:lumMod val="40000"/>
                        <a:lumOff val="60000"/>
                      </a:schemeClr>
                    </a:solidFill>
                  </a:tcPr>
                </a:tc>
                <a:extLst>
                  <a:ext uri="{0D108BD9-81ED-4DB2-BD59-A6C34878D82A}">
                    <a16:rowId xmlns="" xmlns:a16="http://schemas.microsoft.com/office/drawing/2014/main" val="10001"/>
                  </a:ext>
                </a:extLst>
              </a:tr>
            </a:tbl>
          </a:graphicData>
        </a:graphic>
      </p:graphicFrame>
      <p:graphicFrame>
        <p:nvGraphicFramePr>
          <p:cNvPr id="23" name="Table 22"/>
          <p:cNvGraphicFramePr>
            <a:graphicFrameLocks noGrp="1"/>
          </p:cNvGraphicFramePr>
          <p:nvPr>
            <p:extLst>
              <p:ext uri="{D42A27DB-BD31-4B8C-83A1-F6EECF244321}">
                <p14:modId xmlns="" xmlns:p14="http://schemas.microsoft.com/office/powerpoint/2010/main" val="2597295089"/>
              </p:ext>
            </p:extLst>
          </p:nvPr>
        </p:nvGraphicFramePr>
        <p:xfrm>
          <a:off x="57150" y="7872442"/>
          <a:ext cx="6734175" cy="1219200"/>
        </p:xfrm>
        <a:graphic>
          <a:graphicData uri="http://schemas.openxmlformats.org/drawingml/2006/table">
            <a:tbl>
              <a:tblPr firstRow="1" bandRow="1">
                <a:tableStyleId>{5C22544A-7EE6-4342-B048-85BDC9FD1C3A}</a:tableStyleId>
              </a:tblPr>
              <a:tblGrid>
                <a:gridCol w="6734175">
                  <a:extLst>
                    <a:ext uri="{9D8B030D-6E8A-4147-A177-3AD203B41FA5}">
                      <a16:colId xmlns="" xmlns:a16="http://schemas.microsoft.com/office/drawing/2014/main" val="20000"/>
                    </a:ext>
                  </a:extLst>
                </a:gridCol>
              </a:tblGrid>
              <a:tr h="370840">
                <a:tc>
                  <a:txBody>
                    <a:bodyPr/>
                    <a:lstStyle/>
                    <a:p>
                      <a:pPr algn="ctr"/>
                      <a:r>
                        <a:rPr lang="en-US" sz="2000" b="0" dirty="0">
                          <a:solidFill>
                            <a:schemeClr val="tx1"/>
                          </a:solidFill>
                          <a:latin typeface="Eras Bold ITC" pitchFamily="34" charset="0"/>
                          <a:cs typeface="Arial" panose="020B0604020202020204" pitchFamily="34" charset="0"/>
                        </a:rPr>
                        <a:t>Before you leave, be sure to…</a:t>
                      </a:r>
                      <a:endParaRPr lang="en-US" sz="2000" b="0" dirty="0">
                        <a:solidFill>
                          <a:schemeClr val="tx1"/>
                        </a:solidFill>
                        <a:highlight>
                          <a:srgbClr val="FFFF00"/>
                        </a:highlight>
                        <a:latin typeface="Eras Bold ITC" pitchFamily="34" charset="0"/>
                        <a:cs typeface="Arial" panose="020B0604020202020204" pitchFamily="34" charset="0"/>
                      </a:endParaRPr>
                    </a:p>
                  </a:txBody>
                  <a:tcPr>
                    <a:solidFill>
                      <a:srgbClr val="FFCC00"/>
                    </a:solidFill>
                  </a:tcPr>
                </a:tc>
                <a:extLst>
                  <a:ext uri="{0D108BD9-81ED-4DB2-BD59-A6C34878D82A}">
                    <a16:rowId xmlns="" xmlns:a16="http://schemas.microsoft.com/office/drawing/2014/main" val="10000"/>
                  </a:ext>
                </a:extLst>
              </a:tr>
              <a:tr h="370840">
                <a:tc>
                  <a:txBody>
                    <a:bodyPr/>
                    <a:lstStyle/>
                    <a:p>
                      <a:pPr algn="ctr"/>
                      <a:r>
                        <a:rPr lang="en-US" altLang="en-US" sz="1600" b="1" dirty="0">
                          <a:solidFill>
                            <a:schemeClr val="tx1"/>
                          </a:solidFill>
                        </a:rPr>
                        <a:t>Pick up any hand outs that are still available, drop off your badges at registration and say your good-byes, good-lucks and farewells!</a:t>
                      </a:r>
                    </a:p>
                    <a:p>
                      <a:pPr algn="ctr"/>
                      <a:r>
                        <a:rPr lang="en-US" altLang="en-US" sz="1600" b="1" dirty="0">
                          <a:solidFill>
                            <a:schemeClr val="tx1"/>
                          </a:solidFill>
                        </a:rPr>
                        <a:t>We wish you all a successful 2022 season!</a:t>
                      </a:r>
                    </a:p>
                  </a:txBody>
                  <a:tcPr>
                    <a:solidFill>
                      <a:schemeClr val="accent3">
                        <a:lumMod val="40000"/>
                        <a:lumOff val="60000"/>
                      </a:schemeClr>
                    </a:solidFill>
                  </a:tcPr>
                </a:tc>
                <a:extLst>
                  <a:ext uri="{0D108BD9-81ED-4DB2-BD59-A6C34878D82A}">
                    <a16:rowId xmlns=""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 xmlns:p14="http://schemas.microsoft.com/office/powerpoint/2010/main" val="1787671053"/>
              </p:ext>
            </p:extLst>
          </p:nvPr>
        </p:nvGraphicFramePr>
        <p:xfrm>
          <a:off x="80963" y="5724817"/>
          <a:ext cx="6734175" cy="767080"/>
        </p:xfrm>
        <a:graphic>
          <a:graphicData uri="http://schemas.openxmlformats.org/drawingml/2006/table">
            <a:tbl>
              <a:tblPr firstRow="1" bandRow="1">
                <a:tableStyleId>{5C22544A-7EE6-4342-B048-85BDC9FD1C3A}</a:tableStyleId>
              </a:tblPr>
              <a:tblGrid>
                <a:gridCol w="6734175">
                  <a:extLst>
                    <a:ext uri="{9D8B030D-6E8A-4147-A177-3AD203B41FA5}">
                      <a16:colId xmlns="" xmlns:a16="http://schemas.microsoft.com/office/drawing/2014/main" val="20000"/>
                    </a:ext>
                  </a:extLst>
                </a:gridCol>
              </a:tblGrid>
              <a:tr h="370840">
                <a:tc>
                  <a:txBody>
                    <a:bodyPr/>
                    <a:lstStyle/>
                    <a:p>
                      <a:pPr algn="ctr"/>
                      <a:r>
                        <a:rPr lang="en-US" sz="2000" b="0" dirty="0">
                          <a:solidFill>
                            <a:schemeClr val="bg1"/>
                          </a:solidFill>
                          <a:latin typeface="Eras Bold ITC" pitchFamily="34" charset="0"/>
                          <a:cs typeface="Arial" panose="020B0604020202020204" pitchFamily="34" charset="0"/>
                        </a:rPr>
                        <a:t>10:45am – Kids Kamp Graduation</a:t>
                      </a:r>
                      <a:endParaRPr lang="en-US" sz="2000" b="0" dirty="0">
                        <a:solidFill>
                          <a:schemeClr val="bg1"/>
                        </a:solidFill>
                        <a:highlight>
                          <a:srgbClr val="FFFF00"/>
                        </a:highlight>
                        <a:latin typeface="Eras Bold ITC" pitchFamily="34" charset="0"/>
                        <a:cs typeface="Arial" panose="020B0604020202020204" pitchFamily="34" charset="0"/>
                      </a:endParaRPr>
                    </a:p>
                  </a:txBody>
                  <a:tcPr>
                    <a:solidFill>
                      <a:srgbClr val="00B050"/>
                    </a:solidFill>
                  </a:tcPr>
                </a:tc>
                <a:extLst>
                  <a:ext uri="{0D108BD9-81ED-4DB2-BD59-A6C34878D82A}">
                    <a16:rowId xmlns="" xmlns:a16="http://schemas.microsoft.com/office/drawing/2014/main" val="10000"/>
                  </a:ext>
                </a:extLst>
              </a:tr>
              <a:tr h="370840">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600" b="1" dirty="0"/>
                        <a:t>Watch the WACO Kids Kamp graduates get their certificates and fun gifts!</a:t>
                      </a:r>
                    </a:p>
                  </a:txBody>
                  <a:tcPr>
                    <a:solidFill>
                      <a:srgbClr val="C6E6A2"/>
                    </a:solidFill>
                  </a:tcPr>
                </a:tc>
                <a:extLst>
                  <a:ext uri="{0D108BD9-81ED-4DB2-BD59-A6C34878D82A}">
                    <a16:rowId xmlns="" xmlns:a16="http://schemas.microsoft.com/office/drawing/2014/main" val="10001"/>
                  </a:ext>
                </a:extLst>
              </a:tr>
            </a:tbl>
          </a:graphicData>
        </a:graphic>
      </p:graphicFrame>
    </p:spTree>
    <p:extLst>
      <p:ext uri="{BB962C8B-B14F-4D97-AF65-F5344CB8AC3E}">
        <p14:creationId xmlns="" xmlns:p14="http://schemas.microsoft.com/office/powerpoint/2010/main" val="1179644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ndom Graphics (7).png">
            <a:extLst>
              <a:ext uri="{FF2B5EF4-FFF2-40B4-BE49-F238E27FC236}">
                <a16:creationId xmlns="" xmlns:a16="http://schemas.microsoft.com/office/drawing/2014/main" id="{6D0E80EF-2196-4542-BA77-C4D1BD421E04}"/>
              </a:ext>
            </a:extLst>
          </p:cNvPr>
          <p:cNvPicPr>
            <a:picLocks noChangeAspect="1"/>
          </p:cNvPicPr>
          <p:nvPr/>
        </p:nvPicPr>
        <p:blipFill>
          <a:blip r:embed="rId2" cstate="print"/>
          <a:srcRect t="4966" b="4737"/>
          <a:stretch>
            <a:fillRect/>
          </a:stretch>
        </p:blipFill>
        <p:spPr>
          <a:xfrm rot="302429">
            <a:off x="5435243" y="386621"/>
            <a:ext cx="1392781" cy="1257639"/>
          </a:xfrm>
          <a:prstGeom prst="rect">
            <a:avLst/>
          </a:prstGeom>
        </p:spPr>
      </p:pic>
      <p:pic>
        <p:nvPicPr>
          <p:cNvPr id="4" name="Picture 3" descr="WACO BOARD OF DIRECTORS (19).png">
            <a:extLst>
              <a:ext uri="{FF2B5EF4-FFF2-40B4-BE49-F238E27FC236}">
                <a16:creationId xmlns="" xmlns:a16="http://schemas.microsoft.com/office/drawing/2014/main" id="{816D54EC-87B8-4396-9150-11D9EF06C6A8}"/>
              </a:ext>
            </a:extLst>
          </p:cNvPr>
          <p:cNvPicPr>
            <a:picLocks noChangeAspect="1"/>
          </p:cNvPicPr>
          <p:nvPr/>
        </p:nvPicPr>
        <p:blipFill>
          <a:blip r:embed="rId3" cstate="print"/>
          <a:stretch>
            <a:fillRect/>
          </a:stretch>
        </p:blipFill>
        <p:spPr>
          <a:xfrm>
            <a:off x="0" y="-11430"/>
            <a:ext cx="6858000" cy="428625"/>
          </a:xfrm>
          <a:prstGeom prst="rect">
            <a:avLst/>
          </a:prstGeom>
        </p:spPr>
      </p:pic>
      <p:sp>
        <p:nvSpPr>
          <p:cNvPr id="6" name="TextBox 5">
            <a:extLst>
              <a:ext uri="{FF2B5EF4-FFF2-40B4-BE49-F238E27FC236}">
                <a16:creationId xmlns="" xmlns:a16="http://schemas.microsoft.com/office/drawing/2014/main" id="{0840D311-AE0B-4292-8592-A1250302DD2B}"/>
              </a:ext>
            </a:extLst>
          </p:cNvPr>
          <p:cNvSpPr txBox="1"/>
          <p:nvPr/>
        </p:nvSpPr>
        <p:spPr>
          <a:xfrm>
            <a:off x="160020" y="458240"/>
            <a:ext cx="4983480" cy="369332"/>
          </a:xfrm>
          <a:prstGeom prst="rect">
            <a:avLst/>
          </a:prstGeom>
          <a:noFill/>
        </p:spPr>
        <p:txBody>
          <a:bodyPr wrap="square" rtlCol="0">
            <a:spAutoFit/>
          </a:bodyPr>
          <a:lstStyle/>
          <a:p>
            <a:r>
              <a:rPr lang="en-US" dirty="0">
                <a:latin typeface="Arial Black" panose="020B0A04020102020204" pitchFamily="34" charset="0"/>
              </a:rPr>
              <a:t>SCHEDULE AT A GLANCE</a:t>
            </a:r>
          </a:p>
        </p:txBody>
      </p:sp>
      <p:sp>
        <p:nvSpPr>
          <p:cNvPr id="8" name="TextBox 7">
            <a:extLst>
              <a:ext uri="{FF2B5EF4-FFF2-40B4-BE49-F238E27FC236}">
                <a16:creationId xmlns="" xmlns:a16="http://schemas.microsoft.com/office/drawing/2014/main" id="{2AF050E1-00C9-4E31-95A9-192A9953571F}"/>
              </a:ext>
            </a:extLst>
          </p:cNvPr>
          <p:cNvSpPr txBox="1"/>
          <p:nvPr/>
        </p:nvSpPr>
        <p:spPr>
          <a:xfrm>
            <a:off x="160020" y="672983"/>
            <a:ext cx="5669280" cy="1015663"/>
          </a:xfrm>
          <a:prstGeom prst="rect">
            <a:avLst/>
          </a:prstGeom>
          <a:noFill/>
        </p:spPr>
        <p:txBody>
          <a:bodyPr wrap="square">
            <a:spAutoFit/>
          </a:bodyPr>
          <a:lstStyle/>
          <a:p>
            <a:pPr marL="0" marR="0">
              <a:spcBef>
                <a:spcPts val="0"/>
              </a:spcBef>
              <a:spcAft>
                <a:spcPts val="0"/>
              </a:spcAft>
            </a:pPr>
            <a:r>
              <a:rPr lang="en-US" sz="1800" b="1" dirty="0">
                <a:effectLst/>
                <a:ea typeface="Times New Roman" panose="02020603050405020304" pitchFamily="18" charset="0"/>
              </a:rPr>
              <a:t>REMINDERS:</a:t>
            </a:r>
            <a:endParaRPr lang="en-US" sz="2800" dirty="0">
              <a:effectLst/>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400" dirty="0">
                <a:ea typeface="Times New Roman" panose="02020603050405020304" pitchFamily="18" charset="0"/>
              </a:rPr>
              <a:t>Be sure to bring swimsuits, towel, and coat every day just in case!</a:t>
            </a:r>
            <a:endParaRPr lang="en-US" sz="1400" dirty="0">
              <a:effectLst/>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400" b="1" dirty="0">
                <a:effectLst/>
                <a:ea typeface="Times New Roman" panose="02020603050405020304" pitchFamily="18" charset="0"/>
              </a:rPr>
              <a:t>PICK UP IS 5 PM DAILY </a:t>
            </a:r>
            <a:r>
              <a:rPr lang="en-US" sz="1400" dirty="0">
                <a:effectLst/>
                <a:ea typeface="Times New Roman" panose="02020603050405020304" pitchFamily="18" charset="0"/>
              </a:rPr>
              <a:t>– our volunteers are needed in other areas, </a:t>
            </a:r>
            <a:br>
              <a:rPr lang="en-US" sz="1400" dirty="0">
                <a:effectLst/>
                <a:ea typeface="Times New Roman" panose="02020603050405020304" pitchFamily="18" charset="0"/>
              </a:rPr>
            </a:br>
            <a:r>
              <a:rPr lang="en-US" sz="1400" dirty="0">
                <a:effectLst/>
                <a:ea typeface="Times New Roman" panose="02020603050405020304" pitchFamily="18" charset="0"/>
              </a:rPr>
              <a:t>so please respect the full Convention with prompt pick up!</a:t>
            </a:r>
          </a:p>
        </p:txBody>
      </p:sp>
      <p:sp>
        <p:nvSpPr>
          <p:cNvPr id="55" name="TextBox 54">
            <a:extLst>
              <a:ext uri="{FF2B5EF4-FFF2-40B4-BE49-F238E27FC236}">
                <a16:creationId xmlns="" xmlns:a16="http://schemas.microsoft.com/office/drawing/2014/main" id="{91AD99EC-263E-4B03-897A-581D8C63B000}"/>
              </a:ext>
            </a:extLst>
          </p:cNvPr>
          <p:cNvSpPr txBox="1"/>
          <p:nvPr/>
        </p:nvSpPr>
        <p:spPr>
          <a:xfrm>
            <a:off x="124850" y="1652454"/>
            <a:ext cx="6662810" cy="800219"/>
          </a:xfrm>
          <a:prstGeom prst="rect">
            <a:avLst/>
          </a:prstGeom>
          <a:noFill/>
          <a:ln>
            <a:solidFill>
              <a:srgbClr val="F1A914"/>
            </a:solidFill>
          </a:ln>
        </p:spPr>
        <p:txBody>
          <a:bodyPr wrap="square">
            <a:spAutoFit/>
          </a:bodyPr>
          <a:lstStyle/>
          <a:p>
            <a:pPr marL="0" marR="0">
              <a:spcBef>
                <a:spcPts val="0"/>
              </a:spcBef>
              <a:spcAft>
                <a:spcPts val="0"/>
              </a:spcAft>
            </a:pPr>
            <a:r>
              <a:rPr lang="en-US" sz="1800" b="1" u="sng" dirty="0">
                <a:effectLst/>
                <a:ea typeface="Times New Roman" panose="02020603050405020304" pitchFamily="18" charset="0"/>
              </a:rPr>
              <a:t>WEDNESDAY</a:t>
            </a:r>
            <a:r>
              <a:rPr lang="en-US" sz="1800" b="1" dirty="0">
                <a:effectLst/>
                <a:ea typeface="Times New Roman" panose="02020603050405020304" pitchFamily="18" charset="0"/>
              </a:rPr>
              <a:t>:</a:t>
            </a:r>
          </a:p>
          <a:p>
            <a:pPr marL="0" marR="0">
              <a:spcBef>
                <a:spcPts val="0"/>
              </a:spcBef>
              <a:spcAft>
                <a:spcPts val="0"/>
              </a:spcAft>
            </a:pPr>
            <a:r>
              <a:rPr lang="en-US" sz="1400" dirty="0">
                <a:ea typeface="Times New Roman" panose="02020603050405020304" pitchFamily="18" charset="0"/>
              </a:rPr>
              <a:t>Hotel day – registration sign off, crafts/prep for Mardi Gras parade, movies, and hotel pool time!  Be sure to bring a towel, suit, bag for wet clothing and your smiles!</a:t>
            </a:r>
            <a:endParaRPr lang="en-US" sz="1400" dirty="0">
              <a:effectLst/>
              <a:ea typeface="Times New Roman" panose="02020603050405020304" pitchFamily="18" charset="0"/>
            </a:endParaRPr>
          </a:p>
        </p:txBody>
      </p:sp>
      <p:sp>
        <p:nvSpPr>
          <p:cNvPr id="56" name="TextBox 55">
            <a:extLst>
              <a:ext uri="{FF2B5EF4-FFF2-40B4-BE49-F238E27FC236}">
                <a16:creationId xmlns="" xmlns:a16="http://schemas.microsoft.com/office/drawing/2014/main" id="{292A5ECB-C692-45BD-A76B-99AB1739EB8A}"/>
              </a:ext>
            </a:extLst>
          </p:cNvPr>
          <p:cNvSpPr txBox="1"/>
          <p:nvPr/>
        </p:nvSpPr>
        <p:spPr>
          <a:xfrm>
            <a:off x="124850" y="2487843"/>
            <a:ext cx="3268978" cy="3600986"/>
          </a:xfrm>
          <a:prstGeom prst="rect">
            <a:avLst/>
          </a:prstGeom>
          <a:noFill/>
          <a:ln>
            <a:solidFill>
              <a:srgbClr val="33AE55"/>
            </a:solidFill>
          </a:ln>
        </p:spPr>
        <p:txBody>
          <a:bodyPr wrap="square">
            <a:spAutoFit/>
          </a:bodyPr>
          <a:lstStyle/>
          <a:p>
            <a:pPr marL="0" marR="0">
              <a:spcBef>
                <a:spcPts val="0"/>
              </a:spcBef>
              <a:spcAft>
                <a:spcPts val="0"/>
              </a:spcAft>
            </a:pPr>
            <a:r>
              <a:rPr lang="en-US" sz="1800" b="1" u="sng" dirty="0">
                <a:effectLst/>
                <a:ea typeface="Times New Roman" panose="02020603050405020304" pitchFamily="18" charset="0"/>
              </a:rPr>
              <a:t>THURSDAY</a:t>
            </a:r>
            <a:r>
              <a:rPr lang="en-US" sz="1800" b="1" dirty="0">
                <a:effectLst/>
                <a:ea typeface="Times New Roman" panose="02020603050405020304" pitchFamily="18" charset="0"/>
              </a:rPr>
              <a:t>:</a:t>
            </a:r>
          </a:p>
          <a:p>
            <a:pPr defTabSz="914079" fontAlgn="base">
              <a:spcBef>
                <a:spcPct val="0"/>
              </a:spcBef>
              <a:spcAft>
                <a:spcPct val="0"/>
              </a:spcAft>
            </a:pPr>
            <a:r>
              <a:rPr lang="en-US" altLang="en-US" sz="1400" b="1" dirty="0">
                <a:solidFill>
                  <a:srgbClr val="000000"/>
                </a:solidFill>
              </a:rPr>
              <a:t>LEAVE: </a:t>
            </a:r>
            <a:r>
              <a:rPr lang="en-US" altLang="en-US" sz="1400" b="1" i="1" dirty="0">
                <a:solidFill>
                  <a:srgbClr val="000000"/>
                </a:solidFill>
              </a:rPr>
              <a:t>From Hotel to Skate City</a:t>
            </a:r>
          </a:p>
          <a:p>
            <a:pPr defTabSz="914079" fontAlgn="base">
              <a:spcBef>
                <a:spcPct val="0"/>
              </a:spcBef>
              <a:spcAft>
                <a:spcPct val="0"/>
              </a:spcAft>
            </a:pPr>
            <a:r>
              <a:rPr lang="en-US" altLang="en-US" sz="1400" dirty="0">
                <a:solidFill>
                  <a:srgbClr val="000000"/>
                </a:solidFill>
              </a:rPr>
              <a:t>Load Time: 9:30 am at front lobby of Hotel</a:t>
            </a:r>
            <a:br>
              <a:rPr lang="en-US" altLang="en-US" sz="1400" dirty="0">
                <a:solidFill>
                  <a:srgbClr val="000000"/>
                </a:solidFill>
              </a:rPr>
            </a:br>
            <a:r>
              <a:rPr lang="en-US" altLang="en-US" sz="1400" dirty="0">
                <a:solidFill>
                  <a:srgbClr val="000000"/>
                </a:solidFill>
              </a:rPr>
              <a:t>Departure Time: 9:45 am from Hotel</a:t>
            </a:r>
          </a:p>
          <a:p>
            <a:pPr defTabSz="914079" fontAlgn="base">
              <a:spcBef>
                <a:spcPct val="0"/>
              </a:spcBef>
              <a:spcAft>
                <a:spcPct val="0"/>
              </a:spcAft>
            </a:pPr>
            <a:r>
              <a:rPr lang="en-US" altLang="en-US" sz="1400" dirty="0">
                <a:solidFill>
                  <a:srgbClr val="000000"/>
                </a:solidFill>
              </a:rPr>
              <a:t>Drop off Time: 10:15 am at Skate City	</a:t>
            </a:r>
          </a:p>
          <a:p>
            <a:pPr defTabSz="914079" fontAlgn="base">
              <a:spcBef>
                <a:spcPct val="0"/>
              </a:spcBef>
              <a:spcAft>
                <a:spcPct val="0"/>
              </a:spcAft>
            </a:pPr>
            <a:r>
              <a:rPr lang="en-US" altLang="en-US" sz="1400" b="1" dirty="0">
                <a:solidFill>
                  <a:srgbClr val="000000"/>
                </a:solidFill>
              </a:rPr>
              <a:t>WE WILL EAT LUNCH HERE!</a:t>
            </a:r>
            <a:endParaRPr lang="en-US" altLang="en-US" sz="1400" dirty="0">
              <a:solidFill>
                <a:srgbClr val="000000"/>
              </a:solidFill>
            </a:endParaRPr>
          </a:p>
          <a:p>
            <a:pPr defTabSz="914079" fontAlgn="base">
              <a:spcBef>
                <a:spcPct val="0"/>
              </a:spcBef>
              <a:spcAft>
                <a:spcPct val="0"/>
              </a:spcAft>
            </a:pPr>
            <a:endParaRPr lang="en-US" altLang="en-US" sz="1400" b="1" dirty="0">
              <a:solidFill>
                <a:srgbClr val="000000"/>
              </a:solidFill>
            </a:endParaRPr>
          </a:p>
          <a:p>
            <a:pPr defTabSz="914079" fontAlgn="base">
              <a:spcBef>
                <a:spcPct val="0"/>
              </a:spcBef>
              <a:spcAft>
                <a:spcPct val="0"/>
              </a:spcAft>
            </a:pPr>
            <a:r>
              <a:rPr lang="en-US" altLang="en-US" sz="1400" b="1" dirty="0">
                <a:solidFill>
                  <a:srgbClr val="000000"/>
                </a:solidFill>
              </a:rPr>
              <a:t>LEAVE:</a:t>
            </a:r>
            <a:r>
              <a:rPr lang="en-US" altLang="en-US" sz="1400" dirty="0">
                <a:solidFill>
                  <a:srgbClr val="000000"/>
                </a:solidFill>
              </a:rPr>
              <a:t> </a:t>
            </a:r>
            <a:r>
              <a:rPr lang="en-US" altLang="en-US" sz="1400" b="1" i="1" dirty="0">
                <a:solidFill>
                  <a:srgbClr val="000000"/>
                </a:solidFill>
              </a:rPr>
              <a:t>From Skate City to YMCA</a:t>
            </a:r>
          </a:p>
          <a:p>
            <a:pPr defTabSz="914079" fontAlgn="base">
              <a:spcBef>
                <a:spcPct val="0"/>
              </a:spcBef>
              <a:spcAft>
                <a:spcPct val="0"/>
              </a:spcAft>
            </a:pPr>
            <a:r>
              <a:rPr lang="en-US" altLang="en-US" sz="1400" dirty="0">
                <a:solidFill>
                  <a:srgbClr val="000000"/>
                </a:solidFill>
              </a:rPr>
              <a:t>Load Time: 12:30 pm in front of Skate City</a:t>
            </a:r>
          </a:p>
          <a:p>
            <a:pPr defTabSz="914079" fontAlgn="base">
              <a:spcBef>
                <a:spcPct val="0"/>
              </a:spcBef>
              <a:spcAft>
                <a:spcPct val="0"/>
              </a:spcAft>
            </a:pPr>
            <a:r>
              <a:rPr lang="en-US" altLang="en-US" sz="1400" dirty="0">
                <a:solidFill>
                  <a:srgbClr val="000000"/>
                </a:solidFill>
              </a:rPr>
              <a:t>Departure Time: 12:40 pm from Skate City</a:t>
            </a:r>
          </a:p>
          <a:p>
            <a:pPr defTabSz="914079" fontAlgn="base">
              <a:spcBef>
                <a:spcPct val="0"/>
              </a:spcBef>
              <a:spcAft>
                <a:spcPct val="0"/>
              </a:spcAft>
            </a:pPr>
            <a:r>
              <a:rPr lang="en-US" altLang="en-US" sz="1400" dirty="0">
                <a:solidFill>
                  <a:srgbClr val="000000"/>
                </a:solidFill>
              </a:rPr>
              <a:t>Drop off Time: 1:00 pm at YMCA</a:t>
            </a:r>
          </a:p>
          <a:p>
            <a:pPr defTabSz="914079" fontAlgn="base">
              <a:spcBef>
                <a:spcPct val="0"/>
              </a:spcBef>
              <a:spcAft>
                <a:spcPct val="0"/>
              </a:spcAft>
            </a:pPr>
            <a:endParaRPr lang="en-US" altLang="en-US" sz="1400" dirty="0">
              <a:solidFill>
                <a:srgbClr val="000000"/>
              </a:solidFill>
            </a:endParaRPr>
          </a:p>
          <a:p>
            <a:pPr defTabSz="914079" fontAlgn="base">
              <a:spcBef>
                <a:spcPct val="0"/>
              </a:spcBef>
              <a:spcAft>
                <a:spcPct val="0"/>
              </a:spcAft>
            </a:pPr>
            <a:r>
              <a:rPr lang="en-US" altLang="en-US" sz="1400" b="1" dirty="0">
                <a:solidFill>
                  <a:srgbClr val="000000"/>
                </a:solidFill>
              </a:rPr>
              <a:t>RETURN: </a:t>
            </a:r>
            <a:r>
              <a:rPr lang="en-US" altLang="en-US" sz="1400" b="1" i="1" dirty="0">
                <a:solidFill>
                  <a:srgbClr val="000000"/>
                </a:solidFill>
              </a:rPr>
              <a:t>From YMCA to Hotel</a:t>
            </a:r>
          </a:p>
          <a:p>
            <a:pPr defTabSz="914079" fontAlgn="base">
              <a:spcBef>
                <a:spcPct val="0"/>
              </a:spcBef>
              <a:spcAft>
                <a:spcPct val="0"/>
              </a:spcAft>
            </a:pPr>
            <a:r>
              <a:rPr lang="en-US" altLang="en-US" sz="1400" dirty="0">
                <a:solidFill>
                  <a:srgbClr val="000000"/>
                </a:solidFill>
              </a:rPr>
              <a:t>Load Time: 3 pm in front lobby of YMCA</a:t>
            </a:r>
          </a:p>
          <a:p>
            <a:pPr defTabSz="914079" fontAlgn="base">
              <a:spcBef>
                <a:spcPct val="0"/>
              </a:spcBef>
              <a:spcAft>
                <a:spcPct val="0"/>
              </a:spcAft>
            </a:pPr>
            <a:r>
              <a:rPr lang="en-US" altLang="en-US" sz="1400" dirty="0">
                <a:solidFill>
                  <a:srgbClr val="000000"/>
                </a:solidFill>
              </a:rPr>
              <a:t>Departure Time: 3:10 pm from YMCA</a:t>
            </a:r>
          </a:p>
          <a:p>
            <a:pPr defTabSz="914079" fontAlgn="base">
              <a:spcBef>
                <a:spcPct val="0"/>
              </a:spcBef>
              <a:spcAft>
                <a:spcPct val="0"/>
              </a:spcAft>
            </a:pPr>
            <a:r>
              <a:rPr lang="en-US" altLang="en-US" sz="1400" dirty="0">
                <a:solidFill>
                  <a:srgbClr val="000000"/>
                </a:solidFill>
              </a:rPr>
              <a:t>Drop off Time: 3:30 pm at Hotel</a:t>
            </a:r>
          </a:p>
        </p:txBody>
      </p:sp>
      <p:sp>
        <p:nvSpPr>
          <p:cNvPr id="59" name="TextBox 58">
            <a:extLst>
              <a:ext uri="{FF2B5EF4-FFF2-40B4-BE49-F238E27FC236}">
                <a16:creationId xmlns="" xmlns:a16="http://schemas.microsoft.com/office/drawing/2014/main" id="{21CAF666-C420-4FC6-B397-2E6A1CE12C4D}"/>
              </a:ext>
            </a:extLst>
          </p:cNvPr>
          <p:cNvSpPr txBox="1"/>
          <p:nvPr/>
        </p:nvSpPr>
        <p:spPr>
          <a:xfrm>
            <a:off x="3428998" y="2487843"/>
            <a:ext cx="3358662" cy="5109091"/>
          </a:xfrm>
          <a:prstGeom prst="rect">
            <a:avLst/>
          </a:prstGeom>
          <a:noFill/>
          <a:ln>
            <a:solidFill>
              <a:srgbClr val="A14BCC"/>
            </a:solidFill>
          </a:ln>
        </p:spPr>
        <p:txBody>
          <a:bodyPr wrap="square">
            <a:spAutoFit/>
          </a:bodyPr>
          <a:lstStyle/>
          <a:p>
            <a:pPr marL="0" marR="0">
              <a:spcBef>
                <a:spcPts val="0"/>
              </a:spcBef>
              <a:spcAft>
                <a:spcPts val="0"/>
              </a:spcAft>
            </a:pPr>
            <a:r>
              <a:rPr lang="en-US" sz="1800" b="1" u="sng" dirty="0">
                <a:effectLst/>
                <a:ea typeface="Times New Roman" panose="02020603050405020304" pitchFamily="18" charset="0"/>
              </a:rPr>
              <a:t>FRIDAY</a:t>
            </a:r>
            <a:r>
              <a:rPr lang="en-US" sz="1800" b="1" i="1" dirty="0">
                <a:effectLst/>
                <a:ea typeface="Times New Roman" panose="02020603050405020304" pitchFamily="18" charset="0"/>
              </a:rPr>
              <a:t>:</a:t>
            </a:r>
          </a:p>
          <a:p>
            <a:pPr defTabSz="914079" fontAlgn="base">
              <a:spcBef>
                <a:spcPct val="0"/>
              </a:spcBef>
              <a:spcAft>
                <a:spcPct val="0"/>
              </a:spcAft>
            </a:pPr>
            <a:r>
              <a:rPr lang="en-US" altLang="en-US" sz="1400" b="1" dirty="0">
                <a:solidFill>
                  <a:srgbClr val="000000"/>
                </a:solidFill>
              </a:rPr>
              <a:t>LEAVE: </a:t>
            </a:r>
            <a:r>
              <a:rPr lang="en-US" altLang="en-US" sz="1400" b="1" i="1" dirty="0">
                <a:solidFill>
                  <a:srgbClr val="000000"/>
                </a:solidFill>
              </a:rPr>
              <a:t>From Hotel to Putt n’ Play</a:t>
            </a:r>
          </a:p>
          <a:p>
            <a:pPr defTabSz="914079" fontAlgn="base">
              <a:spcBef>
                <a:spcPct val="0"/>
              </a:spcBef>
              <a:spcAft>
                <a:spcPct val="0"/>
              </a:spcAft>
            </a:pPr>
            <a:r>
              <a:rPr lang="en-US" altLang="en-US" sz="1400" dirty="0">
                <a:solidFill>
                  <a:srgbClr val="000000"/>
                </a:solidFill>
              </a:rPr>
              <a:t>Load Time: 11:00 am at front lobby of Hotel</a:t>
            </a:r>
            <a:br>
              <a:rPr lang="en-US" altLang="en-US" sz="1400" dirty="0">
                <a:solidFill>
                  <a:srgbClr val="000000"/>
                </a:solidFill>
              </a:rPr>
            </a:br>
            <a:r>
              <a:rPr lang="en-US" altLang="en-US" sz="1400" dirty="0">
                <a:solidFill>
                  <a:srgbClr val="000000"/>
                </a:solidFill>
              </a:rPr>
              <a:t>Departure Time: 11:15 am from Hotel</a:t>
            </a:r>
          </a:p>
          <a:p>
            <a:pPr defTabSz="914079" fontAlgn="base">
              <a:spcBef>
                <a:spcPct val="0"/>
              </a:spcBef>
              <a:spcAft>
                <a:spcPct val="0"/>
              </a:spcAft>
            </a:pPr>
            <a:r>
              <a:rPr lang="en-US" altLang="en-US" sz="1400" dirty="0">
                <a:solidFill>
                  <a:srgbClr val="000000"/>
                </a:solidFill>
              </a:rPr>
              <a:t>Drop off Time: 11:30 am at Putt n’ Play</a:t>
            </a:r>
          </a:p>
          <a:p>
            <a:pPr defTabSz="914079" fontAlgn="base">
              <a:spcBef>
                <a:spcPct val="0"/>
              </a:spcBef>
              <a:spcAft>
                <a:spcPct val="0"/>
              </a:spcAft>
            </a:pPr>
            <a:r>
              <a:rPr lang="en-US" altLang="en-US" sz="1400" b="1" dirty="0">
                <a:solidFill>
                  <a:srgbClr val="000000"/>
                </a:solidFill>
              </a:rPr>
              <a:t>WE WILL EAT LUNCH HERE – BE SURE TO CHOOSE YOUR MENU ITEMS AHEAD OF TIME!</a:t>
            </a:r>
          </a:p>
          <a:p>
            <a:pPr defTabSz="914079" fontAlgn="base">
              <a:spcBef>
                <a:spcPct val="0"/>
              </a:spcBef>
              <a:spcAft>
                <a:spcPct val="0"/>
              </a:spcAft>
            </a:pPr>
            <a:endParaRPr lang="en-US" altLang="en-US" sz="1400" dirty="0">
              <a:solidFill>
                <a:srgbClr val="000000"/>
              </a:solidFill>
            </a:endParaRPr>
          </a:p>
          <a:p>
            <a:pPr defTabSz="914079" fontAlgn="base">
              <a:spcBef>
                <a:spcPct val="0"/>
              </a:spcBef>
              <a:spcAft>
                <a:spcPct val="0"/>
              </a:spcAft>
            </a:pPr>
            <a:r>
              <a:rPr lang="en-US" altLang="en-US" sz="1400" b="1" dirty="0">
                <a:solidFill>
                  <a:srgbClr val="000000"/>
                </a:solidFill>
              </a:rPr>
              <a:t>LEAVE:</a:t>
            </a:r>
            <a:r>
              <a:rPr lang="en-US" altLang="en-US" sz="1400" dirty="0">
                <a:solidFill>
                  <a:srgbClr val="000000"/>
                </a:solidFill>
              </a:rPr>
              <a:t> </a:t>
            </a:r>
            <a:r>
              <a:rPr lang="en-US" altLang="en-US" sz="1400" i="1" dirty="0">
                <a:solidFill>
                  <a:srgbClr val="000000"/>
                </a:solidFill>
              </a:rPr>
              <a:t> </a:t>
            </a:r>
            <a:r>
              <a:rPr lang="en-US" altLang="en-US" sz="1400" b="1" i="1" dirty="0">
                <a:solidFill>
                  <a:srgbClr val="000000"/>
                </a:solidFill>
              </a:rPr>
              <a:t>From Putt n’ Play to Children’s Museum</a:t>
            </a:r>
            <a:endParaRPr lang="en-US" altLang="en-US" b="1" dirty="0"/>
          </a:p>
          <a:p>
            <a:pPr defTabSz="914079" fontAlgn="base">
              <a:spcBef>
                <a:spcPct val="0"/>
              </a:spcBef>
              <a:spcAft>
                <a:spcPct val="0"/>
              </a:spcAft>
            </a:pPr>
            <a:r>
              <a:rPr lang="en-US" altLang="en-US" sz="1400" dirty="0">
                <a:solidFill>
                  <a:srgbClr val="000000"/>
                </a:solidFill>
              </a:rPr>
              <a:t>Load Time: 1:30 pm in parking lot of Putt n’ Play</a:t>
            </a:r>
          </a:p>
          <a:p>
            <a:pPr defTabSz="914079" fontAlgn="base">
              <a:spcBef>
                <a:spcPct val="0"/>
              </a:spcBef>
              <a:spcAft>
                <a:spcPct val="0"/>
              </a:spcAft>
            </a:pPr>
            <a:r>
              <a:rPr lang="en-US" altLang="en-US" sz="1400" dirty="0">
                <a:solidFill>
                  <a:srgbClr val="000000"/>
                </a:solidFill>
              </a:rPr>
              <a:t>Departure Time: 1:40 pm from Putt n’ Play</a:t>
            </a:r>
          </a:p>
          <a:p>
            <a:pPr defTabSz="914079" fontAlgn="base">
              <a:spcBef>
                <a:spcPct val="0"/>
              </a:spcBef>
              <a:spcAft>
                <a:spcPct val="0"/>
              </a:spcAft>
            </a:pPr>
            <a:r>
              <a:rPr lang="en-US" altLang="en-US" sz="1400" dirty="0">
                <a:solidFill>
                  <a:srgbClr val="000000"/>
                </a:solidFill>
              </a:rPr>
              <a:t>Drop off Time: 1:55 pm at Children’s Museum</a:t>
            </a:r>
          </a:p>
          <a:p>
            <a:pPr defTabSz="914079" fontAlgn="base">
              <a:spcBef>
                <a:spcPct val="0"/>
              </a:spcBef>
              <a:spcAft>
                <a:spcPct val="0"/>
              </a:spcAft>
            </a:pPr>
            <a:endParaRPr lang="en-US" altLang="en-US" sz="1400" dirty="0">
              <a:solidFill>
                <a:srgbClr val="000000"/>
              </a:solidFill>
            </a:endParaRPr>
          </a:p>
          <a:p>
            <a:pPr defTabSz="914079" fontAlgn="base">
              <a:spcBef>
                <a:spcPct val="0"/>
              </a:spcBef>
              <a:spcAft>
                <a:spcPct val="0"/>
              </a:spcAft>
            </a:pPr>
            <a:r>
              <a:rPr lang="en-US" altLang="en-US" sz="1400" b="1" dirty="0">
                <a:solidFill>
                  <a:srgbClr val="000000"/>
                </a:solidFill>
              </a:rPr>
              <a:t>RETURN: </a:t>
            </a:r>
            <a:r>
              <a:rPr lang="en-US" altLang="en-US" sz="1400" b="1" i="1" dirty="0">
                <a:solidFill>
                  <a:srgbClr val="000000"/>
                </a:solidFill>
              </a:rPr>
              <a:t>From Children’s Museum to Hotel</a:t>
            </a:r>
            <a:endParaRPr lang="en-US" altLang="en-US" sz="1400" b="1" dirty="0">
              <a:solidFill>
                <a:srgbClr val="000000"/>
              </a:solidFill>
            </a:endParaRPr>
          </a:p>
          <a:p>
            <a:pPr defTabSz="914079" fontAlgn="base">
              <a:spcBef>
                <a:spcPct val="0"/>
              </a:spcBef>
              <a:spcAft>
                <a:spcPct val="0"/>
              </a:spcAft>
            </a:pPr>
            <a:r>
              <a:rPr lang="en-US" altLang="en-US" sz="1400" dirty="0">
                <a:solidFill>
                  <a:srgbClr val="000000"/>
                </a:solidFill>
              </a:rPr>
              <a:t>Load Time: 4 pm in front lobby of Children’s Museum</a:t>
            </a:r>
          </a:p>
          <a:p>
            <a:pPr defTabSz="914079" fontAlgn="base">
              <a:spcBef>
                <a:spcPct val="0"/>
              </a:spcBef>
              <a:spcAft>
                <a:spcPct val="0"/>
              </a:spcAft>
            </a:pPr>
            <a:r>
              <a:rPr lang="en-US" altLang="en-US" sz="1400" dirty="0">
                <a:solidFill>
                  <a:srgbClr val="000000"/>
                </a:solidFill>
              </a:rPr>
              <a:t>Departure Time: 4:10 pm from Children’s Museum</a:t>
            </a:r>
            <a:br>
              <a:rPr lang="en-US" altLang="en-US" sz="1400" dirty="0">
                <a:solidFill>
                  <a:srgbClr val="000000"/>
                </a:solidFill>
              </a:rPr>
            </a:br>
            <a:r>
              <a:rPr lang="en-US" altLang="en-US" sz="1400" dirty="0">
                <a:solidFill>
                  <a:srgbClr val="000000"/>
                </a:solidFill>
              </a:rPr>
              <a:t>Drop off Time: 4:20 pm at Hotel</a:t>
            </a:r>
          </a:p>
        </p:txBody>
      </p:sp>
      <p:sp>
        <p:nvSpPr>
          <p:cNvPr id="69" name="TextBox 68">
            <a:extLst>
              <a:ext uri="{FF2B5EF4-FFF2-40B4-BE49-F238E27FC236}">
                <a16:creationId xmlns="" xmlns:a16="http://schemas.microsoft.com/office/drawing/2014/main" id="{04507266-993A-4FFA-ADD8-9DD7BC029BEE}"/>
              </a:ext>
            </a:extLst>
          </p:cNvPr>
          <p:cNvSpPr txBox="1"/>
          <p:nvPr/>
        </p:nvSpPr>
        <p:spPr>
          <a:xfrm>
            <a:off x="124850" y="6150384"/>
            <a:ext cx="3268978" cy="1446550"/>
          </a:xfrm>
          <a:prstGeom prst="rect">
            <a:avLst/>
          </a:prstGeom>
          <a:noFill/>
          <a:ln>
            <a:solidFill>
              <a:srgbClr val="F1A914"/>
            </a:solidFill>
          </a:ln>
        </p:spPr>
        <p:txBody>
          <a:bodyPr wrap="square">
            <a:spAutoFit/>
          </a:bodyPr>
          <a:lstStyle/>
          <a:p>
            <a:pPr marL="0" marR="0">
              <a:spcBef>
                <a:spcPts val="0"/>
              </a:spcBef>
              <a:spcAft>
                <a:spcPts val="0"/>
              </a:spcAft>
            </a:pPr>
            <a:r>
              <a:rPr lang="en-US" sz="1800" b="1" u="sng" dirty="0">
                <a:effectLst/>
                <a:ea typeface="Times New Roman" panose="02020603050405020304" pitchFamily="18" charset="0"/>
              </a:rPr>
              <a:t>SATURDAY</a:t>
            </a:r>
            <a:r>
              <a:rPr lang="en-US" sz="1800" b="1" dirty="0">
                <a:effectLst/>
                <a:ea typeface="Times New Roman" panose="02020603050405020304" pitchFamily="18" charset="0"/>
              </a:rPr>
              <a:t>:</a:t>
            </a:r>
          </a:p>
          <a:p>
            <a:r>
              <a:rPr lang="en-US" sz="1400" dirty="0">
                <a:ea typeface="Times New Roman" panose="02020603050405020304" pitchFamily="18" charset="0"/>
              </a:rPr>
              <a:t>Hotel/Tradeshow Day – registration sign off, crafts/prep for Mardi Gras parade, movies, and hotel pool time!  Be sure to bring a towel, suit, bag for wet clothing and your smiles!</a:t>
            </a:r>
          </a:p>
        </p:txBody>
      </p:sp>
      <p:sp>
        <p:nvSpPr>
          <p:cNvPr id="77" name="TextBox 76">
            <a:extLst>
              <a:ext uri="{FF2B5EF4-FFF2-40B4-BE49-F238E27FC236}">
                <a16:creationId xmlns="" xmlns:a16="http://schemas.microsoft.com/office/drawing/2014/main" id="{DBFD1EF9-8478-428F-858E-0634370BAD57}"/>
              </a:ext>
            </a:extLst>
          </p:cNvPr>
          <p:cNvSpPr txBox="1"/>
          <p:nvPr/>
        </p:nvSpPr>
        <p:spPr>
          <a:xfrm>
            <a:off x="124850" y="7660936"/>
            <a:ext cx="3268978" cy="584775"/>
          </a:xfrm>
          <a:prstGeom prst="rect">
            <a:avLst/>
          </a:prstGeom>
          <a:noFill/>
          <a:ln>
            <a:solidFill>
              <a:srgbClr val="33AE55"/>
            </a:solidFill>
          </a:ln>
        </p:spPr>
        <p:txBody>
          <a:bodyPr wrap="square">
            <a:spAutoFit/>
          </a:bodyPr>
          <a:lstStyle/>
          <a:p>
            <a:pPr marL="0" marR="0">
              <a:spcBef>
                <a:spcPts val="0"/>
              </a:spcBef>
              <a:spcAft>
                <a:spcPts val="0"/>
              </a:spcAft>
            </a:pPr>
            <a:r>
              <a:rPr lang="en-US" sz="1800" b="1" u="sng" dirty="0">
                <a:effectLst/>
                <a:ea typeface="Times New Roman" panose="02020603050405020304" pitchFamily="18" charset="0"/>
              </a:rPr>
              <a:t>SUNDAY</a:t>
            </a:r>
            <a:r>
              <a:rPr lang="en-US" sz="1800" b="1" dirty="0">
                <a:effectLst/>
                <a:ea typeface="Times New Roman" panose="02020603050405020304" pitchFamily="18" charset="0"/>
              </a:rPr>
              <a:t>:</a:t>
            </a:r>
          </a:p>
          <a:p>
            <a:pPr marL="0" marR="0">
              <a:spcBef>
                <a:spcPts val="0"/>
              </a:spcBef>
              <a:spcAft>
                <a:spcPts val="0"/>
              </a:spcAft>
            </a:pPr>
            <a:r>
              <a:rPr lang="en-US" sz="1400" dirty="0">
                <a:ea typeface="Times New Roman" panose="02020603050405020304" pitchFamily="18" charset="0"/>
              </a:rPr>
              <a:t>GRADUATION DAY!</a:t>
            </a:r>
            <a:endParaRPr lang="en-US" sz="1400" dirty="0">
              <a:effectLst/>
              <a:ea typeface="Times New Roman" panose="02020603050405020304" pitchFamily="18" charset="0"/>
            </a:endParaRPr>
          </a:p>
        </p:txBody>
      </p:sp>
      <p:sp>
        <p:nvSpPr>
          <p:cNvPr id="14" name="TextBox 13">
            <a:extLst>
              <a:ext uri="{FF2B5EF4-FFF2-40B4-BE49-F238E27FC236}">
                <a16:creationId xmlns="" xmlns:a16="http://schemas.microsoft.com/office/drawing/2014/main" id="{0840D311-AE0B-4292-8592-A1250302DD2B}"/>
              </a:ext>
            </a:extLst>
          </p:cNvPr>
          <p:cNvSpPr txBox="1"/>
          <p:nvPr/>
        </p:nvSpPr>
        <p:spPr>
          <a:xfrm>
            <a:off x="3393828" y="7953323"/>
            <a:ext cx="3292722" cy="830997"/>
          </a:xfrm>
          <a:prstGeom prst="rect">
            <a:avLst/>
          </a:prstGeom>
          <a:noFill/>
        </p:spPr>
        <p:txBody>
          <a:bodyPr wrap="square" rtlCol="0">
            <a:spAutoFit/>
          </a:bodyPr>
          <a:lstStyle/>
          <a:p>
            <a:r>
              <a:rPr lang="en-US" dirty="0">
                <a:latin typeface="Arial Black" panose="020B0A04020102020204" pitchFamily="34" charset="0"/>
              </a:rPr>
              <a:t>MORE INFORMATION COMING SOON – with daily schedule and what to bring!</a:t>
            </a:r>
          </a:p>
        </p:txBody>
      </p:sp>
      <p:pic>
        <p:nvPicPr>
          <p:cNvPr id="2" name="Picture 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610750" y="8352330"/>
            <a:ext cx="696864" cy="676868"/>
          </a:xfrm>
          <a:prstGeom prst="rect">
            <a:avLst/>
          </a:prstGeom>
        </p:spPr>
      </p:pic>
      <p:pic>
        <p:nvPicPr>
          <p:cNvPr id="3" name="Picture 2"/>
          <p:cNvPicPr>
            <a:picLocks noChangeAspect="1"/>
          </p:cNvPicPr>
          <p:nvPr/>
        </p:nvPicPr>
        <p:blipFill>
          <a:blip r:embed="rId5" cstate="print">
            <a:extLst>
              <a:ext uri="{BEBA8EAE-BF5A-486C-A8C5-ECC9F3942E4B}">
                <a14:imgProps xmlns="" xmlns:a14="http://schemas.microsoft.com/office/drawing/2010/main">
                  <a14:imgLayer r:embed="rId6">
                    <a14:imgEffect>
                      <a14:backgroundRemoval t="10000" b="90000" l="10000" r="90000">
                        <a14:foregroundMark x1="35169" y1="19643" x2="35169" y2="19643"/>
                        <a14:foregroundMark x1="77119" y1="22727" x2="77119" y2="22727"/>
                      </a14:backgroundRemoval>
                    </a14:imgEffect>
                  </a14:imgLayer>
                </a14:imgProps>
              </a:ext>
              <a:ext uri="{28A0092B-C50C-407E-A947-70E740481C1C}">
                <a14:useLocalDpi xmlns="" xmlns:a14="http://schemas.microsoft.com/office/drawing/2010/main" val="0"/>
              </a:ext>
            </a:extLst>
          </a:blip>
          <a:stretch>
            <a:fillRect/>
          </a:stretch>
        </p:blipFill>
        <p:spPr>
          <a:xfrm rot="20676120">
            <a:off x="2396313" y="8301429"/>
            <a:ext cx="894961" cy="778667"/>
          </a:xfrm>
          <a:prstGeom prst="rect">
            <a:avLst/>
          </a:prstGeom>
        </p:spPr>
      </p:pic>
    </p:spTree>
    <p:extLst>
      <p:ext uri="{BB962C8B-B14F-4D97-AF65-F5344CB8AC3E}">
        <p14:creationId xmlns="" xmlns:p14="http://schemas.microsoft.com/office/powerpoint/2010/main" val="183256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ndom Graphics (7).png">
            <a:extLst>
              <a:ext uri="{FF2B5EF4-FFF2-40B4-BE49-F238E27FC236}">
                <a16:creationId xmlns="" xmlns:a16="http://schemas.microsoft.com/office/drawing/2014/main" id="{6D0E80EF-2196-4542-BA77-C4D1BD421E04}"/>
              </a:ext>
            </a:extLst>
          </p:cNvPr>
          <p:cNvPicPr>
            <a:picLocks noChangeAspect="1"/>
          </p:cNvPicPr>
          <p:nvPr/>
        </p:nvPicPr>
        <p:blipFill>
          <a:blip r:embed="rId2" cstate="print"/>
          <a:srcRect t="4966" b="4737"/>
          <a:stretch>
            <a:fillRect/>
          </a:stretch>
        </p:blipFill>
        <p:spPr>
          <a:xfrm rot="302429">
            <a:off x="5923302" y="8220665"/>
            <a:ext cx="735496" cy="664131"/>
          </a:xfrm>
          <a:prstGeom prst="rect">
            <a:avLst/>
          </a:prstGeom>
        </p:spPr>
      </p:pic>
      <p:pic>
        <p:nvPicPr>
          <p:cNvPr id="4" name="Picture 3" descr="WACO BOARD OF DIRECTORS (19).png">
            <a:extLst>
              <a:ext uri="{FF2B5EF4-FFF2-40B4-BE49-F238E27FC236}">
                <a16:creationId xmlns="" xmlns:a16="http://schemas.microsoft.com/office/drawing/2014/main" id="{816D54EC-87B8-4396-9150-11D9EF06C6A8}"/>
              </a:ext>
            </a:extLst>
          </p:cNvPr>
          <p:cNvPicPr>
            <a:picLocks noChangeAspect="1"/>
          </p:cNvPicPr>
          <p:nvPr/>
        </p:nvPicPr>
        <p:blipFill>
          <a:blip r:embed="rId3" cstate="print"/>
          <a:stretch>
            <a:fillRect/>
          </a:stretch>
        </p:blipFill>
        <p:spPr>
          <a:xfrm>
            <a:off x="0" y="-11430"/>
            <a:ext cx="6858000" cy="428625"/>
          </a:xfrm>
          <a:prstGeom prst="rect">
            <a:avLst/>
          </a:prstGeom>
        </p:spPr>
      </p:pic>
      <p:sp>
        <p:nvSpPr>
          <p:cNvPr id="6" name="TextBox 5">
            <a:extLst>
              <a:ext uri="{FF2B5EF4-FFF2-40B4-BE49-F238E27FC236}">
                <a16:creationId xmlns="" xmlns:a16="http://schemas.microsoft.com/office/drawing/2014/main" id="{0840D311-AE0B-4292-8592-A1250302DD2B}"/>
              </a:ext>
            </a:extLst>
          </p:cNvPr>
          <p:cNvSpPr txBox="1"/>
          <p:nvPr/>
        </p:nvSpPr>
        <p:spPr>
          <a:xfrm>
            <a:off x="160020" y="509040"/>
            <a:ext cx="4983480" cy="369332"/>
          </a:xfrm>
          <a:prstGeom prst="rect">
            <a:avLst/>
          </a:prstGeom>
          <a:noFill/>
        </p:spPr>
        <p:txBody>
          <a:bodyPr wrap="square" rtlCol="0">
            <a:spAutoFit/>
          </a:bodyPr>
          <a:lstStyle/>
          <a:p>
            <a:r>
              <a:rPr lang="en-US" dirty="0">
                <a:latin typeface="Arial Black" panose="020B0A04020102020204" pitchFamily="34" charset="0"/>
              </a:rPr>
              <a:t>REGISTRATION FORM</a:t>
            </a:r>
          </a:p>
        </p:txBody>
      </p:sp>
      <p:sp>
        <p:nvSpPr>
          <p:cNvPr id="8" name="TextBox 7">
            <a:extLst>
              <a:ext uri="{FF2B5EF4-FFF2-40B4-BE49-F238E27FC236}">
                <a16:creationId xmlns="" xmlns:a16="http://schemas.microsoft.com/office/drawing/2014/main" id="{2AF050E1-00C9-4E31-95A9-192A9953571F}"/>
              </a:ext>
            </a:extLst>
          </p:cNvPr>
          <p:cNvSpPr txBox="1"/>
          <p:nvPr/>
        </p:nvSpPr>
        <p:spPr>
          <a:xfrm>
            <a:off x="160020" y="825383"/>
            <a:ext cx="6526530" cy="707886"/>
          </a:xfrm>
          <a:prstGeom prst="rect">
            <a:avLst/>
          </a:prstGeom>
          <a:noFill/>
        </p:spPr>
        <p:txBody>
          <a:bodyPr wrap="square">
            <a:spAutoFit/>
          </a:bodyPr>
          <a:lstStyle/>
          <a:p>
            <a:pPr marL="0" marR="0">
              <a:spcBef>
                <a:spcPts val="0"/>
              </a:spcBef>
              <a:spcAft>
                <a:spcPts val="0"/>
              </a:spcAft>
            </a:pPr>
            <a:r>
              <a:rPr lang="en-US" sz="1600" b="1" dirty="0">
                <a:effectLst/>
                <a:ea typeface="Times New Roman" panose="02020603050405020304" pitchFamily="18" charset="0"/>
              </a:rPr>
              <a:t>Kids Kamp will operate on the following times:</a:t>
            </a:r>
            <a:endParaRPr lang="en-US" sz="1600" dirty="0">
              <a:effectLst/>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Wednesday, March 16</a:t>
            </a:r>
            <a:r>
              <a:rPr lang="en-US" sz="1200" baseline="30000" dirty="0">
                <a:effectLst/>
                <a:ea typeface="Times New Roman" panose="02020603050405020304" pitchFamily="18" charset="0"/>
              </a:rPr>
              <a:t>th</a:t>
            </a:r>
            <a:r>
              <a:rPr lang="en-US" sz="1200" dirty="0">
                <a:effectLst/>
                <a:ea typeface="Times New Roman" panose="02020603050405020304" pitchFamily="18" charset="0"/>
              </a:rPr>
              <a:t> – Saturday 7:30 am to 5:00 pm</a:t>
            </a:r>
          </a:p>
          <a:p>
            <a:pPr marL="285750" marR="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Optional AM session Sunday, March 20</a:t>
            </a:r>
            <a:r>
              <a:rPr lang="en-US" sz="1200" baseline="30000" dirty="0">
                <a:effectLst/>
                <a:ea typeface="Times New Roman" panose="02020603050405020304" pitchFamily="18" charset="0"/>
              </a:rPr>
              <a:t>th</a:t>
            </a:r>
            <a:r>
              <a:rPr lang="en-US" sz="1200" dirty="0">
                <a:effectLst/>
                <a:ea typeface="Times New Roman" panose="02020603050405020304" pitchFamily="18" charset="0"/>
              </a:rPr>
              <a:t> 8:00 </a:t>
            </a:r>
            <a:r>
              <a:rPr lang="en-US" sz="1200" dirty="0">
                <a:ea typeface="Times New Roman" panose="02020603050405020304" pitchFamily="18" charset="0"/>
              </a:rPr>
              <a:t>to</a:t>
            </a:r>
            <a:r>
              <a:rPr lang="en-US" sz="1200" dirty="0">
                <a:effectLst/>
                <a:ea typeface="Times New Roman" panose="02020603050405020304" pitchFamily="18" charset="0"/>
              </a:rPr>
              <a:t> 11:00 am</a:t>
            </a:r>
          </a:p>
        </p:txBody>
      </p:sp>
      <p:sp>
        <p:nvSpPr>
          <p:cNvPr id="9" name="TextBox 8">
            <a:extLst>
              <a:ext uri="{FF2B5EF4-FFF2-40B4-BE49-F238E27FC236}">
                <a16:creationId xmlns="" xmlns:a16="http://schemas.microsoft.com/office/drawing/2014/main" id="{7AC36C24-0517-4977-8390-C836390D9ABA}"/>
              </a:ext>
            </a:extLst>
          </p:cNvPr>
          <p:cNvSpPr txBox="1"/>
          <p:nvPr/>
        </p:nvSpPr>
        <p:spPr>
          <a:xfrm>
            <a:off x="160020" y="1463735"/>
            <a:ext cx="6526530" cy="892552"/>
          </a:xfrm>
          <a:prstGeom prst="rect">
            <a:avLst/>
          </a:prstGeom>
          <a:noFill/>
        </p:spPr>
        <p:txBody>
          <a:bodyPr wrap="square">
            <a:spAutoFit/>
          </a:bodyPr>
          <a:lstStyle/>
          <a:p>
            <a:pPr marL="0" marR="0">
              <a:spcBef>
                <a:spcPts val="0"/>
              </a:spcBef>
              <a:spcAft>
                <a:spcPts val="0"/>
              </a:spcAft>
            </a:pPr>
            <a:r>
              <a:rPr lang="en-US" sz="1600" b="1" dirty="0">
                <a:effectLst/>
                <a:ea typeface="Times New Roman" panose="02020603050405020304" pitchFamily="18" charset="0"/>
              </a:rPr>
              <a:t>Kids Kamp Rates:</a:t>
            </a:r>
            <a:endParaRPr lang="en-US" sz="1600" dirty="0">
              <a:effectLst/>
              <a:ea typeface="Times New Roman" panose="02020603050405020304" pitchFamily="18" charset="0"/>
            </a:endParaRPr>
          </a:p>
          <a:p>
            <a:pPr marL="285750" marR="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Wednesday, March 16</a:t>
            </a:r>
            <a:r>
              <a:rPr lang="en-US" sz="1200" baseline="30000" dirty="0">
                <a:effectLst/>
                <a:ea typeface="Times New Roman" panose="02020603050405020304" pitchFamily="18" charset="0"/>
              </a:rPr>
              <a:t>th</a:t>
            </a:r>
            <a:r>
              <a:rPr lang="en-US" sz="1200" dirty="0">
                <a:effectLst/>
                <a:ea typeface="Times New Roman" panose="02020603050405020304" pitchFamily="18" charset="0"/>
              </a:rPr>
              <a:t> – Sunday, March 20</a:t>
            </a:r>
            <a:r>
              <a:rPr lang="en-US" sz="1200" baseline="30000" dirty="0">
                <a:effectLst/>
                <a:ea typeface="Times New Roman" panose="02020603050405020304" pitchFamily="18" charset="0"/>
              </a:rPr>
              <a:t>th</a:t>
            </a:r>
            <a:r>
              <a:rPr lang="en-US" sz="1200" dirty="0">
                <a:effectLst/>
                <a:ea typeface="Times New Roman" panose="02020603050405020304" pitchFamily="18" charset="0"/>
              </a:rPr>
              <a:t>: $125/child </a:t>
            </a:r>
          </a:p>
          <a:p>
            <a:pPr marL="285750" marR="0" indent="-285750">
              <a:spcBef>
                <a:spcPts val="0"/>
              </a:spcBef>
              <a:spcAft>
                <a:spcPts val="0"/>
              </a:spcAft>
              <a:buFont typeface="Arial" panose="020B0604020202020204" pitchFamily="34" charset="0"/>
              <a:buChar char="•"/>
            </a:pPr>
            <a:r>
              <a:rPr lang="en-US" sz="1200" dirty="0">
                <a:effectLst/>
                <a:ea typeface="Times New Roman" panose="02020603050405020304" pitchFamily="18" charset="0"/>
              </a:rPr>
              <a:t>Non-WACO Members Rate: $50/day/child</a:t>
            </a:r>
          </a:p>
          <a:p>
            <a:pPr marL="285750" marR="0" indent="-285750">
              <a:spcBef>
                <a:spcPts val="0"/>
              </a:spcBef>
              <a:spcAft>
                <a:spcPts val="0"/>
              </a:spcAft>
              <a:buFont typeface="Arial" panose="020B0604020202020204" pitchFamily="34" charset="0"/>
              <a:buChar char="•"/>
            </a:pPr>
            <a:r>
              <a:rPr lang="en-US" sz="1200" dirty="0">
                <a:ea typeface="Times New Roman" panose="02020603050405020304" pitchFamily="18" charset="0"/>
              </a:rPr>
              <a:t>No discounts will be given for days unattended.</a:t>
            </a:r>
            <a:endParaRPr lang="en-US" sz="1200" dirty="0">
              <a:effectLst/>
              <a:ea typeface="Times New Roman" panose="02020603050405020304" pitchFamily="18" charset="0"/>
            </a:endParaRPr>
          </a:p>
        </p:txBody>
      </p:sp>
      <p:sp>
        <p:nvSpPr>
          <p:cNvPr id="11" name="TextBox 10">
            <a:extLst>
              <a:ext uri="{FF2B5EF4-FFF2-40B4-BE49-F238E27FC236}">
                <a16:creationId xmlns="" xmlns:a16="http://schemas.microsoft.com/office/drawing/2014/main" id="{0C5A58BE-9E60-4D32-915D-1AFE0B419192}"/>
              </a:ext>
            </a:extLst>
          </p:cNvPr>
          <p:cNvSpPr txBox="1"/>
          <p:nvPr/>
        </p:nvSpPr>
        <p:spPr>
          <a:xfrm>
            <a:off x="160020" y="3542391"/>
            <a:ext cx="2640330" cy="369332"/>
          </a:xfrm>
          <a:prstGeom prst="rect">
            <a:avLst/>
          </a:prstGeom>
          <a:noFill/>
        </p:spPr>
        <p:txBody>
          <a:bodyPr wrap="square" rtlCol="0">
            <a:spAutoFit/>
          </a:bodyPr>
          <a:lstStyle/>
          <a:p>
            <a:r>
              <a:rPr lang="en-US" dirty="0"/>
              <a:t>Campground Name:</a:t>
            </a:r>
          </a:p>
        </p:txBody>
      </p:sp>
      <p:sp>
        <p:nvSpPr>
          <p:cNvPr id="12" name="TextBox 11">
            <a:extLst>
              <a:ext uri="{FF2B5EF4-FFF2-40B4-BE49-F238E27FC236}">
                <a16:creationId xmlns="" xmlns:a16="http://schemas.microsoft.com/office/drawing/2014/main" id="{8858B989-11D2-4BCF-B282-E9E219F7A74F}"/>
              </a:ext>
            </a:extLst>
          </p:cNvPr>
          <p:cNvSpPr txBox="1"/>
          <p:nvPr/>
        </p:nvSpPr>
        <p:spPr>
          <a:xfrm>
            <a:off x="160020" y="5276273"/>
            <a:ext cx="2640330" cy="369332"/>
          </a:xfrm>
          <a:prstGeom prst="rect">
            <a:avLst/>
          </a:prstGeom>
          <a:noFill/>
        </p:spPr>
        <p:txBody>
          <a:bodyPr wrap="square" rtlCol="0">
            <a:spAutoFit/>
          </a:bodyPr>
          <a:lstStyle/>
          <a:p>
            <a:r>
              <a:rPr lang="en-US" dirty="0"/>
              <a:t>Child(ren) Information:</a:t>
            </a:r>
          </a:p>
        </p:txBody>
      </p:sp>
      <p:sp>
        <p:nvSpPr>
          <p:cNvPr id="13" name="TextBox 12">
            <a:extLst>
              <a:ext uri="{FF2B5EF4-FFF2-40B4-BE49-F238E27FC236}">
                <a16:creationId xmlns="" xmlns:a16="http://schemas.microsoft.com/office/drawing/2014/main" id="{9F01E241-F199-4DF0-AA16-5B473F05FFB2}"/>
              </a:ext>
            </a:extLst>
          </p:cNvPr>
          <p:cNvSpPr txBox="1"/>
          <p:nvPr/>
        </p:nvSpPr>
        <p:spPr>
          <a:xfrm>
            <a:off x="160020" y="3940224"/>
            <a:ext cx="2640330" cy="369332"/>
          </a:xfrm>
          <a:prstGeom prst="rect">
            <a:avLst/>
          </a:prstGeom>
          <a:noFill/>
        </p:spPr>
        <p:txBody>
          <a:bodyPr wrap="square" rtlCol="0">
            <a:spAutoFit/>
          </a:bodyPr>
          <a:lstStyle/>
          <a:p>
            <a:r>
              <a:rPr lang="en-US" dirty="0"/>
              <a:t>Parent Information:</a:t>
            </a:r>
          </a:p>
        </p:txBody>
      </p:sp>
      <p:cxnSp>
        <p:nvCxnSpPr>
          <p:cNvPr id="16" name="Straight Connector 15">
            <a:extLst>
              <a:ext uri="{FF2B5EF4-FFF2-40B4-BE49-F238E27FC236}">
                <a16:creationId xmlns="" xmlns:a16="http://schemas.microsoft.com/office/drawing/2014/main" id="{383077FF-645E-4192-922F-C5525ACC665C}"/>
              </a:ext>
            </a:extLst>
          </p:cNvPr>
          <p:cNvCxnSpPr>
            <a:cxnSpLocks/>
          </p:cNvCxnSpPr>
          <p:nvPr/>
        </p:nvCxnSpPr>
        <p:spPr>
          <a:xfrm>
            <a:off x="2286000" y="3911723"/>
            <a:ext cx="440055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C79142D6-1194-4C7B-8FBC-6C685A85E007}"/>
              </a:ext>
            </a:extLst>
          </p:cNvPr>
          <p:cNvCxnSpPr>
            <a:cxnSpLocks/>
          </p:cNvCxnSpPr>
          <p:nvPr/>
        </p:nvCxnSpPr>
        <p:spPr>
          <a:xfrm>
            <a:off x="266700" y="4472940"/>
            <a:ext cx="31565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83F050F7-FD8E-4767-95C0-E597FDE7F413}"/>
              </a:ext>
            </a:extLst>
          </p:cNvPr>
          <p:cNvCxnSpPr>
            <a:cxnSpLocks/>
          </p:cNvCxnSpPr>
          <p:nvPr/>
        </p:nvCxnSpPr>
        <p:spPr>
          <a:xfrm flipV="1">
            <a:off x="266700" y="4901238"/>
            <a:ext cx="3156585" cy="21282"/>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 xmlns:a16="http://schemas.microsoft.com/office/drawing/2014/main" id="{69D7B838-7AB7-4F78-8AD5-D0FCFDB0C369}"/>
              </a:ext>
            </a:extLst>
          </p:cNvPr>
          <p:cNvSpPr txBox="1"/>
          <p:nvPr/>
        </p:nvSpPr>
        <p:spPr>
          <a:xfrm>
            <a:off x="217170" y="4450766"/>
            <a:ext cx="2377440" cy="276999"/>
          </a:xfrm>
          <a:prstGeom prst="rect">
            <a:avLst/>
          </a:prstGeom>
          <a:noFill/>
        </p:spPr>
        <p:txBody>
          <a:bodyPr wrap="square" rtlCol="0">
            <a:spAutoFit/>
          </a:bodyPr>
          <a:lstStyle/>
          <a:p>
            <a:r>
              <a:rPr lang="en-US" sz="1200" dirty="0"/>
              <a:t>1</a:t>
            </a:r>
            <a:r>
              <a:rPr lang="en-US" sz="1200" baseline="30000" dirty="0"/>
              <a:t>st</a:t>
            </a:r>
            <a:r>
              <a:rPr lang="en-US" sz="1200" dirty="0"/>
              <a:t> Parent/Guardian Name</a:t>
            </a:r>
          </a:p>
        </p:txBody>
      </p:sp>
      <p:sp>
        <p:nvSpPr>
          <p:cNvPr id="22" name="TextBox 21">
            <a:extLst>
              <a:ext uri="{FF2B5EF4-FFF2-40B4-BE49-F238E27FC236}">
                <a16:creationId xmlns="" xmlns:a16="http://schemas.microsoft.com/office/drawing/2014/main" id="{16882478-F116-4390-BECD-E2A88B1E8F2D}"/>
              </a:ext>
            </a:extLst>
          </p:cNvPr>
          <p:cNvSpPr txBox="1"/>
          <p:nvPr/>
        </p:nvSpPr>
        <p:spPr>
          <a:xfrm>
            <a:off x="3472815" y="4477890"/>
            <a:ext cx="2377440" cy="276999"/>
          </a:xfrm>
          <a:prstGeom prst="rect">
            <a:avLst/>
          </a:prstGeom>
          <a:noFill/>
        </p:spPr>
        <p:txBody>
          <a:bodyPr wrap="square" rtlCol="0">
            <a:spAutoFit/>
          </a:bodyPr>
          <a:lstStyle/>
          <a:p>
            <a:r>
              <a:rPr lang="en-US" sz="1200" dirty="0"/>
              <a:t>2</a:t>
            </a:r>
            <a:r>
              <a:rPr lang="en-US" sz="1200" baseline="30000" dirty="0"/>
              <a:t>nd</a:t>
            </a:r>
            <a:r>
              <a:rPr lang="en-US" sz="1200" dirty="0"/>
              <a:t> Parent/Guardian Name</a:t>
            </a:r>
          </a:p>
        </p:txBody>
      </p:sp>
      <p:sp>
        <p:nvSpPr>
          <p:cNvPr id="23" name="TextBox 22">
            <a:extLst>
              <a:ext uri="{FF2B5EF4-FFF2-40B4-BE49-F238E27FC236}">
                <a16:creationId xmlns="" xmlns:a16="http://schemas.microsoft.com/office/drawing/2014/main" id="{AEA4B7A1-1E5C-4AA5-B49E-7C36E052F642}"/>
              </a:ext>
            </a:extLst>
          </p:cNvPr>
          <p:cNvSpPr txBox="1"/>
          <p:nvPr/>
        </p:nvSpPr>
        <p:spPr>
          <a:xfrm>
            <a:off x="217170" y="4901239"/>
            <a:ext cx="2377440" cy="276999"/>
          </a:xfrm>
          <a:prstGeom prst="rect">
            <a:avLst/>
          </a:prstGeom>
          <a:noFill/>
        </p:spPr>
        <p:txBody>
          <a:bodyPr wrap="square" rtlCol="0">
            <a:spAutoFit/>
          </a:bodyPr>
          <a:lstStyle/>
          <a:p>
            <a:r>
              <a:rPr lang="en-US" sz="1200" dirty="0"/>
              <a:t>Parent Cell</a:t>
            </a:r>
          </a:p>
        </p:txBody>
      </p:sp>
      <p:sp>
        <p:nvSpPr>
          <p:cNvPr id="24" name="TextBox 23">
            <a:extLst>
              <a:ext uri="{FF2B5EF4-FFF2-40B4-BE49-F238E27FC236}">
                <a16:creationId xmlns="" xmlns:a16="http://schemas.microsoft.com/office/drawing/2014/main" id="{0C2723D4-134C-4F41-86AA-A1DDB32781B9}"/>
              </a:ext>
            </a:extLst>
          </p:cNvPr>
          <p:cNvSpPr txBox="1"/>
          <p:nvPr/>
        </p:nvSpPr>
        <p:spPr>
          <a:xfrm>
            <a:off x="3529965" y="4901238"/>
            <a:ext cx="2377440" cy="276999"/>
          </a:xfrm>
          <a:prstGeom prst="rect">
            <a:avLst/>
          </a:prstGeom>
          <a:noFill/>
        </p:spPr>
        <p:txBody>
          <a:bodyPr wrap="square" rtlCol="0">
            <a:spAutoFit/>
          </a:bodyPr>
          <a:lstStyle/>
          <a:p>
            <a:r>
              <a:rPr lang="en-US" sz="1200" dirty="0"/>
              <a:t>Parent Cell</a:t>
            </a:r>
          </a:p>
        </p:txBody>
      </p:sp>
      <p:cxnSp>
        <p:nvCxnSpPr>
          <p:cNvPr id="25" name="Straight Connector 24">
            <a:extLst>
              <a:ext uri="{FF2B5EF4-FFF2-40B4-BE49-F238E27FC236}">
                <a16:creationId xmlns="" xmlns:a16="http://schemas.microsoft.com/office/drawing/2014/main" id="{2924A339-7B8A-4723-9C7B-2C191E8D44F3}"/>
              </a:ext>
            </a:extLst>
          </p:cNvPr>
          <p:cNvCxnSpPr>
            <a:cxnSpLocks/>
          </p:cNvCxnSpPr>
          <p:nvPr/>
        </p:nvCxnSpPr>
        <p:spPr>
          <a:xfrm>
            <a:off x="3529965" y="4901238"/>
            <a:ext cx="31565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03B447D3-539F-4D9F-8E5D-863C3836C86F}"/>
              </a:ext>
            </a:extLst>
          </p:cNvPr>
          <p:cNvCxnSpPr>
            <a:cxnSpLocks/>
          </p:cNvCxnSpPr>
          <p:nvPr/>
        </p:nvCxnSpPr>
        <p:spPr>
          <a:xfrm>
            <a:off x="3529965" y="4472940"/>
            <a:ext cx="315658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7419AB41-2982-40C4-BAB8-10827A4A3D6A}"/>
              </a:ext>
            </a:extLst>
          </p:cNvPr>
          <p:cNvCxnSpPr>
            <a:cxnSpLocks/>
          </p:cNvCxnSpPr>
          <p:nvPr/>
        </p:nvCxnSpPr>
        <p:spPr>
          <a:xfrm>
            <a:off x="217170" y="5817293"/>
            <a:ext cx="3156585"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11E85C43-239D-49E9-9D17-B41B30EBDF52}"/>
              </a:ext>
            </a:extLst>
          </p:cNvPr>
          <p:cNvSpPr txBox="1"/>
          <p:nvPr/>
        </p:nvSpPr>
        <p:spPr>
          <a:xfrm>
            <a:off x="217170" y="5817979"/>
            <a:ext cx="2377440" cy="276999"/>
          </a:xfrm>
          <a:prstGeom prst="rect">
            <a:avLst/>
          </a:prstGeom>
          <a:noFill/>
        </p:spPr>
        <p:txBody>
          <a:bodyPr wrap="square" rtlCol="0">
            <a:spAutoFit/>
          </a:bodyPr>
          <a:lstStyle/>
          <a:p>
            <a:r>
              <a:rPr lang="en-US" sz="1200" dirty="0"/>
              <a:t>Child #1 Name</a:t>
            </a:r>
          </a:p>
        </p:txBody>
      </p:sp>
      <p:cxnSp>
        <p:nvCxnSpPr>
          <p:cNvPr id="32" name="Straight Connector 31">
            <a:extLst>
              <a:ext uri="{FF2B5EF4-FFF2-40B4-BE49-F238E27FC236}">
                <a16:creationId xmlns="" xmlns:a16="http://schemas.microsoft.com/office/drawing/2014/main" id="{9E53130A-E02E-494A-9F18-A02B123146A3}"/>
              </a:ext>
            </a:extLst>
          </p:cNvPr>
          <p:cNvCxnSpPr>
            <a:cxnSpLocks/>
          </p:cNvCxnSpPr>
          <p:nvPr/>
        </p:nvCxnSpPr>
        <p:spPr>
          <a:xfrm>
            <a:off x="217170" y="6185000"/>
            <a:ext cx="3156585" cy="0"/>
          </a:xfrm>
          <a:prstGeom prst="line">
            <a:avLst/>
          </a:prstGeom>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 xmlns:a16="http://schemas.microsoft.com/office/drawing/2014/main" id="{C2F24528-1C18-4874-A5A9-16EB10C1174E}"/>
              </a:ext>
            </a:extLst>
          </p:cNvPr>
          <p:cNvSpPr txBox="1"/>
          <p:nvPr/>
        </p:nvSpPr>
        <p:spPr>
          <a:xfrm>
            <a:off x="217170" y="6208115"/>
            <a:ext cx="2377440" cy="276999"/>
          </a:xfrm>
          <a:prstGeom prst="rect">
            <a:avLst/>
          </a:prstGeom>
          <a:noFill/>
        </p:spPr>
        <p:txBody>
          <a:bodyPr wrap="square" rtlCol="0">
            <a:spAutoFit/>
          </a:bodyPr>
          <a:lstStyle/>
          <a:p>
            <a:r>
              <a:rPr lang="en-US" sz="1200" dirty="0"/>
              <a:t>Child #2 Name</a:t>
            </a:r>
          </a:p>
        </p:txBody>
      </p:sp>
      <p:cxnSp>
        <p:nvCxnSpPr>
          <p:cNvPr id="34" name="Straight Connector 33">
            <a:extLst>
              <a:ext uri="{FF2B5EF4-FFF2-40B4-BE49-F238E27FC236}">
                <a16:creationId xmlns="" xmlns:a16="http://schemas.microsoft.com/office/drawing/2014/main" id="{20F1D3BA-8D30-4CFE-8E48-E6AB95EF206A}"/>
              </a:ext>
            </a:extLst>
          </p:cNvPr>
          <p:cNvCxnSpPr>
            <a:cxnSpLocks/>
          </p:cNvCxnSpPr>
          <p:nvPr/>
        </p:nvCxnSpPr>
        <p:spPr>
          <a:xfrm>
            <a:off x="217170" y="6586931"/>
            <a:ext cx="3156585"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 xmlns:a16="http://schemas.microsoft.com/office/drawing/2014/main" id="{983EF331-54D0-4B36-9B7F-A2FDE1B4100A}"/>
              </a:ext>
            </a:extLst>
          </p:cNvPr>
          <p:cNvSpPr txBox="1"/>
          <p:nvPr/>
        </p:nvSpPr>
        <p:spPr>
          <a:xfrm>
            <a:off x="217170" y="6598251"/>
            <a:ext cx="2377440" cy="276999"/>
          </a:xfrm>
          <a:prstGeom prst="rect">
            <a:avLst/>
          </a:prstGeom>
          <a:noFill/>
        </p:spPr>
        <p:txBody>
          <a:bodyPr wrap="square" rtlCol="0">
            <a:spAutoFit/>
          </a:bodyPr>
          <a:lstStyle/>
          <a:p>
            <a:r>
              <a:rPr lang="en-US" sz="1200" dirty="0"/>
              <a:t>Child #3 Name</a:t>
            </a:r>
          </a:p>
        </p:txBody>
      </p:sp>
      <p:cxnSp>
        <p:nvCxnSpPr>
          <p:cNvPr id="36" name="Straight Connector 35">
            <a:extLst>
              <a:ext uri="{FF2B5EF4-FFF2-40B4-BE49-F238E27FC236}">
                <a16:creationId xmlns="" xmlns:a16="http://schemas.microsoft.com/office/drawing/2014/main" id="{D5B85D46-3EBE-430F-ADF1-F4C2B2FA3112}"/>
              </a:ext>
            </a:extLst>
          </p:cNvPr>
          <p:cNvCxnSpPr>
            <a:cxnSpLocks/>
          </p:cNvCxnSpPr>
          <p:nvPr/>
        </p:nvCxnSpPr>
        <p:spPr>
          <a:xfrm>
            <a:off x="217170" y="6987700"/>
            <a:ext cx="3156585"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 xmlns:a16="http://schemas.microsoft.com/office/drawing/2014/main" id="{2F27BD18-4061-49F2-9499-0BB547AF8C04}"/>
              </a:ext>
            </a:extLst>
          </p:cNvPr>
          <p:cNvSpPr txBox="1"/>
          <p:nvPr/>
        </p:nvSpPr>
        <p:spPr>
          <a:xfrm>
            <a:off x="217170" y="6973204"/>
            <a:ext cx="2377440" cy="276999"/>
          </a:xfrm>
          <a:prstGeom prst="rect">
            <a:avLst/>
          </a:prstGeom>
          <a:noFill/>
        </p:spPr>
        <p:txBody>
          <a:bodyPr wrap="square" rtlCol="0">
            <a:spAutoFit/>
          </a:bodyPr>
          <a:lstStyle/>
          <a:p>
            <a:r>
              <a:rPr lang="en-US" sz="1200" dirty="0"/>
              <a:t>Child #4 Name</a:t>
            </a:r>
          </a:p>
        </p:txBody>
      </p:sp>
      <p:cxnSp>
        <p:nvCxnSpPr>
          <p:cNvPr id="38" name="Straight Connector 37">
            <a:extLst>
              <a:ext uri="{FF2B5EF4-FFF2-40B4-BE49-F238E27FC236}">
                <a16:creationId xmlns="" xmlns:a16="http://schemas.microsoft.com/office/drawing/2014/main" id="{1F86FB73-2064-4D49-AED4-3776EAC0D482}"/>
              </a:ext>
            </a:extLst>
          </p:cNvPr>
          <p:cNvCxnSpPr>
            <a:cxnSpLocks/>
          </p:cNvCxnSpPr>
          <p:nvPr/>
        </p:nvCxnSpPr>
        <p:spPr>
          <a:xfrm>
            <a:off x="3609976" y="5817293"/>
            <a:ext cx="1933574" cy="0"/>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 xmlns:a16="http://schemas.microsoft.com/office/drawing/2014/main" id="{ABC66071-0855-42A6-8F92-141021DE499A}"/>
              </a:ext>
            </a:extLst>
          </p:cNvPr>
          <p:cNvSpPr txBox="1"/>
          <p:nvPr/>
        </p:nvSpPr>
        <p:spPr>
          <a:xfrm>
            <a:off x="3598545" y="5817979"/>
            <a:ext cx="2377440" cy="276999"/>
          </a:xfrm>
          <a:prstGeom prst="rect">
            <a:avLst/>
          </a:prstGeom>
          <a:noFill/>
        </p:spPr>
        <p:txBody>
          <a:bodyPr wrap="square" rtlCol="0">
            <a:spAutoFit/>
          </a:bodyPr>
          <a:lstStyle/>
          <a:p>
            <a:r>
              <a:rPr lang="en-US" sz="1200" dirty="0"/>
              <a:t>T-Shirt Size – Adult or Youth?</a:t>
            </a:r>
          </a:p>
        </p:txBody>
      </p:sp>
      <p:cxnSp>
        <p:nvCxnSpPr>
          <p:cNvPr id="48" name="Straight Connector 47">
            <a:extLst>
              <a:ext uri="{FF2B5EF4-FFF2-40B4-BE49-F238E27FC236}">
                <a16:creationId xmlns="" xmlns:a16="http://schemas.microsoft.com/office/drawing/2014/main" id="{A1C0D565-04FE-4F1D-A645-A851B0DD31A4}"/>
              </a:ext>
            </a:extLst>
          </p:cNvPr>
          <p:cNvCxnSpPr>
            <a:cxnSpLocks/>
          </p:cNvCxnSpPr>
          <p:nvPr/>
        </p:nvCxnSpPr>
        <p:spPr>
          <a:xfrm>
            <a:off x="3609976" y="6207174"/>
            <a:ext cx="1933574" cy="0"/>
          </a:xfrm>
          <a:prstGeom prst="line">
            <a:avLst/>
          </a:prstGeom>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 xmlns:a16="http://schemas.microsoft.com/office/drawing/2014/main" id="{24FAE716-5D6B-44ED-B38B-5D26A1FF0952}"/>
              </a:ext>
            </a:extLst>
          </p:cNvPr>
          <p:cNvSpPr txBox="1"/>
          <p:nvPr/>
        </p:nvSpPr>
        <p:spPr>
          <a:xfrm>
            <a:off x="3598545" y="6199264"/>
            <a:ext cx="2377440" cy="276999"/>
          </a:xfrm>
          <a:prstGeom prst="rect">
            <a:avLst/>
          </a:prstGeom>
          <a:noFill/>
        </p:spPr>
        <p:txBody>
          <a:bodyPr wrap="square" rtlCol="0">
            <a:spAutoFit/>
          </a:bodyPr>
          <a:lstStyle/>
          <a:p>
            <a:r>
              <a:rPr lang="en-US" sz="1200" dirty="0"/>
              <a:t>T-Shirt Size – Adult or Youth?</a:t>
            </a:r>
          </a:p>
        </p:txBody>
      </p:sp>
      <p:cxnSp>
        <p:nvCxnSpPr>
          <p:cNvPr id="50" name="Straight Connector 49">
            <a:extLst>
              <a:ext uri="{FF2B5EF4-FFF2-40B4-BE49-F238E27FC236}">
                <a16:creationId xmlns="" xmlns:a16="http://schemas.microsoft.com/office/drawing/2014/main" id="{5AF64161-3813-41B0-A610-75BA4BB6301C}"/>
              </a:ext>
            </a:extLst>
          </p:cNvPr>
          <p:cNvCxnSpPr>
            <a:cxnSpLocks/>
          </p:cNvCxnSpPr>
          <p:nvPr/>
        </p:nvCxnSpPr>
        <p:spPr>
          <a:xfrm>
            <a:off x="3609976" y="6585084"/>
            <a:ext cx="1933574" cy="0"/>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 xmlns:a16="http://schemas.microsoft.com/office/drawing/2014/main" id="{BE37E2A8-93DB-437E-89DD-AE324EB1C0FE}"/>
              </a:ext>
            </a:extLst>
          </p:cNvPr>
          <p:cNvSpPr txBox="1"/>
          <p:nvPr/>
        </p:nvSpPr>
        <p:spPr>
          <a:xfrm>
            <a:off x="3598545" y="6580549"/>
            <a:ext cx="2377440" cy="276999"/>
          </a:xfrm>
          <a:prstGeom prst="rect">
            <a:avLst/>
          </a:prstGeom>
          <a:noFill/>
        </p:spPr>
        <p:txBody>
          <a:bodyPr wrap="square" rtlCol="0">
            <a:spAutoFit/>
          </a:bodyPr>
          <a:lstStyle/>
          <a:p>
            <a:r>
              <a:rPr lang="en-US" sz="1200" dirty="0"/>
              <a:t>T-Shirt Size – Adult or Youth?</a:t>
            </a:r>
          </a:p>
        </p:txBody>
      </p:sp>
      <p:cxnSp>
        <p:nvCxnSpPr>
          <p:cNvPr id="52" name="Straight Connector 51">
            <a:extLst>
              <a:ext uri="{FF2B5EF4-FFF2-40B4-BE49-F238E27FC236}">
                <a16:creationId xmlns="" xmlns:a16="http://schemas.microsoft.com/office/drawing/2014/main" id="{C066460B-27F7-46CB-9934-2449CC2B21A5}"/>
              </a:ext>
            </a:extLst>
          </p:cNvPr>
          <p:cNvCxnSpPr>
            <a:cxnSpLocks/>
          </p:cNvCxnSpPr>
          <p:nvPr/>
        </p:nvCxnSpPr>
        <p:spPr>
          <a:xfrm>
            <a:off x="3621407" y="6961147"/>
            <a:ext cx="1933574"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 xmlns:a16="http://schemas.microsoft.com/office/drawing/2014/main" id="{228DE1C7-AD0D-40C0-BED0-F69B98AA33AE}"/>
              </a:ext>
            </a:extLst>
          </p:cNvPr>
          <p:cNvSpPr txBox="1"/>
          <p:nvPr/>
        </p:nvSpPr>
        <p:spPr>
          <a:xfrm>
            <a:off x="3598545" y="6961833"/>
            <a:ext cx="2377440" cy="276999"/>
          </a:xfrm>
          <a:prstGeom prst="rect">
            <a:avLst/>
          </a:prstGeom>
          <a:noFill/>
        </p:spPr>
        <p:txBody>
          <a:bodyPr wrap="square" rtlCol="0">
            <a:spAutoFit/>
          </a:bodyPr>
          <a:lstStyle/>
          <a:p>
            <a:r>
              <a:rPr lang="en-US" sz="1200" dirty="0"/>
              <a:t>T-Shirt Size – Adult or Youth?</a:t>
            </a:r>
          </a:p>
        </p:txBody>
      </p:sp>
      <p:cxnSp>
        <p:nvCxnSpPr>
          <p:cNvPr id="57" name="Straight Connector 56">
            <a:extLst>
              <a:ext uri="{FF2B5EF4-FFF2-40B4-BE49-F238E27FC236}">
                <a16:creationId xmlns="" xmlns:a16="http://schemas.microsoft.com/office/drawing/2014/main" id="{74964D4E-BBE1-4068-AE60-290A492F5E7F}"/>
              </a:ext>
            </a:extLst>
          </p:cNvPr>
          <p:cNvCxnSpPr>
            <a:cxnSpLocks/>
          </p:cNvCxnSpPr>
          <p:nvPr/>
        </p:nvCxnSpPr>
        <p:spPr>
          <a:xfrm>
            <a:off x="5680711" y="5818758"/>
            <a:ext cx="1005839"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 xmlns:a16="http://schemas.microsoft.com/office/drawing/2014/main" id="{CB71517B-57E7-408F-9E85-B9C9C04BA631}"/>
              </a:ext>
            </a:extLst>
          </p:cNvPr>
          <p:cNvSpPr txBox="1"/>
          <p:nvPr/>
        </p:nvSpPr>
        <p:spPr>
          <a:xfrm>
            <a:off x="5657850" y="5816811"/>
            <a:ext cx="2377440" cy="276999"/>
          </a:xfrm>
          <a:prstGeom prst="rect">
            <a:avLst/>
          </a:prstGeom>
          <a:noFill/>
        </p:spPr>
        <p:txBody>
          <a:bodyPr wrap="square" rtlCol="0">
            <a:spAutoFit/>
          </a:bodyPr>
          <a:lstStyle/>
          <a:p>
            <a:r>
              <a:rPr lang="en-US" sz="1200" dirty="0"/>
              <a:t>Allergies?</a:t>
            </a:r>
          </a:p>
        </p:txBody>
      </p:sp>
      <p:cxnSp>
        <p:nvCxnSpPr>
          <p:cNvPr id="60" name="Straight Connector 59">
            <a:extLst>
              <a:ext uri="{FF2B5EF4-FFF2-40B4-BE49-F238E27FC236}">
                <a16:creationId xmlns="" xmlns:a16="http://schemas.microsoft.com/office/drawing/2014/main" id="{59A68F14-2BAE-4DAB-BEA3-5EC5D62F4D87}"/>
              </a:ext>
            </a:extLst>
          </p:cNvPr>
          <p:cNvCxnSpPr>
            <a:cxnSpLocks/>
          </p:cNvCxnSpPr>
          <p:nvPr/>
        </p:nvCxnSpPr>
        <p:spPr>
          <a:xfrm>
            <a:off x="5703572" y="6202076"/>
            <a:ext cx="1005839"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BED552A3-BCD6-493F-9868-C12221070832}"/>
              </a:ext>
            </a:extLst>
          </p:cNvPr>
          <p:cNvSpPr txBox="1"/>
          <p:nvPr/>
        </p:nvSpPr>
        <p:spPr>
          <a:xfrm>
            <a:off x="5657850" y="6207336"/>
            <a:ext cx="2377440" cy="276999"/>
          </a:xfrm>
          <a:prstGeom prst="rect">
            <a:avLst/>
          </a:prstGeom>
          <a:noFill/>
        </p:spPr>
        <p:txBody>
          <a:bodyPr wrap="square" rtlCol="0">
            <a:spAutoFit/>
          </a:bodyPr>
          <a:lstStyle/>
          <a:p>
            <a:r>
              <a:rPr lang="en-US" sz="1200" dirty="0"/>
              <a:t>Allergies?</a:t>
            </a:r>
          </a:p>
        </p:txBody>
      </p:sp>
      <p:cxnSp>
        <p:nvCxnSpPr>
          <p:cNvPr id="62" name="Straight Connector 61">
            <a:extLst>
              <a:ext uri="{FF2B5EF4-FFF2-40B4-BE49-F238E27FC236}">
                <a16:creationId xmlns="" xmlns:a16="http://schemas.microsoft.com/office/drawing/2014/main" id="{AEE5ADB2-DC57-4B13-92FC-2BF1761A5250}"/>
              </a:ext>
            </a:extLst>
          </p:cNvPr>
          <p:cNvCxnSpPr>
            <a:cxnSpLocks/>
          </p:cNvCxnSpPr>
          <p:nvPr/>
        </p:nvCxnSpPr>
        <p:spPr>
          <a:xfrm>
            <a:off x="5680711" y="6579849"/>
            <a:ext cx="1005839" cy="0"/>
          </a:xfrm>
          <a:prstGeom prst="line">
            <a:avLst/>
          </a:prstGeom>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 xmlns:a16="http://schemas.microsoft.com/office/drawing/2014/main" id="{F0EB5CB1-73AB-42C2-BDCD-580BC8B8FCFA}"/>
              </a:ext>
            </a:extLst>
          </p:cNvPr>
          <p:cNvSpPr txBox="1"/>
          <p:nvPr/>
        </p:nvSpPr>
        <p:spPr>
          <a:xfrm>
            <a:off x="5657850" y="6597861"/>
            <a:ext cx="2377440" cy="276999"/>
          </a:xfrm>
          <a:prstGeom prst="rect">
            <a:avLst/>
          </a:prstGeom>
          <a:noFill/>
        </p:spPr>
        <p:txBody>
          <a:bodyPr wrap="square" rtlCol="0">
            <a:spAutoFit/>
          </a:bodyPr>
          <a:lstStyle/>
          <a:p>
            <a:r>
              <a:rPr lang="en-US" sz="1200" dirty="0"/>
              <a:t>Allergies?</a:t>
            </a:r>
          </a:p>
        </p:txBody>
      </p:sp>
      <p:cxnSp>
        <p:nvCxnSpPr>
          <p:cNvPr id="64" name="Straight Connector 63">
            <a:extLst>
              <a:ext uri="{FF2B5EF4-FFF2-40B4-BE49-F238E27FC236}">
                <a16:creationId xmlns="" xmlns:a16="http://schemas.microsoft.com/office/drawing/2014/main" id="{1B84CB4C-FB4F-4187-99E4-00EB7F0FFE52}"/>
              </a:ext>
            </a:extLst>
          </p:cNvPr>
          <p:cNvCxnSpPr>
            <a:cxnSpLocks/>
          </p:cNvCxnSpPr>
          <p:nvPr/>
        </p:nvCxnSpPr>
        <p:spPr>
          <a:xfrm>
            <a:off x="5692141" y="6956043"/>
            <a:ext cx="1005839" cy="0"/>
          </a:xfrm>
          <a:prstGeom prst="line">
            <a:avLst/>
          </a:prstGeom>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 xmlns:a16="http://schemas.microsoft.com/office/drawing/2014/main" id="{6B0A520F-7916-4575-BEB1-510663C552E6}"/>
              </a:ext>
            </a:extLst>
          </p:cNvPr>
          <p:cNvSpPr txBox="1"/>
          <p:nvPr/>
        </p:nvSpPr>
        <p:spPr>
          <a:xfrm>
            <a:off x="5657850" y="6954692"/>
            <a:ext cx="2377440" cy="276999"/>
          </a:xfrm>
          <a:prstGeom prst="rect">
            <a:avLst/>
          </a:prstGeom>
          <a:noFill/>
        </p:spPr>
        <p:txBody>
          <a:bodyPr wrap="square" rtlCol="0">
            <a:spAutoFit/>
          </a:bodyPr>
          <a:lstStyle/>
          <a:p>
            <a:r>
              <a:rPr lang="en-US" sz="1200" dirty="0"/>
              <a:t>Allergies?</a:t>
            </a:r>
          </a:p>
        </p:txBody>
      </p:sp>
      <p:sp>
        <p:nvSpPr>
          <p:cNvPr id="66" name="TextBox 65">
            <a:extLst>
              <a:ext uri="{FF2B5EF4-FFF2-40B4-BE49-F238E27FC236}">
                <a16:creationId xmlns="" xmlns:a16="http://schemas.microsoft.com/office/drawing/2014/main" id="{8D40BA7A-C3C6-4FC6-99F9-2B389EC80310}"/>
              </a:ext>
            </a:extLst>
          </p:cNvPr>
          <p:cNvSpPr txBox="1"/>
          <p:nvPr/>
        </p:nvSpPr>
        <p:spPr>
          <a:xfrm>
            <a:off x="205740" y="7866474"/>
            <a:ext cx="5955030" cy="646331"/>
          </a:xfrm>
          <a:prstGeom prst="rect">
            <a:avLst/>
          </a:prstGeom>
          <a:noFill/>
        </p:spPr>
        <p:txBody>
          <a:bodyPr wrap="square" rtlCol="0">
            <a:spAutoFit/>
          </a:bodyPr>
          <a:lstStyle/>
          <a:p>
            <a:r>
              <a:rPr lang="en-US" dirty="0"/>
              <a:t>I am granting permission for all children registered to attend all activities scheduled for Kids Kamp 2022:</a:t>
            </a:r>
          </a:p>
        </p:txBody>
      </p:sp>
      <p:cxnSp>
        <p:nvCxnSpPr>
          <p:cNvPr id="67" name="Straight Connector 66">
            <a:extLst>
              <a:ext uri="{FF2B5EF4-FFF2-40B4-BE49-F238E27FC236}">
                <a16:creationId xmlns="" xmlns:a16="http://schemas.microsoft.com/office/drawing/2014/main" id="{C0E9D4BC-FA4D-48C9-B464-77AD2CC61DF0}"/>
              </a:ext>
            </a:extLst>
          </p:cNvPr>
          <p:cNvCxnSpPr>
            <a:cxnSpLocks/>
          </p:cNvCxnSpPr>
          <p:nvPr/>
        </p:nvCxnSpPr>
        <p:spPr>
          <a:xfrm>
            <a:off x="316230" y="8741612"/>
            <a:ext cx="4451985" cy="0"/>
          </a:xfrm>
          <a:prstGeom prst="line">
            <a:avLst/>
          </a:prstGeom>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 xmlns:a16="http://schemas.microsoft.com/office/drawing/2014/main" id="{6AE22A37-5A00-4F3C-8548-91E02F8263B8}"/>
              </a:ext>
            </a:extLst>
          </p:cNvPr>
          <p:cNvSpPr txBox="1"/>
          <p:nvPr/>
        </p:nvSpPr>
        <p:spPr>
          <a:xfrm>
            <a:off x="266700" y="8719438"/>
            <a:ext cx="2377440" cy="276999"/>
          </a:xfrm>
          <a:prstGeom prst="rect">
            <a:avLst/>
          </a:prstGeom>
          <a:noFill/>
        </p:spPr>
        <p:txBody>
          <a:bodyPr wrap="square" rtlCol="0">
            <a:spAutoFit/>
          </a:bodyPr>
          <a:lstStyle/>
          <a:p>
            <a:r>
              <a:rPr lang="en-US" sz="1200" dirty="0"/>
              <a:t>Parent/Guardian Signature</a:t>
            </a:r>
          </a:p>
        </p:txBody>
      </p:sp>
      <p:cxnSp>
        <p:nvCxnSpPr>
          <p:cNvPr id="70" name="Straight Connector 69">
            <a:extLst>
              <a:ext uri="{FF2B5EF4-FFF2-40B4-BE49-F238E27FC236}">
                <a16:creationId xmlns="" xmlns:a16="http://schemas.microsoft.com/office/drawing/2014/main" id="{36E87554-FDD5-4ECD-B662-B971A4471BBF}"/>
              </a:ext>
            </a:extLst>
          </p:cNvPr>
          <p:cNvCxnSpPr>
            <a:cxnSpLocks/>
          </p:cNvCxnSpPr>
          <p:nvPr/>
        </p:nvCxnSpPr>
        <p:spPr>
          <a:xfrm>
            <a:off x="217170" y="7378889"/>
            <a:ext cx="3156585"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 xmlns:a16="http://schemas.microsoft.com/office/drawing/2014/main" id="{F7F267BA-E548-4491-A4A1-F729FA234610}"/>
              </a:ext>
            </a:extLst>
          </p:cNvPr>
          <p:cNvSpPr txBox="1"/>
          <p:nvPr/>
        </p:nvSpPr>
        <p:spPr>
          <a:xfrm>
            <a:off x="217170" y="7364393"/>
            <a:ext cx="2377440" cy="276999"/>
          </a:xfrm>
          <a:prstGeom prst="rect">
            <a:avLst/>
          </a:prstGeom>
          <a:noFill/>
        </p:spPr>
        <p:txBody>
          <a:bodyPr wrap="square" rtlCol="0">
            <a:spAutoFit/>
          </a:bodyPr>
          <a:lstStyle/>
          <a:p>
            <a:r>
              <a:rPr lang="en-US" sz="1200" dirty="0"/>
              <a:t>Child #5 Name</a:t>
            </a:r>
          </a:p>
        </p:txBody>
      </p:sp>
      <p:cxnSp>
        <p:nvCxnSpPr>
          <p:cNvPr id="72" name="Straight Connector 71">
            <a:extLst>
              <a:ext uri="{FF2B5EF4-FFF2-40B4-BE49-F238E27FC236}">
                <a16:creationId xmlns="" xmlns:a16="http://schemas.microsoft.com/office/drawing/2014/main" id="{BED621FC-9CAB-4E4F-8FB5-E6AC82FEA1F5}"/>
              </a:ext>
            </a:extLst>
          </p:cNvPr>
          <p:cNvCxnSpPr>
            <a:cxnSpLocks/>
          </p:cNvCxnSpPr>
          <p:nvPr/>
        </p:nvCxnSpPr>
        <p:spPr>
          <a:xfrm>
            <a:off x="3621407" y="7352336"/>
            <a:ext cx="1933574"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 xmlns:a16="http://schemas.microsoft.com/office/drawing/2014/main" id="{2EEE9BA5-0E17-44AB-BDE8-A4B21A9B9C9E}"/>
              </a:ext>
            </a:extLst>
          </p:cNvPr>
          <p:cNvSpPr txBox="1"/>
          <p:nvPr/>
        </p:nvSpPr>
        <p:spPr>
          <a:xfrm>
            <a:off x="3598545" y="7353022"/>
            <a:ext cx="2377440" cy="276999"/>
          </a:xfrm>
          <a:prstGeom prst="rect">
            <a:avLst/>
          </a:prstGeom>
          <a:noFill/>
        </p:spPr>
        <p:txBody>
          <a:bodyPr wrap="square" rtlCol="0">
            <a:spAutoFit/>
          </a:bodyPr>
          <a:lstStyle/>
          <a:p>
            <a:r>
              <a:rPr lang="en-US" sz="1200" dirty="0"/>
              <a:t>T-Shirt Size – Adult or Youth?</a:t>
            </a:r>
          </a:p>
        </p:txBody>
      </p:sp>
      <p:cxnSp>
        <p:nvCxnSpPr>
          <p:cNvPr id="74" name="Straight Connector 73">
            <a:extLst>
              <a:ext uri="{FF2B5EF4-FFF2-40B4-BE49-F238E27FC236}">
                <a16:creationId xmlns="" xmlns:a16="http://schemas.microsoft.com/office/drawing/2014/main" id="{673F9FAF-781E-45FA-9A2D-A15A2DB5A765}"/>
              </a:ext>
            </a:extLst>
          </p:cNvPr>
          <p:cNvCxnSpPr>
            <a:cxnSpLocks/>
          </p:cNvCxnSpPr>
          <p:nvPr/>
        </p:nvCxnSpPr>
        <p:spPr>
          <a:xfrm>
            <a:off x="5692141" y="7347232"/>
            <a:ext cx="1005839" cy="0"/>
          </a:xfrm>
          <a:prstGeom prst="line">
            <a:avLst/>
          </a:prstGeom>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 xmlns:a16="http://schemas.microsoft.com/office/drawing/2014/main" id="{CFA30B5C-AA60-4590-A49C-1BA7960E26A4}"/>
              </a:ext>
            </a:extLst>
          </p:cNvPr>
          <p:cNvSpPr txBox="1"/>
          <p:nvPr/>
        </p:nvSpPr>
        <p:spPr>
          <a:xfrm>
            <a:off x="5657850" y="7345881"/>
            <a:ext cx="2377440" cy="276999"/>
          </a:xfrm>
          <a:prstGeom prst="rect">
            <a:avLst/>
          </a:prstGeom>
          <a:noFill/>
        </p:spPr>
        <p:txBody>
          <a:bodyPr wrap="square" rtlCol="0">
            <a:spAutoFit/>
          </a:bodyPr>
          <a:lstStyle/>
          <a:p>
            <a:r>
              <a:rPr lang="en-US" sz="1200" dirty="0"/>
              <a:t>Allergies?</a:t>
            </a:r>
          </a:p>
        </p:txBody>
      </p:sp>
      <p:sp>
        <p:nvSpPr>
          <p:cNvPr id="76" name="TextBox 75">
            <a:extLst>
              <a:ext uri="{FF2B5EF4-FFF2-40B4-BE49-F238E27FC236}">
                <a16:creationId xmlns="" xmlns:a16="http://schemas.microsoft.com/office/drawing/2014/main" id="{422CA8EE-39E1-4E67-868C-8113BB2CC8FF}"/>
              </a:ext>
            </a:extLst>
          </p:cNvPr>
          <p:cNvSpPr txBox="1"/>
          <p:nvPr/>
        </p:nvSpPr>
        <p:spPr>
          <a:xfrm>
            <a:off x="4597719" y="706172"/>
            <a:ext cx="2331720" cy="1415772"/>
          </a:xfrm>
          <a:prstGeom prst="rect">
            <a:avLst/>
          </a:prstGeom>
          <a:noFill/>
        </p:spPr>
        <p:txBody>
          <a:bodyPr wrap="square">
            <a:spAutoFit/>
          </a:bodyPr>
          <a:lstStyle/>
          <a:p>
            <a:pPr marL="0" marR="0" algn="ctr">
              <a:spcBef>
                <a:spcPts val="0"/>
              </a:spcBef>
              <a:spcAft>
                <a:spcPts val="0"/>
              </a:spcAft>
            </a:pPr>
            <a:r>
              <a:rPr lang="en-US" sz="1600" b="1" dirty="0">
                <a:solidFill>
                  <a:srgbClr val="9E40CB"/>
                </a:solidFill>
                <a:effectLst/>
                <a:latin typeface="Arial" panose="020B0604020202020204" pitchFamily="34" charset="0"/>
                <a:ea typeface="Times New Roman" panose="02020603050405020304" pitchFamily="18" charset="0"/>
              </a:rPr>
              <a:t>Registrations </a:t>
            </a:r>
          </a:p>
          <a:p>
            <a:pPr marL="0" marR="0" algn="ctr">
              <a:spcBef>
                <a:spcPts val="0"/>
              </a:spcBef>
              <a:spcAft>
                <a:spcPts val="0"/>
              </a:spcAft>
            </a:pPr>
            <a:r>
              <a:rPr lang="en-US" sz="1600" b="1" dirty="0">
                <a:solidFill>
                  <a:srgbClr val="9E40CB"/>
                </a:solidFill>
                <a:effectLst/>
                <a:latin typeface="Arial" panose="020B0604020202020204" pitchFamily="34" charset="0"/>
                <a:ea typeface="Times New Roman" panose="02020603050405020304" pitchFamily="18" charset="0"/>
              </a:rPr>
              <a:t>DUE FEB 23</a:t>
            </a:r>
            <a:r>
              <a:rPr lang="en-US" sz="1600" b="1" baseline="30000" dirty="0">
                <a:solidFill>
                  <a:srgbClr val="9E40CB"/>
                </a:solidFill>
                <a:effectLst/>
                <a:latin typeface="Arial" panose="020B0604020202020204" pitchFamily="34" charset="0"/>
                <a:ea typeface="Times New Roman" panose="02020603050405020304" pitchFamily="18" charset="0"/>
              </a:rPr>
              <a:t>rd</a:t>
            </a:r>
            <a:r>
              <a:rPr lang="en-US" sz="1600" b="1" dirty="0">
                <a:solidFill>
                  <a:srgbClr val="9E40CB"/>
                </a:solidFill>
                <a:effectLst/>
                <a:latin typeface="Arial" panose="020B0604020202020204" pitchFamily="34" charset="0"/>
                <a:ea typeface="Times New Roman" panose="02020603050405020304" pitchFamily="18" charset="0"/>
              </a:rPr>
              <a:t>, 2022</a:t>
            </a:r>
          </a:p>
          <a:p>
            <a:pPr marL="0" marR="0" algn="ctr">
              <a:spcBef>
                <a:spcPts val="0"/>
              </a:spcBef>
              <a:spcAft>
                <a:spcPts val="0"/>
              </a:spcAft>
            </a:pPr>
            <a:r>
              <a:rPr lang="en-US" sz="1400" b="1" dirty="0">
                <a:solidFill>
                  <a:srgbClr val="9E40CB"/>
                </a:solidFill>
                <a:latin typeface="Arial" panose="020B0604020202020204" pitchFamily="34" charset="0"/>
                <a:ea typeface="Times New Roman" panose="02020603050405020304" pitchFamily="18" charset="0"/>
              </a:rPr>
              <a:t>ONLINE FORM AVAILABLE HERE:</a:t>
            </a:r>
          </a:p>
          <a:p>
            <a:pPr algn="ctr"/>
            <a:r>
              <a:rPr lang="en-US" sz="1300" dirty="0">
                <a:hlinkClick r:id="rId4"/>
              </a:rPr>
              <a:t>https://form.jotform.com/220274235537049</a:t>
            </a:r>
            <a:r>
              <a:rPr lang="en-US" sz="1300" dirty="0"/>
              <a:t> </a:t>
            </a:r>
            <a:r>
              <a:rPr lang="en-US" sz="1300" b="1" dirty="0">
                <a:solidFill>
                  <a:srgbClr val="9E40CB"/>
                </a:solidFill>
                <a:latin typeface="Arial" panose="020B0604020202020204" pitchFamily="34" charset="0"/>
                <a:ea typeface="Times New Roman" panose="02020603050405020304" pitchFamily="18" charset="0"/>
              </a:rPr>
              <a:t> </a:t>
            </a:r>
            <a:endParaRPr lang="en-US" sz="1300" dirty="0">
              <a:solidFill>
                <a:srgbClr val="9E40CB"/>
              </a:solidFill>
              <a:effectLst/>
              <a:latin typeface="Times New Roman" panose="02020603050405020304" pitchFamily="18" charset="0"/>
              <a:ea typeface="Times New Roman" panose="02020603050405020304" pitchFamily="18" charset="0"/>
            </a:endParaRPr>
          </a:p>
        </p:txBody>
      </p:sp>
      <p:sp>
        <p:nvSpPr>
          <p:cNvPr id="54" name="TextBox 53">
            <a:extLst>
              <a:ext uri="{FF2B5EF4-FFF2-40B4-BE49-F238E27FC236}">
                <a16:creationId xmlns="" xmlns:a16="http://schemas.microsoft.com/office/drawing/2014/main" id="{7CFD4A23-CB71-4A97-9E13-49D3E9AC313A}"/>
              </a:ext>
            </a:extLst>
          </p:cNvPr>
          <p:cNvSpPr txBox="1"/>
          <p:nvPr/>
        </p:nvSpPr>
        <p:spPr>
          <a:xfrm>
            <a:off x="123825" y="2373658"/>
            <a:ext cx="6697980" cy="1169551"/>
          </a:xfrm>
          <a:prstGeom prst="rect">
            <a:avLst/>
          </a:prstGeom>
          <a:noFill/>
        </p:spPr>
        <p:txBody>
          <a:bodyPr wrap="square">
            <a:spAutoFit/>
          </a:bodyPr>
          <a:lstStyle/>
          <a:p>
            <a:r>
              <a:rPr lang="en-US" sz="1400" b="1" dirty="0">
                <a:effectLst/>
                <a:ea typeface="Times New Roman" panose="02020603050405020304" pitchFamily="18" charset="0"/>
              </a:rPr>
              <a:t>Due to COVID restrictions at some of our field trip </a:t>
            </a:r>
            <a:r>
              <a:rPr lang="en-US" sz="1400" b="1" dirty="0">
                <a:ea typeface="Times New Roman" panose="02020603050405020304" pitchFamily="18" charset="0"/>
              </a:rPr>
              <a:t>locations</a:t>
            </a:r>
            <a:r>
              <a:rPr lang="en-US" sz="1400" b="1" dirty="0">
                <a:effectLst/>
                <a:ea typeface="Times New Roman" panose="02020603050405020304" pitchFamily="18" charset="0"/>
              </a:rPr>
              <a:t>, we need to provide a good idea of numbers ahead of time to properly staff.  </a:t>
            </a:r>
            <a:r>
              <a:rPr lang="en-US" sz="1400" b="1" dirty="0">
                <a:solidFill>
                  <a:srgbClr val="9E40CB"/>
                </a:solidFill>
                <a:effectLst/>
                <a:ea typeface="Times New Roman" panose="02020603050405020304" pitchFamily="18" charset="0"/>
              </a:rPr>
              <a:t>Some locations also require a mask.  If you are unwilling to mask your child, you’ll need to make other care arrangements while we attend that location!</a:t>
            </a:r>
            <a:r>
              <a:rPr lang="en-US" sz="1400" b="1" dirty="0">
                <a:effectLst/>
                <a:ea typeface="Times New Roman" panose="02020603050405020304" pitchFamily="18" charset="0"/>
              </a:rPr>
              <a:t>  Please review this document CAREFULLY and if you have questions, inquire ASAP!</a:t>
            </a:r>
            <a:endParaRPr lang="en-US" sz="1400" dirty="0"/>
          </a:p>
        </p:txBody>
      </p:sp>
    </p:spTree>
    <p:extLst>
      <p:ext uri="{BB962C8B-B14F-4D97-AF65-F5344CB8AC3E}">
        <p14:creationId xmlns="" xmlns:p14="http://schemas.microsoft.com/office/powerpoint/2010/main" val="2793965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ndom Graphics (7).png">
            <a:extLst>
              <a:ext uri="{FF2B5EF4-FFF2-40B4-BE49-F238E27FC236}">
                <a16:creationId xmlns="" xmlns:a16="http://schemas.microsoft.com/office/drawing/2014/main" id="{6D0E80EF-2196-4542-BA77-C4D1BD421E04}"/>
              </a:ext>
            </a:extLst>
          </p:cNvPr>
          <p:cNvPicPr>
            <a:picLocks noChangeAspect="1"/>
          </p:cNvPicPr>
          <p:nvPr/>
        </p:nvPicPr>
        <p:blipFill>
          <a:blip r:embed="rId2" cstate="print"/>
          <a:srcRect t="4966" b="4737"/>
          <a:stretch>
            <a:fillRect/>
          </a:stretch>
        </p:blipFill>
        <p:spPr>
          <a:xfrm rot="302429">
            <a:off x="4916721" y="492391"/>
            <a:ext cx="1782576" cy="1609612"/>
          </a:xfrm>
          <a:prstGeom prst="rect">
            <a:avLst/>
          </a:prstGeom>
        </p:spPr>
      </p:pic>
      <p:pic>
        <p:nvPicPr>
          <p:cNvPr id="4" name="Picture 3" descr="WACO BOARD OF DIRECTORS (19).png">
            <a:extLst>
              <a:ext uri="{FF2B5EF4-FFF2-40B4-BE49-F238E27FC236}">
                <a16:creationId xmlns="" xmlns:a16="http://schemas.microsoft.com/office/drawing/2014/main" id="{816D54EC-87B8-4396-9150-11D9EF06C6A8}"/>
              </a:ext>
            </a:extLst>
          </p:cNvPr>
          <p:cNvPicPr>
            <a:picLocks noChangeAspect="1"/>
          </p:cNvPicPr>
          <p:nvPr/>
        </p:nvPicPr>
        <p:blipFill>
          <a:blip r:embed="rId3" cstate="print"/>
          <a:stretch>
            <a:fillRect/>
          </a:stretch>
        </p:blipFill>
        <p:spPr>
          <a:xfrm>
            <a:off x="0" y="-11430"/>
            <a:ext cx="6858000" cy="428625"/>
          </a:xfrm>
          <a:prstGeom prst="rect">
            <a:avLst/>
          </a:prstGeom>
        </p:spPr>
      </p:pic>
      <p:sp>
        <p:nvSpPr>
          <p:cNvPr id="6" name="TextBox 5">
            <a:extLst>
              <a:ext uri="{FF2B5EF4-FFF2-40B4-BE49-F238E27FC236}">
                <a16:creationId xmlns="" xmlns:a16="http://schemas.microsoft.com/office/drawing/2014/main" id="{0840D311-AE0B-4292-8592-A1250302DD2B}"/>
              </a:ext>
            </a:extLst>
          </p:cNvPr>
          <p:cNvSpPr txBox="1"/>
          <p:nvPr/>
        </p:nvSpPr>
        <p:spPr>
          <a:xfrm>
            <a:off x="148590" y="568366"/>
            <a:ext cx="4983480" cy="369332"/>
          </a:xfrm>
          <a:prstGeom prst="rect">
            <a:avLst/>
          </a:prstGeom>
          <a:noFill/>
        </p:spPr>
        <p:txBody>
          <a:bodyPr wrap="square" rtlCol="0">
            <a:spAutoFit/>
          </a:bodyPr>
          <a:lstStyle/>
          <a:p>
            <a:r>
              <a:rPr lang="en-US" dirty="0">
                <a:latin typeface="Arial Black" panose="020B0A04020102020204" pitchFamily="34" charset="0"/>
              </a:rPr>
              <a:t>ADDITIONAL INFORMATION</a:t>
            </a:r>
          </a:p>
        </p:txBody>
      </p:sp>
      <p:sp>
        <p:nvSpPr>
          <p:cNvPr id="9" name="TextBox 8">
            <a:extLst>
              <a:ext uri="{FF2B5EF4-FFF2-40B4-BE49-F238E27FC236}">
                <a16:creationId xmlns="" xmlns:a16="http://schemas.microsoft.com/office/drawing/2014/main" id="{7AC36C24-0517-4977-8390-C836390D9ABA}"/>
              </a:ext>
            </a:extLst>
          </p:cNvPr>
          <p:cNvSpPr txBox="1"/>
          <p:nvPr/>
        </p:nvSpPr>
        <p:spPr>
          <a:xfrm>
            <a:off x="137160" y="915204"/>
            <a:ext cx="5143500" cy="738664"/>
          </a:xfrm>
          <a:prstGeom prst="rect">
            <a:avLst/>
          </a:prstGeom>
          <a:noFill/>
        </p:spPr>
        <p:txBody>
          <a:bodyPr wrap="square">
            <a:spAutoFit/>
          </a:bodyPr>
          <a:lstStyle/>
          <a:p>
            <a:pPr marL="0" marR="0">
              <a:spcBef>
                <a:spcPts val="0"/>
              </a:spcBef>
              <a:spcAft>
                <a:spcPts val="0"/>
              </a:spcAft>
            </a:pPr>
            <a:r>
              <a:rPr lang="en-US" sz="1400" b="1" dirty="0">
                <a:effectLst/>
                <a:latin typeface="Calibri" panose="020F0502020204030204" pitchFamily="34" charset="0"/>
                <a:ea typeface="Times New Roman" panose="02020603050405020304" pitchFamily="18" charset="0"/>
              </a:rPr>
              <a:t>Please ensure we can provide your kiddo with a great experience by helping us prepare our offsite partners with the proper information!</a:t>
            </a:r>
            <a:r>
              <a:rPr lang="en-US" sz="1400" b="1" dirty="0">
                <a:effectLst/>
                <a:latin typeface="Arial" panose="020B0604020202020204" pitchFamily="34"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p:txBody>
      </p:sp>
      <p:sp>
        <p:nvSpPr>
          <p:cNvPr id="11" name="TextBox 10">
            <a:extLst>
              <a:ext uri="{FF2B5EF4-FFF2-40B4-BE49-F238E27FC236}">
                <a16:creationId xmlns="" xmlns:a16="http://schemas.microsoft.com/office/drawing/2014/main" id="{0C5A58BE-9E60-4D32-915D-1AFE0B419192}"/>
              </a:ext>
            </a:extLst>
          </p:cNvPr>
          <p:cNvSpPr txBox="1"/>
          <p:nvPr/>
        </p:nvSpPr>
        <p:spPr>
          <a:xfrm>
            <a:off x="125730" y="4435315"/>
            <a:ext cx="1783080" cy="738664"/>
          </a:xfrm>
          <a:prstGeom prst="rect">
            <a:avLst/>
          </a:prstGeom>
          <a:noFill/>
        </p:spPr>
        <p:txBody>
          <a:bodyPr wrap="square" rtlCol="0">
            <a:spAutoFit/>
          </a:bodyPr>
          <a:lstStyle/>
          <a:p>
            <a:r>
              <a:rPr lang="en-US" sz="1400" dirty="0"/>
              <a:t>Number of Registered WACO Member Children Attending:</a:t>
            </a:r>
          </a:p>
        </p:txBody>
      </p:sp>
      <p:cxnSp>
        <p:nvCxnSpPr>
          <p:cNvPr id="16" name="Straight Connector 15">
            <a:extLst>
              <a:ext uri="{FF2B5EF4-FFF2-40B4-BE49-F238E27FC236}">
                <a16:creationId xmlns="" xmlns:a16="http://schemas.microsoft.com/office/drawing/2014/main" id="{383077FF-645E-4192-922F-C5525ACC665C}"/>
              </a:ext>
            </a:extLst>
          </p:cNvPr>
          <p:cNvCxnSpPr>
            <a:cxnSpLocks/>
          </p:cNvCxnSpPr>
          <p:nvPr/>
        </p:nvCxnSpPr>
        <p:spPr>
          <a:xfrm>
            <a:off x="1863090" y="5066153"/>
            <a:ext cx="1234440"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 xmlns:a16="http://schemas.microsoft.com/office/drawing/2014/main" id="{0BD45BEB-FA8D-45A5-9556-B18262EC5B77}"/>
              </a:ext>
            </a:extLst>
          </p:cNvPr>
          <p:cNvSpPr txBox="1"/>
          <p:nvPr/>
        </p:nvSpPr>
        <p:spPr>
          <a:xfrm>
            <a:off x="125730" y="4103012"/>
            <a:ext cx="4983480" cy="369332"/>
          </a:xfrm>
          <a:prstGeom prst="rect">
            <a:avLst/>
          </a:prstGeom>
          <a:noFill/>
        </p:spPr>
        <p:txBody>
          <a:bodyPr wrap="square" rtlCol="0">
            <a:spAutoFit/>
          </a:bodyPr>
          <a:lstStyle/>
          <a:p>
            <a:r>
              <a:rPr lang="en-US" dirty="0">
                <a:latin typeface="Arial Black" panose="020B0A04020102020204" pitchFamily="34" charset="0"/>
              </a:rPr>
              <a:t>PAYMENT INFORMATION</a:t>
            </a:r>
          </a:p>
        </p:txBody>
      </p:sp>
      <p:sp>
        <p:nvSpPr>
          <p:cNvPr id="41" name="TextBox 40">
            <a:extLst>
              <a:ext uri="{FF2B5EF4-FFF2-40B4-BE49-F238E27FC236}">
                <a16:creationId xmlns="" xmlns:a16="http://schemas.microsoft.com/office/drawing/2014/main" id="{F601C970-49BF-4D08-8468-D7B9C7CBAE44}"/>
              </a:ext>
            </a:extLst>
          </p:cNvPr>
          <p:cNvSpPr txBox="1"/>
          <p:nvPr/>
        </p:nvSpPr>
        <p:spPr>
          <a:xfrm>
            <a:off x="3197542" y="4884025"/>
            <a:ext cx="1234440" cy="307777"/>
          </a:xfrm>
          <a:prstGeom prst="rect">
            <a:avLst/>
          </a:prstGeom>
          <a:noFill/>
        </p:spPr>
        <p:txBody>
          <a:bodyPr wrap="square" rtlCol="0">
            <a:spAutoFit/>
          </a:bodyPr>
          <a:lstStyle/>
          <a:p>
            <a:r>
              <a:rPr lang="en-US" sz="1400" b="1" dirty="0"/>
              <a:t>X $125 =</a:t>
            </a:r>
          </a:p>
        </p:txBody>
      </p:sp>
      <p:cxnSp>
        <p:nvCxnSpPr>
          <p:cNvPr id="42" name="Straight Connector 41">
            <a:extLst>
              <a:ext uri="{FF2B5EF4-FFF2-40B4-BE49-F238E27FC236}">
                <a16:creationId xmlns="" xmlns:a16="http://schemas.microsoft.com/office/drawing/2014/main" id="{20B962DB-717A-441B-BE07-A4146B3A6E40}"/>
              </a:ext>
            </a:extLst>
          </p:cNvPr>
          <p:cNvCxnSpPr>
            <a:cxnSpLocks/>
          </p:cNvCxnSpPr>
          <p:nvPr/>
        </p:nvCxnSpPr>
        <p:spPr>
          <a:xfrm>
            <a:off x="4046220" y="5066153"/>
            <a:ext cx="1234440" cy="0"/>
          </a:xfrm>
          <a:prstGeom prst="line">
            <a:avLst/>
          </a:prstGeom>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 xmlns:a16="http://schemas.microsoft.com/office/drawing/2014/main" id="{446815CD-338B-43A8-80AA-6CC0BDCBC2DF}"/>
              </a:ext>
            </a:extLst>
          </p:cNvPr>
          <p:cNvSpPr txBox="1"/>
          <p:nvPr/>
        </p:nvSpPr>
        <p:spPr>
          <a:xfrm>
            <a:off x="125730" y="5173979"/>
            <a:ext cx="1783080" cy="738664"/>
          </a:xfrm>
          <a:prstGeom prst="rect">
            <a:avLst/>
          </a:prstGeom>
          <a:noFill/>
        </p:spPr>
        <p:txBody>
          <a:bodyPr wrap="square" rtlCol="0">
            <a:spAutoFit/>
          </a:bodyPr>
          <a:lstStyle/>
          <a:p>
            <a:r>
              <a:rPr lang="en-US" sz="1400" dirty="0"/>
              <a:t>Number of Non-WACO Member Children Attending :</a:t>
            </a:r>
          </a:p>
        </p:txBody>
      </p:sp>
      <p:cxnSp>
        <p:nvCxnSpPr>
          <p:cNvPr id="44" name="Straight Connector 43">
            <a:extLst>
              <a:ext uri="{FF2B5EF4-FFF2-40B4-BE49-F238E27FC236}">
                <a16:creationId xmlns="" xmlns:a16="http://schemas.microsoft.com/office/drawing/2014/main" id="{51D0B8C5-2230-478A-B65E-9272F5D959BA}"/>
              </a:ext>
            </a:extLst>
          </p:cNvPr>
          <p:cNvCxnSpPr>
            <a:cxnSpLocks/>
          </p:cNvCxnSpPr>
          <p:nvPr/>
        </p:nvCxnSpPr>
        <p:spPr>
          <a:xfrm>
            <a:off x="1863090" y="5804817"/>
            <a:ext cx="1234440"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 xmlns:a16="http://schemas.microsoft.com/office/drawing/2014/main" id="{9423C495-2E8F-4C25-B2F0-BC1269EAD196}"/>
              </a:ext>
            </a:extLst>
          </p:cNvPr>
          <p:cNvSpPr txBox="1"/>
          <p:nvPr/>
        </p:nvSpPr>
        <p:spPr>
          <a:xfrm>
            <a:off x="3197542" y="5622690"/>
            <a:ext cx="231458" cy="307777"/>
          </a:xfrm>
          <a:prstGeom prst="rect">
            <a:avLst/>
          </a:prstGeom>
          <a:noFill/>
        </p:spPr>
        <p:txBody>
          <a:bodyPr wrap="square" rtlCol="0">
            <a:spAutoFit/>
          </a:bodyPr>
          <a:lstStyle/>
          <a:p>
            <a:r>
              <a:rPr lang="en-US" sz="1400" b="1" dirty="0"/>
              <a:t>X</a:t>
            </a:r>
            <a:r>
              <a:rPr lang="en-US" sz="1400" dirty="0"/>
              <a:t> </a:t>
            </a:r>
          </a:p>
        </p:txBody>
      </p:sp>
      <p:cxnSp>
        <p:nvCxnSpPr>
          <p:cNvPr id="47" name="Straight Connector 46">
            <a:extLst>
              <a:ext uri="{FF2B5EF4-FFF2-40B4-BE49-F238E27FC236}">
                <a16:creationId xmlns="" xmlns:a16="http://schemas.microsoft.com/office/drawing/2014/main" id="{6DF63E72-D5DD-4DC9-857F-A3FE4EDAB4FA}"/>
              </a:ext>
            </a:extLst>
          </p:cNvPr>
          <p:cNvCxnSpPr>
            <a:cxnSpLocks/>
          </p:cNvCxnSpPr>
          <p:nvPr/>
        </p:nvCxnSpPr>
        <p:spPr>
          <a:xfrm>
            <a:off x="3512820" y="5804817"/>
            <a:ext cx="384810"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 xmlns:a16="http://schemas.microsoft.com/office/drawing/2014/main" id="{B85E4A0C-84B0-44AD-9AFC-D1A95DD7B9D6}"/>
              </a:ext>
            </a:extLst>
          </p:cNvPr>
          <p:cNvSpPr txBox="1"/>
          <p:nvPr/>
        </p:nvSpPr>
        <p:spPr>
          <a:xfrm>
            <a:off x="3897630" y="5599827"/>
            <a:ext cx="1234440" cy="307777"/>
          </a:xfrm>
          <a:prstGeom prst="rect">
            <a:avLst/>
          </a:prstGeom>
          <a:noFill/>
        </p:spPr>
        <p:txBody>
          <a:bodyPr wrap="square" rtlCol="0">
            <a:spAutoFit/>
          </a:bodyPr>
          <a:lstStyle/>
          <a:p>
            <a:r>
              <a:rPr lang="en-US" sz="1400" b="1" dirty="0"/>
              <a:t>Days </a:t>
            </a:r>
          </a:p>
        </p:txBody>
      </p:sp>
      <p:sp>
        <p:nvSpPr>
          <p:cNvPr id="55" name="TextBox 54">
            <a:extLst>
              <a:ext uri="{FF2B5EF4-FFF2-40B4-BE49-F238E27FC236}">
                <a16:creationId xmlns="" xmlns:a16="http://schemas.microsoft.com/office/drawing/2014/main" id="{7DF88714-949D-4D5E-8938-055E7E6DF709}"/>
              </a:ext>
            </a:extLst>
          </p:cNvPr>
          <p:cNvSpPr txBox="1"/>
          <p:nvPr/>
        </p:nvSpPr>
        <p:spPr>
          <a:xfrm>
            <a:off x="4366260" y="5599827"/>
            <a:ext cx="1234440" cy="307777"/>
          </a:xfrm>
          <a:prstGeom prst="rect">
            <a:avLst/>
          </a:prstGeom>
          <a:noFill/>
        </p:spPr>
        <p:txBody>
          <a:bodyPr wrap="square" rtlCol="0">
            <a:spAutoFit/>
          </a:bodyPr>
          <a:lstStyle/>
          <a:p>
            <a:r>
              <a:rPr lang="en-US" sz="1400" b="1" dirty="0"/>
              <a:t>X $50 =</a:t>
            </a:r>
          </a:p>
        </p:txBody>
      </p:sp>
      <p:cxnSp>
        <p:nvCxnSpPr>
          <p:cNvPr id="56" name="Straight Connector 55">
            <a:extLst>
              <a:ext uri="{FF2B5EF4-FFF2-40B4-BE49-F238E27FC236}">
                <a16:creationId xmlns="" xmlns:a16="http://schemas.microsoft.com/office/drawing/2014/main" id="{8FC7AB4F-8D76-4D60-8B8C-8A31D52BEB42}"/>
              </a:ext>
            </a:extLst>
          </p:cNvPr>
          <p:cNvCxnSpPr>
            <a:cxnSpLocks/>
          </p:cNvCxnSpPr>
          <p:nvPr/>
        </p:nvCxnSpPr>
        <p:spPr>
          <a:xfrm>
            <a:off x="5214938" y="5781955"/>
            <a:ext cx="1234440" cy="0"/>
          </a:xfrm>
          <a:prstGeom prst="line">
            <a:avLst/>
          </a:prstGeom>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 xmlns:a16="http://schemas.microsoft.com/office/drawing/2014/main" id="{85255BD0-9564-44D7-8F6A-F16B8DFFA825}"/>
              </a:ext>
            </a:extLst>
          </p:cNvPr>
          <p:cNvSpPr txBox="1"/>
          <p:nvPr/>
        </p:nvSpPr>
        <p:spPr>
          <a:xfrm>
            <a:off x="4366260" y="5978575"/>
            <a:ext cx="1234440" cy="307777"/>
          </a:xfrm>
          <a:prstGeom prst="rect">
            <a:avLst/>
          </a:prstGeom>
          <a:noFill/>
        </p:spPr>
        <p:txBody>
          <a:bodyPr wrap="square" rtlCol="0">
            <a:spAutoFit/>
          </a:bodyPr>
          <a:lstStyle/>
          <a:p>
            <a:r>
              <a:rPr lang="en-US" sz="1400" b="1" dirty="0"/>
              <a:t>TOTAL</a:t>
            </a:r>
          </a:p>
        </p:txBody>
      </p:sp>
      <p:cxnSp>
        <p:nvCxnSpPr>
          <p:cNvPr id="58" name="Straight Connector 57">
            <a:extLst>
              <a:ext uri="{FF2B5EF4-FFF2-40B4-BE49-F238E27FC236}">
                <a16:creationId xmlns="" xmlns:a16="http://schemas.microsoft.com/office/drawing/2014/main" id="{EA438884-A143-414F-B318-6866272B8E62}"/>
              </a:ext>
            </a:extLst>
          </p:cNvPr>
          <p:cNvCxnSpPr>
            <a:cxnSpLocks/>
          </p:cNvCxnSpPr>
          <p:nvPr/>
        </p:nvCxnSpPr>
        <p:spPr>
          <a:xfrm>
            <a:off x="5214938" y="6160703"/>
            <a:ext cx="1234440" cy="0"/>
          </a:xfrm>
          <a:prstGeom prst="line">
            <a:avLst/>
          </a:prstGeom>
        </p:spPr>
        <p:style>
          <a:lnRef idx="1">
            <a:schemeClr val="accent1"/>
          </a:lnRef>
          <a:fillRef idx="0">
            <a:schemeClr val="accent1"/>
          </a:fillRef>
          <a:effectRef idx="0">
            <a:schemeClr val="accent1"/>
          </a:effectRef>
          <a:fontRef idx="minor">
            <a:schemeClr val="tx1"/>
          </a:fontRef>
        </p:style>
      </p:cxnSp>
      <p:sp>
        <p:nvSpPr>
          <p:cNvPr id="61" name="TextBox 60">
            <a:extLst>
              <a:ext uri="{FF2B5EF4-FFF2-40B4-BE49-F238E27FC236}">
                <a16:creationId xmlns="" xmlns:a16="http://schemas.microsoft.com/office/drawing/2014/main" id="{55823597-7DC9-4925-AE7D-6BC2C06F4DF5}"/>
              </a:ext>
            </a:extLst>
          </p:cNvPr>
          <p:cNvSpPr txBox="1"/>
          <p:nvPr/>
        </p:nvSpPr>
        <p:spPr>
          <a:xfrm>
            <a:off x="125730" y="6294819"/>
            <a:ext cx="4983480" cy="369332"/>
          </a:xfrm>
          <a:prstGeom prst="rect">
            <a:avLst/>
          </a:prstGeom>
          <a:noFill/>
        </p:spPr>
        <p:txBody>
          <a:bodyPr wrap="square" rtlCol="0">
            <a:spAutoFit/>
          </a:bodyPr>
          <a:lstStyle/>
          <a:p>
            <a:r>
              <a:rPr lang="en-US" dirty="0">
                <a:latin typeface="Arial Black" panose="020B0A04020102020204" pitchFamily="34" charset="0"/>
              </a:rPr>
              <a:t>PAYMENT METHOD</a:t>
            </a:r>
          </a:p>
        </p:txBody>
      </p:sp>
      <p:sp>
        <p:nvSpPr>
          <p:cNvPr id="63" name="TextBox 62">
            <a:extLst>
              <a:ext uri="{FF2B5EF4-FFF2-40B4-BE49-F238E27FC236}">
                <a16:creationId xmlns="" xmlns:a16="http://schemas.microsoft.com/office/drawing/2014/main" id="{AD9E924F-38AD-48E5-BB84-78DD2340D9A1}"/>
              </a:ext>
            </a:extLst>
          </p:cNvPr>
          <p:cNvSpPr txBox="1"/>
          <p:nvPr/>
        </p:nvSpPr>
        <p:spPr>
          <a:xfrm>
            <a:off x="160020" y="6664151"/>
            <a:ext cx="1783080" cy="307777"/>
          </a:xfrm>
          <a:prstGeom prst="rect">
            <a:avLst/>
          </a:prstGeom>
          <a:noFill/>
        </p:spPr>
        <p:txBody>
          <a:bodyPr wrap="square" rtlCol="0">
            <a:spAutoFit/>
          </a:bodyPr>
          <a:lstStyle/>
          <a:p>
            <a:r>
              <a:rPr lang="en-US" sz="1400" dirty="0"/>
              <a:t>CHECK #:</a:t>
            </a:r>
          </a:p>
        </p:txBody>
      </p:sp>
      <p:sp>
        <p:nvSpPr>
          <p:cNvPr id="64" name="TextBox 63">
            <a:extLst>
              <a:ext uri="{FF2B5EF4-FFF2-40B4-BE49-F238E27FC236}">
                <a16:creationId xmlns="" xmlns:a16="http://schemas.microsoft.com/office/drawing/2014/main" id="{3D09A5E6-F818-4852-A38E-FC9A89FBD429}"/>
              </a:ext>
            </a:extLst>
          </p:cNvPr>
          <p:cNvSpPr txBox="1"/>
          <p:nvPr/>
        </p:nvSpPr>
        <p:spPr>
          <a:xfrm>
            <a:off x="160020" y="7154152"/>
            <a:ext cx="1783080" cy="307777"/>
          </a:xfrm>
          <a:prstGeom prst="rect">
            <a:avLst/>
          </a:prstGeom>
          <a:noFill/>
        </p:spPr>
        <p:txBody>
          <a:bodyPr wrap="square" rtlCol="0">
            <a:spAutoFit/>
          </a:bodyPr>
          <a:lstStyle/>
          <a:p>
            <a:r>
              <a:rPr lang="en-US" sz="1400" dirty="0"/>
              <a:t>CREDIT CARD #:</a:t>
            </a:r>
          </a:p>
        </p:txBody>
      </p:sp>
      <p:cxnSp>
        <p:nvCxnSpPr>
          <p:cNvPr id="65" name="Straight Connector 64">
            <a:extLst>
              <a:ext uri="{FF2B5EF4-FFF2-40B4-BE49-F238E27FC236}">
                <a16:creationId xmlns="" xmlns:a16="http://schemas.microsoft.com/office/drawing/2014/main" id="{2867DA3F-DAC3-4A91-AB48-1D032765D077}"/>
              </a:ext>
            </a:extLst>
          </p:cNvPr>
          <p:cNvCxnSpPr>
            <a:cxnSpLocks/>
          </p:cNvCxnSpPr>
          <p:nvPr/>
        </p:nvCxnSpPr>
        <p:spPr>
          <a:xfrm>
            <a:off x="952500" y="6903348"/>
            <a:ext cx="12344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 xmlns:a16="http://schemas.microsoft.com/office/drawing/2014/main" id="{52165C9C-C5A0-41F1-A130-9C28F34FE20D}"/>
              </a:ext>
            </a:extLst>
          </p:cNvPr>
          <p:cNvCxnSpPr>
            <a:cxnSpLocks/>
          </p:cNvCxnSpPr>
          <p:nvPr/>
        </p:nvCxnSpPr>
        <p:spPr>
          <a:xfrm>
            <a:off x="1417320" y="7393349"/>
            <a:ext cx="5143500" cy="0"/>
          </a:xfrm>
          <a:prstGeom prst="line">
            <a:avLst/>
          </a:prstGeom>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 xmlns:a16="http://schemas.microsoft.com/office/drawing/2014/main" id="{BE1E99F7-C43B-4912-AAF6-B889BB442838}"/>
              </a:ext>
            </a:extLst>
          </p:cNvPr>
          <p:cNvSpPr txBox="1"/>
          <p:nvPr/>
        </p:nvSpPr>
        <p:spPr>
          <a:xfrm>
            <a:off x="160020" y="7645024"/>
            <a:ext cx="1783080" cy="307777"/>
          </a:xfrm>
          <a:prstGeom prst="rect">
            <a:avLst/>
          </a:prstGeom>
          <a:noFill/>
        </p:spPr>
        <p:txBody>
          <a:bodyPr wrap="square" rtlCol="0">
            <a:spAutoFit/>
          </a:bodyPr>
          <a:lstStyle/>
          <a:p>
            <a:r>
              <a:rPr lang="en-US" sz="1400" dirty="0"/>
              <a:t>Exp. Date:</a:t>
            </a:r>
          </a:p>
        </p:txBody>
      </p:sp>
      <p:cxnSp>
        <p:nvCxnSpPr>
          <p:cNvPr id="68" name="Straight Connector 67">
            <a:extLst>
              <a:ext uri="{FF2B5EF4-FFF2-40B4-BE49-F238E27FC236}">
                <a16:creationId xmlns="" xmlns:a16="http://schemas.microsoft.com/office/drawing/2014/main" id="{7B3E3D10-CEA5-44F9-8993-F7AFB0D8E7B2}"/>
              </a:ext>
            </a:extLst>
          </p:cNvPr>
          <p:cNvCxnSpPr>
            <a:cxnSpLocks/>
          </p:cNvCxnSpPr>
          <p:nvPr/>
        </p:nvCxnSpPr>
        <p:spPr>
          <a:xfrm>
            <a:off x="1040130" y="7880383"/>
            <a:ext cx="1234440" cy="0"/>
          </a:xfrm>
          <a:prstGeom prst="line">
            <a:avLst/>
          </a:prstGeom>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 xmlns:a16="http://schemas.microsoft.com/office/drawing/2014/main" id="{05EDEBC0-9481-42B7-BF0F-A033CE60B4F6}"/>
              </a:ext>
            </a:extLst>
          </p:cNvPr>
          <p:cNvSpPr txBox="1"/>
          <p:nvPr/>
        </p:nvSpPr>
        <p:spPr>
          <a:xfrm>
            <a:off x="2343150" y="7645024"/>
            <a:ext cx="1783080" cy="307777"/>
          </a:xfrm>
          <a:prstGeom prst="rect">
            <a:avLst/>
          </a:prstGeom>
          <a:noFill/>
        </p:spPr>
        <p:txBody>
          <a:bodyPr wrap="square" rtlCol="0">
            <a:spAutoFit/>
          </a:bodyPr>
          <a:lstStyle/>
          <a:p>
            <a:r>
              <a:rPr lang="en-US" sz="1400" dirty="0"/>
              <a:t>CCV:</a:t>
            </a:r>
          </a:p>
        </p:txBody>
      </p:sp>
      <p:cxnSp>
        <p:nvCxnSpPr>
          <p:cNvPr id="70" name="Straight Connector 69">
            <a:extLst>
              <a:ext uri="{FF2B5EF4-FFF2-40B4-BE49-F238E27FC236}">
                <a16:creationId xmlns="" xmlns:a16="http://schemas.microsoft.com/office/drawing/2014/main" id="{77ED066C-6948-4788-A70D-648CDFAB9CD6}"/>
              </a:ext>
            </a:extLst>
          </p:cNvPr>
          <p:cNvCxnSpPr>
            <a:cxnSpLocks/>
          </p:cNvCxnSpPr>
          <p:nvPr/>
        </p:nvCxnSpPr>
        <p:spPr>
          <a:xfrm>
            <a:off x="2846070" y="7880383"/>
            <a:ext cx="1071562" cy="0"/>
          </a:xfrm>
          <a:prstGeom prst="line">
            <a:avLst/>
          </a:prstGeom>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 xmlns:a16="http://schemas.microsoft.com/office/drawing/2014/main" id="{17DAC675-DF42-4885-B0DF-6D5C7D5360D6}"/>
              </a:ext>
            </a:extLst>
          </p:cNvPr>
          <p:cNvSpPr txBox="1"/>
          <p:nvPr/>
        </p:nvSpPr>
        <p:spPr>
          <a:xfrm>
            <a:off x="4066222" y="7678066"/>
            <a:ext cx="1783080" cy="307777"/>
          </a:xfrm>
          <a:prstGeom prst="rect">
            <a:avLst/>
          </a:prstGeom>
          <a:noFill/>
        </p:spPr>
        <p:txBody>
          <a:bodyPr wrap="square" rtlCol="0">
            <a:spAutoFit/>
          </a:bodyPr>
          <a:lstStyle/>
          <a:p>
            <a:r>
              <a:rPr lang="en-US" sz="1400" dirty="0"/>
              <a:t>Billing Zip Code:</a:t>
            </a:r>
          </a:p>
        </p:txBody>
      </p:sp>
      <p:cxnSp>
        <p:nvCxnSpPr>
          <p:cNvPr id="72" name="Straight Connector 71">
            <a:extLst>
              <a:ext uri="{FF2B5EF4-FFF2-40B4-BE49-F238E27FC236}">
                <a16:creationId xmlns="" xmlns:a16="http://schemas.microsoft.com/office/drawing/2014/main" id="{BDA1EED0-5028-45DF-B611-569B4670B952}"/>
              </a:ext>
            </a:extLst>
          </p:cNvPr>
          <p:cNvCxnSpPr>
            <a:cxnSpLocks/>
          </p:cNvCxnSpPr>
          <p:nvPr/>
        </p:nvCxnSpPr>
        <p:spPr>
          <a:xfrm>
            <a:off x="5372100" y="7895651"/>
            <a:ext cx="1154430" cy="0"/>
          </a:xfrm>
          <a:prstGeom prst="line">
            <a:avLst/>
          </a:prstGeom>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 xmlns:a16="http://schemas.microsoft.com/office/drawing/2014/main" id="{6941DE25-1C4A-4BF8-8AC0-8A27439E8C3A}"/>
              </a:ext>
            </a:extLst>
          </p:cNvPr>
          <p:cNvSpPr txBox="1"/>
          <p:nvPr/>
        </p:nvSpPr>
        <p:spPr>
          <a:xfrm>
            <a:off x="102870" y="3413216"/>
            <a:ext cx="6526530" cy="584775"/>
          </a:xfrm>
          <a:prstGeom prst="rect">
            <a:avLst/>
          </a:prstGeom>
          <a:noFill/>
        </p:spPr>
        <p:txBody>
          <a:bodyPr wrap="square" rtlCol="0">
            <a:spAutoFit/>
          </a:bodyPr>
          <a:lstStyle/>
          <a:p>
            <a:r>
              <a:rPr lang="en-US" sz="1400" b="1" dirty="0">
                <a:solidFill>
                  <a:srgbClr val="33AE55"/>
                </a:solidFill>
              </a:rPr>
              <a:t>YOU CAN ALSO REGISTER ONLINE HERE! </a:t>
            </a:r>
            <a:r>
              <a:rPr lang="en-US" dirty="0">
                <a:hlinkClick r:id="rId4"/>
              </a:rPr>
              <a:t>https://form.jotform.com/220274235537049</a:t>
            </a:r>
            <a:endParaRPr lang="en-US" sz="1400" b="1" dirty="0"/>
          </a:p>
        </p:txBody>
      </p:sp>
      <p:sp>
        <p:nvSpPr>
          <p:cNvPr id="74" name="TextBox 73">
            <a:extLst>
              <a:ext uri="{FF2B5EF4-FFF2-40B4-BE49-F238E27FC236}">
                <a16:creationId xmlns="" xmlns:a16="http://schemas.microsoft.com/office/drawing/2014/main" id="{6CA03F8A-AA7A-472D-BF08-20CB41056DE6}"/>
              </a:ext>
            </a:extLst>
          </p:cNvPr>
          <p:cNvSpPr txBox="1"/>
          <p:nvPr/>
        </p:nvSpPr>
        <p:spPr>
          <a:xfrm>
            <a:off x="171450" y="8137004"/>
            <a:ext cx="1783080" cy="307777"/>
          </a:xfrm>
          <a:prstGeom prst="rect">
            <a:avLst/>
          </a:prstGeom>
          <a:noFill/>
        </p:spPr>
        <p:txBody>
          <a:bodyPr wrap="square" rtlCol="0">
            <a:spAutoFit/>
          </a:bodyPr>
          <a:lstStyle/>
          <a:p>
            <a:r>
              <a:rPr lang="en-US" sz="1400" dirty="0"/>
              <a:t>SIGNATURE:</a:t>
            </a:r>
          </a:p>
        </p:txBody>
      </p:sp>
      <p:cxnSp>
        <p:nvCxnSpPr>
          <p:cNvPr id="75" name="Straight Connector 74">
            <a:extLst>
              <a:ext uri="{FF2B5EF4-FFF2-40B4-BE49-F238E27FC236}">
                <a16:creationId xmlns="" xmlns:a16="http://schemas.microsoft.com/office/drawing/2014/main" id="{4A78F352-BFDE-4B50-86B4-D0B9864EB6E8}"/>
              </a:ext>
            </a:extLst>
          </p:cNvPr>
          <p:cNvCxnSpPr>
            <a:cxnSpLocks/>
          </p:cNvCxnSpPr>
          <p:nvPr/>
        </p:nvCxnSpPr>
        <p:spPr>
          <a:xfrm>
            <a:off x="1184910" y="8326568"/>
            <a:ext cx="5375910" cy="0"/>
          </a:xfrm>
          <a:prstGeom prst="line">
            <a:avLst/>
          </a:prstGeom>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 xmlns:a16="http://schemas.microsoft.com/office/drawing/2014/main" id="{576C935D-EAE6-47B8-83FD-C6196B30AD8A}"/>
              </a:ext>
            </a:extLst>
          </p:cNvPr>
          <p:cNvSpPr txBox="1"/>
          <p:nvPr/>
        </p:nvSpPr>
        <p:spPr>
          <a:xfrm>
            <a:off x="91440" y="2773223"/>
            <a:ext cx="6732270" cy="646331"/>
          </a:xfrm>
          <a:prstGeom prst="rect">
            <a:avLst/>
          </a:prstGeom>
          <a:noFill/>
        </p:spPr>
        <p:txBody>
          <a:bodyPr wrap="square">
            <a:spAutoFit/>
          </a:bodyPr>
          <a:lstStyle/>
          <a:p>
            <a:pPr marL="0" marR="0" algn="ctr">
              <a:spcBef>
                <a:spcPts val="0"/>
              </a:spcBef>
              <a:spcAft>
                <a:spcPts val="0"/>
              </a:spcAft>
            </a:pPr>
            <a:r>
              <a:rPr lang="en-US" sz="1800" b="1" dirty="0">
                <a:solidFill>
                  <a:srgbClr val="9E40CB"/>
                </a:solidFill>
                <a:effectLst/>
                <a:latin typeface="Arial" panose="020B0604020202020204" pitchFamily="34" charset="0"/>
                <a:ea typeface="Times New Roman" panose="02020603050405020304" pitchFamily="18" charset="0"/>
              </a:rPr>
              <a:t> All Kids Kamp RSVP/Registrations must be made BEFORE FEB 23</a:t>
            </a:r>
            <a:r>
              <a:rPr lang="en-US" sz="1800" b="1" baseline="30000" dirty="0">
                <a:solidFill>
                  <a:srgbClr val="9E40CB"/>
                </a:solidFill>
                <a:effectLst/>
                <a:latin typeface="Arial" panose="020B0604020202020204" pitchFamily="34" charset="0"/>
                <a:ea typeface="Times New Roman" panose="02020603050405020304" pitchFamily="18" charset="0"/>
              </a:rPr>
              <a:t>rd</a:t>
            </a:r>
            <a:r>
              <a:rPr lang="en-US" sz="1800" b="1" dirty="0">
                <a:solidFill>
                  <a:srgbClr val="9E40CB"/>
                </a:solidFill>
                <a:effectLst/>
                <a:latin typeface="Arial" panose="020B0604020202020204" pitchFamily="34" charset="0"/>
                <a:ea typeface="Times New Roman" panose="02020603050405020304" pitchFamily="18" charset="0"/>
              </a:rPr>
              <a:t>, 2022 to ensure we are ready to have fun</a:t>
            </a:r>
            <a:r>
              <a:rPr lang="en-US" b="1" dirty="0">
                <a:solidFill>
                  <a:srgbClr val="9E40CB"/>
                </a:solidFill>
                <a:latin typeface="Arial" panose="020B0604020202020204" pitchFamily="34" charset="0"/>
                <a:ea typeface="Times New Roman" panose="02020603050405020304" pitchFamily="18" charset="0"/>
              </a:rPr>
              <a:t>!</a:t>
            </a:r>
            <a:endParaRPr lang="en-US" sz="1800" dirty="0">
              <a:solidFill>
                <a:srgbClr val="9E40CB"/>
              </a:solidFill>
              <a:effectLst/>
              <a:latin typeface="Times New Roman" panose="02020603050405020304" pitchFamily="18" charset="0"/>
              <a:ea typeface="Times New Roman" panose="02020603050405020304" pitchFamily="18" charset="0"/>
            </a:endParaRPr>
          </a:p>
        </p:txBody>
      </p:sp>
      <p:sp>
        <p:nvSpPr>
          <p:cNvPr id="35" name="TextBox 34">
            <a:extLst>
              <a:ext uri="{FF2B5EF4-FFF2-40B4-BE49-F238E27FC236}">
                <a16:creationId xmlns="" xmlns:a16="http://schemas.microsoft.com/office/drawing/2014/main" id="{B8F0ABAC-4EDB-4720-B2FD-6164327E6BB1}"/>
              </a:ext>
            </a:extLst>
          </p:cNvPr>
          <p:cNvSpPr txBox="1"/>
          <p:nvPr/>
        </p:nvSpPr>
        <p:spPr>
          <a:xfrm>
            <a:off x="118110" y="5875433"/>
            <a:ext cx="1783080" cy="307777"/>
          </a:xfrm>
          <a:prstGeom prst="rect">
            <a:avLst/>
          </a:prstGeom>
          <a:noFill/>
        </p:spPr>
        <p:txBody>
          <a:bodyPr wrap="square" rtlCol="0">
            <a:spAutoFit/>
          </a:bodyPr>
          <a:lstStyle/>
          <a:p>
            <a:r>
              <a:rPr lang="en-US" sz="1400" dirty="0"/>
              <a:t>Days Attending:</a:t>
            </a:r>
          </a:p>
        </p:txBody>
      </p:sp>
      <p:cxnSp>
        <p:nvCxnSpPr>
          <p:cNvPr id="36" name="Straight Connector 35">
            <a:extLst>
              <a:ext uri="{FF2B5EF4-FFF2-40B4-BE49-F238E27FC236}">
                <a16:creationId xmlns="" xmlns:a16="http://schemas.microsoft.com/office/drawing/2014/main" id="{C7705C98-FFC1-4C5B-9E58-198E131C77C0}"/>
              </a:ext>
            </a:extLst>
          </p:cNvPr>
          <p:cNvCxnSpPr>
            <a:cxnSpLocks/>
            <a:endCxn id="57" idx="1"/>
          </p:cNvCxnSpPr>
          <p:nvPr/>
        </p:nvCxnSpPr>
        <p:spPr>
          <a:xfrm>
            <a:off x="1569720" y="6132463"/>
            <a:ext cx="2796540" cy="1"/>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 xmlns:a16="http://schemas.microsoft.com/office/drawing/2014/main" id="{CA983EEB-D6A3-4F8E-B568-4F64AC779E8A}"/>
              </a:ext>
            </a:extLst>
          </p:cNvPr>
          <p:cNvSpPr txBox="1"/>
          <p:nvPr/>
        </p:nvSpPr>
        <p:spPr>
          <a:xfrm>
            <a:off x="118110" y="1816211"/>
            <a:ext cx="6526530" cy="800219"/>
          </a:xfrm>
          <a:prstGeom prst="rect">
            <a:avLst/>
          </a:prstGeom>
          <a:noFill/>
        </p:spPr>
        <p:txBody>
          <a:bodyPr wrap="square">
            <a:spAutoFit/>
          </a:bodyPr>
          <a:lstStyle/>
          <a:p>
            <a:pPr marL="0" marR="0">
              <a:spcBef>
                <a:spcPts val="0"/>
              </a:spcBef>
              <a:spcAft>
                <a:spcPts val="0"/>
              </a:spcAft>
            </a:pPr>
            <a:r>
              <a:rPr lang="en-US" sz="1800" b="1" dirty="0">
                <a:effectLst/>
                <a:ea typeface="Times New Roman" panose="02020603050405020304" pitchFamily="18" charset="0"/>
              </a:rPr>
              <a:t>REMINDER:</a:t>
            </a:r>
          </a:p>
          <a:p>
            <a:pPr marL="0" marR="0">
              <a:spcBef>
                <a:spcPts val="0"/>
              </a:spcBef>
              <a:spcAft>
                <a:spcPts val="0"/>
              </a:spcAft>
            </a:pPr>
            <a:r>
              <a:rPr lang="en-US" sz="1400" b="1" dirty="0">
                <a:ea typeface="Times New Roman" panose="02020603050405020304" pitchFamily="18" charset="0"/>
              </a:rPr>
              <a:t>Please fill out ALL fields below to ensure we have what we need at Convention for planning purposes, to properly staff, and to finalize reservations with offsite venues!</a:t>
            </a:r>
            <a:endParaRPr lang="en-US" sz="1400" dirty="0">
              <a:effectLst/>
              <a:ea typeface="Times New Roman" panose="02020603050405020304" pitchFamily="18" charset="0"/>
            </a:endParaRPr>
          </a:p>
        </p:txBody>
      </p:sp>
    </p:spTree>
    <p:extLst>
      <p:ext uri="{BB962C8B-B14F-4D97-AF65-F5344CB8AC3E}">
        <p14:creationId xmlns="" xmlns:p14="http://schemas.microsoft.com/office/powerpoint/2010/main" val="41945209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3556264104"/>
              </p:ext>
            </p:extLst>
          </p:nvPr>
        </p:nvGraphicFramePr>
        <p:xfrm>
          <a:off x="62299" y="496510"/>
          <a:ext cx="6733402" cy="8533190"/>
        </p:xfrm>
        <a:graphic>
          <a:graphicData uri="http://schemas.openxmlformats.org/drawingml/2006/table">
            <a:tbl>
              <a:tblPr firstRow="1" bandRow="1">
                <a:tableStyleId>{22838BEF-8BB2-4498-84A7-C5851F593DF1}</a:tableStyleId>
              </a:tblPr>
              <a:tblGrid>
                <a:gridCol w="1036196">
                  <a:extLst>
                    <a:ext uri="{9D8B030D-6E8A-4147-A177-3AD203B41FA5}">
                      <a16:colId xmlns="" xmlns:a16="http://schemas.microsoft.com/office/drawing/2014/main" val="20000"/>
                    </a:ext>
                  </a:extLst>
                </a:gridCol>
                <a:gridCol w="5697206">
                  <a:extLst>
                    <a:ext uri="{9D8B030D-6E8A-4147-A177-3AD203B41FA5}">
                      <a16:colId xmlns="" xmlns:a16="http://schemas.microsoft.com/office/drawing/2014/main" val="20001"/>
                    </a:ext>
                  </a:extLst>
                </a:gridCol>
              </a:tblGrid>
              <a:tr h="887547">
                <a:tc>
                  <a:txBody>
                    <a:bodyPr/>
                    <a:lstStyle/>
                    <a:p>
                      <a:pPr algn="ctr"/>
                      <a:endParaRPr lang="en-US" dirty="0"/>
                    </a:p>
                  </a:txBody>
                  <a:tcPr anchor="ctr"/>
                </a:tc>
                <a:tc>
                  <a:txBody>
                    <a:bodyPr/>
                    <a:lstStyle/>
                    <a:p>
                      <a:pPr algn="ctr" rtl="0"/>
                      <a:r>
                        <a:rPr lang="en-US" sz="1000" b="1" i="0" u="none" strike="noStrike" kern="1200" dirty="0">
                          <a:solidFill>
                            <a:schemeClr val="dk1"/>
                          </a:solidFill>
                          <a:latin typeface="+mn-lt"/>
                          <a:ea typeface="+mn-ea"/>
                          <a:cs typeface="+mn-cs"/>
                        </a:rPr>
                        <a:t>Amir </a:t>
                      </a:r>
                      <a:r>
                        <a:rPr lang="en-US" sz="1000" b="1" i="0" u="none" strike="noStrike" kern="1200" dirty="0" err="1">
                          <a:solidFill>
                            <a:schemeClr val="dk1"/>
                          </a:solidFill>
                          <a:latin typeface="+mn-lt"/>
                          <a:ea typeface="+mn-ea"/>
                          <a:cs typeface="+mn-cs"/>
                        </a:rPr>
                        <a:t>Harpaz</a:t>
                      </a:r>
                      <a:r>
                        <a:rPr lang="en-US" sz="1000" b="1" i="0" u="none" strike="noStrike" kern="1200" dirty="0">
                          <a:solidFill>
                            <a:schemeClr val="dk1"/>
                          </a:solidFill>
                          <a:latin typeface="+mn-lt"/>
                          <a:ea typeface="+mn-ea"/>
                          <a:cs typeface="+mn-cs"/>
                        </a:rPr>
                        <a:t> - </a:t>
                      </a:r>
                      <a:r>
                        <a:rPr lang="en-US" sz="1000" b="1" i="1" u="none" strike="noStrike" kern="1200" dirty="0">
                          <a:solidFill>
                            <a:schemeClr val="dk1"/>
                          </a:solidFill>
                          <a:latin typeface="+mn-lt"/>
                          <a:ea typeface="+mn-ea"/>
                          <a:cs typeface="+mn-cs"/>
                        </a:rPr>
                        <a:t>Harp Development</a:t>
                      </a:r>
                      <a:endParaRPr lang="en-US" sz="1000" b="0" i="1" dirty="0"/>
                    </a:p>
                    <a:p>
                      <a:pPr algn="ctr" rtl="0"/>
                      <a:r>
                        <a:rPr lang="en-US" sz="900" b="0" i="0" u="none" strike="noStrike" kern="1200" dirty="0">
                          <a:solidFill>
                            <a:schemeClr val="dk1"/>
                          </a:solidFill>
                          <a:latin typeface="Arial Narrow" pitchFamily="34" charset="0"/>
                          <a:ea typeface="+mn-ea"/>
                          <a:cs typeface="+mn-cs"/>
                        </a:rPr>
                        <a:t>Amir Has been involved in the outdoor hospitality industry since 2001 when he joined his family business and since then has developed and operated thousands of sites throughout S.E. USA. He is focused on introducing operational efficiencies in campgrounds, primarily through the integration of technology. As a FL &amp; AL association board member, he loves assisting parks throughout the country, teaching them how to run a more efficient, leaner, and profitable business.</a:t>
                      </a:r>
                      <a:endParaRPr lang="en-US" sz="900" b="0" dirty="0">
                        <a:latin typeface="Arial Narrow" pitchFamily="34" charset="0"/>
                      </a:endParaRPr>
                    </a:p>
                  </a:txBody>
                  <a:tcPr anchor="ctr"/>
                </a:tc>
                <a:extLst>
                  <a:ext uri="{0D108BD9-81ED-4DB2-BD59-A6C34878D82A}">
                    <a16:rowId xmlns="" xmlns:a16="http://schemas.microsoft.com/office/drawing/2014/main" val="10000"/>
                  </a:ext>
                </a:extLst>
              </a:tr>
              <a:tr h="1041161">
                <a:tc>
                  <a:txBody>
                    <a:bodyPr/>
                    <a:lstStyle/>
                    <a:p>
                      <a:pPr algn="ctr"/>
                      <a:endParaRPr lang="en-US" dirty="0"/>
                    </a:p>
                  </a:txBody>
                  <a:tcPr anchor="ctr"/>
                </a:tc>
                <a:tc>
                  <a:txBody>
                    <a:bodyPr/>
                    <a:lstStyle/>
                    <a:p>
                      <a:pPr algn="ctr" rtl="0"/>
                      <a:r>
                        <a:rPr lang="en-US" sz="1000" b="1" i="0" u="none" strike="noStrike" kern="1200" dirty="0" smtClean="0">
                          <a:solidFill>
                            <a:schemeClr val="dk1"/>
                          </a:solidFill>
                          <a:latin typeface="+mn-lt"/>
                          <a:ea typeface="+mn-ea"/>
                          <a:cs typeface="+mn-cs"/>
                        </a:rPr>
                        <a:t>Andrew Metcalf - </a:t>
                      </a:r>
                      <a:r>
                        <a:rPr lang="en-US" sz="1000" b="1" i="1" u="none" strike="noStrike" kern="1200" dirty="0" smtClean="0">
                          <a:solidFill>
                            <a:schemeClr val="dk1"/>
                          </a:solidFill>
                          <a:latin typeface="+mn-lt"/>
                          <a:ea typeface="+mn-ea"/>
                          <a:cs typeface="+mn-cs"/>
                        </a:rPr>
                        <a:t>Vice President of CSAW Associates, LLC</a:t>
                      </a:r>
                      <a:endParaRPr lang="en-US" sz="1000" b="0" i="1" dirty="0" smtClean="0"/>
                    </a:p>
                    <a:p>
                      <a:pPr algn="ctr" rtl="0"/>
                      <a:r>
                        <a:rPr lang="en-US" sz="900" b="0" i="0" u="none" strike="noStrike" kern="1200" dirty="0" smtClean="0">
                          <a:solidFill>
                            <a:schemeClr val="dk1"/>
                          </a:solidFill>
                          <a:latin typeface="Arial Narrow" pitchFamily="34" charset="0"/>
                          <a:ea typeface="+mn-ea"/>
                          <a:cs typeface="+mn-cs"/>
                        </a:rPr>
                        <a:t>A graduate of West Salem High School and the University of Wisconsin – La Crosse, Andrew brings years of experience in project coordination, operations, data analytics, and administrative support combined with outstanding customer service</a:t>
                      </a:r>
                      <a:r>
                        <a:rPr lang="en-US" sz="900" b="0" i="0" u="none" strike="noStrike" kern="1200" baseline="0" dirty="0" smtClean="0">
                          <a:solidFill>
                            <a:schemeClr val="dk1"/>
                          </a:solidFill>
                          <a:latin typeface="Arial Narrow" pitchFamily="34" charset="0"/>
                          <a:ea typeface="+mn-ea"/>
                          <a:cs typeface="+mn-cs"/>
                        </a:rPr>
                        <a:t> </a:t>
                      </a:r>
                      <a:r>
                        <a:rPr lang="en-US" sz="900" b="0" i="0" u="none" strike="noStrike" kern="1200" dirty="0" smtClean="0">
                          <a:solidFill>
                            <a:schemeClr val="dk1"/>
                          </a:solidFill>
                          <a:latin typeface="Arial Narrow" pitchFamily="34" charset="0"/>
                          <a:ea typeface="+mn-ea"/>
                          <a:cs typeface="+mn-cs"/>
                        </a:rPr>
                        <a:t>experience.  Recently relocated back to the West Salem area with his wife and son, he is our resident IT and MS Office expert and keeps our technology up to date. Additionally, as a licensed Independent Sales Associate for </a:t>
                      </a:r>
                      <a:r>
                        <a:rPr lang="en-US" sz="900" b="0" i="0" u="none" strike="noStrike" kern="1200" dirty="0" err="1" smtClean="0">
                          <a:solidFill>
                            <a:schemeClr val="dk1"/>
                          </a:solidFill>
                          <a:latin typeface="Arial Narrow" pitchFamily="34" charset="0"/>
                          <a:ea typeface="+mn-ea"/>
                          <a:cs typeface="+mn-cs"/>
                        </a:rPr>
                        <a:t>Aflac</a:t>
                      </a:r>
                      <a:r>
                        <a:rPr lang="en-US" sz="900" b="0" i="0" u="none" strike="noStrike" kern="1200" dirty="0" smtClean="0">
                          <a:solidFill>
                            <a:schemeClr val="dk1"/>
                          </a:solidFill>
                          <a:latin typeface="Arial Narrow" pitchFamily="34" charset="0"/>
                          <a:ea typeface="+mn-ea"/>
                          <a:cs typeface="+mn-cs"/>
                        </a:rPr>
                        <a:t>, he also helps our clients add affordable benefit packages for themselves and their employees.</a:t>
                      </a:r>
                      <a:endParaRPr lang="en-US" sz="900" b="0" dirty="0">
                        <a:latin typeface="Arial Narrow" pitchFamily="34" charset="0"/>
                      </a:endParaRPr>
                    </a:p>
                  </a:txBody>
                  <a:tcPr anchor="ctr"/>
                </a:tc>
                <a:extLst>
                  <a:ext uri="{0D108BD9-81ED-4DB2-BD59-A6C34878D82A}">
                    <a16:rowId xmlns="" xmlns:a16="http://schemas.microsoft.com/office/drawing/2014/main" val="10001"/>
                  </a:ext>
                </a:extLst>
              </a:tr>
              <a:tr h="1194774">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dirty="0" smtClean="0">
                          <a:latin typeface="+mn-lt"/>
                        </a:rPr>
                        <a:t>Andrew Nussbaum – </a:t>
                      </a:r>
                      <a:r>
                        <a:rPr lang="en-US" sz="1000" b="1" i="1" dirty="0" smtClean="0">
                          <a:latin typeface="+mn-lt"/>
                        </a:rPr>
                        <a:t>Regional Tourism Specialist of Wisconsin Department of Tourism</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i="0" kern="1200" dirty="0" smtClean="0">
                          <a:solidFill>
                            <a:schemeClr val="dk1"/>
                          </a:solidFill>
                          <a:effectLst/>
                          <a:latin typeface="Arial Narrow" panose="020B0606020202030204" pitchFamily="34" charset="0"/>
                          <a:ea typeface="+mn-ea"/>
                          <a:cs typeface="+mn-cs"/>
                        </a:rPr>
                        <a:t>Andrew joined the Department of Tourism in 2012, after having spent his entire professional career in hospitality, marketing, and tourism. His focus with companies and organizations has always been to grow their customer service effectiveness, a passion that began with his first restaurant job in 1984. Andrew refers to this as “Northern Hospitality”. He loves traveling the state meeting with folks and helping them get the word out about all the great things there are to see and do in Wisconsin. Having worked with various regional and statewide collaboration efforts, Andrew enjoys bringing organizations together to share ideas and resources. Tourism is a large part of economic development in Wisconsin, and the visitor’s experience here is paramount.</a:t>
                      </a:r>
                      <a:endParaRPr lang="en-US" sz="900" b="0" i="1" dirty="0" smtClean="0">
                        <a:latin typeface="Arial Narrow" panose="020B0606020202030204" pitchFamily="34" charset="0"/>
                      </a:endParaRPr>
                    </a:p>
                  </a:txBody>
                  <a:tcPr anchor="ctr"/>
                </a:tc>
                <a:extLst>
                  <a:ext uri="{0D108BD9-81ED-4DB2-BD59-A6C34878D82A}">
                    <a16:rowId xmlns="" xmlns:a16="http://schemas.microsoft.com/office/drawing/2014/main" val="10002"/>
                  </a:ext>
                </a:extLst>
              </a:tr>
              <a:tr h="1655616">
                <a:tc>
                  <a:txBody>
                    <a:bodyPr/>
                    <a:lstStyle/>
                    <a:p>
                      <a:pPr algn="ctr"/>
                      <a:endParaRPr lang="en-US" dirty="0"/>
                    </a:p>
                  </a:txBody>
                  <a:tcPr anchor="ctr"/>
                </a:tc>
                <a:tc>
                  <a:txBody>
                    <a:bodyPr/>
                    <a:lstStyle/>
                    <a:p>
                      <a:pPr algn="ctr">
                        <a:tabLst>
                          <a:tab pos="1143000" algn="l"/>
                        </a:tabLst>
                      </a:pPr>
                      <a:r>
                        <a:rPr lang="en-US" sz="1000" b="1" dirty="0" smtClean="0">
                          <a:solidFill>
                            <a:schemeClr val="tx1"/>
                          </a:solidFill>
                          <a:latin typeface="+mn-lt"/>
                        </a:rPr>
                        <a:t>Ashley Wegner</a:t>
                      </a:r>
                      <a:r>
                        <a:rPr lang="en-US" sz="1000" b="1" baseline="0" dirty="0" smtClean="0">
                          <a:solidFill>
                            <a:schemeClr val="tx1"/>
                          </a:solidFill>
                          <a:latin typeface="+mn-lt"/>
                        </a:rPr>
                        <a:t> - </a:t>
                      </a:r>
                      <a:r>
                        <a:rPr lang="en-US" sz="1000" i="1" dirty="0" smtClean="0">
                          <a:solidFill>
                            <a:schemeClr val="tx1"/>
                          </a:solidFill>
                          <a:latin typeface="+mn-lt"/>
                        </a:rPr>
                        <a:t>Wilderness Campground</a:t>
                      </a:r>
                    </a:p>
                    <a:p>
                      <a:pPr algn="ctr">
                        <a:tabLst>
                          <a:tab pos="1143000" algn="l"/>
                        </a:tabLst>
                      </a:pPr>
                      <a:r>
                        <a:rPr lang="en-US" sz="900" dirty="0" smtClean="0">
                          <a:latin typeface="Arial Narrow" pitchFamily="34" charset="0"/>
                        </a:rPr>
                        <a:t>I am a proud third generation, future campground owner, of Wilderness Campground in Montello. We have around 390 sites and are in the Central Wisconsin River Country Region. I have been involved in day to day operations of the campground ever since I can remember. My very first memories involve the campground, and the WACO convention as a child.  I graduated from U.W. Whitewater with my B.B.A. in Marketing in 2008. In 2010 I moved to Appleton, Wisconsin with my husband and took a position at Kimberly-Clark in the Consumer Services Department. We moved back to Montello in 2013 and I accepted a position in the Marketing Department for </a:t>
                      </a:r>
                      <a:r>
                        <a:rPr lang="en-US" sz="900" dirty="0" err="1" smtClean="0">
                          <a:latin typeface="Arial Narrow" pitchFamily="34" charset="0"/>
                        </a:rPr>
                        <a:t>Brakebush</a:t>
                      </a:r>
                      <a:r>
                        <a:rPr lang="en-US" sz="900" dirty="0" smtClean="0">
                          <a:latin typeface="Arial Narrow" pitchFamily="34" charset="0"/>
                        </a:rPr>
                        <a:t> Bros. In 2014, I decided I had enough experience outside the family business and went back to work at the campground full-time.  I feel that my time away from the campground has helped me to realize that my passion and my </a:t>
                      </a:r>
                      <a:r>
                        <a:rPr lang="en-US" sz="900" dirty="0" err="1" smtClean="0">
                          <a:latin typeface="Arial Narrow" pitchFamily="34" charset="0"/>
                        </a:rPr>
                        <a:t>skillset</a:t>
                      </a:r>
                      <a:r>
                        <a:rPr lang="en-US" sz="900" dirty="0" smtClean="0">
                          <a:latin typeface="Arial Narrow" pitchFamily="34" charset="0"/>
                        </a:rPr>
                        <a:t> alike are really for the campground industry. It is a highly demanding, yet extremely rewarding career in which one must wear multiple hats. I truly am looking forward to helping continue the growth of our family campground.</a:t>
                      </a:r>
                      <a:endParaRPr lang="en-US" sz="1100" b="1" dirty="0" smtClean="0">
                        <a:solidFill>
                          <a:schemeClr val="accent5"/>
                        </a:solidFill>
                        <a:latin typeface="Arial Narrow" pitchFamily="34" charset="0"/>
                      </a:endParaRPr>
                    </a:p>
                  </a:txBody>
                  <a:tcPr anchor="ctr"/>
                </a:tc>
              </a:tr>
              <a:tr h="1348388">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Ben Stefan – </a:t>
                      </a:r>
                      <a:r>
                        <a:rPr kumimoji="0" lang="en-US" sz="1000" b="1" i="1" u="none" strike="noStrike" kern="1200" cap="none" spc="0" normalizeH="0" baseline="0" noProof="0" dirty="0">
                          <a:ln>
                            <a:noFill/>
                          </a:ln>
                          <a:solidFill>
                            <a:prstClr val="black"/>
                          </a:solidFill>
                          <a:effectLst/>
                          <a:uLnTx/>
                          <a:uFillTx/>
                          <a:latin typeface="+mn-lt"/>
                          <a:ea typeface="+mn-ea"/>
                          <a:cs typeface="+mn-cs"/>
                        </a:rPr>
                        <a:t>Grand Valley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Campground</a:t>
                      </a:r>
                    </a:p>
                    <a:p>
                      <a:pPr algn="ctr">
                        <a:tabLst>
                          <a:tab pos="1143000" algn="l"/>
                        </a:tabLst>
                      </a:pPr>
                      <a:r>
                        <a:rPr lang="en-US" sz="900" dirty="0" smtClean="0">
                          <a:latin typeface="Arial Narrow" pitchFamily="34" charset="0"/>
                        </a:rPr>
                        <a:t>Ben Stefan has over 17 years of experience in his family’s campground, Grand Valley Campground in Kingston, WI. He is also a full time Systems Engineer at Moraine Park Technical College and an entrepreneur at his business Stefan Technologies. Growing up at Grand Valley Campground Ben has always taken care of everything technology related for the campground. His passion for technology led him to Moraine Park Technical College where he earned two information technology associate degrees in 2012. For the past 10 years Ben has been a full time IT Systems Engineer at Moraine Park Technical College in Fond du Lac, WI. Ben’s business Stefan Technologies specializes in small business technology solutions. Ben is always busy keeping his eye out for technology that can help in the campground industry.</a:t>
                      </a:r>
                    </a:p>
                  </a:txBody>
                  <a:tcPr anchor="ctr"/>
                </a:tc>
                <a:extLst>
                  <a:ext uri="{0D108BD9-81ED-4DB2-BD59-A6C34878D82A}">
                    <a16:rowId xmlns="" xmlns:a16="http://schemas.microsoft.com/office/drawing/2014/main" val="10008"/>
                  </a:ext>
                </a:extLst>
              </a:tr>
              <a:tr h="1655616">
                <a:tc>
                  <a:txBody>
                    <a:bodyPr/>
                    <a:lstStyle/>
                    <a:p>
                      <a:pPr algn="ctr"/>
                      <a:endParaRPr lang="en-US" dirty="0"/>
                    </a:p>
                  </a:txBody>
                  <a:tcPr anchor="ctr"/>
                </a:tc>
                <a:tc>
                  <a:txBody>
                    <a:bodyPr/>
                    <a:lstStyle/>
                    <a:p>
                      <a:pPr algn="ctr"/>
                      <a:r>
                        <a:rPr lang="en-US" sz="1000" b="1" baseline="0" dirty="0">
                          <a:latin typeface="+mn-lt"/>
                        </a:rPr>
                        <a:t>Bud </a:t>
                      </a:r>
                      <a:r>
                        <a:rPr lang="en-US" sz="1000" b="1" baseline="0" dirty="0" err="1">
                          <a:latin typeface="+mn-lt"/>
                        </a:rPr>
                        <a:t>Styer</a:t>
                      </a:r>
                      <a:r>
                        <a:rPr lang="en-US" sz="1000" b="1" baseline="0" dirty="0">
                          <a:latin typeface="+mn-lt"/>
                        </a:rPr>
                        <a:t> - </a:t>
                      </a:r>
                      <a:r>
                        <a:rPr lang="en-US" sz="1000" b="1" i="1" baseline="0" dirty="0">
                          <a:latin typeface="+mn-lt"/>
                        </a:rPr>
                        <a:t>Bud </a:t>
                      </a:r>
                      <a:r>
                        <a:rPr lang="en-US" sz="1000" b="1" i="1" baseline="0" dirty="0" err="1">
                          <a:latin typeface="+mn-lt"/>
                        </a:rPr>
                        <a:t>Styer</a:t>
                      </a:r>
                      <a:r>
                        <a:rPr lang="en-US" sz="1000" b="1" i="1" baseline="0" dirty="0">
                          <a:latin typeface="+mn-lt"/>
                        </a:rPr>
                        <a:t> &amp; Associates</a:t>
                      </a:r>
                      <a:endParaRPr lang="en-US" sz="1000" b="1" dirty="0">
                        <a:latin typeface="+mn-lt"/>
                      </a:endParaRPr>
                    </a:p>
                    <a:p>
                      <a:pPr algn="ctr"/>
                      <a:r>
                        <a:rPr lang="en-US" sz="900" b="0" dirty="0">
                          <a:latin typeface="Arial Narrow" panose="020B0606020202030204" pitchFamily="34" charset="0"/>
                        </a:rPr>
                        <a:t>In addition to over 40 years experience in the industry, Bud </a:t>
                      </a:r>
                      <a:r>
                        <a:rPr lang="en-US" sz="900" b="0" dirty="0" err="1">
                          <a:latin typeface="Arial Narrow" panose="020B0606020202030204" pitchFamily="34" charset="0"/>
                        </a:rPr>
                        <a:t>Styer</a:t>
                      </a:r>
                      <a:r>
                        <a:rPr lang="en-US" sz="900" b="0" dirty="0">
                          <a:latin typeface="Arial Narrow" panose="020B0606020202030204" pitchFamily="34" charset="0"/>
                        </a:rPr>
                        <a:t> is an owner and operations consultant for 14 campgrounds in Wisconsin and a National Consultant in the industry. He is the</a:t>
                      </a:r>
                      <a:r>
                        <a:rPr lang="en-US" sz="900" b="0" baseline="0" dirty="0">
                          <a:latin typeface="Arial Narrow" panose="020B0606020202030204" pitchFamily="34" charset="0"/>
                        </a:rPr>
                        <a:t> President of </a:t>
                      </a:r>
                      <a:r>
                        <a:rPr lang="en-US" sz="900" b="0" dirty="0">
                          <a:latin typeface="Arial Narrow" panose="020B0606020202030204" pitchFamily="34" charset="0"/>
                        </a:rPr>
                        <a:t> the Wisconsin Association of Campground Owners (WACO) and member of  Association of RV Parks and Campgrounds (ARVC). Bud, a member of both State and National professional associations, not only attends National and State conventions, but has spoken numerous times for the National Association of RV Parks and Campgrounds (ARVC), Wisconsin Association of Campground Owners (WACO), University of Illinois, Lewis University, IL, St. Mary's College, MN, and numerous State wide training courses. Bud is a committee member for the State of Wisconsin DNR, Governor's Small Business Committee, NFIB's Small Business Committee and Wisconsin's Business Voice Small Business Committee. At the local level, he actively participates in the Chamber of Commerce in five different communities in towns/cities near the Madison area.</a:t>
                      </a:r>
                      <a:endParaRPr lang="en-US" sz="900"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4"/>
                  </a:ext>
                </a:extLst>
              </a:tr>
              <a:tr h="750088">
                <a:tc>
                  <a:txBody>
                    <a:bodyPr/>
                    <a:lstStyle/>
                    <a:p>
                      <a:pPr algn="ctr"/>
                      <a:endParaRPr lang="en-US" dirty="0"/>
                    </a:p>
                  </a:txBody>
                  <a:tcPr anchor="ctr"/>
                </a:tc>
                <a:tc>
                  <a:txBody>
                    <a:bodyPr/>
                    <a:lstStyle/>
                    <a:p>
                      <a:pPr algn="ctr"/>
                      <a:r>
                        <a:rPr lang="en-US" sz="1000" b="1" dirty="0">
                          <a:latin typeface="+mn-lt"/>
                        </a:rPr>
                        <a:t>Carla</a:t>
                      </a:r>
                      <a:r>
                        <a:rPr lang="en-US" sz="1000" b="1" baseline="0" dirty="0">
                          <a:latin typeface="+mn-lt"/>
                        </a:rPr>
                        <a:t> Brown - </a:t>
                      </a:r>
                      <a:r>
                        <a:rPr lang="en-US" sz="1000" b="1" i="1" baseline="0" dirty="0">
                          <a:latin typeface="+mn-lt"/>
                        </a:rPr>
                        <a:t>Vice President of Severson &amp; Associates</a:t>
                      </a:r>
                    </a:p>
                    <a:p>
                      <a:pPr marL="0" marR="0" indent="0" algn="ctr" defTabSz="820583" rtl="0" eaLnBrk="1" fontAlgn="auto" latinLnBrk="0" hangingPunct="1">
                        <a:lnSpc>
                          <a:spcPct val="100000"/>
                        </a:lnSpc>
                        <a:spcBef>
                          <a:spcPts val="0"/>
                        </a:spcBef>
                        <a:spcAft>
                          <a:spcPts val="0"/>
                        </a:spcAft>
                        <a:buClrTx/>
                        <a:buSzTx/>
                        <a:buFontTx/>
                        <a:buNone/>
                        <a:tabLst/>
                        <a:defRPr/>
                      </a:pPr>
                      <a:r>
                        <a:rPr lang="en-US" sz="900" b="0" kern="1200" dirty="0">
                          <a:solidFill>
                            <a:schemeClr val="dk1"/>
                          </a:solidFill>
                          <a:effectLst/>
                          <a:latin typeface="Arial Narrow" panose="020B0606020202030204" pitchFamily="34" charset="0"/>
                          <a:ea typeface="+mn-ea"/>
                          <a:cs typeface="+mn-cs"/>
                        </a:rPr>
                        <a:t>Born and raised in Detroit, MI to Leroy and Ann Brown. Carla is the fourth of five siblings. Leroy, Gilbert, Carlos and Joann. Studied at West Virginia University, She majored in Sports Management, and minored in Recreation. She also ran her own business called C Mac Productions, emphasizing on photography and video editing out of Michigan.</a:t>
                      </a:r>
                      <a:endParaRPr lang="en-US" sz="900" b="0" dirty="0">
                        <a:latin typeface="Arial Narrow" panose="020B0606020202030204" pitchFamily="34" charset="0"/>
                      </a:endParaRPr>
                    </a:p>
                  </a:txBody>
                  <a:tcPr anchor="ctr"/>
                </a:tc>
                <a:extLst>
                  <a:ext uri="{0D108BD9-81ED-4DB2-BD59-A6C34878D82A}">
                    <a16:rowId xmlns="" xmlns:a16="http://schemas.microsoft.com/office/drawing/2014/main" val="10005"/>
                  </a:ext>
                </a:extLst>
              </a:tr>
            </a:tbl>
          </a:graphicData>
        </a:graphic>
      </p:graphicFrame>
      <p:pic>
        <p:nvPicPr>
          <p:cNvPr id="23" name="Picture 2">
            <a:extLst>
              <a:ext uri="{FF2B5EF4-FFF2-40B4-BE49-F238E27FC236}">
                <a16:creationId xmlns="" xmlns:a16="http://schemas.microsoft.com/office/drawing/2014/main" id="{B8F10F3C-95A4-406F-AC8C-BD134B3D5F5B}"/>
              </a:ext>
            </a:extLst>
          </p:cNvPr>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8751" t="1739" r="13244" b="42629"/>
          <a:stretch/>
        </p:blipFill>
        <p:spPr bwMode="auto">
          <a:xfrm>
            <a:off x="205754" y="8316473"/>
            <a:ext cx="718171" cy="68748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 xmlns:a16="http://schemas.microsoft.com/office/drawing/2014/main" id="{FD1C6382-337B-4384-8E99-B2EA69AF2B32}"/>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1" r="9092"/>
          <a:stretch/>
        </p:blipFill>
        <p:spPr>
          <a:xfrm>
            <a:off x="137288" y="6951211"/>
            <a:ext cx="899909" cy="1027564"/>
          </a:xfrm>
          <a:prstGeom prst="rect">
            <a:avLst/>
          </a:prstGeom>
        </p:spPr>
      </p:pic>
      <p:pic>
        <p:nvPicPr>
          <p:cNvPr id="13" name="Picture 12" descr="WACO BOARD OF DIRECTORS (15).png"/>
          <p:cNvPicPr>
            <a:picLocks noChangeAspect="1"/>
          </p:cNvPicPr>
          <p:nvPr/>
        </p:nvPicPr>
        <p:blipFill>
          <a:blip r:embed="rId5" cstate="print"/>
          <a:stretch>
            <a:fillRect/>
          </a:stretch>
        </p:blipFill>
        <p:spPr>
          <a:xfrm>
            <a:off x="0" y="0"/>
            <a:ext cx="6858000" cy="428625"/>
          </a:xfrm>
          <a:prstGeom prst="rect">
            <a:avLst/>
          </a:prstGeom>
        </p:spPr>
      </p:pic>
      <p:pic>
        <p:nvPicPr>
          <p:cNvPr id="8" name="Picture 7" descr="Amir Harpaz.png"/>
          <p:cNvPicPr>
            <a:picLocks noChangeAspect="1"/>
          </p:cNvPicPr>
          <p:nvPr/>
        </p:nvPicPr>
        <p:blipFill>
          <a:blip r:embed="rId6" cstate="print"/>
          <a:stretch>
            <a:fillRect/>
          </a:stretch>
        </p:blipFill>
        <p:spPr>
          <a:xfrm>
            <a:off x="224903" y="580197"/>
            <a:ext cx="707602" cy="707602"/>
          </a:xfrm>
          <a:prstGeom prst="rect">
            <a:avLst/>
          </a:prstGeom>
        </p:spPr>
      </p:pic>
      <p:pic>
        <p:nvPicPr>
          <p:cNvPr id="9" name="Picture 8" descr="Andrew Metcalf.jpg"/>
          <p:cNvPicPr>
            <a:picLocks noChangeAspect="1"/>
          </p:cNvPicPr>
          <p:nvPr/>
        </p:nvPicPr>
        <p:blipFill>
          <a:blip r:embed="rId7" cstate="print"/>
          <a:srcRect r="13244" b="30370"/>
          <a:stretch>
            <a:fillRect/>
          </a:stretch>
        </p:blipFill>
        <p:spPr>
          <a:xfrm>
            <a:off x="190721" y="1482833"/>
            <a:ext cx="768942" cy="851025"/>
          </a:xfrm>
          <a:prstGeom prst="rect">
            <a:avLst/>
          </a:prstGeom>
        </p:spPr>
      </p:pic>
      <p:pic>
        <p:nvPicPr>
          <p:cNvPr id="14" name="Picture 13" descr="Andrew Nussbaum.jpg"/>
          <p:cNvPicPr>
            <a:picLocks noChangeAspect="1"/>
          </p:cNvPicPr>
          <p:nvPr/>
        </p:nvPicPr>
        <p:blipFill>
          <a:blip r:embed="rId8" cstate="print"/>
          <a:srcRect l="25362" t="10123" r="21015" b="30445"/>
          <a:stretch>
            <a:fillRect/>
          </a:stretch>
        </p:blipFill>
        <p:spPr>
          <a:xfrm>
            <a:off x="133350" y="2543176"/>
            <a:ext cx="891293" cy="933449"/>
          </a:xfrm>
          <a:prstGeom prst="rect">
            <a:avLst/>
          </a:prstGeom>
        </p:spPr>
      </p:pic>
      <p:pic>
        <p:nvPicPr>
          <p:cNvPr id="15"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63302" y="5371532"/>
            <a:ext cx="846348" cy="115309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6" name="Picture 2" descr="U:\WACO 2018\Board of Directors 2018\Board of Dirctors Photos\Ashley Weiss_Wegner.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l="14114" r="11164"/>
          <a:stretch>
            <a:fillRect/>
          </a:stretch>
        </p:blipFill>
        <p:spPr bwMode="auto">
          <a:xfrm>
            <a:off x="152400" y="3819525"/>
            <a:ext cx="857250" cy="12858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9392873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 xmlns:a16="http://schemas.microsoft.com/office/drawing/2014/main" id="{E69037C8-C827-48AE-9FF0-52AB24BF08F3}"/>
              </a:ext>
            </a:extLst>
          </p:cNvPr>
          <p:cNvGraphicFramePr>
            <a:graphicFrameLocks noGrp="1"/>
          </p:cNvGraphicFramePr>
          <p:nvPr>
            <p:extLst>
              <p:ext uri="{D42A27DB-BD31-4B8C-83A1-F6EECF244321}">
                <p14:modId xmlns="" xmlns:p14="http://schemas.microsoft.com/office/powerpoint/2010/main" val="298697124"/>
              </p:ext>
            </p:extLst>
          </p:nvPr>
        </p:nvGraphicFramePr>
        <p:xfrm>
          <a:off x="59262" y="475762"/>
          <a:ext cx="6739477" cy="8604370"/>
        </p:xfrm>
        <a:graphic>
          <a:graphicData uri="http://schemas.openxmlformats.org/drawingml/2006/table">
            <a:tbl>
              <a:tblPr firstRow="1" bandRow="1">
                <a:tableStyleId>{22838BEF-8BB2-4498-84A7-C5851F593DF1}</a:tableStyleId>
              </a:tblPr>
              <a:tblGrid>
                <a:gridCol w="988236">
                  <a:extLst>
                    <a:ext uri="{9D8B030D-6E8A-4147-A177-3AD203B41FA5}">
                      <a16:colId xmlns="" xmlns:a16="http://schemas.microsoft.com/office/drawing/2014/main" val="20000"/>
                    </a:ext>
                  </a:extLst>
                </a:gridCol>
                <a:gridCol w="5751241">
                  <a:extLst>
                    <a:ext uri="{9D8B030D-6E8A-4147-A177-3AD203B41FA5}">
                      <a16:colId xmlns="" xmlns:a16="http://schemas.microsoft.com/office/drawing/2014/main" val="20001"/>
                    </a:ext>
                  </a:extLst>
                </a:gridCol>
              </a:tblGrid>
              <a:tr h="1057027">
                <a:tc>
                  <a:txBody>
                    <a:bodyPr/>
                    <a:lstStyle/>
                    <a:p>
                      <a:pPr algn="ctr"/>
                      <a:endParaRPr lang="en-US" dirty="0"/>
                    </a:p>
                  </a:txBody>
                  <a:tcPr anchor="ctr"/>
                </a:tc>
                <a:tc>
                  <a:txBody>
                    <a:bodyPr/>
                    <a:lstStyle/>
                    <a:p>
                      <a:pPr algn="ctr"/>
                      <a:r>
                        <a:rPr lang="en-US" sz="1000" b="1" dirty="0" smtClean="0">
                          <a:latin typeface="+mn-lt"/>
                        </a:rPr>
                        <a:t>Chris Metcalf – </a:t>
                      </a:r>
                      <a:r>
                        <a:rPr lang="en-US" sz="1000" b="1" i="1" dirty="0" smtClean="0">
                          <a:latin typeface="+mn-lt"/>
                        </a:rPr>
                        <a:t>CSAW Associates, LLC</a:t>
                      </a:r>
                    </a:p>
                    <a:p>
                      <a:pPr algn="ctr"/>
                      <a:r>
                        <a:rPr lang="en-US" sz="900" b="0" dirty="0" smtClean="0">
                          <a:latin typeface="Arial Narrow" panose="020B0606020202030204" pitchFamily="34" charset="0"/>
                        </a:rPr>
                        <a:t>Chris Metcalf is a native of Viroqua, WI who graduated from </a:t>
                      </a:r>
                      <a:r>
                        <a:rPr lang="en-US" sz="900" b="0" dirty="0" err="1" smtClean="0">
                          <a:latin typeface="Arial Narrow" panose="020B0606020202030204" pitchFamily="34" charset="0"/>
                        </a:rPr>
                        <a:t>Viterbo</a:t>
                      </a:r>
                      <a:r>
                        <a:rPr lang="en-US" sz="900" b="0" dirty="0" smtClean="0">
                          <a:latin typeface="Arial Narrow" panose="020B0606020202030204" pitchFamily="34" charset="0"/>
                        </a:rPr>
                        <a:t> University and Western Technical College in La Crosse. She has over thirty-five years of experience working in the accounting field. Prior to starting CSAW Associates, LLC – Coulee Bookkeeping and Tax she was employed in various positions such as Bank Controller, Office and Accounting Manager, and Staff Accountant. CSAW Associates works with a variety of businesses including restaurants, campgrounds, marinas, construction companies, rental properties, hair and nail salons, online businesses, exercise facilities and more.  She has been married to Bill Metcalf since 1981. They have four children and nine grandchildren.</a:t>
                      </a:r>
                      <a:endParaRPr lang="en-US" sz="900" b="0" i="0" dirty="0" smtClean="0">
                        <a:latin typeface="Arial Narrow" panose="020B0606020202030204" pitchFamily="34" charset="0"/>
                      </a:endParaRPr>
                    </a:p>
                  </a:txBody>
                  <a:tcPr anchor="ctr"/>
                </a:tc>
              </a:tr>
              <a:tr h="105702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Chris </a:t>
                      </a:r>
                      <a:r>
                        <a:rPr kumimoji="0" lang="en-US" sz="1000" b="1" i="0" u="none" strike="noStrike" kern="1200" cap="none" spc="0" normalizeH="0" baseline="0" noProof="0" dirty="0" err="1" smtClean="0">
                          <a:ln>
                            <a:noFill/>
                          </a:ln>
                          <a:solidFill>
                            <a:prstClr val="black"/>
                          </a:solidFill>
                          <a:effectLst/>
                          <a:uLnTx/>
                          <a:uFillTx/>
                          <a:latin typeface="+mn-lt"/>
                          <a:ea typeface="+mn-ea"/>
                          <a:cs typeface="+mn-cs"/>
                        </a:rPr>
                        <a:t>Rademacher</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 </a:t>
                      </a:r>
                      <a:r>
                        <a:rPr lang="en-US" sz="1000" b="1" i="1" u="none" strike="noStrike" dirty="0" smtClean="0">
                          <a:solidFill>
                            <a:srgbClr val="000000"/>
                          </a:solidFill>
                          <a:latin typeface="+mn-lt"/>
                        </a:rPr>
                        <a:t>Franchise Development Manager for </a:t>
                      </a:r>
                      <a:r>
                        <a:rPr lang="en-US" sz="1000" b="1" i="1" u="none" strike="noStrike" dirty="0" err="1" smtClean="0">
                          <a:solidFill>
                            <a:srgbClr val="000000"/>
                          </a:solidFill>
                          <a:latin typeface="+mn-lt"/>
                        </a:rPr>
                        <a:t>Kampgrounds</a:t>
                      </a:r>
                      <a:r>
                        <a:rPr lang="en-US" sz="1000" b="1" i="1" u="none" strike="noStrike" dirty="0" smtClean="0">
                          <a:solidFill>
                            <a:srgbClr val="000000"/>
                          </a:solidFill>
                          <a:latin typeface="+mn-lt"/>
                        </a:rPr>
                        <a:t> of America</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i="0" u="none" strike="noStrike" kern="1200" dirty="0" smtClean="0">
                          <a:solidFill>
                            <a:schemeClr val="dk1"/>
                          </a:solidFill>
                          <a:latin typeface="Arial Narrow" pitchFamily="34" charset="0"/>
                          <a:ea typeface="+mn-ea"/>
                          <a:cs typeface="+mn-cs"/>
                        </a:rPr>
                        <a:t>After a career in Sales Management &amp; Marketing, Chris </a:t>
                      </a:r>
                      <a:r>
                        <a:rPr lang="en-US" sz="900" b="0" i="0" u="none" strike="noStrike" kern="1200" dirty="0" err="1" smtClean="0">
                          <a:solidFill>
                            <a:schemeClr val="dk1"/>
                          </a:solidFill>
                          <a:latin typeface="Arial Narrow" pitchFamily="34" charset="0"/>
                          <a:ea typeface="+mn-ea"/>
                          <a:cs typeface="+mn-cs"/>
                        </a:rPr>
                        <a:t>Rademacher</a:t>
                      </a:r>
                      <a:r>
                        <a:rPr lang="en-US" sz="900" b="0" i="0" u="none" strike="noStrike" kern="1200" dirty="0" smtClean="0">
                          <a:solidFill>
                            <a:schemeClr val="dk1"/>
                          </a:solidFill>
                          <a:latin typeface="Arial Narrow" pitchFamily="34" charset="0"/>
                          <a:ea typeface="+mn-ea"/>
                          <a:cs typeface="+mn-cs"/>
                        </a:rPr>
                        <a:t> and his wife Jamie purchased their KOA campground in April 2011. In 2016, they had earned the coveted Rising Star Award, along with the Founder’s Award every year of their ownership. By 2019, they had taken their park from an overnight stop off I-80 to one of the best family-friendly </a:t>
                      </a:r>
                      <a:r>
                        <a:rPr lang="en-US" sz="900" b="0" i="0" u="none" strike="noStrike" kern="1200" dirty="0" err="1" smtClean="0">
                          <a:solidFill>
                            <a:schemeClr val="dk1"/>
                          </a:solidFill>
                          <a:latin typeface="Arial Narrow" pitchFamily="34" charset="0"/>
                          <a:ea typeface="+mn-ea"/>
                          <a:cs typeface="+mn-cs"/>
                        </a:rPr>
                        <a:t>staycation</a:t>
                      </a:r>
                      <a:r>
                        <a:rPr lang="en-US" sz="900" b="0" i="0" u="none" strike="noStrike" kern="1200" dirty="0" smtClean="0">
                          <a:solidFill>
                            <a:schemeClr val="dk1"/>
                          </a:solidFill>
                          <a:latin typeface="Arial Narrow" pitchFamily="34" charset="0"/>
                          <a:ea typeface="+mn-ea"/>
                          <a:cs typeface="+mn-cs"/>
                        </a:rPr>
                        <a:t> KOA RV Parks in the Midwest quadrupling their income in 9 short years of operation. Through hard work, constant re-investment into their park, and always having an open mind to change and growth from the best KOA owners in the business, they grew their park from a small mom and pop operation to recently selling their park to a well-known corporate buyer that owns 14 other KOA’s. In February 2020, Chris joined the Franchise Development Team at KOA to help other RV Park and Campground owners grow their businesses by utilizing KOA’s outstanding support network. After selling their park in Des Moines, IA, they’ve purchased 2 new parks that they’re currently in the process of converting to KOA, as well. Chris believes whole-heartedly in all the benefits KOA offers their Franchisees and looks forward to sharing his firsthand knowledge of the business with others.</a:t>
                      </a:r>
                      <a:endParaRPr kumimoji="0" lang="en-US" sz="900" b="1" i="1" u="none" strike="noStrike" kern="1200" cap="none" spc="0" normalizeH="0" baseline="0" noProof="0" dirty="0" smtClean="0">
                        <a:ln>
                          <a:noFill/>
                        </a:ln>
                        <a:solidFill>
                          <a:prstClr val="black"/>
                        </a:solidFill>
                        <a:effectLst/>
                        <a:uLnTx/>
                        <a:uFillTx/>
                        <a:latin typeface="Arial Narrow" pitchFamily="34" charset="0"/>
                        <a:ea typeface="+mn-ea"/>
                        <a:cs typeface="+mn-cs"/>
                      </a:endParaRPr>
                    </a:p>
                  </a:txBody>
                  <a:tcPr anchor="ctr"/>
                </a:tc>
              </a:tr>
              <a:tr h="1057027">
                <a:tc>
                  <a:txBody>
                    <a:bodyPr/>
                    <a:lstStyle/>
                    <a:p>
                      <a:pPr algn="ctr"/>
                      <a:endParaRPr lang="en-US" dirty="0"/>
                    </a:p>
                  </a:txBody>
                  <a:tcPr anchor="ctr"/>
                </a:tc>
                <a:tc>
                  <a:txBody>
                    <a:bodyPr/>
                    <a:lstStyle/>
                    <a:p>
                      <a:pPr algn="ctr"/>
                      <a:r>
                        <a:rPr lang="en-US" sz="1000" b="1" dirty="0">
                          <a:latin typeface="+mn-lt"/>
                        </a:rPr>
                        <a:t>Danielle Todd – </a:t>
                      </a:r>
                      <a:r>
                        <a:rPr lang="en-US" sz="1000" b="1" i="1" dirty="0">
                          <a:latin typeface="+mn-lt"/>
                        </a:rPr>
                        <a:t>Severson &amp; Associates</a:t>
                      </a:r>
                      <a:endParaRPr lang="en-US" sz="1000" b="1" dirty="0">
                        <a:latin typeface="+mn-lt"/>
                      </a:endParaRPr>
                    </a:p>
                    <a:p>
                      <a:pPr algn="ctr"/>
                      <a:r>
                        <a:rPr lang="en-US" sz="900" b="0" kern="1200" dirty="0">
                          <a:solidFill>
                            <a:schemeClr val="dk1"/>
                          </a:solidFill>
                          <a:effectLst/>
                          <a:latin typeface="Arial Narrow" panose="020B0606020202030204" pitchFamily="34" charset="0"/>
                          <a:ea typeface="+mn-ea"/>
                          <a:cs typeface="+mn-cs"/>
                        </a:rPr>
                        <a:t>Danielle Todd was born and raised in Wisconsin, where she began developing her entrepreneurial skills at a young age. She’s always done her best learning with the hands-on approach and has developed her skills in many different areas; including the music, sports, fitness, and campground industries. Owning a few small businesses herself, her skills and passion lie with website/business management and social media marketing. She currently serves on the Chamber of Commerce Board and Downtown Business Alliance Board in her hometown and was recently co-chair of the Promotion &amp; Tourism Committee for the Chamber as well. Danielle has been a lifelong camper and looks forward to continuing to work within the campground industry!</a:t>
                      </a:r>
                      <a:endParaRPr lang="en-US" sz="900" b="0" i="0" dirty="0">
                        <a:latin typeface="Arial Narrow" panose="020B0606020202030204" pitchFamily="34" charset="0"/>
                      </a:endParaRPr>
                    </a:p>
                  </a:txBody>
                  <a:tcPr anchor="ctr"/>
                </a:tc>
                <a:extLst>
                  <a:ext uri="{0D108BD9-81ED-4DB2-BD59-A6C34878D82A}">
                    <a16:rowId xmlns="" xmlns:a16="http://schemas.microsoft.com/office/drawing/2014/main" val="10000"/>
                  </a:ext>
                </a:extLst>
              </a:tr>
              <a:tr h="96236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Deneen Pedersen– </a:t>
                      </a:r>
                      <a:r>
                        <a:rPr kumimoji="0" lang="en-US" sz="1000" b="1" i="1" u="none" strike="noStrike" kern="1200" cap="none" spc="0" normalizeH="0" baseline="0" noProof="0" dirty="0">
                          <a:ln>
                            <a:noFill/>
                          </a:ln>
                          <a:solidFill>
                            <a:prstClr val="black"/>
                          </a:solidFill>
                          <a:effectLst/>
                          <a:uLnTx/>
                          <a:uFillTx/>
                          <a:latin typeface="+mn-lt"/>
                          <a:ea typeface="+mn-ea"/>
                          <a:cs typeface="+mn-cs"/>
                        </a:rPr>
                        <a:t>Stoney Creek RV Resort</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0" kern="1200" dirty="0">
                          <a:solidFill>
                            <a:schemeClr val="lt1"/>
                          </a:solidFill>
                          <a:effectLst/>
                          <a:latin typeface="+mn-lt"/>
                          <a:ea typeface="+mn-ea"/>
                          <a:cs typeface="+mn-cs"/>
                        </a:rPr>
                        <a:t> </a:t>
                      </a:r>
                      <a:r>
                        <a:rPr lang="en-US" sz="900" b="0" kern="1200" dirty="0">
                          <a:solidFill>
                            <a:schemeClr val="tx1"/>
                          </a:solidFill>
                          <a:effectLst/>
                          <a:latin typeface="Arial Narrow" panose="020B0606020202030204" pitchFamily="34" charset="0"/>
                          <a:ea typeface="+mn-ea"/>
                          <a:cs typeface="+mn-cs"/>
                        </a:rPr>
                        <a:t>Deneen started her campground career in high school working the front desk at Jellystone in Warrens. She worked her way up to management in 4 short years. Over her 25+ years at Jellystone, she worked as Operations Manager and was monumental in growing the recreation program, developing a large successful retail store, and running day-to-day operations at a 1,000 site campground. In 2014, Deneen along with her husband, Brian, and mother, Joyce, purchased Stoney Creek RV Resort in Osseo, Wi. Deneen owns and operates Stoney Creek RV Resort with her family, Brian, Joyce, daughters-Tia and Amber, </a:t>
                      </a:r>
                      <a:r>
                        <a:rPr lang="en-US" sz="900" b="0" kern="1200" dirty="0" err="1">
                          <a:solidFill>
                            <a:schemeClr val="tx1"/>
                          </a:solidFill>
                          <a:effectLst/>
                          <a:latin typeface="Arial Narrow" panose="020B0606020202030204" pitchFamily="34" charset="0"/>
                          <a:ea typeface="+mn-ea"/>
                          <a:cs typeface="+mn-cs"/>
                        </a:rPr>
                        <a:t>son-in-laws</a:t>
                      </a:r>
                      <a:r>
                        <a:rPr lang="en-US" sz="900" b="0" kern="1200" dirty="0">
                          <a:solidFill>
                            <a:schemeClr val="tx1"/>
                          </a:solidFill>
                          <a:effectLst/>
                          <a:latin typeface="Arial Narrow" panose="020B0606020202030204" pitchFamily="34" charset="0"/>
                          <a:ea typeface="+mn-ea"/>
                          <a:cs typeface="+mn-cs"/>
                        </a:rPr>
                        <a:t>- John and Josh, and grandson- King Roy. She is excited to be welcoming her two new granddaughters this spring too! Stoney Creek has 200 sites and is currently undergoing an expansion to include additional RV sites, year-round cabins, swimming pond with inflatables, beach and new snack bar. Deneen has always loved the campground industry and enjoys working side by side with her family. As a member of WACO for over 30+ years, she is excited to share her knowledge and passion with the industry.  </a:t>
                      </a:r>
                    </a:p>
                  </a:txBody>
                  <a:tcPr anchor="ctr"/>
                </a:tc>
                <a:extLst>
                  <a:ext uri="{0D108BD9-81ED-4DB2-BD59-A6C34878D82A}">
                    <a16:rowId xmlns="" xmlns:a16="http://schemas.microsoft.com/office/drawing/2014/main" val="10001"/>
                  </a:ext>
                </a:extLst>
              </a:tr>
              <a:tr h="688193">
                <a:tc>
                  <a:txBody>
                    <a:bodyPr/>
                    <a:lstStyle/>
                    <a:p>
                      <a:pPr algn="ctr"/>
                      <a:endParaRPr lang="en-US" dirty="0"/>
                    </a:p>
                  </a:txBody>
                  <a:tcPr anchor="ctr"/>
                </a:tc>
                <a:tc>
                  <a:txBody>
                    <a:bodyPr/>
                    <a:lstStyle/>
                    <a:p>
                      <a:pPr algn="ctr"/>
                      <a:r>
                        <a:rPr lang="en-US" sz="1000" b="1" dirty="0" smtClean="0"/>
                        <a:t>Deb Yeager </a:t>
                      </a:r>
                      <a:r>
                        <a:rPr lang="en-US" sz="1000" b="1" i="1" dirty="0" smtClean="0"/>
                        <a:t>– </a:t>
                      </a:r>
                      <a:r>
                        <a:rPr lang="en-US" sz="1000" b="1" i="1" kern="1200" dirty="0" smtClean="0">
                          <a:solidFill>
                            <a:schemeClr val="dk1"/>
                          </a:solidFill>
                          <a:effectLst/>
                          <a:latin typeface="+mn-lt"/>
                          <a:ea typeface="+mn-ea"/>
                          <a:cs typeface="+mn-cs"/>
                        </a:rPr>
                        <a:t>Rose Point Park – Cabins &amp; Camping, New Castle PA</a:t>
                      </a:r>
                    </a:p>
                    <a:p>
                      <a:pPr algn="ctr"/>
                      <a:r>
                        <a:rPr lang="en-US" sz="900" dirty="0" smtClean="0">
                          <a:latin typeface="Arial Narrow" panose="020B0606020202030204" pitchFamily="34" charset="0"/>
                        </a:rPr>
                        <a:t>Debby,</a:t>
                      </a:r>
                      <a:r>
                        <a:rPr lang="en-US" sz="900" baseline="0" dirty="0" smtClean="0">
                          <a:latin typeface="Arial Narrow" panose="020B0606020202030204" pitchFamily="34" charset="0"/>
                        </a:rPr>
                        <a:t> </a:t>
                      </a:r>
                      <a:r>
                        <a:rPr lang="en-US" sz="900" dirty="0" smtClean="0">
                          <a:latin typeface="Arial Narrow" panose="020B0606020202030204" pitchFamily="34" charset="0"/>
                        </a:rPr>
                        <a:t>along with her husband Rick Yeager, have owned and</a:t>
                      </a:r>
                      <a:r>
                        <a:rPr lang="en-US" sz="900" baseline="0" dirty="0" smtClean="0">
                          <a:latin typeface="Arial Narrow" panose="020B0606020202030204" pitchFamily="34" charset="0"/>
                        </a:rPr>
                        <a:t> </a:t>
                      </a:r>
                      <a:r>
                        <a:rPr lang="en-US" sz="900" dirty="0" smtClean="0">
                          <a:latin typeface="Arial Narrow" panose="020B0606020202030204" pitchFamily="34" charset="0"/>
                        </a:rPr>
                        <a:t>operated Rose Point Park – Cabins &amp; Camping, in New Castle, Pennsylvania</a:t>
                      </a:r>
                      <a:r>
                        <a:rPr lang="en-US" sz="900" baseline="0" dirty="0" smtClean="0">
                          <a:latin typeface="Arial Narrow" panose="020B0606020202030204" pitchFamily="34" charset="0"/>
                        </a:rPr>
                        <a:t> </a:t>
                      </a:r>
                      <a:r>
                        <a:rPr lang="en-US" sz="900" dirty="0" smtClean="0">
                          <a:latin typeface="Arial Narrow" panose="020B0606020202030204" pitchFamily="34" charset="0"/>
                        </a:rPr>
                        <a:t>for 40+ years. Deb has a degree in Recreation Planning and Property</a:t>
                      </a:r>
                      <a:r>
                        <a:rPr lang="en-US" sz="900" baseline="0" dirty="0" smtClean="0">
                          <a:latin typeface="Arial Narrow" panose="020B0606020202030204" pitchFamily="34" charset="0"/>
                        </a:rPr>
                        <a:t> </a:t>
                      </a:r>
                      <a:r>
                        <a:rPr lang="en-US" sz="900" dirty="0" smtClean="0">
                          <a:latin typeface="Arial Narrow" panose="020B0606020202030204" pitchFamily="34" charset="0"/>
                        </a:rPr>
                        <a:t>Management from Slippery Rock State University and worked for many</a:t>
                      </a:r>
                      <a:r>
                        <a:rPr lang="en-US" sz="900" baseline="0" dirty="0" smtClean="0">
                          <a:latin typeface="Arial Narrow" panose="020B0606020202030204" pitchFamily="34" charset="0"/>
                        </a:rPr>
                        <a:t> </a:t>
                      </a:r>
                      <a:r>
                        <a:rPr lang="en-US" sz="900" dirty="0" smtClean="0">
                          <a:latin typeface="Arial Narrow" panose="020B0606020202030204" pitchFamily="34" charset="0"/>
                        </a:rPr>
                        <a:t>years as a Professional Girl Scout.</a:t>
                      </a:r>
                      <a:endParaRPr lang="en-US" sz="900" dirty="0">
                        <a:latin typeface="Arial Narrow" panose="020B0606020202030204" pitchFamily="34" charset="0"/>
                      </a:endParaRPr>
                    </a:p>
                  </a:txBody>
                  <a:tcPr anchor="ctr"/>
                </a:tc>
              </a:tr>
              <a:tr h="814337">
                <a:tc>
                  <a:txBody>
                    <a:bodyPr/>
                    <a:lstStyle/>
                    <a:p>
                      <a:pPr algn="ctr"/>
                      <a:endParaRPr lang="en-US" dirty="0"/>
                    </a:p>
                  </a:txBody>
                  <a:tcPr anchor="ctr"/>
                </a:tc>
                <a:tc>
                  <a:txBody>
                    <a:bodyPr/>
                    <a:lstStyle/>
                    <a:p>
                      <a:pPr algn="ctr"/>
                      <a:r>
                        <a:rPr lang="en-US" sz="1000" b="1" dirty="0" smtClean="0">
                          <a:latin typeface="+mn-lt"/>
                        </a:rPr>
                        <a:t>Dr. Elizabeth</a:t>
                      </a:r>
                      <a:r>
                        <a:rPr lang="en-US" sz="1000" b="1" baseline="0" dirty="0" smtClean="0">
                          <a:latin typeface="+mn-lt"/>
                        </a:rPr>
                        <a:t> </a:t>
                      </a:r>
                      <a:r>
                        <a:rPr lang="en-US" sz="1000" b="1" baseline="0" dirty="0" err="1" smtClean="0">
                          <a:latin typeface="+mn-lt"/>
                        </a:rPr>
                        <a:t>Clamon</a:t>
                      </a:r>
                      <a:endParaRPr lang="en-US" sz="1000" b="1" baseline="0" dirty="0" smtClean="0">
                        <a:latin typeface="+mn-lt"/>
                      </a:endParaRPr>
                    </a:p>
                    <a:p>
                      <a:pPr marL="0" marR="0" indent="0" algn="ctr" defTabSz="820583" rtl="0" eaLnBrk="1" fontAlgn="auto" latinLnBrk="0" hangingPunct="1">
                        <a:lnSpc>
                          <a:spcPct val="100000"/>
                        </a:lnSpc>
                        <a:spcBef>
                          <a:spcPts val="0"/>
                        </a:spcBef>
                        <a:spcAft>
                          <a:spcPts val="0"/>
                        </a:spcAft>
                        <a:buClrTx/>
                        <a:buSzTx/>
                        <a:buFontTx/>
                        <a:buNone/>
                        <a:tabLst/>
                        <a:defRPr/>
                      </a:pPr>
                      <a:r>
                        <a:rPr lang="en-US" sz="900" b="0" dirty="0" smtClean="0">
                          <a:latin typeface="Arial Narrow" pitchFamily="34" charset="0"/>
                        </a:rPr>
                        <a:t>Straight from the backwoods of the bayous of Louisiana, Dr. Elizabeth </a:t>
                      </a:r>
                      <a:r>
                        <a:rPr lang="en-US" sz="900" b="0" dirty="0" err="1" smtClean="0">
                          <a:latin typeface="Arial Narrow" pitchFamily="34" charset="0"/>
                        </a:rPr>
                        <a:t>Clamon</a:t>
                      </a:r>
                      <a:r>
                        <a:rPr lang="en-US" sz="900" b="0" dirty="0" smtClean="0">
                          <a:latin typeface="Arial Narrow" pitchFamily="34" charset="0"/>
                        </a:rPr>
                        <a:t> is an avid motorcycle-riding grandma and serial entrepreneur with a servant’s heart. Elizabeth </a:t>
                      </a:r>
                      <a:r>
                        <a:rPr lang="en-US" sz="900" b="0" dirty="0" err="1" smtClean="0">
                          <a:latin typeface="Arial Narrow" pitchFamily="34" charset="0"/>
                        </a:rPr>
                        <a:t>Clamon</a:t>
                      </a:r>
                      <a:r>
                        <a:rPr lang="en-US" sz="900" b="0" dirty="0" smtClean="0">
                          <a:latin typeface="Arial Narrow" pitchFamily="34" charset="0"/>
                        </a:rPr>
                        <a:t> has been featured on NBC, ABC, Fox, and CBS. She has been sought out for her expertise by Weight Watchers and the Department of Defense. Though she admits she can’t spell to save her life, she nonetheless is a multiple time #1 international best-selling author and award winning speaker. She has survived a traumatic, abusive childhood, chronic illnesses &amp; severe pain, caused by multiple auto accidents, one that left her bedridden for 12 years!</a:t>
                      </a:r>
                      <a:endParaRPr lang="en-US" sz="900" b="0" dirty="0">
                        <a:latin typeface="Arial Narrow" pitchFamily="34" charset="0"/>
                      </a:endParaRPr>
                    </a:p>
                  </a:txBody>
                  <a:tcPr anchor="ctr"/>
                </a:tc>
              </a:tr>
              <a:tr h="814337">
                <a:tc>
                  <a:txBody>
                    <a:bodyPr/>
                    <a:lstStyle/>
                    <a:p>
                      <a:pPr algn="ctr"/>
                      <a:endParaRPr lang="en-US" dirty="0"/>
                    </a:p>
                  </a:txBody>
                  <a:tcPr anchor="ctr"/>
                </a:tc>
                <a:tc>
                  <a:txBody>
                    <a:bodyPr/>
                    <a:lstStyle/>
                    <a:p>
                      <a:pPr algn="ctr"/>
                      <a:r>
                        <a:rPr lang="en-US" sz="1000" b="1" dirty="0"/>
                        <a:t>Eileen Vaughn</a:t>
                      </a:r>
                      <a:r>
                        <a:rPr lang="en-US" sz="1000" b="1" i="1" dirty="0"/>
                        <a:t> - </a:t>
                      </a:r>
                      <a:r>
                        <a:rPr lang="en-US" sz="1000" b="1" i="1" kern="1200" dirty="0">
                          <a:solidFill>
                            <a:schemeClr val="dk1"/>
                          </a:solidFill>
                          <a:effectLst/>
                          <a:latin typeface="+mn-lt"/>
                          <a:ea typeface="+mn-ea"/>
                          <a:cs typeface="+mn-cs"/>
                        </a:rPr>
                        <a:t>Mountain Vista Campground Owner</a:t>
                      </a:r>
                      <a:r>
                        <a:rPr lang="en-US" sz="1100" dirty="0"/>
                        <a:t/>
                      </a:r>
                      <a:br>
                        <a:rPr lang="en-US" sz="1100" dirty="0"/>
                      </a:br>
                      <a:r>
                        <a:rPr lang="en-US" sz="900" b="0" i="0" kern="1200" dirty="0">
                          <a:solidFill>
                            <a:schemeClr val="dk1"/>
                          </a:solidFill>
                          <a:effectLst/>
                          <a:latin typeface="Arial Narrow" panose="020B0606020202030204" pitchFamily="34" charset="0"/>
                          <a:ea typeface="+mn-ea"/>
                          <a:cs typeface="+mn-cs"/>
                        </a:rPr>
                        <a:t>Eileen</a:t>
                      </a:r>
                      <a:r>
                        <a:rPr lang="en-US" sz="900" b="0" i="0" kern="1200" baseline="0" dirty="0">
                          <a:solidFill>
                            <a:schemeClr val="dk1"/>
                          </a:solidFill>
                          <a:effectLst/>
                          <a:latin typeface="Arial Narrow" panose="020B0606020202030204" pitchFamily="34" charset="0"/>
                          <a:ea typeface="+mn-ea"/>
                          <a:cs typeface="+mn-cs"/>
                        </a:rPr>
                        <a:t> o</a:t>
                      </a:r>
                      <a:r>
                        <a:rPr lang="en-US" sz="900" b="0" i="0" kern="1200" dirty="0">
                          <a:solidFill>
                            <a:schemeClr val="dk1"/>
                          </a:solidFill>
                          <a:effectLst/>
                          <a:latin typeface="Arial Narrow" panose="020B0606020202030204" pitchFamily="34" charset="0"/>
                          <a:ea typeface="+mn-ea"/>
                          <a:cs typeface="+mn-cs"/>
                        </a:rPr>
                        <a:t>wns and operates Mountain Vista Campground, a 200-site campground located in</a:t>
                      </a:r>
                      <a:r>
                        <a:rPr lang="en-US" sz="900" b="0" i="0" kern="1200" baseline="0" dirty="0">
                          <a:solidFill>
                            <a:schemeClr val="dk1"/>
                          </a:solidFill>
                          <a:effectLst/>
                          <a:latin typeface="Arial Narrow" panose="020B0606020202030204" pitchFamily="34" charset="0"/>
                          <a:ea typeface="+mn-ea"/>
                          <a:cs typeface="+mn-cs"/>
                        </a:rPr>
                        <a:t> </a:t>
                      </a:r>
                      <a:r>
                        <a:rPr lang="en-US" sz="900" b="0" i="0" kern="1200" dirty="0">
                          <a:solidFill>
                            <a:schemeClr val="dk1"/>
                          </a:solidFill>
                          <a:effectLst/>
                          <a:latin typeface="Arial Narrow" panose="020B0606020202030204" pitchFamily="34" charset="0"/>
                          <a:ea typeface="+mn-ea"/>
                          <a:cs typeface="+mn-cs"/>
                        </a:rPr>
                        <a:t>Northeast Pennsylvania since 1981, with her partners Jason and Joan Vaughan.</a:t>
                      </a:r>
                      <a:r>
                        <a:rPr lang="en-US" sz="900" b="0" i="0" kern="1200" baseline="0" dirty="0">
                          <a:solidFill>
                            <a:schemeClr val="dk1"/>
                          </a:solidFill>
                          <a:effectLst/>
                          <a:latin typeface="Arial Narrow" panose="020B0606020202030204" pitchFamily="34" charset="0"/>
                          <a:ea typeface="+mn-ea"/>
                          <a:cs typeface="+mn-cs"/>
                        </a:rPr>
                        <a:t> </a:t>
                      </a:r>
                      <a:r>
                        <a:rPr lang="en-US" sz="900" b="0" i="0" kern="1200" dirty="0">
                          <a:solidFill>
                            <a:schemeClr val="dk1"/>
                          </a:solidFill>
                          <a:effectLst/>
                          <a:latin typeface="Arial Narrow" panose="020B0606020202030204" pitchFamily="34" charset="0"/>
                          <a:ea typeface="+mn-ea"/>
                          <a:cs typeface="+mn-cs"/>
                        </a:rPr>
                        <a:t>Currently serving as ARVC region 2 representative since 2017.</a:t>
                      </a:r>
                      <a:r>
                        <a:rPr lang="en-US" sz="900" b="0" i="0" kern="1200" baseline="0" dirty="0">
                          <a:solidFill>
                            <a:schemeClr val="dk1"/>
                          </a:solidFill>
                          <a:effectLst/>
                          <a:latin typeface="Arial Narrow" panose="020B0606020202030204" pitchFamily="34" charset="0"/>
                          <a:ea typeface="+mn-ea"/>
                          <a:cs typeface="+mn-cs"/>
                        </a:rPr>
                        <a:t> She s</a:t>
                      </a:r>
                      <a:r>
                        <a:rPr lang="en-US" sz="900" b="0" i="0" kern="1200" dirty="0">
                          <a:solidFill>
                            <a:schemeClr val="dk1"/>
                          </a:solidFill>
                          <a:effectLst/>
                          <a:latin typeface="Arial Narrow" panose="020B0606020202030204" pitchFamily="34" charset="0"/>
                          <a:ea typeface="+mn-ea"/>
                          <a:cs typeface="+mn-cs"/>
                        </a:rPr>
                        <a:t>erves as Chairperson of the Pocono Mountains Vacation Bureau Committee representing 4 counties.</a:t>
                      </a:r>
                      <a:r>
                        <a:rPr lang="en-US" sz="900" b="0" i="0" kern="1200" baseline="0" dirty="0">
                          <a:solidFill>
                            <a:schemeClr val="dk1"/>
                          </a:solidFill>
                          <a:effectLst/>
                          <a:latin typeface="Arial Narrow" panose="020B0606020202030204" pitchFamily="34" charset="0"/>
                          <a:ea typeface="+mn-ea"/>
                          <a:cs typeface="+mn-cs"/>
                        </a:rPr>
                        <a:t> </a:t>
                      </a:r>
                      <a:r>
                        <a:rPr lang="en-US" sz="900" b="0" i="0" kern="1200" dirty="0">
                          <a:solidFill>
                            <a:schemeClr val="dk1"/>
                          </a:solidFill>
                          <a:effectLst/>
                          <a:latin typeface="Arial Narrow" panose="020B0606020202030204" pitchFamily="34" charset="0"/>
                          <a:ea typeface="+mn-ea"/>
                          <a:cs typeface="+mn-cs"/>
                        </a:rPr>
                        <a:t>Previously served on the ARVC COD board for 10 years and as the COD Secretary</a:t>
                      </a:r>
                      <a:r>
                        <a:rPr lang="en-US" sz="900" b="0" i="0" kern="1200" baseline="0" dirty="0">
                          <a:solidFill>
                            <a:schemeClr val="dk1"/>
                          </a:solidFill>
                          <a:effectLst/>
                          <a:latin typeface="Arial Narrow" panose="020B0606020202030204" pitchFamily="34" charset="0"/>
                          <a:ea typeface="+mn-ea"/>
                          <a:cs typeface="+mn-cs"/>
                        </a:rPr>
                        <a:t> </a:t>
                      </a:r>
                      <a:r>
                        <a:rPr lang="en-US" sz="900" b="0" i="0" kern="1200" dirty="0">
                          <a:solidFill>
                            <a:schemeClr val="dk1"/>
                          </a:solidFill>
                          <a:effectLst/>
                          <a:latin typeface="Arial Narrow" panose="020B0606020202030204" pitchFamily="34" charset="0"/>
                          <a:ea typeface="+mn-ea"/>
                          <a:cs typeface="+mn-cs"/>
                        </a:rPr>
                        <a:t>for 3 years.</a:t>
                      </a:r>
                      <a:r>
                        <a:rPr lang="en-US" sz="900" b="0" i="0" kern="1200" baseline="0" dirty="0">
                          <a:solidFill>
                            <a:schemeClr val="dk1"/>
                          </a:solidFill>
                          <a:effectLst/>
                          <a:latin typeface="Arial Narrow" panose="020B0606020202030204" pitchFamily="34" charset="0"/>
                          <a:ea typeface="+mn-ea"/>
                          <a:cs typeface="+mn-cs"/>
                        </a:rPr>
                        <a:t> </a:t>
                      </a:r>
                      <a:r>
                        <a:rPr lang="en-US" sz="900" b="0" i="0" kern="1200" dirty="0">
                          <a:solidFill>
                            <a:schemeClr val="dk1"/>
                          </a:solidFill>
                          <a:effectLst/>
                          <a:latin typeface="Arial Narrow" panose="020B0606020202030204" pitchFamily="34" charset="0"/>
                          <a:ea typeface="+mn-ea"/>
                          <a:cs typeface="+mn-cs"/>
                        </a:rPr>
                        <a:t>Presently serving on ARVC’s Public Affairs Committee.</a:t>
                      </a:r>
                      <a:r>
                        <a:rPr lang="en-US" sz="900" b="0" i="0" kern="1200" baseline="0" dirty="0">
                          <a:solidFill>
                            <a:schemeClr val="dk1"/>
                          </a:solidFill>
                          <a:effectLst/>
                          <a:latin typeface="Arial Narrow" panose="020B0606020202030204" pitchFamily="34" charset="0"/>
                          <a:ea typeface="+mn-ea"/>
                          <a:cs typeface="+mn-cs"/>
                        </a:rPr>
                        <a:t> </a:t>
                      </a:r>
                      <a:r>
                        <a:rPr lang="en-US" sz="900" b="0" i="0" kern="1200" dirty="0">
                          <a:solidFill>
                            <a:schemeClr val="dk1"/>
                          </a:solidFill>
                          <a:effectLst/>
                          <a:latin typeface="Arial Narrow" panose="020B0606020202030204" pitchFamily="34" charset="0"/>
                          <a:ea typeface="+mn-ea"/>
                          <a:cs typeface="+mn-cs"/>
                        </a:rPr>
                        <a:t>Represented ARVC in Washington DC for RVIA’s Advocacy Day.</a:t>
                      </a:r>
                      <a:r>
                        <a:rPr lang="en-US" sz="900" b="0" i="0" kern="1200" baseline="0" dirty="0">
                          <a:solidFill>
                            <a:schemeClr val="dk1"/>
                          </a:solidFill>
                          <a:effectLst/>
                          <a:latin typeface="Arial Narrow" panose="020B0606020202030204" pitchFamily="34" charset="0"/>
                          <a:ea typeface="+mn-ea"/>
                          <a:cs typeface="+mn-cs"/>
                        </a:rPr>
                        <a:t> </a:t>
                      </a:r>
                      <a:r>
                        <a:rPr lang="en-US" sz="900" b="0" i="0" kern="1200" dirty="0">
                          <a:solidFill>
                            <a:schemeClr val="dk1"/>
                          </a:solidFill>
                          <a:effectLst/>
                          <a:latin typeface="Arial Narrow" panose="020B0606020202030204" pitchFamily="34" charset="0"/>
                          <a:ea typeface="+mn-ea"/>
                          <a:cs typeface="+mn-cs"/>
                        </a:rPr>
                        <a:t>MBA in Healthcare Administration and BS in Accounting.</a:t>
                      </a:r>
                      <a:endParaRPr lang="en-US" sz="900" dirty="0">
                        <a:latin typeface="Arial Narrow" panose="020B0606020202030204" pitchFamily="34" charset="0"/>
                      </a:endParaRPr>
                    </a:p>
                  </a:txBody>
                  <a:tcPr anchor="ctr"/>
                </a:tc>
                <a:extLst>
                  <a:ext uri="{0D108BD9-81ED-4DB2-BD59-A6C34878D82A}">
                    <a16:rowId xmlns="" xmlns:a16="http://schemas.microsoft.com/office/drawing/2014/main" val="10002"/>
                  </a:ext>
                </a:extLst>
              </a:tr>
              <a:tr h="814337">
                <a:tc>
                  <a:txBody>
                    <a:bodyPr/>
                    <a:lstStyle/>
                    <a:p>
                      <a:pPr algn="ctr"/>
                      <a:endParaRPr lang="en-US" dirty="0"/>
                    </a:p>
                  </a:txBody>
                  <a:tcPr anchor="ctr"/>
                </a:tc>
                <a:tc>
                  <a:txBody>
                    <a:bodyPr/>
                    <a:lstStyle/>
                    <a:p>
                      <a:pPr lvl="0" algn="ctr"/>
                      <a:r>
                        <a:rPr lang="en-US" sz="1000" b="1" dirty="0" smtClean="0">
                          <a:solidFill>
                            <a:schemeClr val="tx1"/>
                          </a:solidFill>
                          <a:latin typeface="+mn-lt"/>
                        </a:rPr>
                        <a:t>Emily </a:t>
                      </a:r>
                      <a:r>
                        <a:rPr lang="en-US" sz="1000" b="1" dirty="0" err="1" smtClean="0">
                          <a:solidFill>
                            <a:schemeClr val="tx1"/>
                          </a:solidFill>
                          <a:latin typeface="+mn-lt"/>
                        </a:rPr>
                        <a:t>Truell</a:t>
                      </a:r>
                      <a:r>
                        <a:rPr lang="en-US" sz="1000" b="1" baseline="0" dirty="0" smtClean="0">
                          <a:solidFill>
                            <a:schemeClr val="tx1"/>
                          </a:solidFill>
                          <a:latin typeface="+mn-lt"/>
                        </a:rPr>
                        <a:t> - </a:t>
                      </a:r>
                      <a:r>
                        <a:rPr lang="en-US" sz="1000" i="1" dirty="0" smtClean="0">
                          <a:solidFill>
                            <a:schemeClr val="tx1"/>
                          </a:solidFill>
                          <a:latin typeface="+mn-lt"/>
                        </a:rPr>
                        <a:t>Lake Arrowhead</a:t>
                      </a:r>
                      <a:r>
                        <a:rPr lang="en-US" sz="1000" i="1" baseline="0" dirty="0" smtClean="0">
                          <a:solidFill>
                            <a:schemeClr val="tx1"/>
                          </a:solidFill>
                          <a:latin typeface="+mn-lt"/>
                        </a:rPr>
                        <a:t> </a:t>
                      </a:r>
                      <a:r>
                        <a:rPr lang="en-US" sz="1000" i="1" dirty="0" smtClean="0">
                          <a:solidFill>
                            <a:schemeClr val="tx1"/>
                          </a:solidFill>
                          <a:latin typeface="+mn-lt"/>
                        </a:rPr>
                        <a:t>Campground</a:t>
                      </a:r>
                    </a:p>
                    <a:p>
                      <a:pPr lvl="0" algn="ctr"/>
                      <a:r>
                        <a:rPr lang="en-US" sz="900" dirty="0" smtClean="0">
                          <a:latin typeface="Arial Narrow" pitchFamily="34" charset="0"/>
                        </a:rPr>
                        <a:t>Emily </a:t>
                      </a:r>
                      <a:r>
                        <a:rPr lang="en-US" sz="900" dirty="0" err="1" smtClean="0">
                          <a:latin typeface="Arial Narrow" pitchFamily="34" charset="0"/>
                        </a:rPr>
                        <a:t>Truell</a:t>
                      </a:r>
                      <a:r>
                        <a:rPr lang="en-US" sz="900" dirty="0" smtClean="0">
                          <a:latin typeface="Arial Narrow" pitchFamily="34" charset="0"/>
                        </a:rPr>
                        <a:t> is the third generation in her family to own and operate Lake Arrowhead Campground. Over the 40 years that the </a:t>
                      </a:r>
                      <a:r>
                        <a:rPr lang="en-US" sz="900" dirty="0" err="1" smtClean="0">
                          <a:latin typeface="Arial Narrow" pitchFamily="34" charset="0"/>
                        </a:rPr>
                        <a:t>Malsack</a:t>
                      </a:r>
                      <a:r>
                        <a:rPr lang="en-US" sz="900" dirty="0" smtClean="0">
                          <a:latin typeface="Arial Narrow" pitchFamily="34" charset="0"/>
                        </a:rPr>
                        <a:t> family has been in the camping industry Lake Arrowhead Campgrounds Inc has grown to 3 properties and over 400 sites. Emily is the youngest sibling of Jessica and Adam </a:t>
                      </a:r>
                      <a:r>
                        <a:rPr lang="en-US" sz="900" dirty="0" err="1" smtClean="0">
                          <a:latin typeface="Arial Narrow" pitchFamily="34" charset="0"/>
                        </a:rPr>
                        <a:t>Malsack</a:t>
                      </a:r>
                      <a:r>
                        <a:rPr lang="en-US" sz="900" dirty="0" smtClean="0">
                          <a:latin typeface="Arial Narrow" pitchFamily="34" charset="0"/>
                        </a:rPr>
                        <a:t>. She is the Administrative Manager and handles the office, retail space, reservations, HR, and bookkeeping. Emily graduated from Western Washington University with a bachelor's degree in Recreation.</a:t>
                      </a:r>
                      <a:endParaRPr lang="en-US" sz="1100" b="1" dirty="0" smtClean="0">
                        <a:solidFill>
                          <a:srgbClr val="738AC8"/>
                        </a:solidFill>
                        <a:latin typeface="Arial Narrow" pitchFamily="34" charset="0"/>
                      </a:endParaRPr>
                    </a:p>
                  </a:txBody>
                  <a:tcPr anchor="ctr"/>
                </a:tc>
              </a:tr>
            </a:tbl>
          </a:graphicData>
        </a:graphic>
      </p:graphicFrame>
      <p:pic>
        <p:nvPicPr>
          <p:cNvPr id="3083" name="Picture 11" descr="👩🏼‍🎓">
            <a:extLst>
              <a:ext uri="{FF2B5EF4-FFF2-40B4-BE49-F238E27FC236}">
                <a16:creationId xmlns="" xmlns:a16="http://schemas.microsoft.com/office/drawing/2014/main" id="{9CA93D65-5C94-46C2-8F49-2E8B30C0C7F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726275" y="-746125"/>
            <a:ext cx="152400" cy="152400"/>
          </a:xfrm>
          <a:prstGeom prst="rect">
            <a:avLst/>
          </a:prstGeom>
          <a:noFill/>
          <a:extLst>
            <a:ext uri="{909E8E84-426E-40DD-AFC4-6F175D3DCCD1}">
              <a14:hiddenFill xmlns="" xmlns:a14="http://schemas.microsoft.com/office/drawing/2010/main">
                <a:solidFill>
                  <a:srgbClr val="FFFFFF"/>
                </a:solidFill>
              </a14:hiddenFill>
            </a:ext>
          </a:extLst>
        </p:spPr>
      </p:pic>
      <p:pic>
        <p:nvPicPr>
          <p:cNvPr id="14" name="Picture 13" descr="WACO BOARD OF DIRECTORS (15).png"/>
          <p:cNvPicPr>
            <a:picLocks noChangeAspect="1"/>
          </p:cNvPicPr>
          <p:nvPr/>
        </p:nvPicPr>
        <p:blipFill>
          <a:blip r:embed="rId4" cstate="print"/>
          <a:stretch>
            <a:fillRect/>
          </a:stretch>
        </p:blipFill>
        <p:spPr>
          <a:xfrm>
            <a:off x="0" y="0"/>
            <a:ext cx="6858000" cy="428625"/>
          </a:xfrm>
          <a:prstGeom prst="rect">
            <a:avLst/>
          </a:prstGeom>
        </p:spPr>
      </p:pic>
      <p:pic>
        <p:nvPicPr>
          <p:cNvPr id="8" name="Picture 7" descr="Danielle Todd.png"/>
          <p:cNvPicPr>
            <a:picLocks noChangeAspect="1"/>
          </p:cNvPicPr>
          <p:nvPr/>
        </p:nvPicPr>
        <p:blipFill>
          <a:blip r:embed="rId5" cstate="print"/>
          <a:stretch>
            <a:fillRect/>
          </a:stretch>
        </p:blipFill>
        <p:spPr>
          <a:xfrm>
            <a:off x="137588" y="3201979"/>
            <a:ext cx="841201" cy="983627"/>
          </a:xfrm>
          <a:prstGeom prst="rect">
            <a:avLst/>
          </a:prstGeom>
        </p:spPr>
      </p:pic>
      <p:pic>
        <p:nvPicPr>
          <p:cNvPr id="17" name="Picture 16">
            <a:extLst>
              <a:ext uri="{FF2B5EF4-FFF2-40B4-BE49-F238E27FC236}">
                <a16:creationId xmlns="" xmlns:a16="http://schemas.microsoft.com/office/drawing/2014/main" id="{15E89EB6-C6F5-4F1C-97F4-38A3B78C4A90}"/>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39786" y="4405492"/>
            <a:ext cx="813769" cy="1135085"/>
          </a:xfrm>
          <a:prstGeom prst="rect">
            <a:avLst/>
          </a:prstGeom>
          <a:ln w="38100" cap="sq">
            <a:solidFill>
              <a:schemeClr val="bg1"/>
            </a:solidFill>
            <a:miter lim="800000"/>
          </a:ln>
          <a:effectLst>
            <a:outerShdw blurRad="57150" dist="50800" dir="2700000" algn="tl" rotWithShape="0">
              <a:srgbClr val="000000">
                <a:alpha val="40000"/>
              </a:srgbClr>
            </a:outerShdw>
          </a:effectLst>
        </p:spPr>
      </p:pic>
      <p:pic>
        <p:nvPicPr>
          <p:cNvPr id="19" name="Picture 18">
            <a:extLst>
              <a:ext uri="{FF2B5EF4-FFF2-40B4-BE49-F238E27FC236}">
                <a16:creationId xmlns="" xmlns:a16="http://schemas.microsoft.com/office/drawing/2014/main" id="{A6018A43-4A6A-4D21-B7AF-E3C9F4F76542}"/>
              </a:ext>
            </a:extLst>
          </p:cNvPr>
          <p:cNvPicPr>
            <a:picLocks noChangeAspect="1"/>
          </p:cNvPicPr>
          <p:nvPr/>
        </p:nvPicPr>
        <p:blipFill rotWithShape="1">
          <a:blip r:embed="rId7" cstate="print">
            <a:extLst>
              <a:ext uri="{28A0092B-C50C-407E-A947-70E740481C1C}">
                <a14:useLocalDpi xmlns="" xmlns:a14="http://schemas.microsoft.com/office/drawing/2010/main" val="0"/>
              </a:ext>
            </a:extLst>
          </a:blip>
          <a:srcRect l="55040" t="47723" r="13052" b="12385"/>
          <a:stretch/>
        </p:blipFill>
        <p:spPr>
          <a:xfrm rot="5400000">
            <a:off x="157126" y="7426699"/>
            <a:ext cx="801300" cy="751347"/>
          </a:xfrm>
          <a:prstGeom prst="rect">
            <a:avLst/>
          </a:prstGeom>
        </p:spPr>
      </p:pic>
      <p:pic>
        <p:nvPicPr>
          <p:cNvPr id="13" name="Picture 12" descr="Deb Yeager.png"/>
          <p:cNvPicPr>
            <a:picLocks noChangeAspect="1"/>
          </p:cNvPicPr>
          <p:nvPr/>
        </p:nvPicPr>
        <p:blipFill>
          <a:blip r:embed="rId8" cstate="print"/>
          <a:srcRect l="20020" t="9388" r="12207" b="42159"/>
          <a:stretch>
            <a:fillRect/>
          </a:stretch>
        </p:blipFill>
        <p:spPr>
          <a:xfrm>
            <a:off x="257176" y="5777230"/>
            <a:ext cx="638174" cy="614240"/>
          </a:xfrm>
          <a:prstGeom prst="rect">
            <a:avLst/>
          </a:prstGeom>
        </p:spPr>
      </p:pic>
      <p:pic>
        <p:nvPicPr>
          <p:cNvPr id="20" name="Picture 19" descr="Elizabeth Clamon.jpeg"/>
          <p:cNvPicPr>
            <a:picLocks noChangeAspect="1"/>
          </p:cNvPicPr>
          <p:nvPr/>
        </p:nvPicPr>
        <p:blipFill>
          <a:blip r:embed="rId9" cstate="print"/>
          <a:srcRect l="9070" t="4531" r="19020" b="12597"/>
          <a:stretch>
            <a:fillRect/>
          </a:stretch>
        </p:blipFill>
        <p:spPr>
          <a:xfrm>
            <a:off x="133350" y="6457951"/>
            <a:ext cx="847725" cy="838199"/>
          </a:xfrm>
          <a:prstGeom prst="rect">
            <a:avLst/>
          </a:prstGeom>
        </p:spPr>
      </p:pic>
      <p:pic>
        <p:nvPicPr>
          <p:cNvPr id="21" name="Picture 2" descr="U:\WACO 2017\2017 Convention\Speaker Info\Emily Truell.jpg"/>
          <p:cNvPicPr>
            <a:picLocks noChangeAspect="1" noChangeArrowheads="1"/>
          </p:cNvPicPr>
          <p:nvPr/>
        </p:nvPicPr>
        <p:blipFill>
          <a:blip r:embed="rId10" cstate="print">
            <a:extLst>
              <a:ext uri="{28A0092B-C50C-407E-A947-70E740481C1C}">
                <a14:useLocalDpi xmlns="" xmlns:a14="http://schemas.microsoft.com/office/drawing/2010/main" val="0"/>
              </a:ext>
            </a:extLst>
          </a:blip>
          <a:srcRect l="19027" t="4450" r="8754" b="50339"/>
          <a:stretch>
            <a:fillRect/>
          </a:stretch>
        </p:blipFill>
        <p:spPr bwMode="auto">
          <a:xfrm>
            <a:off x="171450" y="8305800"/>
            <a:ext cx="781050" cy="733425"/>
          </a:xfrm>
          <a:prstGeom prst="rect">
            <a:avLst/>
          </a:prstGeom>
          <a:noFill/>
          <a:extLst>
            <a:ext uri="{909E8E84-426E-40DD-AFC4-6F175D3DCCD1}">
              <a14:hiddenFill xmlns="" xmlns:a14="http://schemas.microsoft.com/office/drawing/2010/main">
                <a:solidFill>
                  <a:srgbClr val="FFFFFF"/>
                </a:solidFill>
              </a14:hiddenFill>
            </a:ext>
          </a:extLst>
        </p:spPr>
      </p:pic>
      <p:pic>
        <p:nvPicPr>
          <p:cNvPr id="23" name="Picture 2">
            <a:extLst>
              <a:ext uri="{FF2B5EF4-FFF2-40B4-BE49-F238E27FC236}">
                <a16:creationId xmlns="" xmlns:a16="http://schemas.microsoft.com/office/drawing/2014/main" id="{28D530EC-399A-41E2-85F4-8FAAA75BD13D}"/>
              </a:ext>
            </a:extLst>
          </p:cNvPr>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16329" t="14445" r="18512" b="28751"/>
          <a:stretch/>
        </p:blipFill>
        <p:spPr bwMode="auto">
          <a:xfrm>
            <a:off x="156592" y="546728"/>
            <a:ext cx="793080" cy="9218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4" name="Picture 23" descr="Chris Rademacher.jpg"/>
          <p:cNvPicPr>
            <a:picLocks noChangeAspect="1"/>
          </p:cNvPicPr>
          <p:nvPr/>
        </p:nvPicPr>
        <p:blipFill>
          <a:blip r:embed="rId12" cstate="print"/>
          <a:stretch>
            <a:fillRect/>
          </a:stretch>
        </p:blipFill>
        <p:spPr>
          <a:xfrm>
            <a:off x="130907" y="1729852"/>
            <a:ext cx="845678" cy="1270503"/>
          </a:xfrm>
          <a:prstGeom prst="rect">
            <a:avLst/>
          </a:prstGeom>
        </p:spPr>
      </p:pic>
    </p:spTree>
    <p:extLst>
      <p:ext uri="{BB962C8B-B14F-4D97-AF65-F5344CB8AC3E}">
        <p14:creationId xmlns="" xmlns:p14="http://schemas.microsoft.com/office/powerpoint/2010/main" val="31370613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Risk Manager"/>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isk Manager"/>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 xmlns:a16="http://schemas.microsoft.com/office/drawing/2014/main" id="{778636BE-4C9D-4CE9-82B2-44A47B4684B7}"/>
              </a:ext>
            </a:extLst>
          </p:cNvPr>
          <p:cNvSpPr txBox="1"/>
          <p:nvPr/>
        </p:nvSpPr>
        <p:spPr>
          <a:xfrm>
            <a:off x="7998055" y="5182193"/>
            <a:ext cx="8058912" cy="338554"/>
          </a:xfrm>
          <a:prstGeom prst="rect">
            <a:avLst/>
          </a:prstGeom>
          <a:noFill/>
        </p:spPr>
        <p:txBody>
          <a:bodyPr wrap="square">
            <a:spAutoFit/>
          </a:bodyPr>
          <a:lstStyle/>
          <a:p>
            <a:pPr algn="ctr"/>
            <a:r>
              <a:rPr lang="en-US" sz="1600" b="0" baseline="0" dirty="0">
                <a:latin typeface="Arial Narrow" panose="020B0606020202030204" pitchFamily="34" charset="0"/>
              </a:rPr>
              <a:t>.</a:t>
            </a:r>
            <a:endParaRPr lang="en-US" sz="1600" b="1" dirty="0">
              <a:latin typeface="Arial Narrow" panose="020B0606020202030204" pitchFamily="34" charset="0"/>
            </a:endParaRPr>
          </a:p>
        </p:txBody>
      </p:sp>
      <p:pic>
        <p:nvPicPr>
          <p:cNvPr id="19" name="Picture 18" descr="WACO BOARD OF DIRECTORS (15).png"/>
          <p:cNvPicPr>
            <a:picLocks noChangeAspect="1"/>
          </p:cNvPicPr>
          <p:nvPr/>
        </p:nvPicPr>
        <p:blipFill>
          <a:blip r:embed="rId3" cstate="print"/>
          <a:stretch>
            <a:fillRect/>
          </a:stretch>
        </p:blipFill>
        <p:spPr>
          <a:xfrm>
            <a:off x="0" y="0"/>
            <a:ext cx="6858000" cy="428625"/>
          </a:xfrm>
          <a:prstGeom prst="rect">
            <a:avLst/>
          </a:prstGeom>
        </p:spPr>
      </p:pic>
      <p:graphicFrame>
        <p:nvGraphicFramePr>
          <p:cNvPr id="28" name="Table 27"/>
          <p:cNvGraphicFramePr>
            <a:graphicFrameLocks noGrp="1"/>
          </p:cNvGraphicFramePr>
          <p:nvPr/>
        </p:nvGraphicFramePr>
        <p:xfrm>
          <a:off x="61373" y="479826"/>
          <a:ext cx="6739477" cy="8587974"/>
        </p:xfrm>
        <a:graphic>
          <a:graphicData uri="http://schemas.openxmlformats.org/drawingml/2006/table">
            <a:tbl>
              <a:tblPr firstRow="1" bandRow="1">
                <a:tableStyleId>{22838BEF-8BB2-4498-84A7-C5851F593DF1}</a:tableStyleId>
              </a:tblPr>
              <a:tblGrid>
                <a:gridCol w="988236"/>
                <a:gridCol w="5751241"/>
              </a:tblGrid>
              <a:tr h="1172156">
                <a:tc>
                  <a:txBody>
                    <a:bodyPr/>
                    <a:lstStyle/>
                    <a:p>
                      <a:pPr algn="ctr"/>
                      <a:endParaRPr lang="en-US" dirty="0"/>
                    </a:p>
                  </a:txBody>
                  <a:tcPr anchor="ctr"/>
                </a:tc>
                <a:tc>
                  <a:txBody>
                    <a:bodyPr/>
                    <a:lstStyle/>
                    <a:p>
                      <a:pPr algn="ctr"/>
                      <a:r>
                        <a:rPr lang="en-US" sz="1000" b="1" dirty="0">
                          <a:latin typeface="+mn-lt"/>
                        </a:rPr>
                        <a:t>Hannah Piper </a:t>
                      </a:r>
                      <a:r>
                        <a:rPr lang="en-US" sz="1000" b="1" i="1" dirty="0">
                          <a:latin typeface="+mn-lt"/>
                        </a:rPr>
                        <a:t>– Evergreen Campsites &amp; Resort</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dirty="0">
                          <a:effectLst/>
                          <a:latin typeface="Arial Narrow" panose="020B0606020202030204" pitchFamily="34" charset="0"/>
                          <a:ea typeface="Calibri" panose="020F0502020204030204" pitchFamily="34" charset="0"/>
                        </a:rPr>
                        <a:t>Hannah has been apart of the outdoor hospitality industry for over the past 14 years with Evergreen Campsites &amp; Resort. She has a degree in Restaurant &amp; Hotel Management. She currently has her Executive certification for outdoor hospitality from </a:t>
                      </a:r>
                      <a:r>
                        <a:rPr lang="en-US" sz="900" b="0" dirty="0" err="1">
                          <a:effectLst/>
                          <a:latin typeface="Arial Narrow" panose="020B0606020202030204" pitchFamily="34" charset="0"/>
                          <a:ea typeface="Calibri" panose="020F0502020204030204" pitchFamily="34" charset="0"/>
                        </a:rPr>
                        <a:t>Arvc</a:t>
                      </a:r>
                      <a:r>
                        <a:rPr lang="en-US" sz="900" b="0" dirty="0">
                          <a:effectLst/>
                          <a:latin typeface="Arial Narrow" panose="020B0606020202030204" pitchFamily="34" charset="0"/>
                          <a:ea typeface="Calibri" panose="020F0502020204030204" pitchFamily="34" charset="0"/>
                        </a:rPr>
                        <a:t> along with multiple years of outdoor hospitality schooling. She is also well versed in 20 group 4. She Starting out working at the resort's water slide to now being owner Jim Button's facilities manager at the resort. Hannah is well versed in social media marketing, digital marketing, reservation systems, seasonal &amp; daily guest experience. Currently holding the Social Chair on the National Association( </a:t>
                      </a:r>
                      <a:r>
                        <a:rPr lang="en-US" sz="900" b="0" dirty="0" err="1">
                          <a:effectLst/>
                          <a:latin typeface="Arial Narrow" panose="020B0606020202030204" pitchFamily="34" charset="0"/>
                          <a:ea typeface="Calibri" panose="020F0502020204030204" pitchFamily="34" charset="0"/>
                        </a:rPr>
                        <a:t>Arvc</a:t>
                      </a:r>
                      <a:r>
                        <a:rPr lang="en-US" sz="900" b="0" dirty="0">
                          <a:effectLst/>
                          <a:latin typeface="Arial Narrow" panose="020B0606020202030204" pitchFamily="34" charset="0"/>
                          <a:ea typeface="Calibri" panose="020F0502020204030204" pitchFamily="34" charset="0"/>
                        </a:rPr>
                        <a:t> )Young Professional Board. She has taught both at the State Association and National Association and is looked at as an industry leader.</a:t>
                      </a:r>
                      <a:endParaRPr lang="en-US" sz="900" b="0" dirty="0">
                        <a:latin typeface="Arial Narrow" panose="020B0606020202030204" pitchFamily="34" charset="0"/>
                      </a:endParaRPr>
                    </a:p>
                  </a:txBody>
                  <a:tcPr anchor="ctr"/>
                </a:tc>
              </a:tr>
              <a:tr h="792826">
                <a:tc>
                  <a:txBody>
                    <a:bodyPr/>
                    <a:lstStyle/>
                    <a:p>
                      <a:pPr algn="ctr"/>
                      <a:endParaRPr lang="en-US" dirty="0"/>
                    </a:p>
                  </a:txBody>
                  <a:tcPr anchor="ctr"/>
                </a:tc>
                <a:tc>
                  <a:txBody>
                    <a:bodyPr/>
                    <a:lstStyle/>
                    <a:p>
                      <a:pPr algn="ctr"/>
                      <a:r>
                        <a:rPr lang="en-US" sz="1000" b="1" dirty="0"/>
                        <a:t>Heidi Doyle –</a:t>
                      </a:r>
                      <a:r>
                        <a:rPr lang="en-US" sz="1000" b="1" i="1" dirty="0"/>
                        <a:t> Utility Supply Group</a:t>
                      </a:r>
                    </a:p>
                    <a:p>
                      <a:pPr algn="ctr"/>
                      <a:r>
                        <a:rPr lang="en-US" sz="900" b="0" i="0" u="none" strike="noStrike" baseline="0" dirty="0">
                          <a:latin typeface="Arial Narrow" panose="020B0606020202030204" pitchFamily="34" charset="0"/>
                        </a:rPr>
                        <a:t>Utility Supply Group headquartered in the Seattle suburb of Kingston, WA. Utility Supply Group was founded in 2001 as a nationwide distributor of electrical, gas and water utility supplies to RV and Manufactured Housing communities. Wade Elliott and the staff of Utility Supply Group collectively have over 50 years of experience designing electrical layouts in RV parks to meet the needs of the park and follow National Electric Code.</a:t>
                      </a:r>
                      <a:endParaRPr lang="en-US" sz="900" b="0" baseline="0" dirty="0">
                        <a:latin typeface="Arial Narrow" panose="020B0606020202030204" pitchFamily="34" charset="0"/>
                      </a:endParaRPr>
                    </a:p>
                  </a:txBody>
                  <a:tcPr anchor="ctr"/>
                </a:tc>
              </a:tr>
              <a:tr h="771546">
                <a:tc>
                  <a:txBody>
                    <a:bodyPr/>
                    <a:lstStyle/>
                    <a:p>
                      <a:pPr algn="ctr"/>
                      <a:endParaRPr lang="en-US" dirty="0"/>
                    </a:p>
                  </a:txBody>
                  <a:tcPr anchor="ctr"/>
                </a:tc>
                <a:tc>
                  <a:txBody>
                    <a:bodyPr/>
                    <a:lstStyle/>
                    <a:p>
                      <a:pPr algn="ctr"/>
                      <a:r>
                        <a:rPr lang="en-US" sz="1000" b="1" dirty="0">
                          <a:solidFill>
                            <a:srgbClr val="000000"/>
                          </a:solidFill>
                          <a:effectLst/>
                          <a:latin typeface="+mn-lt"/>
                          <a:ea typeface="Calibri" panose="020F0502020204030204" pitchFamily="34" charset="0"/>
                          <a:cs typeface="Times New Roman" panose="02020603050405020304" pitchFamily="18" charset="0"/>
                        </a:rPr>
                        <a:t>Hogan Shrum - </a:t>
                      </a:r>
                      <a:r>
                        <a:rPr lang="en-US" sz="1000" b="1" i="1" dirty="0">
                          <a:solidFill>
                            <a:srgbClr val="000000"/>
                          </a:solidFill>
                          <a:effectLst/>
                          <a:latin typeface="+mn-lt"/>
                          <a:ea typeface="Calibri" panose="020F0502020204030204" pitchFamily="34" charset="0"/>
                          <a:cs typeface="Times New Roman" panose="02020603050405020304" pitchFamily="18" charset="0"/>
                        </a:rPr>
                        <a:t>Vice President of Growth at </a:t>
                      </a:r>
                      <a:r>
                        <a:rPr lang="en-US" sz="1000" b="1" i="1" dirty="0" err="1">
                          <a:solidFill>
                            <a:srgbClr val="000000"/>
                          </a:solidFill>
                          <a:effectLst/>
                          <a:latin typeface="+mn-lt"/>
                          <a:ea typeface="Calibri" panose="020F0502020204030204" pitchFamily="34" charset="0"/>
                          <a:cs typeface="Times New Roman" panose="02020603050405020304" pitchFamily="18" charset="0"/>
                        </a:rPr>
                        <a:t>BookOutdoors</a:t>
                      </a:r>
                      <a:endParaRPr lang="en-US" sz="1000" b="1" i="1" dirty="0">
                        <a:solidFill>
                          <a:srgbClr val="000000"/>
                        </a:solidFill>
                        <a:effectLst/>
                        <a:latin typeface="+mn-lt"/>
                        <a:ea typeface="Calibri" panose="020F0502020204030204" pitchFamily="34" charset="0"/>
                        <a:cs typeface="Times New Roman" panose="02020603050405020304" pitchFamily="18" charset="0"/>
                      </a:endParaRPr>
                    </a:p>
                    <a:p>
                      <a:pPr algn="ctr"/>
                      <a:r>
                        <a:rPr lang="en-US" sz="9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He is an Entrepreneur and Brand Marketing Executive with experience working with numerous Fortune 500 brands in the travel/leisure, CPG and technology categories. He is passionate about developing &amp; utilizing innovative and sustainable marketing strategies to drive profitable growth for companies looking to have a positive impact on the world. He lives in Los Angeles with his wife and newborn son, and is an avid golfer, musician and occasional painter.</a:t>
                      </a:r>
                    </a:p>
                  </a:txBody>
                  <a:tcPr anchor="ctr"/>
                </a:tc>
              </a:tr>
              <a:tr h="580913">
                <a:tc>
                  <a:txBody>
                    <a:bodyPr/>
                    <a:lstStyle/>
                    <a:p>
                      <a:pPr algn="ctr"/>
                      <a:endParaRPr lang="en-US" dirty="0"/>
                    </a:p>
                  </a:txBody>
                  <a:tcPr anchor="ctr"/>
                </a:tc>
                <a:tc>
                  <a:txBody>
                    <a:bodyPr/>
                    <a:lstStyle/>
                    <a:p>
                      <a:pPr algn="ctr"/>
                      <a:r>
                        <a:rPr lang="en-US" sz="1000" b="1" dirty="0"/>
                        <a:t>Holly Hoffman - </a:t>
                      </a:r>
                      <a:r>
                        <a:rPr lang="en-US" sz="1000" b="1" i="1" dirty="0">
                          <a:solidFill>
                            <a:srgbClr val="000000"/>
                          </a:solidFill>
                          <a:effectLst/>
                          <a:ea typeface="Calibri" panose="020F0502020204030204" pitchFamily="34" charset="0"/>
                        </a:rPr>
                        <a:t>Sales &amp; Income Tax Advisory Network</a:t>
                      </a:r>
                      <a:endParaRPr lang="en-US" sz="1000" b="1" i="1" dirty="0"/>
                    </a:p>
                    <a:p>
                      <a:pPr algn="ctr"/>
                      <a:r>
                        <a:rPr lang="en-US" sz="9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Holly Hoffman is the owner of the Sales &amp; Income Tax Advisory Network. She has a bachelors </a:t>
                      </a:r>
                      <a:r>
                        <a:rPr lang="en-US" sz="900" b="0" dirty="0" smtClean="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&amp; </a:t>
                      </a:r>
                      <a:r>
                        <a:rPr lang="en-US" sz="9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master’s degree in accounting and, for the last 8 years, she worked for the Wisconsin Department of Revenue as an auditor, </a:t>
                      </a:r>
                      <a:r>
                        <a:rPr lang="en-US" sz="900" b="0" dirty="0" smtClean="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speaker</a:t>
                      </a:r>
                      <a:r>
                        <a:rPr lang="en-US" sz="900" b="0" baseline="0" dirty="0" smtClean="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 and </a:t>
                      </a:r>
                      <a:r>
                        <a:rPr lang="en-US" sz="900" b="0" dirty="0" smtClean="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sales </a:t>
                      </a:r>
                      <a:r>
                        <a:rPr lang="en-US" sz="900" b="0" dirty="0">
                          <a:solidFill>
                            <a:srgbClr val="000000"/>
                          </a:solidFill>
                          <a:effectLst/>
                          <a:latin typeface="Arial Narrow" panose="020B0606020202030204" pitchFamily="34" charset="0"/>
                          <a:ea typeface="Calibri" panose="020F0502020204030204" pitchFamily="34" charset="0"/>
                          <a:cs typeface="Times New Roman" panose="02020603050405020304" pitchFamily="18" charset="0"/>
                        </a:rPr>
                        <a:t>tax technical law expert.</a:t>
                      </a:r>
                    </a:p>
                  </a:txBody>
                  <a:tcPr anchor="ctr"/>
                </a:tc>
              </a:tr>
              <a:tr h="894931">
                <a:tc>
                  <a:txBody>
                    <a:bodyPr/>
                    <a:lstStyle/>
                    <a:p>
                      <a:pPr algn="ctr"/>
                      <a:endParaRPr lang="en-US" dirty="0"/>
                    </a:p>
                  </a:txBody>
                  <a:tcPr anchor="ct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900" b="1" dirty="0" smtClean="0"/>
                        <a:t>LTC J Arnold </a:t>
                      </a:r>
                      <a:r>
                        <a:rPr lang="en-US" sz="900" b="1" dirty="0" err="1" smtClean="0"/>
                        <a:t>Clamon</a:t>
                      </a:r>
                      <a:r>
                        <a:rPr lang="en-US" sz="900" b="1" dirty="0" smtClean="0"/>
                        <a:t> (ret)</a:t>
                      </a:r>
                    </a:p>
                    <a:p>
                      <a:pPr marL="0" marR="0" indent="0" algn="ctr" defTabSz="820583" rtl="0" eaLnBrk="1" fontAlgn="auto" latinLnBrk="0" hangingPunct="1">
                        <a:lnSpc>
                          <a:spcPct val="100000"/>
                        </a:lnSpc>
                        <a:spcBef>
                          <a:spcPts val="0"/>
                        </a:spcBef>
                        <a:spcAft>
                          <a:spcPts val="0"/>
                        </a:spcAft>
                        <a:buClrTx/>
                        <a:buSzTx/>
                        <a:buFontTx/>
                        <a:buNone/>
                        <a:tabLst/>
                        <a:defRPr/>
                      </a:pPr>
                      <a:r>
                        <a:rPr lang="en-US" sz="900" b="0" i="0" kern="1200" dirty="0" smtClean="0">
                          <a:solidFill>
                            <a:schemeClr val="dk1"/>
                          </a:solidFill>
                          <a:effectLst/>
                          <a:latin typeface="Arial Narrow" panose="020B0606020202030204" pitchFamily="34" charset="0"/>
                          <a:ea typeface="+mn-ea"/>
                          <a:cs typeface="+mn-cs"/>
                        </a:rPr>
                        <a:t>Lt Col J. Arnold </a:t>
                      </a:r>
                      <a:r>
                        <a:rPr lang="en-US" sz="900" b="0" i="0" kern="1200" dirty="0" err="1" smtClean="0">
                          <a:solidFill>
                            <a:schemeClr val="dk1"/>
                          </a:solidFill>
                          <a:effectLst/>
                          <a:latin typeface="Arial Narrow" panose="020B0606020202030204" pitchFamily="34" charset="0"/>
                          <a:ea typeface="+mn-ea"/>
                          <a:cs typeface="+mn-cs"/>
                        </a:rPr>
                        <a:t>Clamon</a:t>
                      </a:r>
                      <a:r>
                        <a:rPr lang="en-US" sz="900" b="0" i="0" kern="1200" dirty="0" smtClean="0">
                          <a:solidFill>
                            <a:schemeClr val="dk1"/>
                          </a:solidFill>
                          <a:effectLst/>
                          <a:latin typeface="Arial Narrow" panose="020B0606020202030204" pitchFamily="34" charset="0"/>
                          <a:ea typeface="+mn-ea"/>
                          <a:cs typeface="+mn-cs"/>
                        </a:rPr>
                        <a:t> (RET) has 33 years of leadership experience in the US Air Force. His highly decorated climb through the ranks beginning as a airman first class to complete his career as a Lieutenant Colonel. As a speaker he has shared his vast leadership experience in front of senior leaders from all five branches of the military, spoken at the Air Force Academy, and Louisiana Tech University. He is the co-author of The Savvy Leader and Warrior Rising From Ashes both due out early 2022. He is an avid motorcycle rider and doting grandfather of five.</a:t>
                      </a:r>
                      <a:endParaRPr lang="en-US" sz="900" b="0" i="0" kern="1200" dirty="0">
                        <a:solidFill>
                          <a:schemeClr val="dk1"/>
                        </a:solidFill>
                        <a:effectLst/>
                        <a:latin typeface="Arial Narrow" panose="020B0606020202030204" pitchFamily="34" charset="0"/>
                        <a:ea typeface="+mn-ea"/>
                        <a:cs typeface="+mn-cs"/>
                      </a:endParaRPr>
                    </a:p>
                  </a:txBody>
                  <a:tcPr anchor="ctr"/>
                </a:tc>
              </a:tr>
              <a:tr h="1189961">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kern="1200" dirty="0">
                          <a:solidFill>
                            <a:schemeClr val="dk1"/>
                          </a:solidFill>
                          <a:effectLst/>
                          <a:latin typeface="+mn-lt"/>
                          <a:ea typeface="+mn-ea"/>
                          <a:cs typeface="+mn-cs"/>
                        </a:rPr>
                        <a:t>Jason </a:t>
                      </a:r>
                      <a:r>
                        <a:rPr lang="en-US" sz="1000" b="1" kern="1200" dirty="0" err="1">
                          <a:solidFill>
                            <a:schemeClr val="dk1"/>
                          </a:solidFill>
                          <a:effectLst/>
                          <a:latin typeface="+mn-lt"/>
                          <a:ea typeface="+mn-ea"/>
                          <a:cs typeface="+mn-cs"/>
                        </a:rPr>
                        <a:t>Culatta</a:t>
                      </a:r>
                      <a:r>
                        <a:rPr lang="en-US" sz="1000" b="1" kern="1200" dirty="0">
                          <a:solidFill>
                            <a:schemeClr val="dk1"/>
                          </a:solidFill>
                          <a:effectLst/>
                          <a:latin typeface="+mn-lt"/>
                          <a:ea typeface="+mn-ea"/>
                          <a:cs typeface="+mn-cs"/>
                        </a:rPr>
                        <a:t> -  </a:t>
                      </a:r>
                      <a:r>
                        <a:rPr lang="en-US" sz="1000" b="1" i="1" kern="1200" dirty="0">
                          <a:solidFill>
                            <a:schemeClr val="dk1"/>
                          </a:solidFill>
                          <a:effectLst/>
                          <a:latin typeface="+mn-lt"/>
                          <a:ea typeface="+mn-ea"/>
                          <a:cs typeface="+mn-cs"/>
                        </a:rPr>
                        <a:t>Wisconsin Manufacturers &amp; Commerce</a:t>
                      </a:r>
                      <a:endParaRPr lang="en-US" sz="1000" b="1" kern="1200" dirty="0">
                        <a:solidFill>
                          <a:schemeClr val="dk1"/>
                        </a:solidFill>
                        <a:effectLst/>
                        <a:latin typeface="+mn-lt"/>
                        <a:ea typeface="+mn-ea"/>
                        <a:cs typeface="+mn-cs"/>
                      </a:endParaRPr>
                    </a:p>
                    <a:p>
                      <a:pPr algn="ctr"/>
                      <a:r>
                        <a:rPr lang="en-US" sz="900" b="0" i="0" kern="1200" dirty="0">
                          <a:solidFill>
                            <a:schemeClr val="dk1"/>
                          </a:solidFill>
                          <a:effectLst/>
                          <a:latin typeface="Arial Narrow" panose="020B0606020202030204" pitchFamily="34" charset="0"/>
                          <a:ea typeface="+mn-ea"/>
                          <a:cs typeface="+mn-cs"/>
                        </a:rPr>
                        <a:t>Jason </a:t>
                      </a:r>
                      <a:r>
                        <a:rPr lang="en-US" sz="900" b="0" i="0" kern="1200" dirty="0" err="1">
                          <a:solidFill>
                            <a:schemeClr val="dk1"/>
                          </a:solidFill>
                          <a:effectLst/>
                          <a:latin typeface="Arial Narrow" panose="020B0606020202030204" pitchFamily="34" charset="0"/>
                          <a:ea typeface="+mn-ea"/>
                          <a:cs typeface="+mn-cs"/>
                        </a:rPr>
                        <a:t>Culotta</a:t>
                      </a:r>
                      <a:r>
                        <a:rPr lang="en-US" sz="900" b="0" i="0" kern="1200" dirty="0">
                          <a:solidFill>
                            <a:schemeClr val="dk1"/>
                          </a:solidFill>
                          <a:effectLst/>
                          <a:latin typeface="Arial Narrow" panose="020B0606020202030204" pitchFamily="34" charset="0"/>
                          <a:ea typeface="+mn-ea"/>
                          <a:cs typeface="+mn-cs"/>
                        </a:rPr>
                        <a:t> is the Sr. Director of Government Relations at Wisconsin Manufacturers &amp; Commerce. His policy focus areas include tax and transportation issues. In 2011, Jason served as a policy advisor to Governor Scott Walker and as administrator of the Division of Intergovernmental Relations in the Department of Administration. Prior to that, he worked in the Legislature for ten years, including as a policy advisor to Assembly Speaker John </a:t>
                      </a:r>
                      <a:r>
                        <a:rPr lang="en-US" sz="900" b="0" i="0" kern="1200" dirty="0" err="1">
                          <a:solidFill>
                            <a:schemeClr val="dk1"/>
                          </a:solidFill>
                          <a:effectLst/>
                          <a:latin typeface="Arial Narrow" panose="020B0606020202030204" pitchFamily="34" charset="0"/>
                          <a:ea typeface="+mn-ea"/>
                          <a:cs typeface="+mn-cs"/>
                        </a:rPr>
                        <a:t>Gard</a:t>
                      </a:r>
                      <a:r>
                        <a:rPr lang="en-US" sz="900" b="0" i="0" kern="1200" dirty="0">
                          <a:solidFill>
                            <a:schemeClr val="dk1"/>
                          </a:solidFill>
                          <a:effectLst/>
                          <a:latin typeface="Arial Narrow" panose="020B0606020202030204" pitchFamily="34" charset="0"/>
                          <a:ea typeface="+mn-ea"/>
                          <a:cs typeface="+mn-cs"/>
                        </a:rPr>
                        <a:t>. In his current capacity, Jason serves as a board member of the Wisconsin Transportation Development Association, Wisconsin DOT Freight Advisory Committee, and with the Wisconsin Central Group, an industry group promoting access to freight rail. In addition, Jason serves as a member of the Wisconsin Civil Justice Council, a broad coalition of trade groups working for a sound legal system. A native of Racine, Jason holds a bachelor’s degree from UW-Oshkosh.</a:t>
                      </a:r>
                    </a:p>
                  </a:txBody>
                  <a:tcPr anchor="ctr"/>
                </a:tc>
              </a:tr>
              <a:tr h="78301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Jeff Crider -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Camping Info Source</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Jeff Crider is a longtime freelance writer and media relations consultant for campground and RV industry associations across the country. He has written for Woodall's Campground Management for more than 20 years and secured positive camping story placements in media outlets across the country, from AAA to National Public Radio and The New York Times. He worked as a daily newspaper reporter for nearly 12 years before becoming a public relations consultant.</a:t>
                      </a:r>
                      <a:endParaRPr kumimoji="0" lang="en-US" sz="900" b="0" i="1"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endParaRPr>
                    </a:p>
                  </a:txBody>
                  <a:tcPr anchor="ctr"/>
                </a:tc>
              </a:tr>
              <a:tr h="783017">
                <a:tc>
                  <a:txBody>
                    <a:bodyPr/>
                    <a:lstStyle/>
                    <a:p>
                      <a:pPr algn="ctr"/>
                      <a:endParaRPr lang="en-US" dirty="0"/>
                    </a:p>
                  </a:txBody>
                  <a:tcPr anchor="ctr"/>
                </a:tc>
                <a:tc>
                  <a:txBody>
                    <a:bodyPr/>
                    <a:lstStyle/>
                    <a:p>
                      <a:pPr lvl="0" algn="ctr"/>
                      <a:r>
                        <a:rPr lang="en-US" sz="1000" b="1" dirty="0" smtClean="0">
                          <a:latin typeface="+mn-lt"/>
                        </a:rPr>
                        <a:t>Jennifer Dunn - </a:t>
                      </a:r>
                      <a:r>
                        <a:rPr lang="en-US" sz="1000" b="1" i="1" dirty="0" smtClean="0">
                          <a:latin typeface="+mn-lt"/>
                        </a:rPr>
                        <a:t>Director of Content at </a:t>
                      </a:r>
                      <a:r>
                        <a:rPr lang="en-US" sz="1000" b="1" i="1" dirty="0" err="1" smtClean="0">
                          <a:latin typeface="+mn-lt"/>
                        </a:rPr>
                        <a:t>BookOutdoors</a:t>
                      </a:r>
                      <a:endParaRPr lang="en-US" sz="1000" b="1" i="1" dirty="0" smtClean="0">
                        <a:latin typeface="+mn-lt"/>
                      </a:endParaRPr>
                    </a:p>
                    <a:p>
                      <a:pPr lvl="0" algn="ctr"/>
                      <a:r>
                        <a:rPr lang="en-US" sz="900" b="1" i="0" dirty="0" smtClean="0">
                          <a:latin typeface="Arial Narrow" panose="020B0606020202030204" pitchFamily="34" charset="0"/>
                        </a:rPr>
                        <a:t>Jennifer </a:t>
                      </a:r>
                      <a:r>
                        <a:rPr lang="en-US" sz="900" b="0" i="0" dirty="0" smtClean="0">
                          <a:latin typeface="Arial Narrow" panose="020B0606020202030204" pitchFamily="34" charset="0"/>
                        </a:rPr>
                        <a:t>has spent the last 14 years helping startups and small businesses leverage their unique points of view into marketing content that attracts happy customers. She previously built and implemented content strategies for companies like Outright (acquired by </a:t>
                      </a:r>
                      <a:r>
                        <a:rPr lang="en-US" sz="900" b="0" i="0" dirty="0" err="1" smtClean="0">
                          <a:latin typeface="Arial Narrow" panose="020B0606020202030204" pitchFamily="34" charset="0"/>
                        </a:rPr>
                        <a:t>GoDaddy</a:t>
                      </a:r>
                      <a:r>
                        <a:rPr lang="en-US" sz="900" b="0" i="0" dirty="0" smtClean="0">
                          <a:latin typeface="Arial Narrow" panose="020B0606020202030204" pitchFamily="34" charset="0"/>
                        </a:rPr>
                        <a:t>) and </a:t>
                      </a:r>
                      <a:r>
                        <a:rPr lang="en-US" sz="900" b="0" i="0" dirty="0" err="1" smtClean="0">
                          <a:latin typeface="Arial Narrow" panose="020B0606020202030204" pitchFamily="34" charset="0"/>
                        </a:rPr>
                        <a:t>TaxJar</a:t>
                      </a:r>
                      <a:r>
                        <a:rPr lang="en-US" sz="900" b="0" i="0" dirty="0" smtClean="0">
                          <a:latin typeface="Arial Narrow" panose="020B0606020202030204" pitchFamily="34" charset="0"/>
                        </a:rPr>
                        <a:t> (acquired by Stripe). She lives on her family's former Christmas tree farm in the North Georgia Mountains, and her goal is to learn something new every day. </a:t>
                      </a:r>
                    </a:p>
                  </a:txBody>
                  <a:tcPr anchor="ctr"/>
                </a:tc>
              </a:tr>
              <a:tr h="783017">
                <a:tc>
                  <a:txBody>
                    <a:bodyPr/>
                    <a:lstStyle/>
                    <a:p>
                      <a:pPr algn="ctr"/>
                      <a:endParaRPr lang="en-US" dirty="0"/>
                    </a:p>
                  </a:txBody>
                  <a:tcPr anchor="ctr"/>
                </a:tc>
                <a:tc>
                  <a:txBody>
                    <a:bodyPr/>
                    <a:lstStyle/>
                    <a:p>
                      <a:pPr algn="ctr"/>
                      <a:r>
                        <a:rPr lang="en-US" sz="1000" b="1" baseline="0" dirty="0" smtClean="0"/>
                        <a:t>Jerry Anderson - </a:t>
                      </a:r>
                      <a:r>
                        <a:rPr lang="en-US" sz="1000" b="1" i="1" baseline="0" dirty="0" smtClean="0"/>
                        <a:t>Building Inspector for State of WI</a:t>
                      </a:r>
                    </a:p>
                    <a:p>
                      <a:pPr algn="ctr"/>
                      <a:r>
                        <a:rPr lang="en-US" sz="900" b="0" baseline="0" dirty="0" smtClean="0">
                          <a:latin typeface="Arial Narrow" panose="020B0606020202030204" pitchFamily="34" charset="0"/>
                        </a:rPr>
                        <a:t>I’ve been a life long resident in southeast WI. I am a Building Inspector fully credentialed for the past 12 years and have been employed by a local community for the past 8 years. I've been in construction for over 36 years. I served for 6 years in the U.S. Air Force and 2 years as Alderman in my hometown. Construction and home improvements have been my passion for most of my life. I’ve built conventional stick framed homes, log homes and some commercial building. I’m married with two awesome daughters.</a:t>
                      </a:r>
                      <a:endParaRPr lang="en-US" sz="900" b="0" i="0" kern="1200" dirty="0" smtClean="0">
                        <a:solidFill>
                          <a:schemeClr val="dk1"/>
                        </a:solidFill>
                        <a:effectLst/>
                        <a:latin typeface="Arial Narrow" panose="020B0606020202030204" pitchFamily="34" charset="0"/>
                        <a:ea typeface="+mn-ea"/>
                        <a:cs typeface="+mn-cs"/>
                      </a:endParaRPr>
                    </a:p>
                  </a:txBody>
                  <a:tcPr anchor="ctr"/>
                </a:tc>
              </a:tr>
              <a:tr h="721995">
                <a:tc>
                  <a:txBody>
                    <a:bodyPr/>
                    <a:lstStyle/>
                    <a:p>
                      <a:pPr algn="ctr"/>
                      <a:endParaRPr lang="en-US" dirty="0"/>
                    </a:p>
                  </a:txBody>
                  <a:tcPr anchor="ctr"/>
                </a:tc>
                <a:tc>
                  <a:txBody>
                    <a:bodyPr/>
                    <a:lstStyle/>
                    <a:p>
                      <a:pPr lvl="0" algn="ctr"/>
                      <a:r>
                        <a:rPr lang="en-US" sz="1000" b="1" i="0" dirty="0" smtClean="0">
                          <a:latin typeface="+mn-lt"/>
                        </a:rPr>
                        <a:t>Jessica </a:t>
                      </a:r>
                      <a:r>
                        <a:rPr lang="en-US" sz="1000" b="1" i="0" dirty="0" err="1" smtClean="0">
                          <a:latin typeface="+mn-lt"/>
                        </a:rPr>
                        <a:t>Malsack</a:t>
                      </a:r>
                      <a:r>
                        <a:rPr lang="en-US" sz="1000" b="1" i="0" dirty="0" smtClean="0">
                          <a:latin typeface="+mn-lt"/>
                        </a:rPr>
                        <a:t> – </a:t>
                      </a:r>
                      <a:r>
                        <a:rPr lang="en-US" sz="1000" b="1" i="1" dirty="0" smtClean="0">
                          <a:latin typeface="+mn-lt"/>
                        </a:rPr>
                        <a:t>Lake Arrowhead</a:t>
                      </a:r>
                      <a:r>
                        <a:rPr lang="en-US" sz="1000" b="1" i="1" baseline="0" dirty="0" smtClean="0">
                          <a:latin typeface="+mn-lt"/>
                        </a:rPr>
                        <a:t> Campground</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i="0" dirty="0" smtClean="0">
                          <a:latin typeface="Arial Narrow" pitchFamily="34" charset="0"/>
                        </a:rPr>
                        <a:t>Jessica </a:t>
                      </a:r>
                      <a:r>
                        <a:rPr lang="en-US" sz="900" b="0" i="0" dirty="0" err="1" smtClean="0">
                          <a:latin typeface="Arial Narrow" pitchFamily="34" charset="0"/>
                        </a:rPr>
                        <a:t>Malsack</a:t>
                      </a:r>
                      <a:r>
                        <a:rPr lang="en-US" sz="900" b="0" i="0" dirty="0" smtClean="0">
                          <a:latin typeface="Arial Narrow" pitchFamily="34" charset="0"/>
                        </a:rPr>
                        <a:t> was born and raised in the camping industry and began working at the family campground at age 11, scooping ice cream cones and collecting trash. Along with her two siblings, she is the third generation of </a:t>
                      </a:r>
                      <a:r>
                        <a:rPr lang="en-US" sz="900" b="0" i="0" dirty="0" err="1" smtClean="0">
                          <a:latin typeface="Arial Narrow" pitchFamily="34" charset="0"/>
                        </a:rPr>
                        <a:t>Malsacks</a:t>
                      </a:r>
                      <a:r>
                        <a:rPr lang="en-US" sz="900" b="0" i="0" dirty="0" smtClean="0">
                          <a:latin typeface="Arial Narrow" pitchFamily="34" charset="0"/>
                        </a:rPr>
                        <a:t> to own and operate Lake Arrowhead Campground.</a:t>
                      </a:r>
                    </a:p>
                  </a:txBody>
                  <a:tcPr anchor="ctr"/>
                </a:tc>
              </a:tr>
            </a:tbl>
          </a:graphicData>
        </a:graphic>
      </p:graphicFrame>
      <p:pic>
        <p:nvPicPr>
          <p:cNvPr id="29" name="Picture 2">
            <a:extLst>
              <a:ext uri="{FF2B5EF4-FFF2-40B4-BE49-F238E27FC236}">
                <a16:creationId xmlns="" xmlns:a16="http://schemas.microsoft.com/office/drawing/2014/main" id="{7AC7E762-CD72-4A7C-A563-9D2DD408D65A}"/>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b="33912"/>
          <a:stretch/>
        </p:blipFill>
        <p:spPr bwMode="auto">
          <a:xfrm>
            <a:off x="155829" y="568648"/>
            <a:ext cx="822960" cy="1009521"/>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descr="HollyHoffman.png"/>
          <p:cNvPicPr>
            <a:picLocks noChangeAspect="1"/>
          </p:cNvPicPr>
          <p:nvPr/>
        </p:nvPicPr>
        <p:blipFill>
          <a:blip r:embed="rId5" cstate="print"/>
          <a:srcRect r="20833" b="36805"/>
          <a:stretch>
            <a:fillRect/>
          </a:stretch>
        </p:blipFill>
        <p:spPr>
          <a:xfrm>
            <a:off x="229169" y="3303662"/>
            <a:ext cx="658180" cy="525388"/>
          </a:xfrm>
          <a:prstGeom prst="rect">
            <a:avLst/>
          </a:prstGeom>
        </p:spPr>
      </p:pic>
      <p:pic>
        <p:nvPicPr>
          <p:cNvPr id="31" name="Picture 30" descr="Heidi Doyle.jpg"/>
          <p:cNvPicPr>
            <a:picLocks noChangeAspect="1"/>
          </p:cNvPicPr>
          <p:nvPr/>
        </p:nvPicPr>
        <p:blipFill>
          <a:blip r:embed="rId6" cstate="print"/>
          <a:srcRect l="10773" t="5360" r="9432" b="23196"/>
          <a:stretch>
            <a:fillRect/>
          </a:stretch>
        </p:blipFill>
        <p:spPr>
          <a:xfrm>
            <a:off x="164973" y="1727821"/>
            <a:ext cx="786384" cy="704088"/>
          </a:xfrm>
          <a:prstGeom prst="rect">
            <a:avLst/>
          </a:prstGeom>
        </p:spPr>
      </p:pic>
      <p:pic>
        <p:nvPicPr>
          <p:cNvPr id="32" name="Picture 31">
            <a:extLst>
              <a:ext uri="{FF2B5EF4-FFF2-40B4-BE49-F238E27FC236}">
                <a16:creationId xmlns="" xmlns:a16="http://schemas.microsoft.com/office/drawing/2014/main" id="{21789E64-6752-4662-B5F0-2E7A27B08123}"/>
              </a:ext>
            </a:extLst>
          </p:cNvPr>
          <p:cNvPicPr>
            <a:picLocks noChangeAspect="1"/>
          </p:cNvPicPr>
          <p:nvPr/>
        </p:nvPicPr>
        <p:blipFill rotWithShape="1">
          <a:blip r:embed="rId7" cstate="print"/>
          <a:srcRect b="22126"/>
          <a:stretch/>
        </p:blipFill>
        <p:spPr>
          <a:xfrm>
            <a:off x="129553" y="4867325"/>
            <a:ext cx="857999" cy="988174"/>
          </a:xfrm>
          <a:prstGeom prst="rect">
            <a:avLst/>
          </a:prstGeom>
        </p:spPr>
      </p:pic>
      <p:pic>
        <p:nvPicPr>
          <p:cNvPr id="33" name="Picture 32">
            <a:extLst>
              <a:ext uri="{FF2B5EF4-FFF2-40B4-BE49-F238E27FC236}">
                <a16:creationId xmlns="" xmlns:a16="http://schemas.microsoft.com/office/drawing/2014/main" id="{BE39598C-E31C-41A2-8831-2D8B62CFB81A}"/>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b="17294"/>
          <a:stretch/>
        </p:blipFill>
        <p:spPr>
          <a:xfrm>
            <a:off x="154261" y="2538395"/>
            <a:ext cx="826466" cy="683537"/>
          </a:xfrm>
          <a:prstGeom prst="rect">
            <a:avLst/>
          </a:prstGeom>
        </p:spPr>
      </p:pic>
      <p:pic>
        <p:nvPicPr>
          <p:cNvPr id="34" name="Picture 33" descr="J Arnold Clamon.jpg"/>
          <p:cNvPicPr>
            <a:picLocks noChangeAspect="1"/>
          </p:cNvPicPr>
          <p:nvPr/>
        </p:nvPicPr>
        <p:blipFill>
          <a:blip r:embed="rId9" cstate="print"/>
          <a:srcRect l="26039" t="15269" r="16755" b="44928"/>
          <a:stretch>
            <a:fillRect/>
          </a:stretch>
        </p:blipFill>
        <p:spPr>
          <a:xfrm>
            <a:off x="122617" y="3906087"/>
            <a:ext cx="882662" cy="818313"/>
          </a:xfrm>
          <a:prstGeom prst="rect">
            <a:avLst/>
          </a:prstGeom>
        </p:spPr>
      </p:pic>
      <p:pic>
        <p:nvPicPr>
          <p:cNvPr id="8" name="Picture 7">
            <a:extLst>
              <a:ext uri="{FF2B5EF4-FFF2-40B4-BE49-F238E27FC236}">
                <a16:creationId xmlns="" xmlns:a16="http://schemas.microsoft.com/office/drawing/2014/main" id="{24824D56-5804-4EFD-8634-0CCFD53A3667}"/>
              </a:ext>
            </a:extLst>
          </p:cNvPr>
          <p:cNvPicPr>
            <a:picLocks noChangeAspect="1"/>
          </p:cNvPicPr>
          <p:nvPr/>
        </p:nvPicPr>
        <p:blipFill rotWithShape="1">
          <a:blip r:embed="rId10" cstate="print">
            <a:extLst>
              <a:ext uri="{28A0092B-C50C-407E-A947-70E740481C1C}">
                <a14:useLocalDpi xmlns="" xmlns:a14="http://schemas.microsoft.com/office/drawing/2010/main" val="0"/>
              </a:ext>
            </a:extLst>
          </a:blip>
          <a:srcRect b="27526"/>
          <a:stretch/>
        </p:blipFill>
        <p:spPr>
          <a:xfrm>
            <a:off x="125254" y="6038089"/>
            <a:ext cx="873963" cy="647700"/>
          </a:xfrm>
          <a:prstGeom prst="rect">
            <a:avLst/>
          </a:prstGeom>
        </p:spPr>
      </p:pic>
      <p:pic>
        <p:nvPicPr>
          <p:cNvPr id="10" name="Picture 9">
            <a:extLst>
              <a:ext uri="{FF2B5EF4-FFF2-40B4-BE49-F238E27FC236}">
                <a16:creationId xmlns="" xmlns:a16="http://schemas.microsoft.com/office/drawing/2014/main" id="{8556F259-581E-43D6-9E0C-480051C8A540}"/>
              </a:ext>
            </a:extLst>
          </p:cNvPr>
          <p:cNvPicPr>
            <a:picLocks noChangeAspect="1"/>
          </p:cNvPicPr>
          <p:nvPr/>
        </p:nvPicPr>
        <p:blipFill rotWithShape="1">
          <a:blip r:embed="rId11" cstate="print">
            <a:extLst>
              <a:ext uri="{28A0092B-C50C-407E-A947-70E740481C1C}">
                <a14:useLocalDpi xmlns="" xmlns:a14="http://schemas.microsoft.com/office/drawing/2010/main" val="0"/>
              </a:ext>
            </a:extLst>
          </a:blip>
          <a:srcRect l="17939" t="7330" r="14946" b="39074"/>
          <a:stretch/>
        </p:blipFill>
        <p:spPr>
          <a:xfrm>
            <a:off x="150495" y="6835332"/>
            <a:ext cx="825058" cy="647700"/>
          </a:xfrm>
          <a:prstGeom prst="rect">
            <a:avLst/>
          </a:prstGeom>
        </p:spPr>
      </p:pic>
      <p:pic>
        <p:nvPicPr>
          <p:cNvPr id="26" name="Picture 25" descr="Jerry Anderson.png"/>
          <p:cNvPicPr>
            <a:picLocks noChangeAspect="1"/>
          </p:cNvPicPr>
          <p:nvPr/>
        </p:nvPicPr>
        <p:blipFill>
          <a:blip r:embed="rId12" cstate="print"/>
          <a:srcRect b="7980"/>
          <a:stretch>
            <a:fillRect/>
          </a:stretch>
        </p:blipFill>
        <p:spPr>
          <a:xfrm>
            <a:off x="237768" y="7609742"/>
            <a:ext cx="619482" cy="699339"/>
          </a:xfrm>
          <a:prstGeom prst="rect">
            <a:avLst/>
          </a:prstGeom>
        </p:spPr>
      </p:pic>
      <p:pic>
        <p:nvPicPr>
          <p:cNvPr id="27" name="Picture 26" descr="Jessica Malsack.jpeg"/>
          <p:cNvPicPr>
            <a:picLocks noChangeAspect="1"/>
          </p:cNvPicPr>
          <p:nvPr/>
        </p:nvPicPr>
        <p:blipFill>
          <a:blip r:embed="rId13" cstate="print"/>
          <a:srcRect t="2451" b="27451"/>
          <a:stretch>
            <a:fillRect/>
          </a:stretch>
        </p:blipFill>
        <p:spPr>
          <a:xfrm>
            <a:off x="220136" y="8412691"/>
            <a:ext cx="647476" cy="605367"/>
          </a:xfrm>
          <a:prstGeom prst="rect">
            <a:avLst/>
          </a:prstGeom>
        </p:spPr>
      </p:pic>
    </p:spTree>
    <p:extLst>
      <p:ext uri="{BB962C8B-B14F-4D97-AF65-F5344CB8AC3E}">
        <p14:creationId xmlns="" xmlns:p14="http://schemas.microsoft.com/office/powerpoint/2010/main" val="387848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611521163"/>
              </p:ext>
            </p:extLst>
          </p:nvPr>
        </p:nvGraphicFramePr>
        <p:xfrm>
          <a:off x="55085" y="516255"/>
          <a:ext cx="6736240" cy="8542018"/>
        </p:xfrm>
        <a:graphic>
          <a:graphicData uri="http://schemas.openxmlformats.org/drawingml/2006/table">
            <a:tbl>
              <a:tblPr firstRow="1" bandRow="1">
                <a:tableStyleId>{22838BEF-8BB2-4498-84A7-C5851F593DF1}</a:tableStyleId>
              </a:tblPr>
              <a:tblGrid>
                <a:gridCol w="983988">
                  <a:extLst>
                    <a:ext uri="{9D8B030D-6E8A-4147-A177-3AD203B41FA5}">
                      <a16:colId xmlns="" xmlns:a16="http://schemas.microsoft.com/office/drawing/2014/main" val="20000"/>
                    </a:ext>
                  </a:extLst>
                </a:gridCol>
                <a:gridCol w="5752252">
                  <a:extLst>
                    <a:ext uri="{9D8B030D-6E8A-4147-A177-3AD203B41FA5}">
                      <a16:colId xmlns="" xmlns:a16="http://schemas.microsoft.com/office/drawing/2014/main" val="20001"/>
                    </a:ext>
                  </a:extLst>
                </a:gridCol>
              </a:tblGrid>
              <a:tr h="1608885">
                <a:tc>
                  <a:txBody>
                    <a:bodyPr/>
                    <a:lstStyle/>
                    <a:p>
                      <a:pPr algn="ctr"/>
                      <a:endParaRPr lang="en-US" dirty="0"/>
                    </a:p>
                  </a:txBody>
                  <a:tcPr anchor="ctr"/>
                </a:tc>
                <a:tc>
                  <a:txBody>
                    <a:bodyPr/>
                    <a:lstStyle/>
                    <a:p>
                      <a:pPr algn="ctr"/>
                      <a:r>
                        <a:rPr lang="en-US" sz="1000" b="1" dirty="0">
                          <a:solidFill>
                            <a:schemeClr val="tx1"/>
                          </a:solidFill>
                        </a:rPr>
                        <a:t>Jim Button</a:t>
                      </a:r>
                      <a:r>
                        <a:rPr lang="en-US" sz="1000" b="1" baseline="0" dirty="0">
                          <a:solidFill>
                            <a:schemeClr val="tx1"/>
                          </a:solidFill>
                        </a:rPr>
                        <a:t> -</a:t>
                      </a:r>
                      <a:r>
                        <a:rPr lang="en-US" sz="1000" dirty="0">
                          <a:solidFill>
                            <a:schemeClr val="tx1"/>
                          </a:solidFill>
                        </a:rPr>
                        <a:t> </a:t>
                      </a:r>
                      <a:r>
                        <a:rPr lang="en-US" sz="1000" b="1" i="1" dirty="0">
                          <a:solidFill>
                            <a:schemeClr val="tx1"/>
                          </a:solidFill>
                        </a:rPr>
                        <a:t>Evergreen Campsites &amp; Resort</a:t>
                      </a:r>
                      <a:r>
                        <a:rPr lang="en-US" sz="1000" b="0" i="0" baseline="0" dirty="0">
                          <a:solidFill>
                            <a:schemeClr val="tx1"/>
                          </a:solidFill>
                        </a:rPr>
                        <a:t> </a:t>
                      </a:r>
                      <a:r>
                        <a:rPr lang="en-US" sz="1000" b="1" i="1" baseline="0" dirty="0">
                          <a:solidFill>
                            <a:schemeClr val="tx1"/>
                          </a:solidFill>
                        </a:rPr>
                        <a:t>Owner</a:t>
                      </a:r>
                      <a:endParaRPr lang="en-US" sz="1000" b="1" i="1" dirty="0">
                        <a:solidFill>
                          <a:schemeClr val="tx1"/>
                        </a:solidFill>
                      </a:endParaRPr>
                    </a:p>
                    <a:p>
                      <a:pPr lvl="0" algn="ctr"/>
                      <a:r>
                        <a:rPr lang="en-US" sz="900" b="0" dirty="0">
                          <a:solidFill>
                            <a:prstClr val="black"/>
                          </a:solidFill>
                          <a:latin typeface="Arial Narrow" panose="020B0606020202030204" pitchFamily="34" charset="0"/>
                        </a:rPr>
                        <a:t>Jim Button has fulfilled his childhood dream of operating and owning Evergreen Campsites &amp; Resort. Jim has been in the industry for 40+ years and has owned Evergreen Campsites &amp; Resort for 22 years. Jim is very passionate about the industry and is an advocate for his state association (WACO) where he currently serves on the BOD. He attends and teaches at conferences, and participates in fall tours and workshops.  Jim is also an advocate for his national association (ARVC) where he has participated in advocacy day on the hill, attends and teaches at national conferences, graduate from the OHEP program, OHE certifications, 2017-2018 </a:t>
                      </a:r>
                      <a:r>
                        <a:rPr lang="en-US" sz="900" b="0" dirty="0" err="1">
                          <a:solidFill>
                            <a:prstClr val="black"/>
                          </a:solidFill>
                          <a:latin typeface="Arial Narrow" panose="020B0606020202030204" pitchFamily="34" charset="0"/>
                        </a:rPr>
                        <a:t>Arvc</a:t>
                      </a:r>
                      <a:r>
                        <a:rPr lang="en-US" sz="900" b="0" dirty="0">
                          <a:solidFill>
                            <a:prstClr val="black"/>
                          </a:solidFill>
                          <a:latin typeface="Arial Narrow" panose="020B0606020202030204" pitchFamily="34" charset="0"/>
                        </a:rPr>
                        <a:t> Large/Mega Park of the Year, and 2017-2018 </a:t>
                      </a:r>
                      <a:r>
                        <a:rPr lang="en-US" sz="900" b="0" dirty="0" err="1">
                          <a:solidFill>
                            <a:prstClr val="black"/>
                          </a:solidFill>
                          <a:latin typeface="Arial Narrow" panose="020B0606020202030204" pitchFamily="34" charset="0"/>
                        </a:rPr>
                        <a:t>Arvc</a:t>
                      </a:r>
                      <a:r>
                        <a:rPr lang="en-US" sz="900" b="0" dirty="0">
                          <a:solidFill>
                            <a:prstClr val="black"/>
                          </a:solidFill>
                          <a:latin typeface="Arial Narrow" panose="020B0606020202030204" pitchFamily="34" charset="0"/>
                        </a:rPr>
                        <a:t> Campground Partner Award. He is also active on the National Group 20 #4 for the past 10 years. This group is devised of campgrounds throughout the USA striving to be the best they can be. Jim does not do this alone he is married to Dawn Button and has four children: Emily, Joey, Ricky, and Rebecca who have started to join the family business. Jim also is an active volunteer firefighter</a:t>
                      </a:r>
                      <a:r>
                        <a:rPr lang="en-US" sz="900" b="0" baseline="0" dirty="0">
                          <a:solidFill>
                            <a:prstClr val="black"/>
                          </a:solidFill>
                          <a:latin typeface="Arial Narrow" panose="020B0606020202030204" pitchFamily="34" charset="0"/>
                        </a:rPr>
                        <a:t> </a:t>
                      </a:r>
                      <a:r>
                        <a:rPr lang="en-US" sz="900" b="0" dirty="0">
                          <a:solidFill>
                            <a:prstClr val="black"/>
                          </a:solidFill>
                          <a:latin typeface="Arial Narrow" panose="020B0606020202030204" pitchFamily="34" charset="0"/>
                        </a:rPr>
                        <a:t>for </a:t>
                      </a:r>
                      <a:r>
                        <a:rPr lang="en-US" sz="900" b="0" dirty="0" err="1">
                          <a:solidFill>
                            <a:prstClr val="black"/>
                          </a:solidFill>
                          <a:latin typeface="Arial Narrow" panose="020B0606020202030204" pitchFamily="34" charset="0"/>
                        </a:rPr>
                        <a:t>Saxeville</a:t>
                      </a:r>
                      <a:r>
                        <a:rPr lang="en-US" sz="900" b="0" dirty="0">
                          <a:solidFill>
                            <a:prstClr val="black"/>
                          </a:solidFill>
                          <a:latin typeface="Arial Narrow" panose="020B0606020202030204" pitchFamily="34" charset="0"/>
                        </a:rPr>
                        <a:t>.</a:t>
                      </a:r>
                      <a:endParaRPr lang="en-US" sz="900" b="0" dirty="0">
                        <a:latin typeface="Arial Narrow" panose="020B0606020202030204" pitchFamily="34" charset="0"/>
                      </a:endParaRPr>
                    </a:p>
                  </a:txBody>
                  <a:tcPr anchor="ctr"/>
                </a:tc>
                <a:extLst>
                  <a:ext uri="{0D108BD9-81ED-4DB2-BD59-A6C34878D82A}">
                    <a16:rowId xmlns="" xmlns:a16="http://schemas.microsoft.com/office/drawing/2014/main" val="10001"/>
                  </a:ext>
                </a:extLst>
              </a:tr>
              <a:tr h="145960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Joe Walter - </a:t>
                      </a:r>
                      <a:r>
                        <a:rPr kumimoji="0" lang="en-US" sz="1000" b="1" i="1" u="none" strike="noStrike" kern="1200" cap="none" spc="0" normalizeH="0" baseline="0" noProof="0" dirty="0">
                          <a:ln>
                            <a:noFill/>
                          </a:ln>
                          <a:solidFill>
                            <a:prstClr val="black"/>
                          </a:solidFill>
                          <a:effectLst/>
                          <a:uLnTx/>
                          <a:uFillTx/>
                          <a:latin typeface="+mn-lt"/>
                          <a:ea typeface="+mn-ea"/>
                          <a:cs typeface="+mn-cs"/>
                        </a:rPr>
                        <a:t>O’Neil Creek Campground Owner</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Narrow" pitchFamily="34" charset="0"/>
                          <a:ea typeface="+mn-ea"/>
                          <a:cs typeface="+mn-cs"/>
                        </a:rPr>
                        <a:t>As a park owner, I’d like to live in a world where every employee is a rock star (showing up for every shift, and staying through Labor Day), and every camper spends as much as they can afford and goes to bed at 10:00pm every night. Sunny and 80º every weekend too! ; )  I’ve been a small business owner for close to 30 years, in several different industries. My wife, Geri, and I fell in love with O’Neil Creek Campground (Chippewa Falls), and purchased it in early 2012. To say this industry has been good to us, is a real understatement. OCC, and this entire industry, has exceeded every expectation we ever could’ve imagined. If you’re new to the industry, or to WACO, I encourage you to spread your wings at this convention. Don’t hesitate to introduce yourself to any WACO member, I promise, you won’t be disappointed. WACO and ARVC are both filled with high quality individuals that will be there for you EVERY step of the way. I’m excited to meet you, and hear your story! </a:t>
                      </a:r>
                    </a:p>
                  </a:txBody>
                  <a:tcPr anchor="ctr"/>
                </a:tc>
                <a:extLst>
                  <a:ext uri="{0D108BD9-81ED-4DB2-BD59-A6C34878D82A}">
                    <a16:rowId xmlns="" xmlns:a16="http://schemas.microsoft.com/office/drawing/2014/main" val="10004"/>
                  </a:ext>
                </a:extLst>
              </a:tr>
              <a:tr h="71321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John Anderson – </a:t>
                      </a:r>
                      <a:r>
                        <a:rPr kumimoji="0" lang="en-US" sz="1000" b="1" i="1" u="none" strike="noStrike" kern="1200" cap="none" spc="0" normalizeH="0" baseline="0" noProof="0" dirty="0" err="1" smtClean="0">
                          <a:ln>
                            <a:noFill/>
                          </a:ln>
                          <a:solidFill>
                            <a:prstClr val="black"/>
                          </a:solidFill>
                          <a:effectLst/>
                          <a:uLnTx/>
                          <a:uFillTx/>
                          <a:latin typeface="+mn-lt"/>
                          <a:ea typeface="+mn-ea"/>
                          <a:cs typeface="+mn-cs"/>
                        </a:rPr>
                        <a:t>Stoney</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 Creek RV Resort</a:t>
                      </a:r>
                    </a:p>
                    <a:p>
                      <a:pPr algn="ctr"/>
                      <a:r>
                        <a:rPr lang="en-US" sz="900" dirty="0" smtClean="0">
                          <a:latin typeface="Arial Narrow" pitchFamily="34" charset="0"/>
                        </a:rPr>
                        <a:t>John Anderson works with his family at </a:t>
                      </a:r>
                      <a:r>
                        <a:rPr lang="en-US" sz="900" dirty="0" err="1" smtClean="0">
                          <a:latin typeface="Arial Narrow" pitchFamily="34" charset="0"/>
                        </a:rPr>
                        <a:t>Stoney</a:t>
                      </a:r>
                      <a:r>
                        <a:rPr lang="en-US" sz="900" dirty="0" smtClean="0">
                          <a:latin typeface="Arial Narrow" pitchFamily="34" charset="0"/>
                        </a:rPr>
                        <a:t> Creek RV Resort in Osseo, WI. Professionally, John worked in law enforcement for a number of years until moving into private security. He is now an Operations Supervisor for Securitas Security </a:t>
                      </a:r>
                      <a:r>
                        <a:rPr lang="en-US" sz="900" dirty="0" err="1" smtClean="0">
                          <a:latin typeface="Arial Narrow" pitchFamily="34" charset="0"/>
                        </a:rPr>
                        <a:t>Sevices</a:t>
                      </a:r>
                      <a:r>
                        <a:rPr lang="en-US" sz="900" dirty="0" smtClean="0">
                          <a:latin typeface="Arial Narrow" pitchFamily="34" charset="0"/>
                        </a:rPr>
                        <a:t>, Inc. At </a:t>
                      </a:r>
                      <a:r>
                        <a:rPr lang="en-US" sz="900" dirty="0" err="1" smtClean="0">
                          <a:latin typeface="Arial Narrow" pitchFamily="34" charset="0"/>
                        </a:rPr>
                        <a:t>Stoney</a:t>
                      </a:r>
                      <a:r>
                        <a:rPr lang="en-US" sz="900" dirty="0" smtClean="0">
                          <a:latin typeface="Arial Narrow" pitchFamily="34" charset="0"/>
                        </a:rPr>
                        <a:t> Creek, John manages the advanced laser tag system, office/park technologies, and security. </a:t>
                      </a:r>
                    </a:p>
                  </a:txBody>
                  <a:tcPr anchor="ctr"/>
                </a:tc>
                <a:extLst>
                  <a:ext uri="{0D108BD9-81ED-4DB2-BD59-A6C34878D82A}">
                    <a16:rowId xmlns="" xmlns:a16="http://schemas.microsoft.com/office/drawing/2014/main" val="10002"/>
                  </a:ext>
                </a:extLst>
              </a:tr>
              <a:tr h="1608885">
                <a:tc>
                  <a:txBody>
                    <a:bodyPr/>
                    <a:lstStyle/>
                    <a:p>
                      <a:pPr algn="ctr"/>
                      <a:endParaRPr lang="en-US" dirty="0"/>
                    </a:p>
                  </a:txBody>
                  <a:tcPr anchor="ctr"/>
                </a:tc>
                <a:tc>
                  <a:txBody>
                    <a:bodyPr/>
                    <a:lstStyle/>
                    <a:p>
                      <a:pPr algn="ctr"/>
                      <a:r>
                        <a:rPr lang="en-US" sz="1000" b="1" dirty="0" smtClean="0"/>
                        <a:t>John </a:t>
                      </a:r>
                      <a:r>
                        <a:rPr lang="en-US" sz="1000" b="1" dirty="0" err="1" smtClean="0"/>
                        <a:t>Jaszewski</a:t>
                      </a:r>
                      <a:r>
                        <a:rPr lang="en-US" sz="1000" b="1" dirty="0" smtClean="0"/>
                        <a:t> – </a:t>
                      </a:r>
                      <a:r>
                        <a:rPr lang="en-US" sz="1000" b="1" i="1" dirty="0" smtClean="0"/>
                        <a:t>Broker/Owner – Campgrounds4sale.com – Properties Plus</a:t>
                      </a:r>
                      <a:endParaRPr lang="en-US" sz="1000" b="1" dirty="0" smtClean="0"/>
                    </a:p>
                    <a:p>
                      <a:pPr algn="ctr"/>
                      <a:r>
                        <a:rPr lang="en-US" sz="900" b="0" dirty="0" smtClean="0">
                          <a:latin typeface="Arial Narrow" pitchFamily="34" charset="0"/>
                        </a:rPr>
                        <a:t>I spent 20 years in corporate America focused on Information Technology and integrating it into Manufacturing. During that time I started investing in Real Estate, and got my broker’s license in two states so that I could better understand the industry – and got involved in the campground industry through the Wisconsin Association of Campground Owners (WACO).</a:t>
                      </a:r>
                      <a:r>
                        <a:rPr lang="en-US" sz="900" b="0" baseline="0" dirty="0" smtClean="0">
                          <a:latin typeface="Arial Narrow" pitchFamily="34" charset="0"/>
                        </a:rPr>
                        <a:t> </a:t>
                      </a:r>
                      <a:r>
                        <a:rPr lang="en-US" sz="900" b="0" dirty="0" smtClean="0">
                          <a:latin typeface="Arial Narrow" pitchFamily="34" charset="0"/>
                        </a:rPr>
                        <a:t>Soon after, campground owners were talking to me about ways to get more money for their parks to invest or to prepare to sell.</a:t>
                      </a:r>
                      <a:r>
                        <a:rPr lang="en-US" sz="900" b="0" baseline="0" dirty="0" smtClean="0">
                          <a:latin typeface="Arial Narrow" pitchFamily="34" charset="0"/>
                        </a:rPr>
                        <a:t> </a:t>
                      </a:r>
                      <a:r>
                        <a:rPr lang="en-US" sz="900" b="0" dirty="0" smtClean="0">
                          <a:latin typeface="Arial Narrow" pitchFamily="34" charset="0"/>
                        </a:rPr>
                        <a:t>So I started helping them, and before long I became an industry expert and began assisting them in preparing their books, pitching plans to their banks and selling their parks.</a:t>
                      </a:r>
                      <a:r>
                        <a:rPr lang="en-US" sz="900" b="0" baseline="0" dirty="0" smtClean="0">
                          <a:latin typeface="Arial Narrow" pitchFamily="34" charset="0"/>
                        </a:rPr>
                        <a:t> </a:t>
                      </a:r>
                      <a:r>
                        <a:rPr lang="en-US" sz="900" b="0" dirty="0" smtClean="0">
                          <a:latin typeface="Arial Narrow" pitchFamily="34" charset="0"/>
                        </a:rPr>
                        <a:t>Since then I have sold about $140 Million in commercial properties! This is my passion – I so enjoy helping people become their own boss and create wealth.</a:t>
                      </a:r>
                      <a:r>
                        <a:rPr lang="en-US" sz="900" b="0" baseline="0" dirty="0" smtClean="0">
                          <a:latin typeface="Arial Narrow" pitchFamily="34" charset="0"/>
                        </a:rPr>
                        <a:t> </a:t>
                      </a:r>
                      <a:r>
                        <a:rPr lang="en-US" sz="900" b="0" dirty="0" smtClean="0">
                          <a:latin typeface="Arial Narrow" pitchFamily="34" charset="0"/>
                        </a:rPr>
                        <a:t>In the last few years, I </a:t>
                      </a:r>
                      <a:r>
                        <a:rPr lang="en-US" sz="900" b="0" smtClean="0">
                          <a:latin typeface="Arial Narrow" pitchFamily="34" charset="0"/>
                        </a:rPr>
                        <a:t>have helped </a:t>
                      </a:r>
                      <a:r>
                        <a:rPr lang="en-US" sz="900" b="0" dirty="0" smtClean="0">
                          <a:latin typeface="Arial Narrow" pitchFamily="34" charset="0"/>
                        </a:rPr>
                        <a:t>about 40 parks change hands!</a:t>
                      </a:r>
                      <a:r>
                        <a:rPr lang="en-US" sz="900" b="0" baseline="0" dirty="0" smtClean="0">
                          <a:latin typeface="Arial Narrow" pitchFamily="34" charset="0"/>
                        </a:rPr>
                        <a:t> </a:t>
                      </a:r>
                      <a:r>
                        <a:rPr lang="en-US" sz="900" b="0" dirty="0" smtClean="0">
                          <a:latin typeface="Arial Narrow" pitchFamily="34" charset="0"/>
                        </a:rPr>
                        <a:t>What I enjoy more than anything is showing great people in this industry how to articulate their numbers in ways that banks and potential buyers can understand – and as WACO members you are entitled to a free consultation anytime – even if you’re not selling.</a:t>
                      </a:r>
                      <a:r>
                        <a:rPr lang="en-US" sz="900" b="0" baseline="0" dirty="0" smtClean="0">
                          <a:latin typeface="Arial Narrow" pitchFamily="34" charset="0"/>
                        </a:rPr>
                        <a:t> </a:t>
                      </a:r>
                      <a:r>
                        <a:rPr lang="en-US" sz="900" b="0" dirty="0" smtClean="0">
                          <a:latin typeface="Arial Narrow" pitchFamily="34" charset="0"/>
                        </a:rPr>
                        <a:t>I am here to help!</a:t>
                      </a:r>
                    </a:p>
                  </a:txBody>
                  <a:tcPr anchor="ctr"/>
                </a:tc>
                <a:extLst>
                  <a:ext uri="{0D108BD9-81ED-4DB2-BD59-A6C34878D82A}">
                    <a16:rowId xmlns="" xmlns:a16="http://schemas.microsoft.com/office/drawing/2014/main" val="10003"/>
                  </a:ext>
                </a:extLst>
              </a:tr>
              <a:tr h="71321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dirty="0" smtClean="0">
                          <a:latin typeface="+mn-lt"/>
                        </a:rPr>
                        <a:t>Joyce </a:t>
                      </a:r>
                      <a:r>
                        <a:rPr lang="en-US" sz="1000" b="1" dirty="0" err="1" smtClean="0">
                          <a:latin typeface="+mn-lt"/>
                        </a:rPr>
                        <a:t>Stenklyft</a:t>
                      </a:r>
                      <a:r>
                        <a:rPr lang="en-US" sz="1000" b="1" dirty="0" smtClean="0">
                          <a:latin typeface="+mn-lt"/>
                        </a:rPr>
                        <a:t> – </a:t>
                      </a:r>
                      <a:r>
                        <a:rPr lang="en-US" sz="1000" b="1" i="1" dirty="0" err="1" smtClean="0">
                          <a:latin typeface="+mn-lt"/>
                        </a:rPr>
                        <a:t>Stoney</a:t>
                      </a:r>
                      <a:r>
                        <a:rPr lang="en-US" sz="1000" b="1" i="1" dirty="0" smtClean="0">
                          <a:latin typeface="+mn-lt"/>
                        </a:rPr>
                        <a:t> Creek RV Resort &amp; Campground</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altLang="en-US" sz="9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Joyce retired in 2008 and spent 6 years catching up with family and friends. In 2014 she partnered with her daughter </a:t>
                      </a:r>
                      <a:r>
                        <a:rPr kumimoji="0" lang="en-US" altLang="en-US" sz="900" b="0" i="0" u="none" strike="noStrike" cap="none" normalizeH="0" baseline="0" dirty="0" err="1"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Deneen</a:t>
                      </a:r>
                      <a:r>
                        <a:rPr kumimoji="0" lang="en-US" altLang="en-US" sz="9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 and Son-In-Law Brian Pedersen to purchase </a:t>
                      </a:r>
                      <a:r>
                        <a:rPr kumimoji="0" lang="en-US" altLang="en-US" sz="900" b="0" i="0" u="none" strike="noStrike" cap="none" normalizeH="0" baseline="0" dirty="0" err="1"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Stoney</a:t>
                      </a:r>
                      <a:r>
                        <a:rPr kumimoji="0" lang="en-US" altLang="en-US" sz="9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 Creek RV Resort in Osseo, </a:t>
                      </a:r>
                      <a:r>
                        <a:rPr kumimoji="0" lang="en-US" altLang="en-US" sz="900" b="0" i="0" u="none" strike="noStrike" cap="none" normalizeH="0" baseline="0" dirty="0" err="1"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Wi</a:t>
                      </a:r>
                      <a:r>
                        <a:rPr kumimoji="0" lang="en-US" altLang="en-US" sz="900" b="0" i="0" u="none" strike="noStrike" cap="none" normalizeH="0" baseline="0" dirty="0" smtClean="0">
                          <a:ln>
                            <a:noFill/>
                          </a:ln>
                          <a:solidFill>
                            <a:schemeClr val="tx1"/>
                          </a:solidFill>
                          <a:effectLst/>
                          <a:latin typeface="Arial Narrow" panose="020B0606020202030204" pitchFamily="34" charset="0"/>
                          <a:ea typeface="Times New Roman" panose="02020603050405020304" pitchFamily="18" charset="0"/>
                          <a:cs typeface="Calibri" panose="020F0502020204030204" pitchFamily="34" charset="0"/>
                        </a:rPr>
                        <a:t>. Joyce is excited to be serving on the WACO Board and being back in the camping business. To her, it feels like she's back home fulfilling her dream and reaching her destination.</a:t>
                      </a:r>
                      <a:r>
                        <a:rPr kumimoji="0" lang="en-US" altLang="en-US" sz="900" b="0" i="0" u="none" strike="noStrike" cap="none" normalizeH="0" baseline="0" dirty="0" smtClean="0">
                          <a:ln>
                            <a:noFill/>
                          </a:ln>
                          <a:solidFill>
                            <a:schemeClr val="tx1"/>
                          </a:solidFill>
                          <a:effectLst/>
                          <a:latin typeface="Arial Narrow" panose="020B0606020202030204" pitchFamily="34" charset="0"/>
                        </a:rPr>
                        <a:t> </a:t>
                      </a:r>
                      <a:endParaRPr lang="en-US" sz="900" kern="1200" dirty="0">
                        <a:solidFill>
                          <a:schemeClr val="dk1"/>
                        </a:solidFill>
                        <a:effectLst/>
                        <a:latin typeface="Arial Narrow" panose="020B0606020202030204" pitchFamily="34" charset="0"/>
                        <a:ea typeface="+mn-ea"/>
                        <a:cs typeface="+mn-cs"/>
                      </a:endParaRPr>
                    </a:p>
                  </a:txBody>
                  <a:tcPr anchor="ctr"/>
                </a:tc>
              </a:tr>
              <a:tr h="1161051">
                <a:tc>
                  <a:txBody>
                    <a:bodyPr/>
                    <a:lstStyle/>
                    <a:p>
                      <a:pPr algn="ctr"/>
                      <a:endParaRPr lang="en-US" dirty="0"/>
                    </a:p>
                  </a:txBody>
                  <a:tcPr anchor="ctr"/>
                </a:tc>
                <a:tc>
                  <a:txBody>
                    <a:bodyPr/>
                    <a:lstStyle/>
                    <a:p>
                      <a:pPr algn="ctr"/>
                      <a:r>
                        <a:rPr lang="en-US" sz="1000" b="1" baseline="0" dirty="0"/>
                        <a:t>Julie Michaels - </a:t>
                      </a:r>
                      <a:r>
                        <a:rPr lang="en-US" sz="1000" b="1" i="1" baseline="0" dirty="0"/>
                        <a:t>Scenic Ridge Campground</a:t>
                      </a:r>
                    </a:p>
                    <a:p>
                      <a:pPr algn="ctr"/>
                      <a:r>
                        <a:rPr lang="en-US" sz="900" b="0" baseline="0" dirty="0">
                          <a:latin typeface="Arial Narrow" panose="020B0606020202030204" pitchFamily="34" charset="0"/>
                        </a:rPr>
                        <a:t>Julie is the owner of Scenic Ridge Campground in Whitewater, WI. She, along with her family, has owned and operated the campground for 22 plus years. Growing up in a large family and running a business with her siblings, as she would put it, has been quite an adventure but extremely rewarding. Family is very important to her so being able to pass along the rewards of providing other families a safe and enjoyable place to create those memorable family moments is what she believes makes her job and this industry so special. When not tending her responsibilities at the campground, she enjoys spending her time crafting, painting and decorating. In turn, she uses these talents to create a visual atmosphere throughout the campground.</a:t>
                      </a:r>
                      <a:endParaRPr kumimoji="0" lang="en-US" altLang="en-US" sz="900" b="0" i="0" u="none" strike="noStrike" cap="none" normalizeH="0" baseline="0" dirty="0">
                        <a:ln>
                          <a:noFill/>
                        </a:ln>
                        <a:solidFill>
                          <a:schemeClr val="tx1"/>
                        </a:solidFill>
                        <a:effectLst/>
                        <a:latin typeface="Arial" panose="020B0604020202020204" pitchFamily="34" charset="0"/>
                      </a:endParaRPr>
                    </a:p>
                  </a:txBody>
                  <a:tcPr anchor="ctr"/>
                </a:tc>
                <a:extLst>
                  <a:ext uri="{0D108BD9-81ED-4DB2-BD59-A6C34878D82A}">
                    <a16:rowId xmlns="" xmlns:a16="http://schemas.microsoft.com/office/drawing/2014/main" val="781807947"/>
                  </a:ext>
                </a:extLst>
              </a:tr>
              <a:tr h="563939">
                <a:tc>
                  <a:txBody>
                    <a:bodyPr/>
                    <a:lstStyle/>
                    <a:p>
                      <a:pPr algn="ctr"/>
                      <a:endParaRPr lang="en-US" dirty="0"/>
                    </a:p>
                  </a:txBody>
                  <a:tcPr anchor="ctr"/>
                </a:tc>
                <a:tc>
                  <a:txBody>
                    <a:bodyPr/>
                    <a:lstStyle/>
                    <a:p>
                      <a:pPr algn="ctr"/>
                      <a:r>
                        <a:rPr lang="en-US" sz="1000" b="1" baseline="0" dirty="0"/>
                        <a:t>Kama </a:t>
                      </a:r>
                      <a:r>
                        <a:rPr lang="en-US" sz="1000" b="1" baseline="0" dirty="0" err="1"/>
                        <a:t>Teske</a:t>
                      </a:r>
                      <a:r>
                        <a:rPr lang="en-US" sz="1000" b="1" baseline="0" dirty="0"/>
                        <a:t> - </a:t>
                      </a:r>
                      <a:r>
                        <a:rPr lang="en-US" sz="1000" b="1" i="1" baseline="0" dirty="0"/>
                        <a:t>ServSafe Instructor</a:t>
                      </a:r>
                    </a:p>
                    <a:p>
                      <a:pPr algn="ctr"/>
                      <a:r>
                        <a:rPr lang="en-US" sz="900" b="0" baseline="0" dirty="0">
                          <a:latin typeface="Arial Narrow" panose="020B0606020202030204" pitchFamily="34" charset="0"/>
                        </a:rPr>
                        <a:t>Kama has been teaching ServSafe for initial and re-certification for 4 years. She also teaches Family &amp; Consumer Science and Health Science at Arcadia High School in Arcadia, WI.</a:t>
                      </a:r>
                    </a:p>
                  </a:txBody>
                  <a:tcPr anchor="ctr"/>
                </a:tc>
                <a:extLst>
                  <a:ext uri="{0D108BD9-81ED-4DB2-BD59-A6C34878D82A}">
                    <a16:rowId xmlns="" xmlns:a16="http://schemas.microsoft.com/office/drawing/2014/main" val="3389644613"/>
                  </a:ext>
                </a:extLst>
              </a:tr>
              <a:tr h="71321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dirty="0">
                          <a:effectLst/>
                          <a:ea typeface="Calibri" panose="020F0502020204030204" pitchFamily="34" charset="0"/>
                          <a:cs typeface="Times New Roman" panose="02020603050405020304" pitchFamily="18" charset="0"/>
                        </a:rPr>
                        <a:t>Kara </a:t>
                      </a:r>
                      <a:r>
                        <a:rPr lang="en-US" sz="1000" b="1" dirty="0" err="1">
                          <a:effectLst/>
                          <a:ea typeface="Calibri" panose="020F0502020204030204" pitchFamily="34" charset="0"/>
                          <a:cs typeface="Times New Roman" panose="02020603050405020304" pitchFamily="18" charset="0"/>
                        </a:rPr>
                        <a:t>Traxler</a:t>
                      </a:r>
                      <a:r>
                        <a:rPr lang="en-US" sz="1000" b="1" dirty="0">
                          <a:effectLst/>
                          <a:ea typeface="Calibri" panose="020F0502020204030204" pitchFamily="34" charset="0"/>
                          <a:cs typeface="Times New Roman" panose="02020603050405020304" pitchFamily="18" charset="0"/>
                        </a:rPr>
                        <a:t> – </a:t>
                      </a:r>
                      <a:r>
                        <a:rPr lang="en-US" sz="1000" b="1" i="1" dirty="0">
                          <a:effectLst/>
                          <a:ea typeface="Calibri" panose="020F0502020204030204" pitchFamily="34" charset="0"/>
                          <a:cs typeface="Times New Roman" panose="02020603050405020304" pitchFamily="18" charset="0"/>
                        </a:rPr>
                        <a:t>Dell Pines Campground</a:t>
                      </a:r>
                      <a:r>
                        <a:rPr lang="en-US" sz="800" b="1" dirty="0">
                          <a:effectLst/>
                          <a:ea typeface="Calibri" panose="020F0502020204030204" pitchFamily="34" charset="0"/>
                          <a:cs typeface="Times New Roman" panose="02020603050405020304" pitchFamily="18" charset="0"/>
                        </a:rPr>
                        <a:t/>
                      </a:r>
                      <a:br>
                        <a:rPr lang="en-US" sz="800" b="1" dirty="0">
                          <a:effectLst/>
                          <a:ea typeface="Calibri" panose="020F0502020204030204" pitchFamily="34" charset="0"/>
                          <a:cs typeface="Times New Roman" panose="02020603050405020304" pitchFamily="18" charset="0"/>
                        </a:rPr>
                      </a:br>
                      <a:r>
                        <a:rPr lang="en-US" sz="900" i="0" dirty="0">
                          <a:effectLst/>
                          <a:latin typeface="Arial Narrow" panose="020B0606020202030204" pitchFamily="34" charset="0"/>
                          <a:ea typeface="Calibri" panose="020F0502020204030204" pitchFamily="34" charset="0"/>
                          <a:cs typeface="Times New Roman" panose="02020603050405020304" pitchFamily="18" charset="0"/>
                        </a:rPr>
                        <a:t>Kara </a:t>
                      </a:r>
                      <a:r>
                        <a:rPr lang="en-US" sz="900" i="0" dirty="0" err="1">
                          <a:effectLst/>
                          <a:latin typeface="Arial Narrow" panose="020B0606020202030204" pitchFamily="34" charset="0"/>
                          <a:ea typeface="Calibri" panose="020F0502020204030204" pitchFamily="34" charset="0"/>
                          <a:cs typeface="Times New Roman" panose="02020603050405020304" pitchFamily="18" charset="0"/>
                        </a:rPr>
                        <a:t>Traxler</a:t>
                      </a:r>
                      <a:r>
                        <a:rPr lang="en-US" sz="900" i="0" dirty="0">
                          <a:effectLst/>
                          <a:latin typeface="Arial Narrow" panose="020B0606020202030204" pitchFamily="34" charset="0"/>
                          <a:ea typeface="Calibri" panose="020F0502020204030204" pitchFamily="34" charset="0"/>
                          <a:cs typeface="Times New Roman" panose="02020603050405020304" pitchFamily="18" charset="0"/>
                        </a:rPr>
                        <a:t> is a certified Project Management Professional (PMP) and has been hired to direct three start-up organizations in the last eight years, all of which are growing and thriving today. She, along with her husband Rob and four daughters, became first-time campground owners of Dell Pines Campground near the WI Dells two and a half years ago.</a:t>
                      </a:r>
                    </a:p>
                  </a:txBody>
                  <a:tcPr anchor="ctr"/>
                </a:tc>
                <a:extLst>
                  <a:ext uri="{0D108BD9-81ED-4DB2-BD59-A6C34878D82A}">
                    <a16:rowId xmlns="" xmlns:a16="http://schemas.microsoft.com/office/drawing/2014/main" val="2053077688"/>
                  </a:ext>
                </a:extLst>
              </a:tr>
            </a:tbl>
          </a:graphicData>
        </a:graphic>
      </p:graphicFrame>
      <p:sp>
        <p:nvSpPr>
          <p:cNvPr id="2" name="AutoShape 2" descr="Risk Manager"/>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isk Manager"/>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 xmlns:a16="http://schemas.microsoft.com/office/drawing/2014/main" id="{778636BE-4C9D-4CE9-82B2-44A47B4684B7}"/>
              </a:ext>
            </a:extLst>
          </p:cNvPr>
          <p:cNvSpPr txBox="1"/>
          <p:nvPr/>
        </p:nvSpPr>
        <p:spPr>
          <a:xfrm>
            <a:off x="7998055" y="5182193"/>
            <a:ext cx="8058912" cy="338554"/>
          </a:xfrm>
          <a:prstGeom prst="rect">
            <a:avLst/>
          </a:prstGeom>
          <a:noFill/>
        </p:spPr>
        <p:txBody>
          <a:bodyPr wrap="square">
            <a:spAutoFit/>
          </a:bodyPr>
          <a:lstStyle/>
          <a:p>
            <a:pPr algn="ctr"/>
            <a:r>
              <a:rPr lang="en-US" sz="1600" b="0" baseline="0" dirty="0">
                <a:latin typeface="Arial Narrow" panose="020B0606020202030204" pitchFamily="34" charset="0"/>
              </a:rPr>
              <a:t>.</a:t>
            </a:r>
            <a:endParaRPr lang="en-US" sz="1600" b="1" dirty="0">
              <a:latin typeface="Arial Narrow" panose="020B0606020202030204" pitchFamily="34" charset="0"/>
            </a:endParaRPr>
          </a:p>
        </p:txBody>
      </p:sp>
      <p:pic>
        <p:nvPicPr>
          <p:cNvPr id="19" name="Picture 18" descr="WACO BOARD OF DIRECTORS (15).png"/>
          <p:cNvPicPr>
            <a:picLocks noChangeAspect="1"/>
          </p:cNvPicPr>
          <p:nvPr/>
        </p:nvPicPr>
        <p:blipFill>
          <a:blip r:embed="rId3" cstate="print"/>
          <a:stretch>
            <a:fillRect/>
          </a:stretch>
        </p:blipFill>
        <p:spPr>
          <a:xfrm>
            <a:off x="0" y="0"/>
            <a:ext cx="6858000" cy="428625"/>
          </a:xfrm>
          <a:prstGeom prst="rect">
            <a:avLst/>
          </a:prstGeom>
        </p:spPr>
      </p:pic>
      <p:pic>
        <p:nvPicPr>
          <p:cNvPr id="14" name="Picture 13" descr="Jim Button.jpg"/>
          <p:cNvPicPr>
            <a:picLocks noChangeAspect="1"/>
          </p:cNvPicPr>
          <p:nvPr/>
        </p:nvPicPr>
        <p:blipFill>
          <a:blip r:embed="rId4" cstate="print"/>
          <a:srcRect l="19467" r="14133"/>
          <a:stretch>
            <a:fillRect/>
          </a:stretch>
        </p:blipFill>
        <p:spPr>
          <a:xfrm>
            <a:off x="127636" y="816048"/>
            <a:ext cx="837360" cy="952119"/>
          </a:xfrm>
          <a:prstGeom prst="rect">
            <a:avLst/>
          </a:prstGeom>
        </p:spPr>
      </p:pic>
      <p:pic>
        <p:nvPicPr>
          <p:cNvPr id="16" name="Picture 15" descr="John Jaszewski.jpg"/>
          <p:cNvPicPr>
            <a:picLocks noChangeAspect="1"/>
          </p:cNvPicPr>
          <p:nvPr/>
        </p:nvPicPr>
        <p:blipFill rotWithShape="1">
          <a:blip r:embed="rId5" cstate="print"/>
          <a:srcRect t="12821" b="726"/>
          <a:stretch/>
        </p:blipFill>
        <p:spPr>
          <a:xfrm>
            <a:off x="104142" y="4473745"/>
            <a:ext cx="875345" cy="1255910"/>
          </a:xfrm>
          <a:prstGeom prst="rect">
            <a:avLst/>
          </a:prstGeom>
        </p:spPr>
      </p:pic>
      <p:pic>
        <p:nvPicPr>
          <p:cNvPr id="18" name="Picture 3">
            <a:extLst>
              <a:ext uri="{FF2B5EF4-FFF2-40B4-BE49-F238E27FC236}">
                <a16:creationId xmlns="" xmlns:a16="http://schemas.microsoft.com/office/drawing/2014/main" id="{148FEAB0-8067-4C12-A553-43EBEEBB9153}"/>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b="10298"/>
          <a:stretch>
            <a:fillRect/>
          </a:stretch>
        </p:blipFill>
        <p:spPr bwMode="auto">
          <a:xfrm>
            <a:off x="188277" y="6675727"/>
            <a:ext cx="714393" cy="10463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4">
            <a:extLst>
              <a:ext uri="{FF2B5EF4-FFF2-40B4-BE49-F238E27FC236}">
                <a16:creationId xmlns="" xmlns:a16="http://schemas.microsoft.com/office/drawing/2014/main" id="{24385782-14AF-4E52-9CE4-1FA0BC10C297}"/>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r="32168" b="42759"/>
          <a:stretch/>
        </p:blipFill>
        <p:spPr bwMode="auto">
          <a:xfrm>
            <a:off x="246186" y="7814131"/>
            <a:ext cx="588147" cy="4963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1" name="Picture 20">
            <a:extLst>
              <a:ext uri="{FF2B5EF4-FFF2-40B4-BE49-F238E27FC236}">
                <a16:creationId xmlns="" xmlns:a16="http://schemas.microsoft.com/office/drawing/2014/main" id="{7BDB9116-14E0-419E-9A62-B9A599A922B2}"/>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l="16683" t="12666" r="26513" b="58212"/>
          <a:stretch/>
        </p:blipFill>
        <p:spPr>
          <a:xfrm>
            <a:off x="146538" y="8404330"/>
            <a:ext cx="786912" cy="605155"/>
          </a:xfrm>
          <a:prstGeom prst="rect">
            <a:avLst/>
          </a:prstGeom>
        </p:spPr>
      </p:pic>
      <p:pic>
        <p:nvPicPr>
          <p:cNvPr id="23" name="Picture 22" descr="Joe Walter.jpg"/>
          <p:cNvPicPr>
            <a:picLocks noChangeAspect="1"/>
          </p:cNvPicPr>
          <p:nvPr/>
        </p:nvPicPr>
        <p:blipFill>
          <a:blip r:embed="rId9" cstate="print"/>
          <a:stretch>
            <a:fillRect/>
          </a:stretch>
        </p:blipFill>
        <p:spPr>
          <a:xfrm>
            <a:off x="114297" y="2283332"/>
            <a:ext cx="865333" cy="1151558"/>
          </a:xfrm>
          <a:prstGeom prst="rect">
            <a:avLst/>
          </a:prstGeom>
        </p:spPr>
      </p:pic>
      <p:pic>
        <p:nvPicPr>
          <p:cNvPr id="24" name="Picture 23" descr="John Anderson.png"/>
          <p:cNvPicPr>
            <a:picLocks noChangeAspect="1"/>
          </p:cNvPicPr>
          <p:nvPr/>
        </p:nvPicPr>
        <p:blipFill>
          <a:blip r:embed="rId10" cstate="print"/>
          <a:srcRect t="11744" r="13547"/>
          <a:stretch>
            <a:fillRect/>
          </a:stretch>
        </p:blipFill>
        <p:spPr>
          <a:xfrm>
            <a:off x="357553" y="3616666"/>
            <a:ext cx="368510" cy="643399"/>
          </a:xfrm>
          <a:prstGeom prst="rect">
            <a:avLst/>
          </a:prstGeom>
        </p:spPr>
      </p:pic>
      <p:pic>
        <p:nvPicPr>
          <p:cNvPr id="25" name="Picture 3" descr="U:\WACO 2016\2016 Convention\Conference Program 2016\Presenter Information\Joyce Stenklyft\IMG_4492-e1448059214389.jpg">
            <a:extLst>
              <a:ext uri="{FF2B5EF4-FFF2-40B4-BE49-F238E27FC236}">
                <a16:creationId xmlns="" xmlns:a16="http://schemas.microsoft.com/office/drawing/2014/main" id="{ACA85CF0-A28B-440D-A602-AE4C913FF6D5}"/>
              </a:ext>
            </a:extLst>
          </p:cNvPr>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4842" t="7068" b="16891"/>
          <a:stretch/>
        </p:blipFill>
        <p:spPr bwMode="auto">
          <a:xfrm>
            <a:off x="250990" y="5952264"/>
            <a:ext cx="598932" cy="62132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78486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descr="Image result for travel wisconsin"/>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AutoShape 8" descr="Wisconsin Campgrounds Logo"/>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9" name="Picture 28" descr="WACO BOARD OF DIRECTORS (2).png"/>
          <p:cNvPicPr>
            <a:picLocks noChangeAspect="1"/>
          </p:cNvPicPr>
          <p:nvPr/>
        </p:nvPicPr>
        <p:blipFill>
          <a:blip r:embed="rId3" cstate="print"/>
          <a:stretch>
            <a:fillRect/>
          </a:stretch>
        </p:blipFill>
        <p:spPr>
          <a:xfrm>
            <a:off x="0" y="0"/>
            <a:ext cx="6858000" cy="428625"/>
          </a:xfrm>
          <a:prstGeom prst="rect">
            <a:avLst/>
          </a:prstGeom>
        </p:spPr>
      </p:pic>
      <p:grpSp>
        <p:nvGrpSpPr>
          <p:cNvPr id="30" name="Group 29"/>
          <p:cNvGrpSpPr/>
          <p:nvPr/>
        </p:nvGrpSpPr>
        <p:grpSpPr>
          <a:xfrm>
            <a:off x="45720" y="2368932"/>
            <a:ext cx="6764655" cy="2523900"/>
            <a:chOff x="45720" y="2368932"/>
            <a:chExt cx="6764655" cy="2523900"/>
          </a:xfrm>
        </p:grpSpPr>
        <p:sp>
          <p:nvSpPr>
            <p:cNvPr id="26" name="TextBox 25"/>
            <p:cNvSpPr txBox="1"/>
            <p:nvPr/>
          </p:nvSpPr>
          <p:spPr>
            <a:xfrm>
              <a:off x="45720" y="2368932"/>
              <a:ext cx="3208020" cy="2523900"/>
            </a:xfrm>
            <a:prstGeom prst="rect">
              <a:avLst/>
            </a:prstGeom>
            <a:solidFill>
              <a:srgbClr val="D8ACD3"/>
            </a:solidFill>
          </p:spPr>
          <p:txBody>
            <a:bodyPr wrap="square" rtlCol="0">
              <a:spAutoFit/>
            </a:bodyPr>
            <a:lstStyle/>
            <a:p>
              <a:pPr algn="ctr">
                <a:lnSpc>
                  <a:spcPct val="119000"/>
                </a:lnSpc>
              </a:pPr>
              <a:r>
                <a:rPr lang="en-US" b="1" dirty="0">
                  <a:solidFill>
                    <a:srgbClr val="AA26AA"/>
                  </a:solidFill>
                </a:rPr>
                <a:t>Need to know more about all the great ARVC or WACO Benefits?</a:t>
              </a:r>
              <a:endParaRPr lang="en-US" dirty="0">
                <a:solidFill>
                  <a:srgbClr val="AA26AA"/>
                </a:solidFill>
              </a:endParaRPr>
            </a:p>
            <a:p>
              <a:endParaRPr lang="en-US" sz="1200" dirty="0"/>
            </a:p>
            <a:p>
              <a:endParaRPr lang="en-US" sz="1200" dirty="0"/>
            </a:p>
            <a:p>
              <a:endParaRPr lang="en-US" sz="1200" dirty="0"/>
            </a:p>
            <a:p>
              <a:pPr algn="r"/>
              <a:endParaRPr lang="en-US" sz="500" dirty="0"/>
            </a:p>
            <a:p>
              <a:pPr algn="r"/>
              <a:endParaRPr lang="en-US" sz="700" dirty="0"/>
            </a:p>
            <a:p>
              <a:r>
                <a:rPr lang="en-US" sz="1400" dirty="0"/>
                <a:t>Text Jim Button, your</a:t>
              </a:r>
            </a:p>
            <a:p>
              <a:r>
                <a:rPr lang="en-US" sz="1400" dirty="0"/>
                <a:t>ARVC Area 3 Representative</a:t>
              </a:r>
            </a:p>
            <a:p>
              <a:r>
                <a:rPr lang="en-US" sz="1400" dirty="0"/>
                <a:t>at </a:t>
              </a:r>
              <a:r>
                <a:rPr lang="en-US" sz="1400" b="1" dirty="0"/>
                <a:t>(920) 570-0764 </a:t>
              </a:r>
              <a:r>
                <a:rPr lang="en-US" sz="1400" dirty="0"/>
                <a:t>to set up</a:t>
              </a:r>
            </a:p>
            <a:p>
              <a:r>
                <a:rPr lang="en-US" sz="1400" dirty="0"/>
                <a:t>a time to chat about how both ARVC and  WACO can benefit you and your business!</a:t>
              </a:r>
              <a:endParaRPr lang="en-US" sz="100" dirty="0"/>
            </a:p>
          </p:txBody>
        </p:sp>
        <p:pic>
          <p:nvPicPr>
            <p:cNvPr id="21" name="Picture 3" descr="C:\Users\Intern\Desktop\WACO COLOR LOGO [Converted].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587958" y="3130707"/>
              <a:ext cx="739584" cy="666751"/>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https://www.arvc.org/img/layout/ARVC-Logo.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163226" y="3041004"/>
              <a:ext cx="1259137" cy="606115"/>
            </a:xfrm>
            <a:prstGeom prst="rect">
              <a:avLst/>
            </a:prstGeom>
            <a:noFill/>
            <a:extLst>
              <a:ext uri="{909E8E84-426E-40DD-AFC4-6F175D3DCCD1}">
                <a14:hiddenFill xmlns="" xmlns:a14="http://schemas.microsoft.com/office/drawing/2010/main">
                  <a:solidFill>
                    <a:srgbClr val="FFFFFF"/>
                  </a:solidFill>
                </a14:hiddenFill>
              </a:ext>
            </a:extLst>
          </p:spPr>
        </p:pic>
        <p:pic>
          <p:nvPicPr>
            <p:cNvPr id="28" name="Picture 2" descr="U:\WACO 2016\2016 Convention\Conference Program 2016\Presenter Information\Jim Button\IMG_3055.JPG">
              <a:extLst>
                <a:ext uri="{FF2B5EF4-FFF2-40B4-BE49-F238E27FC236}">
                  <a16:creationId xmlns="" xmlns:a16="http://schemas.microsoft.com/office/drawing/2014/main" id="{429C16E4-7122-45F6-A92F-861606417D59}"/>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2916" t="22934" r="14097" b="14475"/>
            <a:stretch/>
          </p:blipFill>
          <p:spPr bwMode="auto">
            <a:xfrm rot="5400000">
              <a:off x="2231736" y="3304114"/>
              <a:ext cx="1118180" cy="742951"/>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Rectangle 14"/>
            <p:cNvSpPr/>
            <p:nvPr/>
          </p:nvSpPr>
          <p:spPr>
            <a:xfrm>
              <a:off x="3288501" y="2369050"/>
              <a:ext cx="3521874" cy="2523768"/>
            </a:xfrm>
            <a:prstGeom prst="rect">
              <a:avLst/>
            </a:prstGeom>
            <a:solidFill>
              <a:schemeClr val="accent3">
                <a:lumMod val="40000"/>
                <a:lumOff val="60000"/>
              </a:schemeClr>
            </a:solidFill>
          </p:spPr>
          <p:txBody>
            <a:bodyPr wrap="square">
              <a:spAutoFit/>
            </a:bodyPr>
            <a:lstStyle/>
            <a:p>
              <a:r>
                <a:rPr lang="en-US" b="1" dirty="0">
                  <a:solidFill>
                    <a:srgbClr val="AA26AA"/>
                  </a:solidFill>
                </a:rPr>
                <a:t>Update your Campground Listing </a:t>
              </a:r>
            </a:p>
            <a:p>
              <a:r>
                <a:rPr lang="en-US" b="1" dirty="0">
                  <a:solidFill>
                    <a:srgbClr val="AA26AA"/>
                  </a:solidFill>
                </a:rPr>
                <a:t>with Danielle Todd</a:t>
              </a:r>
            </a:p>
            <a:p>
              <a:r>
                <a:rPr lang="en-US" sz="1400" dirty="0"/>
                <a:t>Update your listing on the</a:t>
              </a:r>
            </a:p>
            <a:p>
              <a:r>
                <a:rPr lang="en-US" sz="1400" b="1" dirty="0"/>
                <a:t>WACO Website </a:t>
              </a:r>
              <a:r>
                <a:rPr lang="en-US" sz="1400" dirty="0"/>
                <a:t>right at</a:t>
              </a:r>
            </a:p>
            <a:p>
              <a:r>
                <a:rPr lang="en-US" sz="1400" dirty="0"/>
                <a:t>convention! Bring a flash</a:t>
              </a:r>
            </a:p>
            <a:p>
              <a:r>
                <a:rPr lang="en-US" sz="1400" dirty="0"/>
                <a:t>drive with 4 or 5 photos</a:t>
              </a:r>
            </a:p>
            <a:p>
              <a:r>
                <a:rPr lang="en-US" sz="1400" dirty="0"/>
                <a:t>and we will update your</a:t>
              </a:r>
            </a:p>
            <a:p>
              <a:r>
                <a:rPr lang="en-US" sz="1400" dirty="0"/>
                <a:t>listing for you to be sure</a:t>
              </a:r>
            </a:p>
            <a:p>
              <a:r>
                <a:rPr lang="en-US" sz="1400" dirty="0"/>
                <a:t>everything is current for the 2022 season! NO charge, NO hassle! </a:t>
              </a:r>
              <a:r>
                <a:rPr lang="en-US" sz="1400" b="1" dirty="0"/>
                <a:t>Set-up your appointment by texting Danielle at (608) 386-0752!</a:t>
              </a:r>
            </a:p>
          </p:txBody>
        </p:sp>
        <p:pic>
          <p:nvPicPr>
            <p:cNvPr id="34" name="Picture 33" descr="IMG_3715.jpg"/>
            <p:cNvPicPr>
              <a:picLocks noChangeAspect="1"/>
            </p:cNvPicPr>
            <p:nvPr/>
          </p:nvPicPr>
          <p:blipFill>
            <a:blip r:embed="rId7" cstate="print"/>
            <a:srcRect l="17778" t="30687" r="65555" b="50370"/>
            <a:stretch>
              <a:fillRect/>
            </a:stretch>
          </p:blipFill>
          <p:spPr>
            <a:xfrm rot="5400000">
              <a:off x="5438581" y="2896198"/>
              <a:ext cx="1337137" cy="1139750"/>
            </a:xfrm>
            <a:prstGeom prst="rect">
              <a:avLst/>
            </a:prstGeom>
          </p:spPr>
        </p:pic>
      </p:grpSp>
      <p:grpSp>
        <p:nvGrpSpPr>
          <p:cNvPr id="43" name="Group 42"/>
          <p:cNvGrpSpPr/>
          <p:nvPr/>
        </p:nvGrpSpPr>
        <p:grpSpPr>
          <a:xfrm>
            <a:off x="40476" y="529815"/>
            <a:ext cx="6769899" cy="1755609"/>
            <a:chOff x="40476" y="529815"/>
            <a:chExt cx="6769899" cy="1755609"/>
          </a:xfrm>
        </p:grpSpPr>
        <p:sp>
          <p:nvSpPr>
            <p:cNvPr id="27" name="TextBox 26"/>
            <p:cNvSpPr txBox="1"/>
            <p:nvPr/>
          </p:nvSpPr>
          <p:spPr>
            <a:xfrm>
              <a:off x="40476" y="529815"/>
              <a:ext cx="6769899" cy="1755609"/>
            </a:xfrm>
            <a:prstGeom prst="rect">
              <a:avLst/>
            </a:prstGeom>
            <a:solidFill>
              <a:srgbClr val="C6E6A2"/>
            </a:solidFill>
          </p:spPr>
          <p:txBody>
            <a:bodyPr wrap="square" rtlCol="0">
              <a:spAutoFit/>
            </a:bodyPr>
            <a:lstStyle/>
            <a:p>
              <a:pPr algn="r">
                <a:lnSpc>
                  <a:spcPct val="119000"/>
                </a:lnSpc>
              </a:pPr>
              <a:r>
                <a:rPr lang="en-US" b="1" dirty="0">
                  <a:solidFill>
                    <a:srgbClr val="00B050"/>
                  </a:solidFill>
                </a:rPr>
                <a:t>New Owners Meet Up: 15 minutes prior to each meal time! </a:t>
              </a:r>
            </a:p>
            <a:p>
              <a:pPr algn="r">
                <a:lnSpc>
                  <a:spcPct val="119000"/>
                </a:lnSpc>
              </a:pPr>
              <a:r>
                <a:rPr lang="en-US" b="1" dirty="0">
                  <a:solidFill>
                    <a:srgbClr val="00B050"/>
                  </a:solidFill>
                </a:rPr>
                <a:t>Location: New Owners Table in the Banquet Room</a:t>
              </a:r>
              <a:endParaRPr lang="en-US" dirty="0">
                <a:solidFill>
                  <a:srgbClr val="00B050"/>
                </a:solidFill>
              </a:endParaRPr>
            </a:p>
            <a:p>
              <a:pPr algn="r"/>
              <a:r>
                <a:rPr lang="en-US" sz="1400" kern="1400" dirty="0">
                  <a:solidFill>
                    <a:srgbClr val="000000"/>
                  </a:solidFill>
                  <a:cs typeface="Arial" panose="020B0604020202020204" pitchFamily="34" charset="0"/>
                </a:rPr>
                <a:t>Calling all rookies and newcomers! This quick meet up is hosted</a:t>
              </a:r>
            </a:p>
            <a:p>
              <a:pPr algn="r"/>
              <a:r>
                <a:rPr lang="en-US" sz="1400" kern="1400" dirty="0">
                  <a:solidFill>
                    <a:srgbClr val="000000"/>
                  </a:solidFill>
                  <a:cs typeface="Arial" panose="020B0604020202020204" pitchFamily="34" charset="0"/>
                </a:rPr>
                <a:t>by the WACO Young Professionals group. Meet, greet and network</a:t>
              </a:r>
            </a:p>
            <a:p>
              <a:pPr algn="r"/>
              <a:r>
                <a:rPr lang="en-US" sz="1400" kern="1400" dirty="0">
                  <a:solidFill>
                    <a:srgbClr val="000000"/>
                  </a:solidFill>
                  <a:cs typeface="Arial" panose="020B0604020202020204" pitchFamily="34" charset="0"/>
                </a:rPr>
                <a:t>with others in the same new position as you are! Find a mentor and</a:t>
              </a:r>
            </a:p>
            <a:p>
              <a:pPr algn="r"/>
              <a:r>
                <a:rPr lang="en-US" sz="1400" kern="1400" dirty="0">
                  <a:solidFill>
                    <a:srgbClr val="000000"/>
                  </a:solidFill>
                  <a:cs typeface="Arial" panose="020B0604020202020204" pitchFamily="34" charset="0"/>
                </a:rPr>
                <a:t>see who knows what, and how you can get the most out of your WACO convention experience! Chat about what you’ve learned so far and what’s up next for the day!</a:t>
              </a:r>
            </a:p>
          </p:txBody>
        </p:sp>
        <p:pic>
          <p:nvPicPr>
            <p:cNvPr id="1028" name="Picture 4" descr="3 Important Tips For Real Estate Newbies - Inman"/>
            <p:cNvPicPr>
              <a:picLocks noChangeAspect="1" noChangeArrowheads="1"/>
            </p:cNvPicPr>
            <p:nvPr/>
          </p:nvPicPr>
          <p:blipFill>
            <a:blip r:embed="rId8" cstate="print"/>
            <a:srcRect l="23405" t="9801" r="23275" b="10022"/>
            <a:stretch>
              <a:fillRect/>
            </a:stretch>
          </p:blipFill>
          <p:spPr bwMode="auto">
            <a:xfrm rot="21241132">
              <a:off x="140971" y="735331"/>
              <a:ext cx="1533525" cy="1022350"/>
            </a:xfrm>
            <a:prstGeom prst="rect">
              <a:avLst/>
            </a:prstGeom>
            <a:noFill/>
          </p:spPr>
        </p:pic>
      </p:grpSp>
      <p:grpSp>
        <p:nvGrpSpPr>
          <p:cNvPr id="31" name="Group 30"/>
          <p:cNvGrpSpPr/>
          <p:nvPr/>
        </p:nvGrpSpPr>
        <p:grpSpPr>
          <a:xfrm>
            <a:off x="38099" y="7447282"/>
            <a:ext cx="6776357" cy="1621742"/>
            <a:chOff x="38099" y="7447282"/>
            <a:chExt cx="6776357" cy="1621742"/>
          </a:xfrm>
        </p:grpSpPr>
        <p:sp>
          <p:nvSpPr>
            <p:cNvPr id="11" name="TextBox 10"/>
            <p:cNvSpPr txBox="1"/>
            <p:nvPr/>
          </p:nvSpPr>
          <p:spPr>
            <a:xfrm>
              <a:off x="38099" y="7447282"/>
              <a:ext cx="6776357" cy="1621742"/>
            </a:xfrm>
            <a:prstGeom prst="rect">
              <a:avLst/>
            </a:prstGeom>
            <a:solidFill>
              <a:srgbClr val="C6E6A2"/>
            </a:solidFill>
          </p:spPr>
          <p:txBody>
            <a:bodyPr wrap="square" lIns="82058" tIns="41029" rIns="82058" bIns="41029" rtlCol="0">
              <a:spAutoFit/>
            </a:bodyPr>
            <a:lstStyle/>
            <a:p>
              <a:r>
                <a:rPr lang="en-US" b="1" dirty="0">
                  <a:solidFill>
                    <a:srgbClr val="00B050"/>
                  </a:solidFill>
                  <a:latin typeface="Calibri" panose="020F0502020204030204" pitchFamily="34" charset="0"/>
                </a:rPr>
                <a:t>Know Your Numbers with John </a:t>
              </a:r>
              <a:r>
                <a:rPr lang="en-US" b="1" dirty="0" err="1">
                  <a:solidFill>
                    <a:srgbClr val="00B050"/>
                  </a:solidFill>
                  <a:latin typeface="Calibri" panose="020F0502020204030204" pitchFamily="34" charset="0"/>
                </a:rPr>
                <a:t>Jaszewski</a:t>
              </a:r>
              <a:r>
                <a:rPr lang="en-US" b="1" dirty="0">
                  <a:solidFill>
                    <a:srgbClr val="00B050"/>
                  </a:solidFill>
                  <a:latin typeface="Calibri" panose="020F0502020204030204" pitchFamily="34" charset="0"/>
                </a:rPr>
                <a:t> - </a:t>
              </a:r>
              <a:r>
                <a:rPr lang="en-US" sz="1400" dirty="0"/>
                <a:t>Bring your P&amp;L to convention</a:t>
              </a:r>
            </a:p>
            <a:p>
              <a:r>
                <a:rPr lang="en-US" sz="1400" dirty="0"/>
                <a:t>and John will show you exactly what your park is worth now and will show you</a:t>
              </a:r>
            </a:p>
            <a:p>
              <a:r>
                <a:rPr lang="en-US" sz="1400" dirty="0"/>
                <a:t>quick and easy ways to increase the value of your park. </a:t>
              </a:r>
              <a:r>
                <a:rPr lang="en-US" sz="1400" b="1" dirty="0"/>
                <a:t>Knowledge is Power.</a:t>
              </a:r>
            </a:p>
            <a:p>
              <a:r>
                <a:rPr lang="en-US" sz="1400" dirty="0"/>
                <a:t>Whether you are thinking of selling or need more leverage for refinancing or</a:t>
              </a:r>
            </a:p>
            <a:p>
              <a:r>
                <a:rPr lang="en-US" sz="1400" dirty="0"/>
                <a:t>expanding the park, schedule a confidential consultation and John can show</a:t>
              </a:r>
            </a:p>
            <a:p>
              <a:r>
                <a:rPr lang="en-US" sz="1400" dirty="0"/>
                <a:t>you exactly what the Banker and Appraiser will be looking for. Schedule an</a:t>
              </a:r>
            </a:p>
            <a:p>
              <a:r>
                <a:rPr lang="en-US" sz="1400" dirty="0"/>
                <a:t>appointment at convention by texting John at 507-450-5626.</a:t>
              </a:r>
            </a:p>
          </p:txBody>
        </p:sp>
        <p:pic>
          <p:nvPicPr>
            <p:cNvPr id="1030" name="Picture 6" descr="https://www.campgrounds4sale.com/wp-content/uploads/John-Jaz-Bridge-Sq_TM-1024x1024.jpg"/>
            <p:cNvPicPr>
              <a:picLocks noChangeAspect="1" noChangeArrowheads="1"/>
            </p:cNvPicPr>
            <p:nvPr/>
          </p:nvPicPr>
          <p:blipFill>
            <a:blip r:embed="rId9" cstate="print"/>
            <a:srcRect l="21250" t="-841" r="32120" b="23123"/>
            <a:stretch>
              <a:fillRect/>
            </a:stretch>
          </p:blipFill>
          <p:spPr bwMode="auto">
            <a:xfrm>
              <a:off x="5890260" y="7536180"/>
              <a:ext cx="845820" cy="1409700"/>
            </a:xfrm>
            <a:prstGeom prst="rect">
              <a:avLst/>
            </a:prstGeom>
            <a:noFill/>
          </p:spPr>
        </p:pic>
      </p:grpSp>
      <p:grpSp>
        <p:nvGrpSpPr>
          <p:cNvPr id="41" name="Group 40"/>
          <p:cNvGrpSpPr/>
          <p:nvPr/>
        </p:nvGrpSpPr>
        <p:grpSpPr>
          <a:xfrm>
            <a:off x="45720" y="4976340"/>
            <a:ext cx="6757185" cy="2387435"/>
            <a:chOff x="45720" y="4908375"/>
            <a:chExt cx="6757185" cy="2387435"/>
          </a:xfrm>
        </p:grpSpPr>
        <p:grpSp>
          <p:nvGrpSpPr>
            <p:cNvPr id="39" name="Group 38"/>
            <p:cNvGrpSpPr/>
            <p:nvPr/>
          </p:nvGrpSpPr>
          <p:grpSpPr>
            <a:xfrm>
              <a:off x="45720" y="4910542"/>
              <a:ext cx="4094480" cy="2385268"/>
              <a:chOff x="45720" y="4914775"/>
              <a:chExt cx="4094480" cy="2385268"/>
            </a:xfrm>
          </p:grpSpPr>
          <p:sp>
            <p:nvSpPr>
              <p:cNvPr id="17" name="Rectangle 16"/>
              <p:cNvSpPr/>
              <p:nvPr/>
            </p:nvSpPr>
            <p:spPr>
              <a:xfrm>
                <a:off x="45720" y="4914775"/>
                <a:ext cx="4094480" cy="2385268"/>
              </a:xfrm>
              <a:prstGeom prst="rect">
                <a:avLst/>
              </a:prstGeom>
              <a:solidFill>
                <a:srgbClr val="ABDBFF"/>
              </a:solidFill>
            </p:spPr>
            <p:txBody>
              <a:bodyPr wrap="square">
                <a:spAutoFit/>
              </a:bodyPr>
              <a:lstStyle/>
              <a:p>
                <a:r>
                  <a:rPr lang="en-US" b="1" dirty="0">
                    <a:solidFill>
                      <a:srgbClr val="0070C0"/>
                    </a:solidFill>
                  </a:rPr>
                  <a:t>Private Legal Consultations with</a:t>
                </a:r>
              </a:p>
              <a:p>
                <a:r>
                  <a:rPr lang="en-US" b="1" dirty="0">
                    <a:solidFill>
                      <a:srgbClr val="0070C0"/>
                    </a:solidFill>
                  </a:rPr>
                  <a:t>Mark Hazelbaker WACO Attorney</a:t>
                </a:r>
                <a:endParaRPr lang="en-US" sz="1200" dirty="0">
                  <a:solidFill>
                    <a:srgbClr val="0070C0"/>
                  </a:solidFill>
                </a:endParaRPr>
              </a:p>
              <a:p>
                <a:endParaRPr lang="en-US" sz="500" dirty="0"/>
              </a:p>
              <a:p>
                <a:r>
                  <a:rPr lang="en-US" sz="1400" dirty="0"/>
                  <a:t>Talk about your personal legal issues!</a:t>
                </a:r>
              </a:p>
              <a:p>
                <a:r>
                  <a:rPr lang="en-US" sz="1400" dirty="0"/>
                  <a:t>Ask about agreements, review mobile</a:t>
                </a:r>
              </a:p>
              <a:p>
                <a:r>
                  <a:rPr lang="en-US" sz="1400" dirty="0"/>
                  <a:t>home licenses, park regulations,</a:t>
                </a:r>
              </a:p>
              <a:p>
                <a:r>
                  <a:rPr lang="en-US" sz="1400" dirty="0"/>
                  <a:t>Employment issues, or general legal</a:t>
                </a:r>
              </a:p>
              <a:p>
                <a:r>
                  <a:rPr lang="en-US" sz="1400" dirty="0"/>
                  <a:t>questions. You can see the work Mark has done with our forms, waivers, agreements, etc in the Members Only section of our website! Contact Mark by texting him at  (608) 220-7271 to set up your private session. </a:t>
                </a:r>
              </a:p>
            </p:txBody>
          </p:sp>
          <p:pic>
            <p:nvPicPr>
              <p:cNvPr id="36" name="25E3B671-7F7F-4920-9C4C-4113A7606DE3">
                <a:extLst>
                  <a:ext uri="{FF2B5EF4-FFF2-40B4-BE49-F238E27FC236}">
                    <a16:creationId xmlns="" xmlns:a16="http://schemas.microsoft.com/office/drawing/2014/main" id="{2E839827-C05F-4D29-A304-95A13922075C}"/>
                  </a:ext>
                </a:extLst>
              </p:cNvPr>
              <p:cNvPicPr>
                <a:picLocks noChangeAspect="1" noChangeArrowheads="1"/>
              </p:cNvPicPr>
              <p:nvPr/>
            </p:nvPicPr>
            <p:blipFill rotWithShape="1">
              <a:blip r:embed="rId10" cstate="print">
                <a:extLst>
                  <a:ext uri="{28A0092B-C50C-407E-A947-70E740481C1C}">
                    <a14:useLocalDpi xmlns="" xmlns:a14="http://schemas.microsoft.com/office/drawing/2010/main" val="0"/>
                  </a:ext>
                </a:extLst>
              </a:blip>
              <a:srcRect l="8651" t="4856" r="10334" b="8266"/>
              <a:stretch/>
            </p:blipFill>
            <p:spPr bwMode="auto">
              <a:xfrm>
                <a:off x="3086100" y="5001878"/>
                <a:ext cx="952500" cy="12193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40" name="Group 39"/>
            <p:cNvGrpSpPr/>
            <p:nvPr/>
          </p:nvGrpSpPr>
          <p:grpSpPr>
            <a:xfrm>
              <a:off x="4182208" y="4908375"/>
              <a:ext cx="2620697" cy="2385268"/>
              <a:chOff x="4182208" y="4908375"/>
              <a:chExt cx="2620697" cy="2385268"/>
            </a:xfrm>
          </p:grpSpPr>
          <p:sp>
            <p:nvSpPr>
              <p:cNvPr id="2" name="TextBox 1"/>
              <p:cNvSpPr txBox="1"/>
              <p:nvPr/>
            </p:nvSpPr>
            <p:spPr>
              <a:xfrm>
                <a:off x="4182208" y="4908375"/>
                <a:ext cx="2620697" cy="2385268"/>
              </a:xfrm>
              <a:prstGeom prst="rect">
                <a:avLst/>
              </a:prstGeom>
              <a:solidFill>
                <a:srgbClr val="D8ACD3"/>
              </a:solidFill>
            </p:spPr>
            <p:txBody>
              <a:bodyPr wrap="square" rtlCol="0">
                <a:spAutoFit/>
              </a:bodyPr>
              <a:lstStyle/>
              <a:p>
                <a:r>
                  <a:rPr lang="en-US" b="1" dirty="0">
                    <a:solidFill>
                      <a:srgbClr val="AA26AA"/>
                    </a:solidFill>
                  </a:rPr>
                  <a:t>QuickBooks Consulting with CSAW Associates </a:t>
                </a:r>
              </a:p>
              <a:p>
                <a:endParaRPr lang="en-US" sz="500" dirty="0"/>
              </a:p>
              <a:p>
                <a:r>
                  <a:rPr lang="en-US" sz="1400" dirty="0"/>
                  <a:t>Set up a time to learn</a:t>
                </a:r>
              </a:p>
              <a:p>
                <a:r>
                  <a:rPr lang="en-US" sz="1400" dirty="0"/>
                  <a:t>more about how </a:t>
                </a:r>
              </a:p>
              <a:p>
                <a:r>
                  <a:rPr lang="en-US" sz="1400" dirty="0"/>
                  <a:t>QuickBooks works,</a:t>
                </a:r>
              </a:p>
              <a:p>
                <a:r>
                  <a:rPr lang="en-US" sz="1400" dirty="0"/>
                  <a:t>upgrading or getting</a:t>
                </a:r>
              </a:p>
              <a:p>
                <a:r>
                  <a:rPr lang="en-US" sz="1400" dirty="0"/>
                  <a:t>started. Call or text</a:t>
                </a:r>
              </a:p>
              <a:p>
                <a:r>
                  <a:rPr lang="en-US" sz="1400" dirty="0"/>
                  <a:t>Chris Metcalf (WACO Accountant) at (608) 385-8946 to set up your appointment at convention!</a:t>
                </a:r>
              </a:p>
            </p:txBody>
          </p:sp>
          <p:pic>
            <p:nvPicPr>
              <p:cNvPr id="1032" name="Picture 8" descr="chris"/>
              <p:cNvPicPr>
                <a:picLocks noChangeAspect="1" noChangeArrowheads="1"/>
              </p:cNvPicPr>
              <p:nvPr/>
            </p:nvPicPr>
            <p:blipFill>
              <a:blip r:embed="rId11" cstate="print"/>
              <a:srcRect l="21250" r="22372" b="33198"/>
              <a:stretch>
                <a:fillRect/>
              </a:stretch>
            </p:blipFill>
            <p:spPr bwMode="auto">
              <a:xfrm>
                <a:off x="5937250" y="5308600"/>
                <a:ext cx="755650" cy="1119188"/>
              </a:xfrm>
              <a:prstGeom prst="rect">
                <a:avLst/>
              </a:prstGeom>
              <a:noFill/>
            </p:spPr>
          </p:pic>
        </p:grpSp>
      </p:grpSp>
    </p:spTree>
    <p:extLst>
      <p:ext uri="{BB962C8B-B14F-4D97-AF65-F5344CB8AC3E}">
        <p14:creationId xmlns="" xmlns:p14="http://schemas.microsoft.com/office/powerpoint/2010/main" val="530659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 xmlns:a16="http://schemas.microsoft.com/office/drawing/2014/main" id="{876EF478-B4A1-4925-AB07-4E099171561D}"/>
              </a:ext>
            </a:extLst>
          </p:cNvPr>
          <p:cNvGraphicFramePr>
            <a:graphicFrameLocks noGrp="1"/>
          </p:cNvGraphicFramePr>
          <p:nvPr>
            <p:extLst>
              <p:ext uri="{D42A27DB-BD31-4B8C-83A1-F6EECF244321}">
                <p14:modId xmlns="" xmlns:p14="http://schemas.microsoft.com/office/powerpoint/2010/main" val="1612049799"/>
              </p:ext>
            </p:extLst>
          </p:nvPr>
        </p:nvGraphicFramePr>
        <p:xfrm>
          <a:off x="61111" y="517205"/>
          <a:ext cx="6735778" cy="7744780"/>
        </p:xfrm>
        <a:graphic>
          <a:graphicData uri="http://schemas.openxmlformats.org/drawingml/2006/table">
            <a:tbl>
              <a:tblPr firstRow="1" bandRow="1">
                <a:tableStyleId>{22838BEF-8BB2-4498-84A7-C5851F593DF1}</a:tableStyleId>
              </a:tblPr>
              <a:tblGrid>
                <a:gridCol w="987693">
                  <a:extLst>
                    <a:ext uri="{9D8B030D-6E8A-4147-A177-3AD203B41FA5}">
                      <a16:colId xmlns="" xmlns:a16="http://schemas.microsoft.com/office/drawing/2014/main" val="20000"/>
                    </a:ext>
                  </a:extLst>
                </a:gridCol>
                <a:gridCol w="5748085">
                  <a:extLst>
                    <a:ext uri="{9D8B030D-6E8A-4147-A177-3AD203B41FA5}">
                      <a16:colId xmlns="" xmlns:a16="http://schemas.microsoft.com/office/drawing/2014/main" val="20001"/>
                    </a:ext>
                  </a:extLst>
                </a:gridCol>
              </a:tblGrid>
              <a:tr h="679133">
                <a:tc>
                  <a:txBody>
                    <a:bodyPr/>
                    <a:lstStyle/>
                    <a:p>
                      <a:pPr algn="ctr"/>
                      <a:endParaRPr lang="en-US" dirty="0"/>
                    </a:p>
                  </a:txBody>
                  <a:tcPr anchor="ctr"/>
                </a:tc>
                <a:tc>
                  <a:txBody>
                    <a:bodyPr/>
                    <a:lstStyle/>
                    <a:p>
                      <a:pPr algn="ctr"/>
                      <a:r>
                        <a:rPr lang="en-US" sz="1000" b="1" dirty="0" smtClean="0"/>
                        <a:t>Kari Buffalo - </a:t>
                      </a:r>
                      <a:r>
                        <a:rPr lang="en-US" sz="1000" b="1" i="1" dirty="0" smtClean="0"/>
                        <a:t>Product Design and Development Professional </a:t>
                      </a:r>
                    </a:p>
                    <a:p>
                      <a:pPr lvl="0" algn="ctr"/>
                      <a:r>
                        <a:rPr lang="en-US" sz="900" b="0" dirty="0" smtClean="0">
                          <a:solidFill>
                            <a:prstClr val="black"/>
                          </a:solidFill>
                          <a:latin typeface="Arial Narrow" panose="020B0606020202030204" pitchFamily="34" charset="0"/>
                        </a:rPr>
                        <a:t>Kari Buffalo is a Product Design and Development professional with over 20 years’ experience creating fashion lines for Men, Women and Children while working in New York, Paris, Milan and Minnesota.  She currently works as a Product Development Consultant and Educator helping hundreds of entrepreneurs bring their product ideas to life.  She has helped to create products ranging from functional athletic wear to technology integrated medical garments and has even created her own line of Rock ‘n Roll inspired protective salon wear. In addition, Kari is a freelance health and </a:t>
                      </a:r>
                      <a:r>
                        <a:rPr lang="en-US" sz="900" b="0" i="1" dirty="0" smtClean="0">
                          <a:solidFill>
                            <a:prstClr val="black"/>
                          </a:solidFill>
                          <a:latin typeface="Arial Narrow" panose="020B0606020202030204" pitchFamily="34" charset="0"/>
                        </a:rPr>
                        <a:t>(continued) (continued) </a:t>
                      </a:r>
                      <a:r>
                        <a:rPr lang="en-US" sz="900" b="0" dirty="0" smtClean="0">
                          <a:solidFill>
                            <a:prstClr val="black"/>
                          </a:solidFill>
                          <a:latin typeface="Arial Narrow" panose="020B0606020202030204" pitchFamily="34" charset="0"/>
                        </a:rPr>
                        <a:t>beauty consultant who is passionate about helping others live with a sense of adventure &amp; creativity while pursuing a healthy, balanced and joyful life!  She is always in search of a good glass of wine!  Kari lives with her husband Wally and two sons in Saint Paul, MN.  Contact Kari at karibuffalo@gmail.com</a:t>
                      </a:r>
                      <a:endParaRPr lang="en-US" sz="900" dirty="0" smtClean="0"/>
                    </a:p>
                  </a:txBody>
                  <a:tcPr anchor="ctr"/>
                </a:tc>
              </a:tr>
              <a:tr h="679133">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Kurt Bauer – </a:t>
                      </a:r>
                      <a:r>
                        <a:rPr kumimoji="0" lang="en-US" sz="1000" b="1" i="1" u="none" strike="noStrike" kern="1200" cap="none" spc="0" normalizeH="0" baseline="0" noProof="0" dirty="0">
                          <a:ln>
                            <a:noFill/>
                          </a:ln>
                          <a:solidFill>
                            <a:prstClr val="black"/>
                          </a:solidFill>
                          <a:effectLst/>
                          <a:uLnTx/>
                          <a:uFillTx/>
                          <a:latin typeface="+mn-lt"/>
                          <a:ea typeface="+mn-ea"/>
                          <a:cs typeface="+mn-cs"/>
                        </a:rPr>
                        <a:t>CEO &amp; President of the Wisconsin Manufacturers &amp; Commerce (WMC)</a:t>
                      </a:r>
                    </a:p>
                    <a:p>
                      <a:pPr algn="ctr" rtl="0"/>
                      <a:r>
                        <a:rPr lang="en-US" sz="900" b="0" i="0" u="none" strike="noStrike" kern="1200" dirty="0">
                          <a:solidFill>
                            <a:schemeClr val="dk1"/>
                          </a:solidFill>
                          <a:latin typeface="Arial Narrow" pitchFamily="34" charset="0"/>
                          <a:ea typeface="+mn-ea"/>
                          <a:cs typeface="+mn-cs"/>
                        </a:rPr>
                        <a:t>Kurt R. Bauer became the fifth head of Wisconsin Manufacturers &amp; Commerce (WMC) in 2011. Founded in 1911, WMC is the</a:t>
                      </a:r>
                      <a:r>
                        <a:rPr lang="en-US" sz="900" b="0" i="0" u="none" strike="noStrike" kern="1200" baseline="0" dirty="0">
                          <a:solidFill>
                            <a:schemeClr val="dk1"/>
                          </a:solidFill>
                          <a:latin typeface="Arial Narrow" pitchFamily="34" charset="0"/>
                          <a:ea typeface="+mn-ea"/>
                          <a:cs typeface="+mn-cs"/>
                        </a:rPr>
                        <a:t> c</a:t>
                      </a:r>
                      <a:r>
                        <a:rPr lang="en-US" sz="900" b="0" i="0" u="none" strike="noStrike" kern="1200" dirty="0">
                          <a:solidFill>
                            <a:schemeClr val="dk1"/>
                          </a:solidFill>
                          <a:latin typeface="Arial Narrow" pitchFamily="34" charset="0"/>
                          <a:ea typeface="+mn-ea"/>
                          <a:cs typeface="+mn-cs"/>
                        </a:rPr>
                        <a:t>ombined Wisconsin State Chamber of Commerce, Wisconsin Manufacturers’ Association and the Wisconsin Safety Council. WMC represents 3,800 employers of all sizes and from every sector of the economy, and is referred to as “the state’s most powerful</a:t>
                      </a:r>
                      <a:r>
                        <a:rPr lang="en-US" sz="900" b="0" i="0" u="none" strike="noStrike" kern="1200" baseline="0" dirty="0">
                          <a:solidFill>
                            <a:schemeClr val="dk1"/>
                          </a:solidFill>
                          <a:latin typeface="Arial Narrow" pitchFamily="34" charset="0"/>
                          <a:ea typeface="+mn-ea"/>
                          <a:cs typeface="+mn-cs"/>
                        </a:rPr>
                        <a:t> </a:t>
                      </a:r>
                      <a:r>
                        <a:rPr lang="en-US" sz="900" b="0" i="0" u="none" strike="noStrike" kern="1200" dirty="0">
                          <a:solidFill>
                            <a:schemeClr val="dk1"/>
                          </a:solidFill>
                          <a:latin typeface="Arial Narrow" pitchFamily="34" charset="0"/>
                          <a:ea typeface="+mn-ea"/>
                          <a:cs typeface="+mn-cs"/>
                        </a:rPr>
                        <a:t>business and manufacturing group” by the Milwaukee Journal Sentinel. </a:t>
                      </a:r>
                      <a:r>
                        <a:rPr lang="en-US" sz="900" b="0" i="0" u="none" strike="noStrike" kern="1200" baseline="0" dirty="0">
                          <a:solidFill>
                            <a:schemeClr val="dk1"/>
                          </a:solidFill>
                          <a:latin typeface="Arial Narrow" pitchFamily="34" charset="0"/>
                          <a:ea typeface="+mn-ea"/>
                          <a:cs typeface="+mn-cs"/>
                        </a:rPr>
                        <a:t> </a:t>
                      </a:r>
                      <a:r>
                        <a:rPr lang="en-US" sz="900" b="0" i="0" u="none" strike="noStrike" kern="1200" dirty="0">
                          <a:solidFill>
                            <a:schemeClr val="dk1"/>
                          </a:solidFill>
                          <a:latin typeface="Arial Narrow" pitchFamily="34" charset="0"/>
                          <a:ea typeface="+mn-ea"/>
                          <a:cs typeface="+mn-cs"/>
                        </a:rPr>
                        <a:t>In 2020, WMC was recognized as the State Chamber of the Year for its advocacy, information delivery and general support of Wisconsin businesses during the Covid-19 pandemic.</a:t>
                      </a:r>
                      <a:r>
                        <a:rPr lang="en-US" sz="900" b="0" i="0" u="none" strike="noStrike" kern="1200" baseline="0" dirty="0">
                          <a:solidFill>
                            <a:schemeClr val="dk1"/>
                          </a:solidFill>
                          <a:latin typeface="Arial Narrow" pitchFamily="34" charset="0"/>
                          <a:ea typeface="+mn-ea"/>
                          <a:cs typeface="+mn-cs"/>
                        </a:rPr>
                        <a:t> </a:t>
                      </a:r>
                      <a:r>
                        <a:rPr lang="en-US" sz="900" b="0" i="0" u="none" strike="noStrike" kern="1200" dirty="0">
                          <a:solidFill>
                            <a:schemeClr val="dk1"/>
                          </a:solidFill>
                          <a:latin typeface="Arial Narrow" pitchFamily="34" charset="0"/>
                          <a:ea typeface="+mn-ea"/>
                          <a:cs typeface="+mn-cs"/>
                        </a:rPr>
                        <a:t>Prior to joining WMC, Bauer spent 18 years working for financial industry trade groups, including serving as CEO for both the Wisconsin and Arizona Bankers Associations.</a:t>
                      </a:r>
                      <a:r>
                        <a:rPr lang="en-US" sz="900" b="0" i="0" u="none" strike="noStrike" kern="1200" baseline="0" dirty="0">
                          <a:solidFill>
                            <a:schemeClr val="dk1"/>
                          </a:solidFill>
                          <a:latin typeface="Arial Narrow" pitchFamily="34" charset="0"/>
                          <a:ea typeface="+mn-ea"/>
                          <a:cs typeface="+mn-cs"/>
                        </a:rPr>
                        <a:t> </a:t>
                      </a:r>
                      <a:r>
                        <a:rPr lang="en-US" sz="900" b="0" i="0" u="none" strike="noStrike" kern="1200" dirty="0">
                          <a:solidFill>
                            <a:schemeClr val="dk1"/>
                          </a:solidFill>
                          <a:latin typeface="Arial Narrow" pitchFamily="34" charset="0"/>
                          <a:ea typeface="+mn-ea"/>
                          <a:cs typeface="+mn-cs"/>
                        </a:rPr>
                        <a:t>Bauer is Immediate Past Chair of the Council of State Manufacturers Associations and serves on the boards of the National Association of Manufacturers and the National Association of State Chambers. He is also a member of the U.S. Chamber of Commerce Committee of 100 and the U.S. Chamber of Commerce Public Affairs Committee.</a:t>
                      </a:r>
                      <a:r>
                        <a:rPr lang="en-US" sz="900" b="0" i="0" u="none" strike="noStrike" kern="1200" baseline="0" dirty="0">
                          <a:solidFill>
                            <a:schemeClr val="dk1"/>
                          </a:solidFill>
                          <a:latin typeface="Arial Narrow" pitchFamily="34" charset="0"/>
                          <a:ea typeface="+mn-ea"/>
                          <a:cs typeface="+mn-cs"/>
                        </a:rPr>
                        <a:t> </a:t>
                      </a:r>
                      <a:r>
                        <a:rPr lang="en-US" sz="900" b="0" i="0" u="none" strike="noStrike" kern="1200" dirty="0">
                          <a:solidFill>
                            <a:schemeClr val="dk1"/>
                          </a:solidFill>
                          <a:latin typeface="Arial Narrow" pitchFamily="34" charset="0"/>
                          <a:ea typeface="+mn-ea"/>
                          <a:cs typeface="+mn-cs"/>
                        </a:rPr>
                        <a:t>Bauer is a Wisconsin native and a graduate of the University of Wisconsin-Madison.</a:t>
                      </a:r>
                      <a:endParaRPr lang="en-US" sz="900" b="0" dirty="0">
                        <a:latin typeface="Arial Narrow" pitchFamily="34" charset="0"/>
                      </a:endParaRPr>
                    </a:p>
                  </a:txBody>
                  <a:tcPr anchor="ctr"/>
                </a:tc>
                <a:extLst>
                  <a:ext uri="{0D108BD9-81ED-4DB2-BD59-A6C34878D82A}">
                    <a16:rowId xmlns="" xmlns:a16="http://schemas.microsoft.com/office/drawing/2014/main" val="10000"/>
                  </a:ext>
                </a:extLst>
              </a:tr>
              <a:tr h="714609">
                <a:tc>
                  <a:txBody>
                    <a:bodyPr/>
                    <a:lstStyle/>
                    <a:p>
                      <a:pPr algn="ctr"/>
                      <a:endParaRPr lang="en-US" dirty="0"/>
                    </a:p>
                  </a:txBody>
                  <a:tcPr anchor="ctr"/>
                </a:tc>
                <a:tc>
                  <a:txBody>
                    <a:bodyPr/>
                    <a:lstStyle/>
                    <a:p>
                      <a:pPr algn="ctr"/>
                      <a:r>
                        <a:rPr lang="en-US" sz="1000" b="1" baseline="0" dirty="0"/>
                        <a:t>Laurie Adams - </a:t>
                      </a:r>
                      <a:r>
                        <a:rPr lang="en-US" sz="1000" b="1" i="1" baseline="0" dirty="0"/>
                        <a:t>Baraboo Hills Campground</a:t>
                      </a:r>
                    </a:p>
                    <a:p>
                      <a:pPr algn="ctr"/>
                      <a:r>
                        <a:rPr lang="en-US" sz="900" b="0" baseline="0" dirty="0">
                          <a:latin typeface="Arial Narrow" panose="020B0606020202030204" pitchFamily="34" charset="0"/>
                        </a:rPr>
                        <a:t>Laurie currently owns and operates Baraboo Hills Campground with her husband Greg and two boys, Trent and Trevor. Laurie began working in campgrounds in 2004 as a reservationist and 10 years later she and Greg purchased the campground. She left her job with Baraboo School District as a school nurse and Greg ended his 27-year career with Sysco Foods to take this life-changing leap. Laurie was elected to the WACO Board in 2018 and serves on the Membership Committee. Baraboo Hills has 50 seasonal sites, 42 rental units and 68 overnight sites for a total of 160 sites. Baraboo Hills has been a WACO member for 20+ years. Laurie enjoys working with the WACO members and helping organize the WACO Fall Tours with the Membership Committee.</a:t>
                      </a:r>
                      <a:endParaRPr lang="en-US" sz="900" b="1" i="1" kern="1200" dirty="0">
                        <a:solidFill>
                          <a:schemeClr val="dk1"/>
                        </a:solidFill>
                        <a:effectLst/>
                        <a:latin typeface="+mn-lt"/>
                        <a:ea typeface="+mn-ea"/>
                        <a:cs typeface="+mn-cs"/>
                      </a:endParaRPr>
                    </a:p>
                  </a:txBody>
                  <a:tcPr anchor="ctr"/>
                </a:tc>
                <a:extLst>
                  <a:ext uri="{0D108BD9-81ED-4DB2-BD59-A6C34878D82A}">
                    <a16:rowId xmlns="" xmlns:a16="http://schemas.microsoft.com/office/drawing/2014/main" val="10001"/>
                  </a:ext>
                </a:extLst>
              </a:tr>
              <a:tr h="714609">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Lisa St. Clair –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Tail Bangers</a:t>
                      </a:r>
                    </a:p>
                    <a:p>
                      <a:pPr algn="ctr"/>
                      <a:endParaRPr lang="en-US" sz="900" b="1" i="1" kern="1200" dirty="0">
                        <a:solidFill>
                          <a:schemeClr val="dk1"/>
                        </a:solidFill>
                        <a:effectLst/>
                        <a:latin typeface="+mn-lt"/>
                        <a:ea typeface="+mn-ea"/>
                        <a:cs typeface="+mn-cs"/>
                      </a:endParaRPr>
                    </a:p>
                  </a:txBody>
                  <a:tcPr anchor="ctr"/>
                </a:tc>
              </a:tr>
              <a:tr h="872490">
                <a:tc>
                  <a:txBody>
                    <a:bodyPr/>
                    <a:lstStyle/>
                    <a:p>
                      <a:pPr algn="ctr"/>
                      <a:endParaRPr lang="en-US" dirty="0"/>
                    </a:p>
                  </a:txBody>
                  <a:tcPr anchor="ctr"/>
                </a:tc>
                <a:tc>
                  <a:txBody>
                    <a:bodyPr/>
                    <a:lstStyle/>
                    <a:p>
                      <a:pPr algn="ctr"/>
                      <a:r>
                        <a:rPr lang="en-US" sz="1000" b="1" baseline="0" dirty="0">
                          <a:latin typeface="+mn-lt"/>
                        </a:rPr>
                        <a:t>Lori Severson - </a:t>
                      </a:r>
                      <a:r>
                        <a:rPr lang="en-US" sz="1000" b="1" i="1" baseline="0" dirty="0">
                          <a:latin typeface="+mn-lt"/>
                        </a:rPr>
                        <a:t>Severson &amp; Associates</a:t>
                      </a:r>
                    </a:p>
                    <a:p>
                      <a:pPr algn="ctr"/>
                      <a:r>
                        <a:rPr lang="en-US" sz="900" b="0" baseline="0" dirty="0">
                          <a:latin typeface="Arial Narrow" panose="020B0606020202030204" pitchFamily="34" charset="0"/>
                        </a:rPr>
                        <a:t>Lori has owned Severson &amp; Associates for 20+ years, a training, consulting and marketing company. Her energetic presentations are filled with forward thinking ideas you can immediately put to use in your business. Her interactive training style allows you to gather ideas from your peers as well. Her passion for success and management excellence will inspire, challenge and encourage you to take action toward continuous improvement in yourself and your organization. Lori has presented to companies like Walt Disney World, Camp Snoopy, Six Flags, IBM, Global Access, TRW, </a:t>
                      </a:r>
                      <a:r>
                        <a:rPr lang="en-US" sz="900" b="0" baseline="0" dirty="0" err="1">
                          <a:latin typeface="Arial Narrow" panose="020B0606020202030204" pitchFamily="34" charset="0"/>
                        </a:rPr>
                        <a:t>WinCraft</a:t>
                      </a:r>
                      <a:r>
                        <a:rPr lang="en-US" sz="900" b="0" baseline="0" dirty="0">
                          <a:latin typeface="Arial Narrow" panose="020B0606020202030204" pitchFamily="34" charset="0"/>
                        </a:rPr>
                        <a:t>, Behrens, </a:t>
                      </a:r>
                      <a:r>
                        <a:rPr lang="en-US" sz="900" b="0" baseline="0" dirty="0" err="1">
                          <a:latin typeface="Arial Narrow" panose="020B0606020202030204" pitchFamily="34" charset="0"/>
                        </a:rPr>
                        <a:t>Crenlo</a:t>
                      </a:r>
                      <a:r>
                        <a:rPr lang="en-US" sz="900" b="0" baseline="0" dirty="0">
                          <a:latin typeface="Arial Narrow" panose="020B0606020202030204" pitchFamily="34" charset="0"/>
                        </a:rPr>
                        <a:t>, GKN, </a:t>
                      </a:r>
                      <a:r>
                        <a:rPr lang="en-US" sz="900" b="0" baseline="0" dirty="0" err="1">
                          <a:latin typeface="Arial Narrow" panose="020B0606020202030204" pitchFamily="34" charset="0"/>
                        </a:rPr>
                        <a:t>Artsway</a:t>
                      </a:r>
                      <a:r>
                        <a:rPr lang="en-US" sz="900" b="0" baseline="0" dirty="0">
                          <a:latin typeface="Arial Narrow" panose="020B0606020202030204" pitchFamily="34" charset="0"/>
                        </a:rPr>
                        <a:t>, Wells Fargo, Merchants Bank, Farmers Bank, Ho-Chunk Nation, ARVC, </a:t>
                      </a:r>
                      <a:r>
                        <a:rPr lang="en-US" sz="900" b="0" baseline="0" dirty="0" err="1">
                          <a:latin typeface="Arial Narrow" panose="020B0606020202030204" pitchFamily="34" charset="0"/>
                        </a:rPr>
                        <a:t>Jellystone</a:t>
                      </a:r>
                      <a:r>
                        <a:rPr lang="en-US" sz="900" b="0" baseline="0" dirty="0">
                          <a:latin typeface="Arial Narrow" panose="020B0606020202030204" pitchFamily="34" charset="0"/>
                        </a:rPr>
                        <a:t> Parks, McDonalds, St. Mary’s University, TACO, CONY, KOA, PCOA, Iowa Campground Association, along with a wide variety of other companies that help her bring a strong knowledge of today’s business to you. She owns Champions Riverside Resort along with her husband Rick. She is the Executive Director for WACO, the Wisconsin Association of Campground Owners, and volunteers for the Gilbert Brown Foundation.</a:t>
                      </a:r>
                    </a:p>
                  </a:txBody>
                  <a:tcPr anchor="ctr"/>
                </a:tc>
                <a:extLst>
                  <a:ext uri="{0D108BD9-81ED-4DB2-BD59-A6C34878D82A}">
                    <a16:rowId xmlns="" xmlns:a16="http://schemas.microsoft.com/office/drawing/2014/main" val="10002"/>
                  </a:ext>
                </a:extLst>
              </a:tr>
              <a:tr h="598891">
                <a:tc>
                  <a:txBody>
                    <a:bodyPr/>
                    <a:lstStyle/>
                    <a:p>
                      <a:pPr algn="ctr"/>
                      <a:endParaRPr lang="en-US"/>
                    </a:p>
                  </a:txBody>
                  <a:tcPr anchor="ctr"/>
                </a:tc>
                <a:tc>
                  <a:txBody>
                    <a:bodyPr/>
                    <a:lstStyle/>
                    <a:p>
                      <a:pPr algn="ctr"/>
                      <a:r>
                        <a:rPr lang="en-US" sz="1000" b="1" baseline="0" dirty="0" smtClean="0"/>
                        <a:t>Mark </a:t>
                      </a:r>
                      <a:r>
                        <a:rPr lang="en-US" sz="1000" b="1" baseline="0" dirty="0" err="1" smtClean="0"/>
                        <a:t>Hazelbaker</a:t>
                      </a:r>
                      <a:r>
                        <a:rPr lang="en-US" sz="1000" b="1" baseline="0" dirty="0" smtClean="0"/>
                        <a:t> - </a:t>
                      </a:r>
                      <a:r>
                        <a:rPr lang="en-US" sz="1000" b="1" i="1" baseline="0" dirty="0" err="1" smtClean="0"/>
                        <a:t>Kasieta</a:t>
                      </a:r>
                      <a:r>
                        <a:rPr lang="en-US" sz="1000" b="1" i="1" baseline="0" dirty="0" smtClean="0"/>
                        <a:t> Legal Group</a:t>
                      </a:r>
                    </a:p>
                    <a:p>
                      <a:pPr algn="ctr"/>
                      <a:r>
                        <a:rPr lang="en-US" sz="900" b="0" baseline="0" dirty="0" smtClean="0">
                          <a:latin typeface="Arial Narrow" panose="020B0606020202030204" pitchFamily="34" charset="0"/>
                        </a:rPr>
                        <a:t>Mark </a:t>
                      </a:r>
                      <a:r>
                        <a:rPr lang="en-US" sz="900" b="0" baseline="0" dirty="0" err="1" smtClean="0">
                          <a:latin typeface="Arial Narrow" panose="020B0606020202030204" pitchFamily="34" charset="0"/>
                        </a:rPr>
                        <a:t>Hazelbaker</a:t>
                      </a:r>
                      <a:r>
                        <a:rPr lang="en-US" sz="900" b="0" baseline="0" dirty="0" smtClean="0">
                          <a:latin typeface="Arial Narrow" panose="020B0606020202030204" pitchFamily="34" charset="0"/>
                        </a:rPr>
                        <a:t> focuses on delivering high-quality legal services equal to the standards that big law firms follow without the costs of a flashy law office, making us the more affordable attorneys without sacrificing what is important.</a:t>
                      </a:r>
                      <a:endParaRPr lang="en-US" sz="900" b="1" i="1" dirty="0">
                        <a:latin typeface="Arial Narrow" panose="020B0606020202030204" pitchFamily="34" charset="0"/>
                      </a:endParaRPr>
                    </a:p>
                  </a:txBody>
                  <a:tcPr anchor="ctr"/>
                </a:tc>
                <a:extLst>
                  <a:ext uri="{0D108BD9-81ED-4DB2-BD59-A6C34878D82A}">
                    <a16:rowId xmlns="" xmlns:a16="http://schemas.microsoft.com/office/drawing/2014/main" val="10003"/>
                  </a:ext>
                </a:extLst>
              </a:tr>
              <a:tr h="611008">
                <a:tc>
                  <a:txBody>
                    <a:bodyPr/>
                    <a:lstStyle/>
                    <a:p>
                      <a:pPr algn="ctr"/>
                      <a:endParaRPr lang="en-US" dirty="0"/>
                    </a:p>
                  </a:txBody>
                  <a:tcPr anchor="ctr"/>
                </a:tc>
                <a:tc>
                  <a:txBody>
                    <a:bodyPr/>
                    <a:lstStyle/>
                    <a:p>
                      <a:pPr algn="ctr"/>
                      <a:r>
                        <a:rPr lang="en-US" sz="1000" b="1" dirty="0" smtClean="0">
                          <a:latin typeface="+mn-lt"/>
                        </a:rPr>
                        <a:t>Mark </a:t>
                      </a:r>
                      <a:r>
                        <a:rPr lang="en-US" sz="1000" b="1" dirty="0" err="1" smtClean="0">
                          <a:latin typeface="+mn-lt"/>
                        </a:rPr>
                        <a:t>Othmer</a:t>
                      </a:r>
                      <a:r>
                        <a:rPr lang="en-US" sz="1000" b="1" dirty="0" smtClean="0">
                          <a:latin typeface="+mn-lt"/>
                        </a:rPr>
                        <a:t> – </a:t>
                      </a:r>
                      <a:r>
                        <a:rPr lang="en-US" sz="1000" b="1" i="1" dirty="0" err="1" smtClean="0">
                          <a:latin typeface="+mn-lt"/>
                        </a:rPr>
                        <a:t>Neuman</a:t>
                      </a:r>
                      <a:r>
                        <a:rPr lang="en-US" sz="1000" b="1" i="1" dirty="0" smtClean="0">
                          <a:latin typeface="+mn-lt"/>
                        </a:rPr>
                        <a:t> Pools</a:t>
                      </a:r>
                    </a:p>
                    <a:p>
                      <a:pPr algn="ctr"/>
                      <a:r>
                        <a:rPr lang="en-US" sz="900" kern="1200" dirty="0" smtClean="0">
                          <a:solidFill>
                            <a:schemeClr val="dk1"/>
                          </a:solidFill>
                          <a:effectLst/>
                          <a:latin typeface="Arial Narrow" panose="020B0606020202030204" pitchFamily="34" charset="0"/>
                          <a:ea typeface="+mn-ea"/>
                          <a:cs typeface="+mn-cs"/>
                        </a:rPr>
                        <a:t>Mark works with the smaller commercial accounts as a technical sales and support specialist. He started with NPI as a service technician and progressed thru the ranks as the Service Manager, warranty supervisor and technician, Service sales and support technician and now does rehabs of pools and equipment rooms. He is a Certified Pool Operator Instructor and will do private classes at your own facilities. With over twenty years in the pool business and over twenty years in electrical and maintenance of manufacturing facilities, coupled with his love of the aquatic industry, he can make your pool “pains” disappear. See Mark to help you with the strategic planning of your repair/ rehabilitation/resurfacing of your facility. </a:t>
                      </a:r>
                      <a:endParaRPr lang="en-US" sz="900" b="0" dirty="0">
                        <a:latin typeface="Arial Narrow" panose="020B0606020202030204" pitchFamily="34" charset="0"/>
                      </a:endParaRPr>
                    </a:p>
                  </a:txBody>
                  <a:tcPr anchor="ctr"/>
                </a:tc>
                <a:extLst>
                  <a:ext uri="{0D108BD9-81ED-4DB2-BD59-A6C34878D82A}">
                    <a16:rowId xmlns="" xmlns:a16="http://schemas.microsoft.com/office/drawing/2014/main" val="10004"/>
                  </a:ext>
                </a:extLst>
              </a:tr>
            </a:tbl>
          </a:graphicData>
        </a:graphic>
      </p:graphicFrame>
      <p:pic>
        <p:nvPicPr>
          <p:cNvPr id="10243"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8693" y="5278505"/>
            <a:ext cx="859649" cy="11483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2">
            <a:extLst>
              <a:ext uri="{FF2B5EF4-FFF2-40B4-BE49-F238E27FC236}">
                <a16:creationId xmlns="" xmlns:a16="http://schemas.microsoft.com/office/drawing/2014/main" id="{73486CBB-AFED-4585-AF63-C46BA7F72487}"/>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p:blipFill>
        <p:spPr bwMode="auto">
          <a:xfrm>
            <a:off x="148921" y="3424986"/>
            <a:ext cx="819801" cy="903528"/>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 xmlns:a16="http://schemas.microsoft.com/office/drawing/2014/main" id="{C4B6D749-8CF8-4983-B34D-F92523565557}"/>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11656" r="9664"/>
          <a:stretch/>
        </p:blipFill>
        <p:spPr>
          <a:xfrm rot="5400000">
            <a:off x="133383" y="7315486"/>
            <a:ext cx="838201" cy="800377"/>
          </a:xfrm>
          <a:prstGeom prst="rect">
            <a:avLst/>
          </a:prstGeom>
        </p:spPr>
      </p:pic>
      <p:pic>
        <p:nvPicPr>
          <p:cNvPr id="11" name="Picture 10" descr="WACO BOARD OF DIRECTORS (15).png"/>
          <p:cNvPicPr>
            <a:picLocks noChangeAspect="1"/>
          </p:cNvPicPr>
          <p:nvPr/>
        </p:nvPicPr>
        <p:blipFill>
          <a:blip r:embed="rId6" cstate="print"/>
          <a:stretch>
            <a:fillRect/>
          </a:stretch>
        </p:blipFill>
        <p:spPr>
          <a:xfrm>
            <a:off x="0" y="0"/>
            <a:ext cx="6858000" cy="428625"/>
          </a:xfrm>
          <a:prstGeom prst="rect">
            <a:avLst/>
          </a:prstGeom>
        </p:spPr>
      </p:pic>
      <p:pic>
        <p:nvPicPr>
          <p:cNvPr id="8" name="Picture 7" descr="Bauer_Kurt.jpg"/>
          <p:cNvPicPr>
            <a:picLocks noChangeAspect="1"/>
          </p:cNvPicPr>
          <p:nvPr/>
        </p:nvPicPr>
        <p:blipFill>
          <a:blip r:embed="rId7" cstate="print"/>
          <a:stretch>
            <a:fillRect/>
          </a:stretch>
        </p:blipFill>
        <p:spPr>
          <a:xfrm>
            <a:off x="107479" y="1844307"/>
            <a:ext cx="904047" cy="1357129"/>
          </a:xfrm>
          <a:prstGeom prst="rect">
            <a:avLst/>
          </a:prstGeom>
        </p:spPr>
      </p:pic>
      <p:pic>
        <p:nvPicPr>
          <p:cNvPr id="3" name="Picture 2">
            <a:extLst>
              <a:ext uri="{FF2B5EF4-FFF2-40B4-BE49-F238E27FC236}">
                <a16:creationId xmlns="" xmlns:a16="http://schemas.microsoft.com/office/drawing/2014/main" id="{80D83A8E-3BB3-4256-BB94-C143484E53ED}"/>
              </a:ext>
            </a:extLst>
          </p:cNvPr>
          <p:cNvPicPr>
            <a:picLocks noChangeAspect="1"/>
          </p:cNvPicPr>
          <p:nvPr/>
        </p:nvPicPr>
        <p:blipFill rotWithShape="1">
          <a:blip r:embed="rId8" cstate="print">
            <a:extLst>
              <a:ext uri="{28A0092B-C50C-407E-A947-70E740481C1C}">
                <a14:useLocalDpi xmlns="" xmlns:a14="http://schemas.microsoft.com/office/drawing/2010/main" val="0"/>
              </a:ext>
            </a:extLst>
          </a:blip>
          <a:srcRect t="17023" r="13996"/>
          <a:stretch/>
        </p:blipFill>
        <p:spPr>
          <a:xfrm rot="5400000">
            <a:off x="284689" y="6709456"/>
            <a:ext cx="503941" cy="364654"/>
          </a:xfrm>
          <a:prstGeom prst="rect">
            <a:avLst/>
          </a:prstGeom>
        </p:spPr>
      </p:pic>
      <p:pic>
        <p:nvPicPr>
          <p:cNvPr id="16" name="Picture 4" descr="U:\WACO 2018\2018 Convention\Speaker Bios &amp; Presentations\Kari Buffalo\17457842_10210038640775903_3597820295880379903_n.jpg">
            <a:extLst>
              <a:ext uri="{FF2B5EF4-FFF2-40B4-BE49-F238E27FC236}">
                <a16:creationId xmlns="" xmlns:a16="http://schemas.microsoft.com/office/drawing/2014/main" id="{E078A5C4-436C-4239-AA2F-E15E1C2D53C3}"/>
              </a:ext>
            </a:extLst>
          </p:cNvPr>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146209" y="688549"/>
            <a:ext cx="835451" cy="835451"/>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63419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3077368446"/>
              </p:ext>
            </p:extLst>
          </p:nvPr>
        </p:nvGraphicFramePr>
        <p:xfrm>
          <a:off x="56584" y="492845"/>
          <a:ext cx="6744832" cy="8527329"/>
        </p:xfrm>
        <a:graphic>
          <a:graphicData uri="http://schemas.openxmlformats.org/drawingml/2006/table">
            <a:tbl>
              <a:tblPr firstRow="1" bandRow="1">
                <a:tableStyleId>{22838BEF-8BB2-4498-84A7-C5851F593DF1}</a:tableStyleId>
              </a:tblPr>
              <a:tblGrid>
                <a:gridCol w="1012248">
                  <a:extLst>
                    <a:ext uri="{9D8B030D-6E8A-4147-A177-3AD203B41FA5}">
                      <a16:colId xmlns="" xmlns:a16="http://schemas.microsoft.com/office/drawing/2014/main" val="20000"/>
                    </a:ext>
                  </a:extLst>
                </a:gridCol>
                <a:gridCol w="5732584">
                  <a:extLst>
                    <a:ext uri="{9D8B030D-6E8A-4147-A177-3AD203B41FA5}">
                      <a16:colId xmlns="" xmlns:a16="http://schemas.microsoft.com/office/drawing/2014/main" val="20001"/>
                    </a:ext>
                  </a:extLst>
                </a:gridCol>
              </a:tblGrid>
              <a:tr h="987035">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Mary Arlington –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MMCC, Inc.</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Mary Arlington has been in the outdoor hospitality industry for 23 years and has spent her life with her travel bags in easy reach.</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Her RV park, when she had one, was near the world's oldest active </a:t>
                      </a:r>
                      <a:r>
                        <a:rPr kumimoji="0" lang="en-US" sz="9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geocache</a:t>
                      </a: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she added a </a:t>
                      </a:r>
                      <a:r>
                        <a:rPr kumimoji="0" lang="en-US" sz="9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geocache</a:t>
                      </a: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 at her campground</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shortly after learning of the activity. She's worn many hats in the industry, and her favorite is the one that helps the current campground owners. </a:t>
                      </a:r>
                    </a:p>
                  </a:txBody>
                  <a:tcPr anchor="ctr"/>
                </a:tc>
              </a:tr>
              <a:tr h="1157868">
                <a:tc>
                  <a:txBody>
                    <a:bodyPr/>
                    <a:lstStyle/>
                    <a:p>
                      <a:pPr algn="ctr"/>
                      <a:endParaRPr lang="en-US" dirty="0"/>
                    </a:p>
                  </a:txBody>
                  <a:tcPr anchor="ctr"/>
                </a:tc>
                <a:tc>
                  <a:txBody>
                    <a:bodyPr/>
                    <a:lstStyle/>
                    <a:p>
                      <a:pPr algn="ctr" rtl="0"/>
                      <a:r>
                        <a:rPr lang="en-US" sz="1000" b="1" i="0" u="none" strike="noStrike" kern="1200" dirty="0" smtClean="0">
                          <a:solidFill>
                            <a:schemeClr val="dk1"/>
                          </a:solidFill>
                          <a:latin typeface="+mn-lt"/>
                          <a:ea typeface="+mn-ea"/>
                          <a:cs typeface="+mn-cs"/>
                        </a:rPr>
                        <a:t>Mary Bauer</a:t>
                      </a:r>
                      <a:r>
                        <a:rPr lang="en-US" sz="1000" b="1" i="0" u="none" strike="noStrike" kern="1200" baseline="0" dirty="0" smtClean="0">
                          <a:solidFill>
                            <a:schemeClr val="dk1"/>
                          </a:solidFill>
                          <a:latin typeface="+mn-lt"/>
                          <a:ea typeface="+mn-ea"/>
                          <a:cs typeface="+mn-cs"/>
                        </a:rPr>
                        <a:t> - </a:t>
                      </a:r>
                      <a:r>
                        <a:rPr lang="en-US" sz="1000" b="1" i="1" u="none" strike="noStrike" kern="1200" dirty="0" smtClean="0">
                          <a:solidFill>
                            <a:schemeClr val="dk1"/>
                          </a:solidFill>
                          <a:latin typeface="+mn-lt"/>
                          <a:ea typeface="+mn-ea"/>
                          <a:cs typeface="+mn-cs"/>
                        </a:rPr>
                        <a:t>CAS OSHA</a:t>
                      </a:r>
                      <a:endParaRPr lang="en-US" sz="1000" b="0" i="1" dirty="0" smtClean="0"/>
                    </a:p>
                    <a:p>
                      <a:pPr algn="ctr" rtl="0"/>
                      <a:r>
                        <a:rPr lang="en-US" sz="900" b="0" i="0" u="none" strike="noStrike" kern="1200" dirty="0" smtClean="0">
                          <a:solidFill>
                            <a:schemeClr val="dk1"/>
                          </a:solidFill>
                          <a:latin typeface="Arial Narrow" pitchFamily="34" charset="0"/>
                          <a:ea typeface="+mn-ea"/>
                          <a:cs typeface="+mn-cs"/>
                        </a:rPr>
                        <a:t>Mary Bauer is the Compliance Assistance Specialist – CAS - in the Eau Claire Area OSHA Office. She has a bachelor’s degree from UW-Eau Claire and holds certifications for CSP (Certified Safety Professional) and CIH (Certified Industrial Hygienist). Ms Bauer was a Compliance Officer in the Eau Claire area for 20 years and has been the CAS for the past 16 years. Mary provides general information about OSHA standards and compliance assistance resources. She responds to requests for help from a variety of groups, including small businesses, trade associations, union locals, and community groups.</a:t>
                      </a:r>
                      <a:endParaRPr lang="en-US" sz="900" b="0" dirty="0" smtClean="0">
                        <a:latin typeface="Arial Narrow" pitchFamily="34" charset="0"/>
                      </a:endParaRPr>
                    </a:p>
                  </a:txBody>
                  <a:tcPr anchor="ctr"/>
                </a:tc>
              </a:tr>
              <a:tr h="1328700">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dirty="0" smtClean="0">
                          <a:latin typeface="+mn-lt"/>
                        </a:rPr>
                        <a:t>Mike Lukas</a:t>
                      </a:r>
                      <a:r>
                        <a:rPr lang="en-US" sz="1000" b="1" baseline="0" dirty="0" smtClean="0">
                          <a:latin typeface="+mn-lt"/>
                        </a:rPr>
                        <a:t> -</a:t>
                      </a:r>
                      <a:r>
                        <a:rPr lang="en-US" sz="1000" b="1" dirty="0" smtClean="0">
                          <a:latin typeface="+mn-lt"/>
                        </a:rPr>
                        <a:t> </a:t>
                      </a:r>
                      <a:r>
                        <a:rPr lang="en-US" sz="1000" b="1" i="1" dirty="0" smtClean="0">
                          <a:latin typeface="+mn-lt"/>
                        </a:rPr>
                        <a:t>Portage County Sheriff’s Office</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dirty="0" smtClean="0">
                          <a:latin typeface="Arial Narrow" panose="020B0606020202030204" pitchFamily="34" charset="0"/>
                        </a:rPr>
                        <a:t>Sheriff Lukas is in his first term at the Portage County Sheriff’s Office.</a:t>
                      </a:r>
                      <a:r>
                        <a:rPr lang="en-US" sz="900" b="0" baseline="0" dirty="0" smtClean="0">
                          <a:latin typeface="Arial Narrow" panose="020B0606020202030204" pitchFamily="34" charset="0"/>
                        </a:rPr>
                        <a:t> </a:t>
                      </a:r>
                      <a:r>
                        <a:rPr lang="en-US" sz="900" b="0" dirty="0" smtClean="0">
                          <a:latin typeface="Arial Narrow" panose="020B0606020202030204" pitchFamily="34" charset="0"/>
                        </a:rPr>
                        <a:t>He has been a member of the sheriff’s office since 1994 and has worked his way up the organization from patrol to detective sergeant, to court services supervisor and now to sheriff.</a:t>
                      </a:r>
                      <a:r>
                        <a:rPr lang="en-US" sz="900" b="0" baseline="0" dirty="0" smtClean="0">
                          <a:latin typeface="Arial Narrow" panose="020B0606020202030204" pitchFamily="34" charset="0"/>
                        </a:rPr>
                        <a:t> </a:t>
                      </a:r>
                      <a:r>
                        <a:rPr lang="en-US" sz="900" b="0" dirty="0" smtClean="0">
                          <a:latin typeface="Arial Narrow" panose="020B0606020202030204" pitchFamily="34" charset="0"/>
                        </a:rPr>
                        <a:t>Sheriff Lukas is a very active member of the community along with his wife and two children.</a:t>
                      </a:r>
                      <a:r>
                        <a:rPr lang="en-US" sz="900" b="0" baseline="0" dirty="0" smtClean="0">
                          <a:latin typeface="Arial Narrow" panose="020B0606020202030204" pitchFamily="34" charset="0"/>
                        </a:rPr>
                        <a:t> </a:t>
                      </a:r>
                      <a:r>
                        <a:rPr lang="en-US" sz="900" b="0" dirty="0" smtClean="0">
                          <a:latin typeface="Arial Narrow" panose="020B0606020202030204" pitchFamily="34" charset="0"/>
                        </a:rPr>
                        <a:t>Sheriff Lukas has visited numerous campgrounds throughout the state with his family and safety is a priority in his position. The Sheriff’s Office offers not only campgrounds in Portage County but residents the opportunity for deputies to come out and walk through the buildings and properties to give safety tips to help the community.</a:t>
                      </a:r>
                    </a:p>
                  </a:txBody>
                  <a:tcPr anchor="ctr"/>
                </a:tc>
              </a:tr>
              <a:tr h="1499533">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Patricia Lombardo –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Equity Lifestyle</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altLang="en-US" sz="900" b="0" dirty="0" smtClean="0">
                          <a:solidFill>
                            <a:schemeClr val="tx1"/>
                          </a:solidFill>
                          <a:latin typeface="Arial Narrow" pitchFamily="34" charset="0"/>
                        </a:rPr>
                        <a:t>A lifelong Chicago resident, Tricia embraced the camping lifestyle so much that she became a seasonal at one of the Wisconsin parks, immersing herself in campground culture while providing “boots-on-the-ground” support for her team for six months of the year.</a:t>
                      </a:r>
                      <a:r>
                        <a:rPr lang="en-US" altLang="en-US" sz="900" b="0" baseline="0" dirty="0" smtClean="0">
                          <a:solidFill>
                            <a:schemeClr val="tx1"/>
                          </a:solidFill>
                          <a:latin typeface="Arial Narrow" pitchFamily="34" charset="0"/>
                        </a:rPr>
                        <a:t> </a:t>
                      </a:r>
                      <a:r>
                        <a:rPr lang="en-US" altLang="en-US" sz="900" b="0" dirty="0" smtClean="0">
                          <a:solidFill>
                            <a:schemeClr val="tx1"/>
                          </a:solidFill>
                          <a:latin typeface="Arial Narrow" pitchFamily="34" charset="0"/>
                        </a:rPr>
                        <a:t>Tricia holds degrees in Finance and Marketing from Loyola University Chicago and is a current participant in the National School of RV Park &amp; Campground Management. </a:t>
                      </a:r>
                      <a:r>
                        <a:rPr lang="en-US" altLang="en-US" sz="900" b="0" baseline="0" dirty="0" smtClean="0">
                          <a:solidFill>
                            <a:schemeClr val="tx1"/>
                          </a:solidFill>
                          <a:latin typeface="Arial Narrow" pitchFamily="34" charset="0"/>
                        </a:rPr>
                        <a:t> </a:t>
                      </a:r>
                      <a:r>
                        <a:rPr lang="en-US" altLang="en-US" sz="900" b="0" dirty="0" smtClean="0">
                          <a:latin typeface="Arial Narrow" pitchFamily="34" charset="0"/>
                        </a:rPr>
                        <a:t>While I bring a wealth of institutional experience to the table, I’m very aware that this industry was mostly built by mom and pop operators whose specialized knowledge remains invaluable.</a:t>
                      </a:r>
                      <a:r>
                        <a:rPr lang="en-US" altLang="en-US" sz="900" b="0" baseline="0" dirty="0" smtClean="0">
                          <a:latin typeface="Arial Narrow" pitchFamily="34" charset="0"/>
                        </a:rPr>
                        <a:t> </a:t>
                      </a:r>
                      <a:r>
                        <a:rPr lang="en-US" altLang="en-US" sz="900" b="0" dirty="0" smtClean="0">
                          <a:latin typeface="Arial Narrow" pitchFamily="34" charset="0"/>
                        </a:rPr>
                        <a:t>By working collaboratively - sharing information, resources, industry advocacy and best practices – we can continue to see guest satisfaction and financial rewards soar to the betterment of this industry.  </a:t>
                      </a:r>
                    </a:p>
                  </a:txBody>
                  <a:tcPr anchor="ctr"/>
                </a:tc>
                <a:extLst>
                  <a:ext uri="{0D108BD9-81ED-4DB2-BD59-A6C34878D82A}">
                    <a16:rowId xmlns="" xmlns:a16="http://schemas.microsoft.com/office/drawing/2014/main" val="1297619999"/>
                  </a:ext>
                </a:extLst>
              </a:tr>
              <a:tr h="856497">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mn-cs"/>
                        </a:rPr>
                        <a:t>Patrick McDonnell – </a:t>
                      </a:r>
                      <a:r>
                        <a:rPr kumimoji="0" lang="en-US" sz="1000" b="1" i="1" u="none" strike="noStrike" kern="1200" cap="none" spc="0" normalizeH="0" baseline="0" noProof="0" dirty="0">
                          <a:ln>
                            <a:noFill/>
                          </a:ln>
                          <a:solidFill>
                            <a:prstClr val="black"/>
                          </a:solidFill>
                          <a:effectLst/>
                          <a:uLnTx/>
                          <a:uFillTx/>
                          <a:latin typeface="+mn-lt"/>
                          <a:ea typeface="+mn-ea"/>
                          <a:cs typeface="+mn-cs"/>
                        </a:rPr>
                        <a:t>Flapjack.co</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Narrow" pitchFamily="34" charset="0"/>
                          <a:ea typeface="+mn-ea"/>
                          <a:cs typeface="+mn-cs"/>
                        </a:rPr>
                        <a:t>Patrick McDonnell is the co-founder of Flapjack.co, a company that specializes in helping restaurants create more profitable menus. With an engineering background, he originally worked at companies such as </a:t>
                      </a:r>
                      <a:r>
                        <a:rPr kumimoji="0" lang="en-US" sz="900" b="0" i="0" u="none" strike="noStrike" kern="1200" cap="none" spc="0" normalizeH="0" baseline="0" noProof="0" dirty="0" err="1">
                          <a:ln>
                            <a:noFill/>
                          </a:ln>
                          <a:solidFill>
                            <a:prstClr val="black"/>
                          </a:solidFill>
                          <a:effectLst/>
                          <a:uLnTx/>
                          <a:uFillTx/>
                          <a:latin typeface="Arial Narrow" pitchFamily="34" charset="0"/>
                          <a:ea typeface="+mn-ea"/>
                          <a:cs typeface="+mn-cs"/>
                        </a:rPr>
                        <a:t>Dropbox</a:t>
                      </a:r>
                      <a:r>
                        <a:rPr kumimoji="0" lang="en-US" sz="900" b="0" i="0" u="none" strike="noStrike" kern="1200" cap="none" spc="0" normalizeH="0" baseline="0" noProof="0" dirty="0">
                          <a:ln>
                            <a:noFill/>
                          </a:ln>
                          <a:solidFill>
                            <a:prstClr val="black"/>
                          </a:solidFill>
                          <a:effectLst/>
                          <a:uLnTx/>
                          <a:uFillTx/>
                          <a:latin typeface="Arial Narrow" pitchFamily="34" charset="0"/>
                          <a:ea typeface="+mn-ea"/>
                          <a:cs typeface="+mn-cs"/>
                        </a:rPr>
                        <a:t> and </a:t>
                      </a:r>
                      <a:r>
                        <a:rPr kumimoji="0" lang="en-US" sz="900" b="0" i="0" u="none" strike="noStrike" kern="1200" cap="none" spc="0" normalizeH="0" baseline="0" noProof="0" dirty="0" err="1">
                          <a:ln>
                            <a:noFill/>
                          </a:ln>
                          <a:solidFill>
                            <a:prstClr val="black"/>
                          </a:solidFill>
                          <a:effectLst/>
                          <a:uLnTx/>
                          <a:uFillTx/>
                          <a:latin typeface="Arial Narrow" pitchFamily="34" charset="0"/>
                          <a:ea typeface="+mn-ea"/>
                          <a:cs typeface="+mn-cs"/>
                        </a:rPr>
                        <a:t>SpaceX</a:t>
                      </a:r>
                      <a:r>
                        <a:rPr kumimoji="0" lang="en-US" sz="900" b="0" i="0" u="none" strike="noStrike" kern="1200" cap="none" spc="0" normalizeH="0" baseline="0" noProof="0" dirty="0">
                          <a:ln>
                            <a:noFill/>
                          </a:ln>
                          <a:solidFill>
                            <a:prstClr val="black"/>
                          </a:solidFill>
                          <a:effectLst/>
                          <a:uLnTx/>
                          <a:uFillTx/>
                          <a:latin typeface="Arial Narrow" pitchFamily="34" charset="0"/>
                          <a:ea typeface="+mn-ea"/>
                          <a:cs typeface="+mn-cs"/>
                        </a:rPr>
                        <a:t>, before deciding that his true calling was in helping restaurants succeed. </a:t>
                      </a:r>
                    </a:p>
                  </a:txBody>
                  <a:tcPr anchor="ctr"/>
                </a:tc>
                <a:extLst>
                  <a:ext uri="{0D108BD9-81ED-4DB2-BD59-A6C34878D82A}">
                    <a16:rowId xmlns="" xmlns:a16="http://schemas.microsoft.com/office/drawing/2014/main" val="10000"/>
                  </a:ext>
                </a:extLst>
              </a:tr>
              <a:tr h="856497">
                <a:tc>
                  <a:txBody>
                    <a:bodyPr/>
                    <a:lstStyle/>
                    <a:p>
                      <a:pPr algn="ctr"/>
                      <a:endParaRPr lang="en-US" dirty="0"/>
                    </a:p>
                  </a:txBody>
                  <a:tcPr anchor="ctr"/>
                </a:tc>
                <a:tc>
                  <a:txBody>
                    <a:bodyPr/>
                    <a:lstStyle/>
                    <a:p>
                      <a:pPr algn="ctr"/>
                      <a:r>
                        <a:rPr lang="en-US" sz="1000" b="1" dirty="0"/>
                        <a:t>Paul Bambei</a:t>
                      </a:r>
                      <a:r>
                        <a:rPr lang="en-US" sz="1000" b="1" baseline="0" dirty="0"/>
                        <a:t> -</a:t>
                      </a:r>
                      <a:r>
                        <a:rPr lang="en-US" sz="1000" b="1" dirty="0"/>
                        <a:t> </a:t>
                      </a:r>
                      <a:r>
                        <a:rPr lang="en-US" sz="1000" b="1" i="1" dirty="0"/>
                        <a:t>National Association of RV Parks &amp; Campgrounds (ARVC)</a:t>
                      </a:r>
                    </a:p>
                    <a:p>
                      <a:pPr algn="ctr"/>
                      <a:r>
                        <a:rPr lang="en-US" sz="900" b="0" dirty="0">
                          <a:latin typeface="Arial Narrow" panose="020B0606020202030204" pitchFamily="34" charset="0"/>
                        </a:rPr>
                        <a:t>Paul Bambei is a marketing and business development expert and entrepreneur with a track record of success at some of the nation’s best-known companies, including Time Inc., and Comcast Corp. He is now the president and CEO of the National Association of RV Parks &amp; Campgrounds.</a:t>
                      </a:r>
                    </a:p>
                  </a:txBody>
                  <a:tcPr anchor="ctr"/>
                </a:tc>
                <a:extLst>
                  <a:ext uri="{0D108BD9-81ED-4DB2-BD59-A6C34878D82A}">
                    <a16:rowId xmlns="" xmlns:a16="http://schemas.microsoft.com/office/drawing/2014/main" val="10001"/>
                  </a:ext>
                </a:extLst>
              </a:tr>
              <a:tr h="1841199">
                <a:tc>
                  <a:txBody>
                    <a:bodyPr/>
                    <a:lstStyle/>
                    <a:p>
                      <a:pPr algn="ctr"/>
                      <a:endParaRPr lang="en-US" dirty="0"/>
                    </a:p>
                  </a:txBody>
                  <a:tcPr anchor="ctr"/>
                </a:tc>
                <a:tc>
                  <a:txBody>
                    <a:bodyPr/>
                    <a:lstStyle/>
                    <a:p>
                      <a:pPr algn="ctr"/>
                      <a:r>
                        <a:rPr lang="en-US" sz="1000" b="1" i="0" kern="1200" dirty="0" smtClean="0">
                          <a:solidFill>
                            <a:schemeClr val="dk1"/>
                          </a:solidFill>
                          <a:effectLst/>
                          <a:latin typeface="+mn-lt"/>
                          <a:ea typeface="+mn-ea"/>
                          <a:cs typeface="+mn-cs"/>
                        </a:rPr>
                        <a:t>Pete Hagen – </a:t>
                      </a:r>
                      <a:r>
                        <a:rPr lang="en-US" sz="1000" b="1" i="1" kern="1200" dirty="0" smtClean="0">
                          <a:solidFill>
                            <a:schemeClr val="dk1"/>
                          </a:solidFill>
                          <a:effectLst/>
                          <a:latin typeface="+mn-lt"/>
                          <a:ea typeface="+mn-ea"/>
                          <a:cs typeface="+mn-cs"/>
                        </a:rPr>
                        <a:t>Pride of America Camping Resort</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dirty="0" smtClean="0">
                          <a:effectLst/>
                          <a:latin typeface="Arial Narrow" panose="020B0606020202030204" pitchFamily="34" charset="0"/>
                          <a:ea typeface="Calibri" panose="020F0502020204030204" pitchFamily="34" charset="0"/>
                          <a:cs typeface="Times New Roman" panose="02020603050405020304" pitchFamily="18" charset="0"/>
                        </a:rPr>
                        <a:t>Our family has owned Pride of America Camping resort since 1974. As a second generation owner I have the unique experience of 46 years of growing up with the RV industry. At age 8 I started my career as a “Trash Picker Upper” and moved on to grounds and maintenance to help finance my way through the University of Wisconsin where I earned a BS in Mechanical Engineering. After 8 years of designing custom machinery, I changed careers and began working for the UW-Madison in Information Technology. In 2001, after we bought out our final partners, I started managing the IT department at the campground as my second full time job. I brought my knowledge of Information Technology to the business just as the industry was moving towards an embrace of technology. I am retiring from the UW in the near future and looking to become much more involved in growing and improving our industry. I feel my variety of skills and experience can be of great benefit to our organization as we all need to adapt to the ever changing world of technology and the move towards digital marketing.</a:t>
                      </a:r>
                      <a:endParaRPr lang="en-US" sz="900" b="0" dirty="0" smtClean="0">
                        <a:latin typeface="Arial Narrow" panose="020B0606020202030204" pitchFamily="34" charset="0"/>
                      </a:endParaRPr>
                    </a:p>
                  </a:txBody>
                  <a:tcPr anchor="ctr"/>
                </a:tc>
              </a:tr>
            </a:tbl>
          </a:graphicData>
        </a:graphic>
      </p:graphicFrame>
      <p:pic>
        <p:nvPicPr>
          <p:cNvPr id="1126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b="14054"/>
          <a:stretch>
            <a:fillRect/>
          </a:stretch>
        </p:blipFill>
        <p:spPr bwMode="auto">
          <a:xfrm>
            <a:off x="190499" y="6388331"/>
            <a:ext cx="724885" cy="72684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2" name="Picture 11" descr="WACO BOARD OF DIRECTORS (15).png"/>
          <p:cNvPicPr>
            <a:picLocks noChangeAspect="1"/>
          </p:cNvPicPr>
          <p:nvPr/>
        </p:nvPicPr>
        <p:blipFill>
          <a:blip r:embed="rId4" cstate="print"/>
          <a:stretch>
            <a:fillRect/>
          </a:stretch>
        </p:blipFill>
        <p:spPr>
          <a:xfrm>
            <a:off x="0" y="0"/>
            <a:ext cx="6858000" cy="428625"/>
          </a:xfrm>
          <a:prstGeom prst="rect">
            <a:avLst/>
          </a:prstGeom>
        </p:spPr>
      </p:pic>
      <p:pic>
        <p:nvPicPr>
          <p:cNvPr id="8" name="Picture 3">
            <a:extLst>
              <a:ext uri="{FF2B5EF4-FFF2-40B4-BE49-F238E27FC236}">
                <a16:creationId xmlns="" xmlns:a16="http://schemas.microsoft.com/office/drawing/2014/main" id="{E103273A-765D-42EA-8184-4A69D2E3839F}"/>
              </a:ext>
            </a:extLst>
          </p:cNvPr>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19085" t="6258" r="16679" b="26248"/>
          <a:stretch/>
        </p:blipFill>
        <p:spPr bwMode="auto">
          <a:xfrm>
            <a:off x="123825" y="4090402"/>
            <a:ext cx="874522" cy="1262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 name="Picture 12" descr="Patrick McDonnell.png"/>
          <p:cNvPicPr>
            <a:picLocks noChangeAspect="1"/>
          </p:cNvPicPr>
          <p:nvPr/>
        </p:nvPicPr>
        <p:blipFill>
          <a:blip r:embed="rId6" cstate="print"/>
          <a:srcRect l="10694" t="12513" r="10556" b="14581"/>
          <a:stretch>
            <a:fillRect/>
          </a:stretch>
        </p:blipFill>
        <p:spPr>
          <a:xfrm>
            <a:off x="123825" y="5534026"/>
            <a:ext cx="869206" cy="733424"/>
          </a:xfrm>
          <a:prstGeom prst="rect">
            <a:avLst/>
          </a:prstGeom>
        </p:spPr>
      </p:pic>
      <p:pic>
        <p:nvPicPr>
          <p:cNvPr id="14" name="Picture 13">
            <a:extLst>
              <a:ext uri="{FF2B5EF4-FFF2-40B4-BE49-F238E27FC236}">
                <a16:creationId xmlns="" xmlns:a16="http://schemas.microsoft.com/office/drawing/2014/main" id="{7125F0A9-22F5-4ACB-906F-783907E69175}"/>
              </a:ext>
            </a:extLst>
          </p:cNvPr>
          <p:cNvPicPr/>
          <p:nvPr/>
        </p:nvPicPr>
        <p:blipFill>
          <a:blip r:embed="rId7" cstate="print">
            <a:extLst>
              <a:ext uri="{28A0092B-C50C-407E-A947-70E740481C1C}">
                <a14:useLocalDpi xmlns="" xmlns:a14="http://schemas.microsoft.com/office/drawing/2010/main" val="0"/>
              </a:ext>
            </a:extLst>
          </a:blip>
          <a:srcRect l="25000" t="19444" r="21355"/>
          <a:stretch>
            <a:fillRect/>
          </a:stretch>
        </p:blipFill>
        <p:spPr bwMode="auto">
          <a:xfrm>
            <a:off x="149131" y="7623767"/>
            <a:ext cx="838200" cy="1029970"/>
          </a:xfrm>
          <a:prstGeom prst="rect">
            <a:avLst/>
          </a:prstGeom>
          <a:noFill/>
          <a:ln w="38100" cmpd="sng">
            <a:noFill/>
          </a:ln>
        </p:spPr>
      </p:pic>
      <p:pic>
        <p:nvPicPr>
          <p:cNvPr id="17" name="Picture 16" descr="Mike Lucas_PortageCountySheriff.jpg"/>
          <p:cNvPicPr>
            <a:picLocks noChangeAspect="1"/>
          </p:cNvPicPr>
          <p:nvPr/>
        </p:nvPicPr>
        <p:blipFill>
          <a:blip r:embed="rId8" cstate="print"/>
          <a:srcRect l="5204" t="5637" r="9742" b="2342"/>
          <a:stretch>
            <a:fillRect/>
          </a:stretch>
        </p:blipFill>
        <p:spPr>
          <a:xfrm>
            <a:off x="155516" y="2728688"/>
            <a:ext cx="806750" cy="1157512"/>
          </a:xfrm>
          <a:prstGeom prst="rect">
            <a:avLst/>
          </a:prstGeom>
        </p:spPr>
      </p:pic>
      <p:pic>
        <p:nvPicPr>
          <p:cNvPr id="18" name="Picture 4" descr="square-osha-logo"/>
          <p:cNvPicPr>
            <a:picLocks noChangeAspect="1" noChangeArrowheads="1"/>
          </p:cNvPicPr>
          <p:nvPr/>
        </p:nvPicPr>
        <p:blipFill>
          <a:blip r:embed="rId9" cstate="print"/>
          <a:srcRect/>
          <a:stretch>
            <a:fillRect/>
          </a:stretch>
        </p:blipFill>
        <p:spPr bwMode="auto">
          <a:xfrm>
            <a:off x="107950" y="1609725"/>
            <a:ext cx="895349" cy="895349"/>
          </a:xfrm>
          <a:prstGeom prst="rect">
            <a:avLst/>
          </a:prstGeom>
          <a:noFill/>
        </p:spPr>
      </p:pic>
      <p:pic>
        <p:nvPicPr>
          <p:cNvPr id="19" name="Picture 18" descr="Mary Arlington.jpg"/>
          <p:cNvPicPr>
            <a:picLocks noChangeAspect="1"/>
          </p:cNvPicPr>
          <p:nvPr/>
        </p:nvPicPr>
        <p:blipFill>
          <a:blip r:embed="rId10" cstate="print"/>
          <a:srcRect t="3623" b="15489"/>
          <a:stretch>
            <a:fillRect/>
          </a:stretch>
        </p:blipFill>
        <p:spPr>
          <a:xfrm>
            <a:off x="148001" y="544479"/>
            <a:ext cx="822479" cy="893795"/>
          </a:xfrm>
          <a:prstGeom prst="rect">
            <a:avLst/>
          </a:prstGeom>
        </p:spPr>
      </p:pic>
    </p:spTree>
    <p:extLst>
      <p:ext uri="{BB962C8B-B14F-4D97-AF65-F5344CB8AC3E}">
        <p14:creationId xmlns="" xmlns:p14="http://schemas.microsoft.com/office/powerpoint/2010/main" val="38318509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1593258890"/>
              </p:ext>
            </p:extLst>
          </p:nvPr>
        </p:nvGraphicFramePr>
        <p:xfrm>
          <a:off x="69684" y="548901"/>
          <a:ext cx="6718632" cy="8488680"/>
        </p:xfrm>
        <a:graphic>
          <a:graphicData uri="http://schemas.openxmlformats.org/drawingml/2006/table">
            <a:tbl>
              <a:tblPr firstRow="1" bandRow="1">
                <a:tableStyleId>{22838BEF-8BB2-4498-84A7-C5851F593DF1}</a:tableStyleId>
              </a:tblPr>
              <a:tblGrid>
                <a:gridCol w="985180">
                  <a:extLst>
                    <a:ext uri="{9D8B030D-6E8A-4147-A177-3AD203B41FA5}">
                      <a16:colId xmlns="" xmlns:a16="http://schemas.microsoft.com/office/drawing/2014/main" val="20000"/>
                    </a:ext>
                  </a:extLst>
                </a:gridCol>
                <a:gridCol w="5733452">
                  <a:extLst>
                    <a:ext uri="{9D8B030D-6E8A-4147-A177-3AD203B41FA5}">
                      <a16:colId xmlns="" xmlns:a16="http://schemas.microsoft.com/office/drawing/2014/main" val="20001"/>
                    </a:ext>
                  </a:extLst>
                </a:gridCol>
              </a:tblGrid>
              <a:tr h="0">
                <a:tc>
                  <a:txBody>
                    <a:bodyPr/>
                    <a:lstStyle/>
                    <a:p>
                      <a:pPr algn="ctr"/>
                      <a:endParaRPr lang="en-US" dirty="0"/>
                    </a:p>
                  </a:txBody>
                  <a:tcPr anchor="ct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000" b="1" dirty="0" smtClean="0"/>
                        <a:t>Rebecca </a:t>
                      </a:r>
                      <a:r>
                        <a:rPr lang="en-US" sz="1000" b="1" dirty="0" err="1" smtClean="0"/>
                        <a:t>Kleefisch</a:t>
                      </a:r>
                      <a:r>
                        <a:rPr lang="en-US" sz="1000" b="1" baseline="0" dirty="0" smtClean="0"/>
                        <a:t> - </a:t>
                      </a:r>
                      <a:r>
                        <a:rPr lang="en-US" sz="1000" b="1" i="1" kern="1200" dirty="0" smtClean="0">
                          <a:solidFill>
                            <a:schemeClr val="dk1"/>
                          </a:solidFill>
                          <a:effectLst/>
                          <a:latin typeface="+mn-lt"/>
                          <a:ea typeface="+mn-ea"/>
                          <a:cs typeface="+mn-cs"/>
                        </a:rPr>
                        <a:t>Jobs Ambassador for Associated Builders and Contractors of Wisconsin</a:t>
                      </a:r>
                    </a:p>
                    <a:p>
                      <a:pPr marL="0" marR="0" indent="0" algn="ctr" defTabSz="820583" rtl="0" eaLnBrk="1" fontAlgn="auto" latinLnBrk="0" hangingPunct="1">
                        <a:lnSpc>
                          <a:spcPct val="100000"/>
                        </a:lnSpc>
                        <a:spcBef>
                          <a:spcPts val="0"/>
                        </a:spcBef>
                        <a:spcAft>
                          <a:spcPts val="0"/>
                        </a:spcAft>
                        <a:buClrTx/>
                        <a:buSzTx/>
                        <a:buFontTx/>
                        <a:buNone/>
                        <a:tabLst/>
                        <a:defRPr/>
                      </a:pPr>
                      <a:r>
                        <a:rPr lang="en-US" sz="900" b="0" kern="1200" dirty="0" smtClean="0">
                          <a:solidFill>
                            <a:schemeClr val="dk1"/>
                          </a:solidFill>
                          <a:effectLst/>
                          <a:latin typeface="Arial Narrow" panose="020B0606020202030204" pitchFamily="34" charset="0"/>
                          <a:ea typeface="+mn-ea"/>
                          <a:cs typeface="+mn-cs"/>
                        </a:rPr>
                        <a:t>Rebecca</a:t>
                      </a:r>
                      <a:r>
                        <a:rPr lang="en-US" sz="900" b="0" kern="1200" baseline="0" dirty="0" smtClean="0">
                          <a:solidFill>
                            <a:schemeClr val="dk1"/>
                          </a:solidFill>
                          <a:effectLst/>
                          <a:latin typeface="Arial Narrow" panose="020B0606020202030204" pitchFamily="34" charset="0"/>
                          <a:ea typeface="+mn-ea"/>
                          <a:cs typeface="+mn-cs"/>
                        </a:rPr>
                        <a:t> </a:t>
                      </a:r>
                      <a:r>
                        <a:rPr lang="en-US" sz="900" b="0" kern="1200" dirty="0" smtClean="0">
                          <a:solidFill>
                            <a:schemeClr val="dk1"/>
                          </a:solidFill>
                          <a:effectLst/>
                          <a:latin typeface="Arial Narrow" panose="020B0606020202030204" pitchFamily="34" charset="0"/>
                          <a:ea typeface="+mn-ea"/>
                          <a:cs typeface="+mn-cs"/>
                        </a:rPr>
                        <a:t>travels the state to encourage more Wisconsin workers to choose well-paying jobs in construction trades.</a:t>
                      </a:r>
                      <a:r>
                        <a:rPr lang="en-US" sz="900" b="0" kern="1200" baseline="0" dirty="0" smtClean="0">
                          <a:solidFill>
                            <a:schemeClr val="dk1"/>
                          </a:solidFill>
                          <a:effectLst/>
                          <a:latin typeface="Arial Narrow" panose="020B0606020202030204" pitchFamily="34" charset="0"/>
                          <a:ea typeface="+mn-ea"/>
                          <a:cs typeface="+mn-cs"/>
                        </a:rPr>
                        <a:t> </a:t>
                      </a:r>
                      <a:r>
                        <a:rPr lang="en-US" sz="900" b="0" kern="1200" dirty="0" smtClean="0">
                          <a:solidFill>
                            <a:schemeClr val="dk1"/>
                          </a:solidFill>
                          <a:effectLst/>
                          <a:latin typeface="Arial Narrow" panose="020B0606020202030204" pitchFamily="34" charset="0"/>
                          <a:ea typeface="+mn-ea"/>
                          <a:cs typeface="+mn-cs"/>
                        </a:rPr>
                        <a:t>The former Executive Director of the Women's Suffrage Centennial Commission, </a:t>
                      </a:r>
                      <a:r>
                        <a:rPr lang="en-US" sz="900" b="0" kern="1200" dirty="0" err="1" smtClean="0">
                          <a:solidFill>
                            <a:schemeClr val="dk1"/>
                          </a:solidFill>
                          <a:effectLst/>
                          <a:latin typeface="Arial Narrow" panose="020B0606020202030204" pitchFamily="34" charset="0"/>
                          <a:ea typeface="+mn-ea"/>
                          <a:cs typeface="+mn-cs"/>
                        </a:rPr>
                        <a:t>Kleefisch</a:t>
                      </a:r>
                      <a:r>
                        <a:rPr lang="en-US" sz="900" b="0" kern="1200" dirty="0" smtClean="0">
                          <a:solidFill>
                            <a:schemeClr val="dk1"/>
                          </a:solidFill>
                          <a:effectLst/>
                          <a:latin typeface="Arial Narrow" panose="020B0606020202030204" pitchFamily="34" charset="0"/>
                          <a:ea typeface="+mn-ea"/>
                          <a:cs typeface="+mn-cs"/>
                        </a:rPr>
                        <a:t> spent much of 2019 in Washington DC, leading the country's efforts to commemorate and educate America about the 100th anniversary of women earning the right to vote.</a:t>
                      </a:r>
                      <a:r>
                        <a:rPr lang="en-US" sz="900" b="0" kern="1200" baseline="0" dirty="0" smtClean="0">
                          <a:solidFill>
                            <a:schemeClr val="dk1"/>
                          </a:solidFill>
                          <a:effectLst/>
                          <a:latin typeface="Arial Narrow" panose="020B0606020202030204" pitchFamily="34" charset="0"/>
                          <a:ea typeface="+mn-ea"/>
                          <a:cs typeface="+mn-cs"/>
                        </a:rPr>
                        <a:t> </a:t>
                      </a:r>
                      <a:r>
                        <a:rPr lang="en-US" sz="900" b="0" kern="1200" dirty="0" smtClean="0">
                          <a:solidFill>
                            <a:schemeClr val="dk1"/>
                          </a:solidFill>
                          <a:effectLst/>
                          <a:latin typeface="Arial Narrow" panose="020B0606020202030204" pitchFamily="34" charset="0"/>
                          <a:ea typeface="+mn-ea"/>
                          <a:cs typeface="+mn-cs"/>
                        </a:rPr>
                        <a:t>Previously, Rebecca served as Lieutenant Governor of Wisconsin where she championed workforce and economic development for 8 years. She is well known for her efforts in fighting poverty, focusing on prison reentry reform, where she pushed for the placement of job centers at corrections facilities. She helped create and chaired the Interagency Council on Homelessness which produced Wisconsin's first action plan to end homelessness as we know it.</a:t>
                      </a:r>
                      <a:r>
                        <a:rPr lang="en-US" sz="900" b="0" kern="1200" baseline="0" dirty="0" smtClean="0">
                          <a:solidFill>
                            <a:schemeClr val="dk1"/>
                          </a:solidFill>
                          <a:effectLst/>
                          <a:latin typeface="Arial Narrow" panose="020B0606020202030204" pitchFamily="34" charset="0"/>
                          <a:ea typeface="+mn-ea"/>
                          <a:cs typeface="+mn-cs"/>
                        </a:rPr>
                        <a:t> </a:t>
                      </a:r>
                      <a:r>
                        <a:rPr lang="en-US" sz="900" b="0" kern="1200" dirty="0" smtClean="0">
                          <a:solidFill>
                            <a:schemeClr val="dk1"/>
                          </a:solidFill>
                          <a:effectLst/>
                          <a:latin typeface="Arial Narrow" panose="020B0606020202030204" pitchFamily="34" charset="0"/>
                          <a:ea typeface="+mn-ea"/>
                          <a:cs typeface="+mn-cs"/>
                        </a:rPr>
                        <a:t>Rebecca also co-chaired the Governor's Task Force on </a:t>
                      </a:r>
                      <a:r>
                        <a:rPr lang="en-US" sz="900" b="0" kern="1200" dirty="0" err="1" smtClean="0">
                          <a:solidFill>
                            <a:schemeClr val="dk1"/>
                          </a:solidFill>
                          <a:effectLst/>
                          <a:latin typeface="Arial Narrow" panose="020B0606020202030204" pitchFamily="34" charset="0"/>
                          <a:ea typeface="+mn-ea"/>
                          <a:cs typeface="+mn-cs"/>
                        </a:rPr>
                        <a:t>Opioids</a:t>
                      </a:r>
                      <a:r>
                        <a:rPr lang="en-US" sz="900" b="0" kern="1200" dirty="0" smtClean="0">
                          <a:solidFill>
                            <a:schemeClr val="dk1"/>
                          </a:solidFill>
                          <a:effectLst/>
                          <a:latin typeface="Arial Narrow" panose="020B0606020202030204" pitchFamily="34" charset="0"/>
                          <a:ea typeface="+mn-ea"/>
                          <a:cs typeface="+mn-cs"/>
                        </a:rPr>
                        <a:t> Abuse and the Task Force on Minority Unemployment.</a:t>
                      </a:r>
                      <a:r>
                        <a:rPr lang="en-US" sz="900" b="0" kern="1200" baseline="0" dirty="0" smtClean="0">
                          <a:solidFill>
                            <a:schemeClr val="dk1"/>
                          </a:solidFill>
                          <a:effectLst/>
                          <a:latin typeface="Arial Narrow" panose="020B0606020202030204" pitchFamily="34" charset="0"/>
                          <a:ea typeface="+mn-ea"/>
                          <a:cs typeface="+mn-cs"/>
                        </a:rPr>
                        <a:t> </a:t>
                      </a:r>
                      <a:r>
                        <a:rPr lang="en-US" sz="900" b="0" kern="1200" dirty="0" smtClean="0">
                          <a:solidFill>
                            <a:schemeClr val="dk1"/>
                          </a:solidFill>
                          <a:effectLst/>
                          <a:latin typeface="Arial Narrow" panose="020B0606020202030204" pitchFamily="34" charset="0"/>
                          <a:ea typeface="+mn-ea"/>
                          <a:cs typeface="+mn-cs"/>
                        </a:rPr>
                        <a:t>Rebecca started the Governor's Small Business Summit, a symposium for small business owners to gain exclusive all-day access to state leaders and Small Business Academy, a free half day seminar designed for minority and female potential entrepreneurs.</a:t>
                      </a:r>
                      <a:r>
                        <a:rPr lang="en-US" sz="900" b="0" kern="1200" baseline="0" dirty="0" smtClean="0">
                          <a:solidFill>
                            <a:schemeClr val="dk1"/>
                          </a:solidFill>
                          <a:effectLst/>
                          <a:latin typeface="Arial Narrow" panose="020B0606020202030204" pitchFamily="34" charset="0"/>
                          <a:ea typeface="+mn-ea"/>
                          <a:cs typeface="+mn-cs"/>
                        </a:rPr>
                        <a:t> </a:t>
                      </a:r>
                      <a:r>
                        <a:rPr lang="en-US" sz="900" b="0" kern="1200" dirty="0" smtClean="0">
                          <a:solidFill>
                            <a:schemeClr val="dk1"/>
                          </a:solidFill>
                          <a:effectLst/>
                          <a:latin typeface="Arial Narrow" panose="020B0606020202030204" pitchFamily="34" charset="0"/>
                          <a:ea typeface="+mn-ea"/>
                          <a:cs typeface="+mn-cs"/>
                        </a:rPr>
                        <a:t>She is the former Chairman of the Aerospace States Association, which articulates and advocates for aerospace and aviation policy across the country. She is the former Chairman of the Republican Lieutenant Governors' Association. </a:t>
                      </a:r>
                      <a:r>
                        <a:rPr lang="en-US" sz="900" b="0" kern="1200" baseline="0" dirty="0" smtClean="0">
                          <a:solidFill>
                            <a:schemeClr val="dk1"/>
                          </a:solidFill>
                          <a:effectLst/>
                          <a:latin typeface="Arial Narrow" panose="020B0606020202030204" pitchFamily="34" charset="0"/>
                          <a:ea typeface="+mn-ea"/>
                          <a:cs typeface="+mn-cs"/>
                        </a:rPr>
                        <a:t> </a:t>
                      </a:r>
                      <a:r>
                        <a:rPr lang="en-US" sz="900" b="0" kern="1200" dirty="0" smtClean="0">
                          <a:solidFill>
                            <a:schemeClr val="dk1"/>
                          </a:solidFill>
                          <a:effectLst/>
                          <a:latin typeface="Arial Narrow" panose="020B0606020202030204" pitchFamily="34" charset="0"/>
                          <a:ea typeface="+mn-ea"/>
                          <a:cs typeface="+mn-cs"/>
                        </a:rPr>
                        <a:t>Rebecca is a member of the Town Bank and the Joseph Project Boards of Directors, former owner of a small media and marketing firm and a "recovering journalist". She lives in Concord, WI with her husband Joel and daughters Ella and Violet. </a:t>
                      </a:r>
                      <a:endParaRPr lang="en-US" sz="900" dirty="0" smtClean="0">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tr>
              <a:tr h="0">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Rich </a:t>
                      </a:r>
                      <a:r>
                        <a:rPr kumimoji="0" lang="en-US" sz="1000" b="1" i="0" u="none" strike="noStrike" kern="1200" cap="none" spc="0" normalizeH="0" baseline="0" noProof="0" dirty="0" err="1" smtClean="0">
                          <a:ln>
                            <a:noFill/>
                          </a:ln>
                          <a:solidFill>
                            <a:prstClr val="black"/>
                          </a:solidFill>
                          <a:effectLst/>
                          <a:uLnTx/>
                          <a:uFillTx/>
                          <a:latin typeface="+mn-lt"/>
                          <a:ea typeface="+mn-ea"/>
                          <a:cs typeface="+mn-cs"/>
                        </a:rPr>
                        <a:t>Durkee</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 </a:t>
                      </a:r>
                      <a:r>
                        <a:rPr kumimoji="0" lang="en-US" sz="1000" b="1" i="1" u="none" strike="noStrike" kern="1200" cap="none" spc="0" normalizeH="0" baseline="0" noProof="0" dirty="0" err="1" smtClean="0">
                          <a:ln>
                            <a:noFill/>
                          </a:ln>
                          <a:solidFill>
                            <a:prstClr val="black"/>
                          </a:solidFill>
                          <a:effectLst/>
                          <a:uLnTx/>
                          <a:uFillTx/>
                          <a:latin typeface="+mn-lt"/>
                          <a:ea typeface="+mn-ea"/>
                          <a:cs typeface="+mn-cs"/>
                        </a:rPr>
                        <a:t>Secura</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 Insurance</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i="0" kern="1200" dirty="0" smtClean="0">
                          <a:solidFill>
                            <a:schemeClr val="dk1"/>
                          </a:solidFill>
                          <a:effectLst/>
                          <a:latin typeface="Arial Narrow" panose="020B0606020202030204" pitchFamily="34" charset="0"/>
                          <a:ea typeface="+mn-ea"/>
                          <a:cs typeface="+mn-cs"/>
                        </a:rPr>
                        <a:t>Rich </a:t>
                      </a:r>
                      <a:r>
                        <a:rPr lang="en-US" sz="900" b="0" i="0" kern="1200" dirty="0" err="1" smtClean="0">
                          <a:solidFill>
                            <a:schemeClr val="dk1"/>
                          </a:solidFill>
                          <a:effectLst/>
                          <a:latin typeface="Arial Narrow" panose="020B0606020202030204" pitchFamily="34" charset="0"/>
                          <a:ea typeface="+mn-ea"/>
                          <a:cs typeface="+mn-cs"/>
                        </a:rPr>
                        <a:t>Durkee</a:t>
                      </a:r>
                      <a:r>
                        <a:rPr lang="en-US" sz="900" b="0" i="0" kern="1200" dirty="0" smtClean="0">
                          <a:solidFill>
                            <a:schemeClr val="dk1"/>
                          </a:solidFill>
                          <a:effectLst/>
                          <a:latin typeface="Arial Narrow" panose="020B0606020202030204" pitchFamily="34" charset="0"/>
                          <a:ea typeface="+mn-ea"/>
                          <a:cs typeface="+mn-cs"/>
                        </a:rPr>
                        <a:t> grew up on a small dairy farm in Wisconsin where he learned the importance of safety at an early age. In</a:t>
                      </a:r>
                      <a:r>
                        <a:rPr lang="en-US" sz="900" b="0" i="0" kern="1200" baseline="0" dirty="0" smtClean="0">
                          <a:solidFill>
                            <a:schemeClr val="dk1"/>
                          </a:solidFill>
                          <a:effectLst/>
                          <a:latin typeface="Arial Narrow" panose="020B0606020202030204" pitchFamily="34" charset="0"/>
                          <a:ea typeface="+mn-ea"/>
                          <a:cs typeface="+mn-cs"/>
                        </a:rPr>
                        <a:t> college, h</a:t>
                      </a:r>
                      <a:r>
                        <a:rPr lang="en-US" sz="900" b="0" i="0" kern="1200" dirty="0" smtClean="0">
                          <a:solidFill>
                            <a:schemeClr val="dk1"/>
                          </a:solidFill>
                          <a:effectLst/>
                          <a:latin typeface="Arial Narrow" panose="020B0606020202030204" pitchFamily="34" charset="0"/>
                          <a:ea typeface="+mn-ea"/>
                          <a:cs typeface="+mn-cs"/>
                        </a:rPr>
                        <a:t>e worked as a heavy equipment operator where he performed golf course construction in Kohler, WI. After college, Rich managed the safety &amp; health compliance for a Fortune 500 company with locations in Wisconsin, Kentucky, Missouri, and Mexico. He has worked in the risk management field for more than 24 years, consulting with clients on their safety and risk management programs.</a:t>
                      </a:r>
                      <a:r>
                        <a:rPr lang="en-US" sz="900" b="0" i="0" kern="1200" baseline="0" dirty="0" smtClean="0">
                          <a:solidFill>
                            <a:schemeClr val="dk1"/>
                          </a:solidFill>
                          <a:effectLst/>
                          <a:latin typeface="Arial Narrow" panose="020B0606020202030204" pitchFamily="34" charset="0"/>
                          <a:ea typeface="+mn-ea"/>
                          <a:cs typeface="+mn-cs"/>
                        </a:rPr>
                        <a:t> </a:t>
                      </a:r>
                      <a:r>
                        <a:rPr lang="en-US" sz="900" b="0" i="0" kern="1200" dirty="0" smtClean="0">
                          <a:solidFill>
                            <a:schemeClr val="dk1"/>
                          </a:solidFill>
                          <a:effectLst/>
                          <a:latin typeface="Arial Narrow" panose="020B0606020202030204" pitchFamily="34" charset="0"/>
                          <a:ea typeface="+mn-ea"/>
                          <a:cs typeface="+mn-cs"/>
                        </a:rPr>
                        <a:t>He holds certifications in Workers’ Compensation, Behavioral Aspects of Safety, Machine Guarding, and Ergonomics. He also has expertise in safety leadership and supervisor training.</a:t>
                      </a:r>
                      <a:r>
                        <a:rPr lang="en-US" sz="900" b="0" i="0" kern="1200" baseline="0" dirty="0" smtClean="0">
                          <a:solidFill>
                            <a:schemeClr val="dk1"/>
                          </a:solidFill>
                          <a:effectLst/>
                          <a:latin typeface="Arial Narrow" panose="020B0606020202030204" pitchFamily="34" charset="0"/>
                          <a:ea typeface="+mn-ea"/>
                          <a:cs typeface="+mn-cs"/>
                        </a:rPr>
                        <a:t> </a:t>
                      </a:r>
                      <a:r>
                        <a:rPr lang="en-US" sz="900" b="0" i="0" kern="1200" dirty="0" smtClean="0">
                          <a:solidFill>
                            <a:schemeClr val="dk1"/>
                          </a:solidFill>
                          <a:effectLst/>
                          <a:latin typeface="Arial Narrow" panose="020B0606020202030204" pitchFamily="34" charset="0"/>
                          <a:ea typeface="+mn-ea"/>
                          <a:cs typeface="+mn-cs"/>
                        </a:rPr>
                        <a:t>Rich graduated from the University of Wisconsin–Whitewater, one of the highest-ranking risk management schools in the nation. He holds a Bachelor of Science Degree in occupational safety and health.</a:t>
                      </a:r>
                      <a:r>
                        <a:rPr lang="en-US" sz="900" b="0" i="0" kern="1200" baseline="0" dirty="0" smtClean="0">
                          <a:solidFill>
                            <a:schemeClr val="dk1"/>
                          </a:solidFill>
                          <a:effectLst/>
                          <a:latin typeface="Arial Narrow" panose="020B0606020202030204" pitchFamily="34" charset="0"/>
                          <a:ea typeface="+mn-ea"/>
                          <a:cs typeface="+mn-cs"/>
                        </a:rPr>
                        <a:t> </a:t>
                      </a:r>
                      <a:r>
                        <a:rPr lang="en-US" sz="900" b="0" i="0" kern="1200" dirty="0" smtClean="0">
                          <a:solidFill>
                            <a:schemeClr val="dk1"/>
                          </a:solidFill>
                          <a:effectLst/>
                          <a:latin typeface="Arial Narrow" panose="020B0606020202030204" pitchFamily="34" charset="0"/>
                          <a:ea typeface="+mn-ea"/>
                          <a:cs typeface="+mn-cs"/>
                        </a:rPr>
                        <a:t>In his free time, Rich enjoys spending time with family and friends, cooking, being outdoors, hiking, kayaking, and golfing. He resides in Baraboo, WI.</a:t>
                      </a:r>
                    </a:p>
                  </a:txBody>
                  <a:tcPr anchor="ctr"/>
                </a:tc>
              </a:tr>
              <a:tr h="0">
                <a:tc>
                  <a:txBody>
                    <a:bodyPr/>
                    <a:lstStyle/>
                    <a:p>
                      <a:pPr algn="ctr"/>
                      <a:endParaRPr lang="en-US" dirty="0"/>
                    </a:p>
                  </a:txBody>
                  <a:tcPr anchor="ctr"/>
                </a:tc>
                <a:tc>
                  <a:txBody>
                    <a:bodyPr/>
                    <a:lstStyle/>
                    <a:p>
                      <a:pPr algn="ctr" rtl="0"/>
                      <a:r>
                        <a:rPr lang="en-US" sz="1000" b="1" i="0" u="none" strike="noStrike" kern="1200" dirty="0" smtClean="0">
                          <a:solidFill>
                            <a:schemeClr val="dk1"/>
                          </a:solidFill>
                          <a:latin typeface="+mn-lt"/>
                          <a:ea typeface="+mn-ea"/>
                          <a:cs typeface="+mn-cs"/>
                        </a:rPr>
                        <a:t>Ron </a:t>
                      </a:r>
                      <a:r>
                        <a:rPr lang="en-US" sz="1000" b="1" i="0" u="none" strike="noStrike" kern="1200" dirty="0" err="1" smtClean="0">
                          <a:solidFill>
                            <a:schemeClr val="dk1"/>
                          </a:solidFill>
                          <a:latin typeface="+mn-lt"/>
                          <a:ea typeface="+mn-ea"/>
                          <a:cs typeface="+mn-cs"/>
                        </a:rPr>
                        <a:t>Romens</a:t>
                      </a:r>
                      <a:r>
                        <a:rPr lang="en-US" sz="1000" b="1" i="0" u="none" strike="noStrike" kern="1200" dirty="0" smtClean="0">
                          <a:solidFill>
                            <a:schemeClr val="dk1"/>
                          </a:solidFill>
                          <a:latin typeface="+mn-lt"/>
                          <a:ea typeface="+mn-ea"/>
                          <a:cs typeface="+mn-cs"/>
                        </a:rPr>
                        <a:t> – </a:t>
                      </a:r>
                      <a:r>
                        <a:rPr lang="en-US" sz="1000" b="1" i="1" u="none" strike="noStrike" kern="1200" dirty="0" smtClean="0">
                          <a:solidFill>
                            <a:schemeClr val="dk1"/>
                          </a:solidFill>
                          <a:latin typeface="+mn-lt"/>
                          <a:ea typeface="+mn-ea"/>
                          <a:cs typeface="+mn-cs"/>
                        </a:rPr>
                        <a:t>President at Commercial Recreation Specialists</a:t>
                      </a:r>
                      <a:endParaRPr lang="en-US" sz="1000" b="0" i="1" dirty="0" smtClean="0"/>
                    </a:p>
                    <a:p>
                      <a:pPr algn="ctr" rtl="0"/>
                      <a:r>
                        <a:rPr lang="en-US" sz="900" b="0" i="0" u="none" strike="noStrike" kern="1200" dirty="0" smtClean="0">
                          <a:solidFill>
                            <a:schemeClr val="dk1"/>
                          </a:solidFill>
                          <a:latin typeface="Arial Narrow" pitchFamily="34" charset="0"/>
                          <a:ea typeface="+mn-ea"/>
                          <a:cs typeface="+mn-cs"/>
                        </a:rPr>
                        <a:t>As the president of CRS, Ron is responsible for running all facets of the business. He has a proven executive management track record and over 20 years of experience in the recreation and </a:t>
                      </a:r>
                      <a:r>
                        <a:rPr lang="en-US" sz="900" b="0" i="0" u="none" strike="noStrike" kern="1200" dirty="0" err="1" smtClean="0">
                          <a:solidFill>
                            <a:schemeClr val="dk1"/>
                          </a:solidFill>
                          <a:latin typeface="Arial Narrow" pitchFamily="34" charset="0"/>
                          <a:ea typeface="+mn-ea"/>
                          <a:cs typeface="+mn-cs"/>
                        </a:rPr>
                        <a:t>watersports</a:t>
                      </a:r>
                      <a:r>
                        <a:rPr lang="en-US" sz="900" b="0" i="0" u="none" strike="noStrike" kern="1200" dirty="0" smtClean="0">
                          <a:solidFill>
                            <a:schemeClr val="dk1"/>
                          </a:solidFill>
                          <a:latin typeface="Arial Narrow" pitchFamily="34" charset="0"/>
                          <a:ea typeface="+mn-ea"/>
                          <a:cs typeface="+mn-cs"/>
                        </a:rPr>
                        <a:t> industries. Prior to founding CRS with Rich Wills in 1999, </a:t>
                      </a:r>
                      <a:r>
                        <a:rPr lang="en-US" sz="900" b="0" i="0" u="none" strike="noStrike" kern="1200" dirty="0" err="1" smtClean="0">
                          <a:solidFill>
                            <a:schemeClr val="dk1"/>
                          </a:solidFill>
                          <a:latin typeface="Arial Narrow" pitchFamily="34" charset="0"/>
                          <a:ea typeface="+mn-ea"/>
                          <a:cs typeface="+mn-cs"/>
                        </a:rPr>
                        <a:t>Romens</a:t>
                      </a:r>
                      <a:r>
                        <a:rPr lang="en-US" sz="900" b="0" i="0" u="none" strike="noStrike" kern="1200" dirty="0" smtClean="0">
                          <a:solidFill>
                            <a:schemeClr val="dk1"/>
                          </a:solidFill>
                          <a:latin typeface="Arial Narrow" pitchFamily="34" charset="0"/>
                          <a:ea typeface="+mn-ea"/>
                          <a:cs typeface="+mn-cs"/>
                        </a:rPr>
                        <a:t> was a founding member of RAVE Sports, a front-runner in the </a:t>
                      </a:r>
                      <a:r>
                        <a:rPr lang="en-US" sz="900" b="0" i="0" u="none" strike="noStrike" kern="1200" dirty="0" err="1" smtClean="0">
                          <a:solidFill>
                            <a:schemeClr val="dk1"/>
                          </a:solidFill>
                          <a:latin typeface="Arial Narrow" pitchFamily="34" charset="0"/>
                          <a:ea typeface="+mn-ea"/>
                          <a:cs typeface="+mn-cs"/>
                        </a:rPr>
                        <a:t>watersports</a:t>
                      </a:r>
                      <a:r>
                        <a:rPr lang="en-US" sz="900" b="0" i="0" u="none" strike="noStrike" kern="1200" dirty="0" smtClean="0">
                          <a:solidFill>
                            <a:schemeClr val="dk1"/>
                          </a:solidFill>
                          <a:latin typeface="Arial Narrow" pitchFamily="34" charset="0"/>
                          <a:ea typeface="+mn-ea"/>
                          <a:cs typeface="+mn-cs"/>
                        </a:rPr>
                        <a:t> industry and inventor of the water trampoline. As president, Ron has positioned CRS as a leader in the commercial recreation industry and specializes in aiding public entities through the development of water-based recreation zones from concept through completion. Under his guidance, CRS has added full design services through CRS Design and expanded its product offerings to include water </a:t>
                      </a:r>
                      <a:r>
                        <a:rPr lang="en-US" sz="900" b="0" i="0" u="none" strike="noStrike" kern="1200" dirty="0" err="1" smtClean="0">
                          <a:solidFill>
                            <a:schemeClr val="dk1"/>
                          </a:solidFill>
                          <a:latin typeface="Arial Narrow" pitchFamily="34" charset="0"/>
                          <a:ea typeface="+mn-ea"/>
                          <a:cs typeface="+mn-cs"/>
                        </a:rPr>
                        <a:t>inflatables</a:t>
                      </a:r>
                      <a:r>
                        <a:rPr lang="en-US" sz="900" b="0" i="0" u="none" strike="noStrike" kern="1200" dirty="0" smtClean="0">
                          <a:solidFill>
                            <a:schemeClr val="dk1"/>
                          </a:solidFill>
                          <a:latin typeface="Arial Narrow" pitchFamily="34" charset="0"/>
                          <a:ea typeface="+mn-ea"/>
                          <a:cs typeface="+mn-cs"/>
                        </a:rPr>
                        <a:t>, </a:t>
                      </a:r>
                      <a:r>
                        <a:rPr lang="en-US" sz="900" b="0" i="0" u="none" strike="noStrike" kern="1200" dirty="0" err="1" smtClean="0">
                          <a:solidFill>
                            <a:schemeClr val="dk1"/>
                          </a:solidFill>
                          <a:latin typeface="Arial Narrow" pitchFamily="34" charset="0"/>
                          <a:ea typeface="+mn-ea"/>
                          <a:cs typeface="+mn-cs"/>
                        </a:rPr>
                        <a:t>Splashpads</a:t>
                      </a:r>
                      <a:r>
                        <a:rPr lang="en-US" sz="900" b="0" i="0" u="none" strike="noStrike" kern="1200" dirty="0" smtClean="0">
                          <a:solidFill>
                            <a:schemeClr val="dk1"/>
                          </a:solidFill>
                          <a:latin typeface="Arial Narrow" pitchFamily="34" charset="0"/>
                          <a:ea typeface="+mn-ea"/>
                          <a:cs typeface="+mn-cs"/>
                        </a:rPr>
                        <a:t>, playgrounds, shade, shelter and other recreation amenities.</a:t>
                      </a:r>
                      <a:endParaRPr lang="en-US" sz="900" b="0" dirty="0" smtClean="0">
                        <a:latin typeface="Arial Narrow" pitchFamily="34" charset="0"/>
                      </a:endParaRPr>
                    </a:p>
                  </a:txBody>
                  <a:tcPr anchor="ctr"/>
                </a:tc>
              </a:tr>
              <a:tr h="0">
                <a:tc>
                  <a:txBody>
                    <a:bodyPr/>
                    <a:lstStyle/>
                    <a:p>
                      <a:pPr algn="ctr"/>
                      <a:endParaRPr lang="en-US" dirty="0"/>
                    </a:p>
                  </a:txBody>
                  <a:tcPr anchor="ctr"/>
                </a:tc>
                <a:tc>
                  <a:txBody>
                    <a:bodyPr/>
                    <a:lstStyle/>
                    <a:p>
                      <a:pPr marL="0" marR="0" algn="ctr">
                        <a:spcBef>
                          <a:spcPts val="0"/>
                        </a:spcBef>
                        <a:spcAft>
                          <a:spcPts val="0"/>
                        </a:spcAft>
                      </a:pPr>
                      <a:r>
                        <a:rPr lang="en-US" sz="1000" b="1" dirty="0">
                          <a:effectLst/>
                        </a:rPr>
                        <a:t>Sarah Krause </a:t>
                      </a:r>
                      <a:r>
                        <a:rPr lang="en-US" sz="1000" dirty="0">
                          <a:effectLst/>
                        </a:rPr>
                        <a:t>– </a:t>
                      </a:r>
                      <a:r>
                        <a:rPr lang="en-US" sz="1000" b="1" i="1" dirty="0">
                          <a:effectLst/>
                        </a:rPr>
                        <a:t>CCO at C&amp;D Hospitality</a:t>
                      </a:r>
                    </a:p>
                    <a:p>
                      <a:pPr marL="0" marR="0" algn="ctr">
                        <a:spcBef>
                          <a:spcPts val="0"/>
                        </a:spcBef>
                        <a:spcAft>
                          <a:spcPts val="0"/>
                        </a:spcAft>
                      </a:pPr>
                      <a:endParaRPr lang="en-US" sz="200" dirty="0">
                        <a:effectLst/>
                      </a:endParaRPr>
                    </a:p>
                    <a:p>
                      <a:pPr marL="0" marR="0" algn="ctr">
                        <a:spcBef>
                          <a:spcPts val="0"/>
                        </a:spcBef>
                        <a:spcAft>
                          <a:spcPts val="0"/>
                        </a:spcAft>
                      </a:pPr>
                      <a:r>
                        <a:rPr lang="en-US" sz="900" b="0" dirty="0">
                          <a:latin typeface="Arial Narrow" panose="020B0606020202030204" pitchFamily="34" charset="0"/>
                          <a:cs typeface="Arial" panose="020B0604020202020204" pitchFamily="34" charset="0"/>
                        </a:rPr>
                        <a:t>I have been the manager of Rivers Edge Campground for going on 4 years now.  Before taking on the responsibilities of running a campground I had owned a bar in </a:t>
                      </a:r>
                      <a:r>
                        <a:rPr lang="en-US" sz="900" b="0" dirty="0" err="1">
                          <a:latin typeface="Arial Narrow" panose="020B0606020202030204" pitchFamily="34" charset="0"/>
                          <a:cs typeface="Arial" panose="020B0604020202020204" pitchFamily="34" charset="0"/>
                        </a:rPr>
                        <a:t>Stetsonville</a:t>
                      </a:r>
                      <a:r>
                        <a:rPr lang="en-US" sz="900" b="0" dirty="0">
                          <a:latin typeface="Arial Narrow" panose="020B0606020202030204" pitchFamily="34" charset="0"/>
                          <a:cs typeface="Arial" panose="020B0604020202020204" pitchFamily="34" charset="0"/>
                        </a:rPr>
                        <a:t>, WI called the Roost bar and Crazy Cow Grill.  Prior to that adventure I had spent my whole life in customers service.  I am the longest running employee of a bar in Weston, 29 years this year (I do still moonlight there to keep my title) have owned a clothing boutique, managed 2 motels, and sold insurance.   I love hospitality and customer service, I thrive on making people smile.  I also currently am on the board for our local Bowl for kids sake.  I enjoy running fundraisers and large events.  I enjoy WACO and all it has to offer and would love to be a part of helping it continue to grow and help others grow.</a:t>
                      </a:r>
                      <a:r>
                        <a:rPr lang="en-US" sz="900" b="0" dirty="0">
                          <a:effectLst/>
                          <a:latin typeface="Arial Narrow" panose="020B0606020202030204" pitchFamily="34" charset="0"/>
                          <a:cs typeface="Arial" panose="020B0604020202020204" pitchFamily="34" charset="0"/>
                        </a:rPr>
                        <a:t> </a:t>
                      </a:r>
                      <a:endParaRPr lang="en-US" sz="900" b="0" i="0" baseline="0" dirty="0">
                        <a:latin typeface="Arial Narrow" panose="020B0606020202030204" pitchFamily="34" charset="0"/>
                      </a:endParaRPr>
                    </a:p>
                  </a:txBody>
                  <a:tcPr anchor="ctr"/>
                </a:tc>
                <a:extLst>
                  <a:ext uri="{0D108BD9-81ED-4DB2-BD59-A6C34878D82A}">
                    <a16:rowId xmlns="" xmlns:a16="http://schemas.microsoft.com/office/drawing/2014/main" val="10001"/>
                  </a:ext>
                </a:extLst>
              </a:tr>
              <a:tr h="689613">
                <a:tc>
                  <a:txBody>
                    <a:bodyPr/>
                    <a:lstStyle/>
                    <a:p>
                      <a:pPr algn="ctr"/>
                      <a:endParaRPr lang="en-US" dirty="0"/>
                    </a:p>
                  </a:txBody>
                  <a:tcPr anchor="ct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000" b="1" dirty="0">
                          <a:latin typeface="+mn-lt"/>
                          <a:cs typeface="Calibri" panose="020F0502020204030204" pitchFamily="34" charset="0"/>
                        </a:rPr>
                        <a:t>Scott</a:t>
                      </a:r>
                      <a:r>
                        <a:rPr lang="en-US" sz="1000" b="1" baseline="0" dirty="0">
                          <a:latin typeface="+mn-lt"/>
                          <a:cs typeface="Calibri" panose="020F0502020204030204" pitchFamily="34" charset="0"/>
                        </a:rPr>
                        <a:t> </a:t>
                      </a:r>
                      <a:r>
                        <a:rPr lang="en-US" sz="1000" b="1" baseline="0" dirty="0" err="1">
                          <a:latin typeface="+mn-lt"/>
                          <a:cs typeface="Calibri" panose="020F0502020204030204" pitchFamily="34" charset="0"/>
                        </a:rPr>
                        <a:t>Lesnick</a:t>
                      </a:r>
                      <a:r>
                        <a:rPr lang="en-US" sz="1000" b="1" baseline="0" dirty="0">
                          <a:latin typeface="+mn-lt"/>
                          <a:cs typeface="Calibri" panose="020F0502020204030204" pitchFamily="34" charset="0"/>
                        </a:rPr>
                        <a:t> </a:t>
                      </a:r>
                      <a:r>
                        <a:rPr lang="en-US" sz="1000" b="1" dirty="0">
                          <a:latin typeface="+mn-lt"/>
                          <a:cs typeface="Calibri" panose="020F0502020204030204" pitchFamily="34" charset="0"/>
                        </a:rPr>
                        <a:t>– </a:t>
                      </a:r>
                      <a:r>
                        <a:rPr lang="en-US" sz="1000" b="1" i="1" dirty="0" smtClean="0">
                          <a:latin typeface="+mn-lt"/>
                          <a:cs typeface="+mn-cs"/>
                        </a:rPr>
                        <a:t>Global</a:t>
                      </a:r>
                      <a:r>
                        <a:rPr lang="en-US" sz="1000" b="1" i="1" baseline="0" dirty="0" smtClean="0">
                          <a:latin typeface="+mn-lt"/>
                          <a:cs typeface="+mn-cs"/>
                        </a:rPr>
                        <a:t> Leadership Speaker</a:t>
                      </a:r>
                    </a:p>
                    <a:p>
                      <a:pPr marL="0" marR="0" indent="0" algn="ctr" defTabSz="820583" rtl="0" eaLnBrk="1" fontAlgn="auto" latinLnBrk="0" hangingPunct="1">
                        <a:lnSpc>
                          <a:spcPct val="100000"/>
                        </a:lnSpc>
                        <a:spcBef>
                          <a:spcPts val="0"/>
                        </a:spcBef>
                        <a:spcAft>
                          <a:spcPts val="0"/>
                        </a:spcAft>
                        <a:buClrTx/>
                        <a:buSzTx/>
                        <a:buFontTx/>
                        <a:buNone/>
                        <a:tabLst/>
                        <a:defRPr/>
                      </a:pPr>
                      <a:r>
                        <a:rPr lang="en-US" sz="900" dirty="0" smtClean="0">
                          <a:latin typeface="Arial Narrow" pitchFamily="34" charset="0"/>
                        </a:rPr>
                        <a:t>Scott </a:t>
                      </a:r>
                      <a:r>
                        <a:rPr lang="en-US" sz="900" dirty="0" err="1" smtClean="0">
                          <a:latin typeface="Arial Narrow" pitchFamily="34" charset="0"/>
                        </a:rPr>
                        <a:t>Lesnick</a:t>
                      </a:r>
                      <a:r>
                        <a:rPr lang="en-US" sz="900" dirty="0" smtClean="0">
                          <a:latin typeface="Arial Narrow" pitchFamily="34" charset="0"/>
                        </a:rPr>
                        <a:t> is a Global Leadership Speaker who is motivational, instructional and educational in style and tone. He presents powerful keynotes and interactive breakout sessions, webinars at 60+ events a year and is a consultant and author. Also, Scott earned his </a:t>
                      </a:r>
                      <a:r>
                        <a:rPr lang="en-US" sz="900" dirty="0" err="1" smtClean="0">
                          <a:latin typeface="Arial Narrow" pitchFamily="34" charset="0"/>
                        </a:rPr>
                        <a:t>CSPCertified</a:t>
                      </a:r>
                      <a:r>
                        <a:rPr lang="en-US" sz="900" dirty="0" smtClean="0">
                          <a:latin typeface="Arial Narrow" pitchFamily="34" charset="0"/>
                        </a:rPr>
                        <a:t> Speaking Professional from the National Speakers Association. Only 12% of speakers world-wide have this designation! Scott is also a Certified Virtual Presenter. In addition, Scott spent 24 award-winning sales and management years at Shaw Industries a Berkshire Hathaway Fortune 500 company. Scott served as the Dean of the Academy for Professional Speakers in 2016-17. He is a graduate of The University of Miami, Florida. Scott recently presented at </a:t>
                      </a:r>
                      <a:r>
                        <a:rPr lang="en-US" sz="900" dirty="0" err="1" smtClean="0">
                          <a:latin typeface="Arial Narrow" pitchFamily="34" charset="0"/>
                        </a:rPr>
                        <a:t>TEDx</a:t>
                      </a:r>
                      <a:r>
                        <a:rPr lang="en-US" sz="900" dirty="0" smtClean="0">
                          <a:latin typeface="Arial Narrow" pitchFamily="34" charset="0"/>
                        </a:rPr>
                        <a:t>. And, he’s run the equivalent of 2X around the planet. That’s 50k! His memoir, “</a:t>
                      </a:r>
                      <a:r>
                        <a:rPr lang="en-US" sz="900" dirty="0" err="1" smtClean="0">
                          <a:latin typeface="Arial Narrow" pitchFamily="34" charset="0"/>
                        </a:rPr>
                        <a:t>Kidjacked</a:t>
                      </a:r>
                      <a:r>
                        <a:rPr lang="en-US" sz="900" dirty="0" smtClean="0">
                          <a:latin typeface="Arial Narrow" pitchFamily="34" charset="0"/>
                        </a:rPr>
                        <a:t> – A Father’s Story” and his book </a:t>
                      </a:r>
                      <a:r>
                        <a:rPr lang="en-US" sz="900" dirty="0" err="1" smtClean="0">
                          <a:latin typeface="Arial Narrow" pitchFamily="34" charset="0"/>
                        </a:rPr>
                        <a:t>Lifejacked</a:t>
                      </a:r>
                      <a:r>
                        <a:rPr lang="en-US" sz="900" dirty="0" smtClean="0">
                          <a:latin typeface="Arial Narrow" pitchFamily="34" charset="0"/>
                        </a:rPr>
                        <a:t>: Life Lessons on Leadership were published to critical acclaim. Scott’s motivational, educational and inspirational presentations center around topics including: personal and professional growth, leadership, HR, generational and cultural inclusion excellence in leadership, project and change management excellence, healthcare professional development and increasing productivity. Plus, maximizing performance, maximizing operational performance and excellence and managing change through great leadership.</a:t>
                      </a:r>
                      <a:endParaRPr lang="en-US" sz="900" b="1" i="1" dirty="0">
                        <a:latin typeface="Arial Narrow" pitchFamily="34" charset="0"/>
                      </a:endParaRPr>
                    </a:p>
                  </a:txBody>
                  <a:tcPr anchor="ctr"/>
                </a:tc>
                <a:extLst>
                  <a:ext uri="{0D108BD9-81ED-4DB2-BD59-A6C34878D82A}">
                    <a16:rowId xmlns="" xmlns:a16="http://schemas.microsoft.com/office/drawing/2014/main" val="10004"/>
                  </a:ext>
                </a:extLst>
              </a:tr>
              <a:tr h="689613">
                <a:tc>
                  <a:txBody>
                    <a:bodyPr/>
                    <a:lstStyle/>
                    <a:p>
                      <a:pPr algn="ctr"/>
                      <a:endParaRPr lang="en-US" dirty="0"/>
                    </a:p>
                  </a:txBody>
                  <a:tcPr anchor="ct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000" b="1" dirty="0" err="1" smtClean="0">
                          <a:latin typeface="+mn-lt"/>
                          <a:cs typeface="Calibri" panose="020F0502020204030204" pitchFamily="34" charset="0"/>
                        </a:rPr>
                        <a:t>Sharonne</a:t>
                      </a:r>
                      <a:r>
                        <a:rPr lang="en-US" sz="1000" b="1" dirty="0" smtClean="0">
                          <a:latin typeface="+mn-lt"/>
                          <a:cs typeface="Calibri" panose="020F0502020204030204" pitchFamily="34" charset="0"/>
                        </a:rPr>
                        <a:t> Lee – </a:t>
                      </a:r>
                      <a:r>
                        <a:rPr lang="en-US" sz="1000" b="1" i="1" dirty="0" smtClean="0">
                          <a:latin typeface="+mn-lt"/>
                        </a:rPr>
                        <a:t>VP of Operations and Academics at RV Technical</a:t>
                      </a:r>
                      <a:r>
                        <a:rPr lang="en-US" sz="1000" b="1" i="1" baseline="0" dirty="0" smtClean="0">
                          <a:latin typeface="+mn-lt"/>
                        </a:rPr>
                        <a:t> Institute</a:t>
                      </a:r>
                    </a:p>
                    <a:p>
                      <a:pPr marL="0" marR="0" indent="0" algn="ctr" defTabSz="820583" rtl="0" eaLnBrk="1" fontAlgn="auto" latinLnBrk="0" hangingPunct="1">
                        <a:lnSpc>
                          <a:spcPct val="100000"/>
                        </a:lnSpc>
                        <a:spcBef>
                          <a:spcPts val="0"/>
                        </a:spcBef>
                        <a:spcAft>
                          <a:spcPts val="0"/>
                        </a:spcAft>
                        <a:buClrTx/>
                        <a:buSzTx/>
                        <a:buFontTx/>
                        <a:buNone/>
                        <a:tabLst/>
                        <a:defRPr/>
                      </a:pPr>
                      <a:r>
                        <a:rPr lang="en-US" sz="900" b="0" i="0" dirty="0" err="1" smtClean="0">
                          <a:latin typeface="Arial Narrow" pitchFamily="34" charset="0"/>
                        </a:rPr>
                        <a:t>Sharonne</a:t>
                      </a:r>
                      <a:r>
                        <a:rPr lang="en-US" sz="900" b="0" i="0" dirty="0" smtClean="0">
                          <a:latin typeface="Arial Narrow" pitchFamily="34" charset="0"/>
                        </a:rPr>
                        <a:t> brings more than 30 years of RV industry experience to her role with the RV Technical Institute. Her experience spans the spectrum and has acquainted her with all aspects of the RV industry ranging from standards inspections and standards development to education, dealer and technician outreach, curriculum development and training. </a:t>
                      </a:r>
                      <a:r>
                        <a:rPr lang="en-US" sz="900" b="0" i="0" dirty="0" err="1" smtClean="0">
                          <a:latin typeface="Arial Narrow" pitchFamily="34" charset="0"/>
                        </a:rPr>
                        <a:t>Sharonne</a:t>
                      </a:r>
                      <a:r>
                        <a:rPr lang="en-US" sz="900" b="0" i="0" dirty="0" smtClean="0">
                          <a:latin typeface="Arial Narrow" pitchFamily="34" charset="0"/>
                        </a:rPr>
                        <a:t> was instrumental in the creation of the RV Technical Institute utilizing her Six Sigma Green Belt training. She also developed the RVIA/RVTI Top Tech Challenge that debuted in 2017 and looks forward to growing the event as part of the Institute. </a:t>
                      </a:r>
                      <a:r>
                        <a:rPr lang="en-US" sz="900" b="0" i="0" dirty="0" err="1" smtClean="0">
                          <a:latin typeface="Arial Narrow" pitchFamily="34" charset="0"/>
                        </a:rPr>
                        <a:t>Sharonne’s</a:t>
                      </a:r>
                      <a:r>
                        <a:rPr lang="en-US" sz="900" b="0" i="0" dirty="0" smtClean="0">
                          <a:latin typeface="Arial Narrow" pitchFamily="34" charset="0"/>
                        </a:rPr>
                        <a:t> role at the Institute will allow her to pursue her goal of improving the end-user RV experience and professionalizing the field for RV technicians throughout the U.S.</a:t>
                      </a:r>
                    </a:p>
                  </a:txBody>
                  <a:tcPr anchor="ctr"/>
                </a:tc>
              </a:tr>
            </a:tbl>
          </a:graphicData>
        </a:graphic>
      </p:graphicFrame>
      <p:sp>
        <p:nvSpPr>
          <p:cNvPr id="2" name="AutoShape 2" descr="Risk Manager"/>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isk Manager"/>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 xmlns:a16="http://schemas.microsoft.com/office/drawing/2014/main" id="{9E89F922-F22F-4FAE-8D13-1EED42E9DA09}"/>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3070" r="6603" b="32560"/>
          <a:stretch/>
        </p:blipFill>
        <p:spPr>
          <a:xfrm>
            <a:off x="132353" y="5188219"/>
            <a:ext cx="855451" cy="95761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5" name="Picture 14" descr="WACO BOARD OF DIRECTORS (15).png"/>
          <p:cNvPicPr>
            <a:picLocks noChangeAspect="1"/>
          </p:cNvPicPr>
          <p:nvPr/>
        </p:nvPicPr>
        <p:blipFill>
          <a:blip r:embed="rId4" cstate="print"/>
          <a:stretch>
            <a:fillRect/>
          </a:stretch>
        </p:blipFill>
        <p:spPr>
          <a:xfrm>
            <a:off x="0" y="0"/>
            <a:ext cx="6858000" cy="428625"/>
          </a:xfrm>
          <a:prstGeom prst="rect">
            <a:avLst/>
          </a:prstGeom>
        </p:spPr>
      </p:pic>
      <p:pic>
        <p:nvPicPr>
          <p:cNvPr id="14" name="Picture 13" descr="Scott Lesnick.jpg"/>
          <p:cNvPicPr>
            <a:picLocks noChangeAspect="1"/>
          </p:cNvPicPr>
          <p:nvPr/>
        </p:nvPicPr>
        <p:blipFill>
          <a:blip r:embed="rId5" cstate="print"/>
          <a:srcRect l="39028" t="8438" r="39167" b="34127"/>
          <a:stretch>
            <a:fillRect/>
          </a:stretch>
        </p:blipFill>
        <p:spPr>
          <a:xfrm>
            <a:off x="114300" y="6324601"/>
            <a:ext cx="880941" cy="1543049"/>
          </a:xfrm>
          <a:prstGeom prst="rect">
            <a:avLst/>
          </a:prstGeom>
        </p:spPr>
      </p:pic>
      <p:pic>
        <p:nvPicPr>
          <p:cNvPr id="17" name="Picture 16" descr="Sharonne Lee.jpg"/>
          <p:cNvPicPr>
            <a:picLocks noChangeAspect="1"/>
          </p:cNvPicPr>
          <p:nvPr/>
        </p:nvPicPr>
        <p:blipFill>
          <a:blip r:embed="rId6" cstate="print"/>
          <a:stretch>
            <a:fillRect/>
          </a:stretch>
        </p:blipFill>
        <p:spPr>
          <a:xfrm>
            <a:off x="144018" y="8025461"/>
            <a:ext cx="834002" cy="966139"/>
          </a:xfrm>
          <a:prstGeom prst="rect">
            <a:avLst/>
          </a:prstGeom>
        </p:spPr>
      </p:pic>
      <p:pic>
        <p:nvPicPr>
          <p:cNvPr id="20" name="A2A8985A-5373-4997-82F8-10F0416CD293" descr="A2A8985A-5373-4997-82F8-10F0416CD293">
            <a:extLst>
              <a:ext uri="{FF2B5EF4-FFF2-40B4-BE49-F238E27FC236}">
                <a16:creationId xmlns="" xmlns:a16="http://schemas.microsoft.com/office/drawing/2014/main" id="{279331A9-18CA-49FE-BBE1-9B2F5E122CA8}"/>
              </a:ext>
            </a:extLst>
          </p:cNvPr>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r="13988"/>
          <a:stretch/>
        </p:blipFill>
        <p:spPr bwMode="auto">
          <a:xfrm>
            <a:off x="121752" y="918141"/>
            <a:ext cx="869193" cy="13473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Picture 20" descr="Ron Romens.png"/>
          <p:cNvPicPr>
            <a:picLocks noChangeAspect="1"/>
          </p:cNvPicPr>
          <p:nvPr/>
        </p:nvPicPr>
        <p:blipFill>
          <a:blip r:embed="rId8" cstate="print"/>
          <a:srcRect l="21888" r="28748"/>
          <a:stretch>
            <a:fillRect/>
          </a:stretch>
        </p:blipFill>
        <p:spPr>
          <a:xfrm>
            <a:off x="153439" y="3971164"/>
            <a:ext cx="812000" cy="1096626"/>
          </a:xfrm>
          <a:prstGeom prst="rect">
            <a:avLst/>
          </a:prstGeom>
        </p:spPr>
      </p:pic>
      <p:pic>
        <p:nvPicPr>
          <p:cNvPr id="22" name="Picture 5">
            <a:extLst>
              <a:ext uri="{FF2B5EF4-FFF2-40B4-BE49-F238E27FC236}">
                <a16:creationId xmlns="" xmlns:a16="http://schemas.microsoft.com/office/drawing/2014/main" id="{33DB81C0-6599-4699-899F-F451428FB516}"/>
              </a:ext>
            </a:extLst>
          </p:cNvPr>
          <p:cNvPicPr>
            <a:picLocks noChangeAspect="1" noChangeArrowheads="1"/>
          </p:cNvPicPr>
          <p:nvPr/>
        </p:nvPicPr>
        <p:blipFill rotWithShape="1">
          <a:blip r:embed="rId9" cstate="print">
            <a:extLst>
              <a:ext uri="{28A0092B-C50C-407E-A947-70E740481C1C}">
                <a14:useLocalDpi xmlns="" xmlns:a14="http://schemas.microsoft.com/office/drawing/2010/main" val="0"/>
              </a:ext>
            </a:extLst>
          </a:blip>
          <a:srcRect l="15146" t="2611" r="18933" b="8429"/>
          <a:stretch/>
        </p:blipFill>
        <p:spPr bwMode="auto">
          <a:xfrm>
            <a:off x="114300" y="2647950"/>
            <a:ext cx="882601" cy="119108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40142159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 xmlns:p14="http://schemas.microsoft.com/office/powerpoint/2010/main" val="1593258890"/>
              </p:ext>
            </p:extLst>
          </p:nvPr>
        </p:nvGraphicFramePr>
        <p:xfrm>
          <a:off x="69684" y="501276"/>
          <a:ext cx="6718632" cy="4375197"/>
        </p:xfrm>
        <a:graphic>
          <a:graphicData uri="http://schemas.openxmlformats.org/drawingml/2006/table">
            <a:tbl>
              <a:tblPr firstRow="1" bandRow="1">
                <a:tableStyleId>{22838BEF-8BB2-4498-84A7-C5851F593DF1}</a:tableStyleId>
              </a:tblPr>
              <a:tblGrid>
                <a:gridCol w="985180">
                  <a:extLst>
                    <a:ext uri="{9D8B030D-6E8A-4147-A177-3AD203B41FA5}">
                      <a16:colId xmlns="" xmlns:a16="http://schemas.microsoft.com/office/drawing/2014/main" val="20000"/>
                    </a:ext>
                  </a:extLst>
                </a:gridCol>
                <a:gridCol w="5733452">
                  <a:extLst>
                    <a:ext uri="{9D8B030D-6E8A-4147-A177-3AD203B41FA5}">
                      <a16:colId xmlns="" xmlns:a16="http://schemas.microsoft.com/office/drawing/2014/main" val="20001"/>
                    </a:ext>
                  </a:extLst>
                </a:gridCol>
              </a:tblGrid>
              <a:tr h="689613">
                <a:tc>
                  <a:txBody>
                    <a:bodyPr/>
                    <a:lstStyle/>
                    <a:p>
                      <a:pPr algn="ctr"/>
                      <a:endParaRPr lang="en-US" dirty="0"/>
                    </a:p>
                  </a:txBody>
                  <a:tcPr anchor="ct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000" b="1" dirty="0">
                          <a:latin typeface="+mn-lt"/>
                          <a:cs typeface="Calibri" panose="020F0502020204030204" pitchFamily="34" charset="0"/>
                        </a:rPr>
                        <a:t>Stephanie</a:t>
                      </a:r>
                      <a:r>
                        <a:rPr lang="en-US" sz="1000" b="1" baseline="0" dirty="0">
                          <a:latin typeface="+mn-lt"/>
                          <a:cs typeface="Calibri" panose="020F0502020204030204" pitchFamily="34" charset="0"/>
                        </a:rPr>
                        <a:t> </a:t>
                      </a:r>
                      <a:r>
                        <a:rPr lang="en-US" sz="1000" b="1" baseline="0" dirty="0" err="1">
                          <a:latin typeface="+mn-lt"/>
                          <a:cs typeface="Calibri" panose="020F0502020204030204" pitchFamily="34" charset="0"/>
                        </a:rPr>
                        <a:t>Klett</a:t>
                      </a:r>
                      <a:r>
                        <a:rPr lang="en-US" sz="1000" b="1" baseline="0" dirty="0">
                          <a:latin typeface="+mn-lt"/>
                          <a:cs typeface="Calibri" panose="020F0502020204030204" pitchFamily="34" charset="0"/>
                        </a:rPr>
                        <a:t> </a:t>
                      </a:r>
                      <a:r>
                        <a:rPr lang="en-US" sz="1000" b="1" dirty="0">
                          <a:latin typeface="+mn-lt"/>
                          <a:cs typeface="Calibri" panose="020F0502020204030204" pitchFamily="34" charset="0"/>
                        </a:rPr>
                        <a:t>– </a:t>
                      </a:r>
                      <a:r>
                        <a:rPr lang="en-US" sz="1000" b="1" i="1" dirty="0">
                          <a:latin typeface="+mn-lt"/>
                        </a:rPr>
                        <a:t>(Title Here)</a:t>
                      </a:r>
                    </a:p>
                  </a:txBody>
                  <a:tcPr anchor="ctr"/>
                </a:tc>
                <a:extLst>
                  <a:ext uri="{0D108BD9-81ED-4DB2-BD59-A6C34878D82A}">
                    <a16:rowId xmlns="" xmlns:a16="http://schemas.microsoft.com/office/drawing/2014/main" val="10005"/>
                  </a:ext>
                </a:extLst>
              </a:tr>
              <a:tr h="689613">
                <a:tc>
                  <a:txBody>
                    <a:bodyPr/>
                    <a:lstStyle/>
                    <a:p>
                      <a:pPr algn="ctr"/>
                      <a:endParaRPr lang="en-US" dirty="0"/>
                    </a:p>
                  </a:txBody>
                  <a:tcPr anchor="ctr"/>
                </a:tc>
                <a:tc>
                  <a:txBody>
                    <a:bodyPr/>
                    <a:lstStyle/>
                    <a:p>
                      <a:pPr algn="ctr"/>
                      <a:r>
                        <a:rPr lang="en-US" sz="1000" b="1" baseline="0" dirty="0">
                          <a:latin typeface="+mn-lt"/>
                        </a:rPr>
                        <a:t>Stephanie Meier – </a:t>
                      </a:r>
                      <a:r>
                        <a:rPr lang="en-US" sz="1000" b="1" baseline="0" dirty="0" smtClean="0">
                          <a:latin typeface="+mn-lt"/>
                        </a:rPr>
                        <a:t>S</a:t>
                      </a:r>
                      <a:r>
                        <a:rPr lang="en-US" sz="1000" b="1" i="1" baseline="0" dirty="0" smtClean="0">
                          <a:latin typeface="+mn-lt"/>
                        </a:rPr>
                        <a:t>VP Marketing and Communications, </a:t>
                      </a:r>
                      <a:r>
                        <a:rPr lang="en-US" sz="1000" b="1" i="1" baseline="0" dirty="0">
                          <a:latin typeface="+mn-lt"/>
                        </a:rPr>
                        <a:t>Blackhawk Bank</a:t>
                      </a:r>
                    </a:p>
                    <a:p>
                      <a:pPr algn="ctr"/>
                      <a:r>
                        <a:rPr lang="en-US" sz="900" b="0" i="0" kern="1200" dirty="0">
                          <a:solidFill>
                            <a:schemeClr val="dk1"/>
                          </a:solidFill>
                          <a:effectLst/>
                          <a:latin typeface="Arial Narrow" panose="020B0606020202030204" pitchFamily="34" charset="0"/>
                          <a:ea typeface="+mn-ea"/>
                          <a:cs typeface="+mn-cs"/>
                        </a:rPr>
                        <a:t>A veteran marketing professional with over 25 years of experience, Stephanie has successfully led marketing &amp; advertising teams in multiple industries including: financial, healthcare, dental, retail, insurance, and higher education. She trains and consults business owners on the rapidly evolving digital marketing environment, ADA website compliance, and developing online strategies to get ahead of the competition. Stephanie earned a Bachelor of Science degree in Human Relations and completed a suite of graduate studies in Marketing, Organizational Behavior, and Business Development. She currently leads the Marketing Group at Blackhawk Bank where she is responsible for client and employee communications, e-commerce, and the organization brand.</a:t>
                      </a:r>
                      <a:endParaRPr lang="en-US" sz="900" b="1" i="1" baseline="0" dirty="0">
                        <a:latin typeface="Arial Narrow" panose="020B0606020202030204" pitchFamily="34" charset="0"/>
                      </a:endParaRPr>
                    </a:p>
                  </a:txBody>
                  <a:tcPr anchor="ctr"/>
                </a:tc>
                <a:extLst>
                  <a:ext uri="{0D108BD9-81ED-4DB2-BD59-A6C34878D82A}">
                    <a16:rowId xmlns="" xmlns:a16="http://schemas.microsoft.com/office/drawing/2014/main" val="10006"/>
                  </a:ext>
                </a:extLst>
              </a:tr>
              <a:tr h="0">
                <a:tc>
                  <a:txBody>
                    <a:bodyPr/>
                    <a:lstStyle/>
                    <a:p>
                      <a:pPr algn="ctr"/>
                      <a:endParaRPr lang="en-US" dirty="0"/>
                    </a:p>
                  </a:txBody>
                  <a:tcPr anchor="ct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000" b="1" dirty="0"/>
                        <a:t>Tia Anderson </a:t>
                      </a:r>
                      <a:r>
                        <a:rPr lang="en-US" sz="1000" b="1" i="1" dirty="0"/>
                        <a:t>– Stoney Creek RV Resort</a:t>
                      </a:r>
                    </a:p>
                    <a:p>
                      <a:pPr marL="0" marR="0" indent="0" algn="ctr" defTabSz="820583" rtl="0" eaLnBrk="1" fontAlgn="auto" latinLnBrk="0" hangingPunct="1">
                        <a:lnSpc>
                          <a:spcPct val="100000"/>
                        </a:lnSpc>
                        <a:spcBef>
                          <a:spcPts val="0"/>
                        </a:spcBef>
                        <a:spcAft>
                          <a:spcPts val="0"/>
                        </a:spcAft>
                        <a:buClrTx/>
                        <a:buSzTx/>
                        <a:buFontTx/>
                        <a:buNone/>
                        <a:tabLst/>
                        <a:defRPr/>
                      </a:pPr>
                      <a:r>
                        <a:rPr lang="en-US" sz="900" b="0" i="0" dirty="0" smtClean="0">
                          <a:latin typeface="Arial Narrow" panose="020B0606020202030204" pitchFamily="34" charset="0"/>
                        </a:rPr>
                        <a:t>Tia Anderson is the General Manager at </a:t>
                      </a:r>
                      <a:r>
                        <a:rPr lang="en-US" sz="900" b="0" i="0" dirty="0" err="1" smtClean="0">
                          <a:latin typeface="Arial Narrow" panose="020B0606020202030204" pitchFamily="34" charset="0"/>
                        </a:rPr>
                        <a:t>Stoney</a:t>
                      </a:r>
                      <a:r>
                        <a:rPr lang="en-US" sz="900" b="0" i="0" dirty="0" smtClean="0">
                          <a:latin typeface="Arial Narrow" panose="020B0606020202030204" pitchFamily="34" charset="0"/>
                        </a:rPr>
                        <a:t> Creek RV Resort in Osseo, </a:t>
                      </a:r>
                      <a:r>
                        <a:rPr lang="en-US" sz="900" b="0" i="0" dirty="0" err="1" smtClean="0">
                          <a:latin typeface="Arial Narrow" panose="020B0606020202030204" pitchFamily="34" charset="0"/>
                        </a:rPr>
                        <a:t>Wi</a:t>
                      </a:r>
                      <a:r>
                        <a:rPr lang="en-US" sz="900" b="0" i="0" dirty="0" smtClean="0">
                          <a:latin typeface="Arial Narrow" panose="020B0606020202030204" pitchFamily="34" charset="0"/>
                        </a:rPr>
                        <a:t>. Tia was raised in the campground industry and has over 15 years of experience working in campgrounds. At </a:t>
                      </a:r>
                      <a:r>
                        <a:rPr lang="en-US" sz="900" b="0" i="0" dirty="0" err="1" smtClean="0">
                          <a:latin typeface="Arial Narrow" panose="020B0606020202030204" pitchFamily="34" charset="0"/>
                        </a:rPr>
                        <a:t>Stoney</a:t>
                      </a:r>
                      <a:r>
                        <a:rPr lang="en-US" sz="900" b="0" i="0" dirty="0" smtClean="0">
                          <a:latin typeface="Arial Narrow" panose="020B0606020202030204" pitchFamily="34" charset="0"/>
                        </a:rPr>
                        <a:t> Creek, she manages the day-to-day operations of the park including all reservation/pos systems, front desk, gift shop, activities program, employee relations, and more. She also handles all online marketing, social media, web design/maintenance and promotional material. Tia has been actively involved in WACO since a young age, leading seminars and classes over the years and recently organizing the WACO Young Professionals group. </a:t>
                      </a:r>
                      <a:endParaRPr lang="en-US" sz="900" b="0" i="0" dirty="0">
                        <a:latin typeface="Arial Narrow" panose="020B0606020202030204" pitchFamily="34" charset="0"/>
                      </a:endParaRPr>
                    </a:p>
                  </a:txBody>
                  <a:tcPr anchor="ctr"/>
                </a:tc>
                <a:extLst>
                  <a:ext uri="{0D108BD9-81ED-4DB2-BD59-A6C34878D82A}">
                    <a16:rowId xmlns="" xmlns:a16="http://schemas.microsoft.com/office/drawing/2014/main" val="10003"/>
                  </a:ext>
                </a:extLst>
              </a:tr>
              <a:tr h="622344">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Tiffanie </a:t>
                      </a:r>
                      <a:r>
                        <a:rPr kumimoji="0" lang="en-US" sz="1000" b="1" i="0" u="none" strike="noStrike" kern="1200" cap="none" spc="0" normalizeH="0" baseline="0" noProof="0" dirty="0" err="1">
                          <a:ln>
                            <a:noFill/>
                          </a:ln>
                          <a:solidFill>
                            <a:prstClr val="black"/>
                          </a:solidFill>
                          <a:effectLst/>
                          <a:uLnTx/>
                          <a:uFillTx/>
                          <a:latin typeface="+mn-lt"/>
                          <a:ea typeface="+mn-ea"/>
                          <a:cs typeface="Calibri" panose="020F0502020204030204" pitchFamily="34" charset="0"/>
                        </a:rPr>
                        <a:t>Butzen</a:t>
                      </a:r>
                      <a:r>
                        <a:rPr kumimoji="0" lang="en-US" sz="1000" b="1" i="0" u="none" strike="noStrike" kern="1200" cap="none" spc="0" normalizeH="0" baseline="0" noProof="0" dirty="0">
                          <a:ln>
                            <a:noFill/>
                          </a:ln>
                          <a:solidFill>
                            <a:prstClr val="black"/>
                          </a:solidFill>
                          <a:effectLst/>
                          <a:uLnTx/>
                          <a:uFillTx/>
                          <a:latin typeface="+mn-lt"/>
                          <a:ea typeface="+mn-ea"/>
                          <a:cs typeface="Calibri" panose="020F0502020204030204" pitchFamily="34" charset="0"/>
                        </a:rPr>
                        <a:t> – </a:t>
                      </a:r>
                      <a:r>
                        <a:rPr kumimoji="0" lang="en-US" sz="1000" b="1" i="1" u="none" strike="noStrike" kern="1200" cap="none" spc="0" normalizeH="0" baseline="0" noProof="0" dirty="0">
                          <a:ln>
                            <a:noFill/>
                          </a:ln>
                          <a:solidFill>
                            <a:prstClr val="black"/>
                          </a:solidFill>
                          <a:effectLst/>
                          <a:uLnTx/>
                          <a:uFillTx/>
                          <a:latin typeface="+mn-lt"/>
                          <a:ea typeface="+mn-ea"/>
                          <a:cs typeface="+mn-cs"/>
                        </a:rPr>
                        <a:t>Fond du Lac East/Kettle Moraine KOA</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I have been in property management for 14 years with the last 4 years being in the campground business. I have been working with the J1 student program since </a:t>
                      </a:r>
                      <a:r>
                        <a:rPr kumimoji="0" lang="en-US" sz="900" b="0" i="0" u="none" strike="noStrike" kern="1200" cap="none" spc="0" normalizeH="0" baseline="0" noProof="0" dirty="0" smtClean="0">
                          <a:ln>
                            <a:noFill/>
                          </a:ln>
                          <a:solidFill>
                            <a:prstClr val="black"/>
                          </a:solidFill>
                          <a:effectLst/>
                          <a:uLnTx/>
                          <a:uFillTx/>
                          <a:latin typeface="Arial Narrow" panose="020B0606020202030204" pitchFamily="34" charset="0"/>
                          <a:ea typeface="+mn-ea"/>
                          <a:cs typeface="+mn-cs"/>
                        </a:rPr>
                        <a:t>2017.</a:t>
                      </a:r>
                      <a:endParaRPr kumimoji="0" lang="en-US" sz="9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a:txBody>
                  <a:tcPr anchor="ctr"/>
                </a:tc>
                <a:extLst>
                  <a:ext uri="{0D108BD9-81ED-4DB2-BD59-A6C34878D82A}">
                    <a16:rowId xmlns="" xmlns:a16="http://schemas.microsoft.com/office/drawing/2014/main" val="781807947"/>
                  </a:ext>
                </a:extLst>
              </a:tr>
              <a:tr h="0">
                <a:tc>
                  <a:txBody>
                    <a:bodyPr/>
                    <a:lstStyle/>
                    <a:p>
                      <a:pPr algn="ctr"/>
                      <a:endParaRPr lang="en-US" dirty="0"/>
                    </a:p>
                  </a:txBody>
                  <a:tcPr anchor="ctr"/>
                </a:tc>
                <a:tc>
                  <a:txBody>
                    <a:bodyPr/>
                    <a:lstStyle/>
                    <a:p>
                      <a:pPr algn="ctr"/>
                      <a:r>
                        <a:rPr lang="en-US" sz="1000" b="1" i="0" baseline="0" dirty="0">
                          <a:latin typeface="+mn-lt"/>
                        </a:rPr>
                        <a:t>Tina Severson – </a:t>
                      </a:r>
                      <a:r>
                        <a:rPr lang="en-US" sz="1000" b="1" i="1" baseline="0" dirty="0">
                          <a:latin typeface="+mn-lt"/>
                        </a:rPr>
                        <a:t>Severson &amp; Associates</a:t>
                      </a:r>
                      <a:endParaRPr lang="en-US" sz="1000" b="1" i="0" baseline="0" dirty="0">
                        <a:latin typeface="+mn-lt"/>
                      </a:endParaRP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Arial Narrow" panose="020B0606020202030204" pitchFamily="34" charset="0"/>
                          <a:ea typeface="+mn-ea"/>
                          <a:cs typeface="+mn-cs"/>
                        </a:rPr>
                        <a:t>Tina Severson was born and raised in the tri-state area, where her </a:t>
                      </a:r>
                      <a:r>
                        <a:rPr lang="en-US" sz="900" kern="1200" dirty="0" err="1">
                          <a:solidFill>
                            <a:schemeClr val="dk1"/>
                          </a:solidFill>
                          <a:effectLst/>
                          <a:latin typeface="Arial Narrow" panose="020B0606020202030204" pitchFamily="34" charset="0"/>
                          <a:ea typeface="+mn-ea"/>
                          <a:cs typeface="+mn-cs"/>
                        </a:rPr>
                        <a:t>midwest</a:t>
                      </a:r>
                      <a:r>
                        <a:rPr lang="en-US" sz="900" kern="1200" dirty="0">
                          <a:solidFill>
                            <a:schemeClr val="dk1"/>
                          </a:solidFill>
                          <a:effectLst/>
                          <a:latin typeface="Arial Narrow" panose="020B0606020202030204" pitchFamily="34" charset="0"/>
                          <a:ea typeface="+mn-ea"/>
                          <a:cs typeface="+mn-cs"/>
                        </a:rPr>
                        <a:t> mentality has always served her well in developing successful relationships.  In the past 20 years, she has worked for non profit organizations and B2B companies in the construction, festival, education, and employment industries.  The variety has given her insight to a common thread across all organizations - success in sales through stellar customer service and building solid relationships.  Severson has worked with boards in the past and uses that experience to gain perspective as she sits as the VP on the Tornado Youth Hockey Association, as well as the President for the Onalaska Area Business Association.</a:t>
                      </a:r>
                      <a:endParaRPr lang="en-US" sz="900" b="1" i="0" baseline="0" dirty="0">
                        <a:latin typeface="Arial Narrow" panose="020B0606020202030204" pitchFamily="34" charset="0"/>
                      </a:endParaRPr>
                    </a:p>
                  </a:txBody>
                  <a:tcPr anchor="ctr"/>
                </a:tc>
                <a:extLst>
                  <a:ext uri="{0D108BD9-81ED-4DB2-BD59-A6C34878D82A}">
                    <a16:rowId xmlns="" xmlns:a16="http://schemas.microsoft.com/office/drawing/2014/main" val="2053077688"/>
                  </a:ext>
                </a:extLst>
              </a:tr>
            </a:tbl>
          </a:graphicData>
        </a:graphic>
      </p:graphicFrame>
      <p:sp>
        <p:nvSpPr>
          <p:cNvPr id="2" name="AutoShape 2" descr="Risk Manager"/>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Risk Manager"/>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9" name="Picture 3" descr="C:\Users\LoriS\AppData\Local\Microsoft\Windows\Temporary Internet Files\Content.Outlook\0P4Y0HK8\TinaHeadShot.jpg">
            <a:extLst>
              <a:ext uri="{FF2B5EF4-FFF2-40B4-BE49-F238E27FC236}">
                <a16:creationId xmlns="" xmlns:a16="http://schemas.microsoft.com/office/drawing/2014/main" id="{06F2B9EB-5087-4BD2-A018-8E301E716E34}"/>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8063" y="3868221"/>
            <a:ext cx="719521" cy="957449"/>
          </a:xfrm>
          <a:prstGeom prst="rect">
            <a:avLst/>
          </a:prstGeom>
          <a:noFill/>
          <a:extLst>
            <a:ext uri="{909E8E84-426E-40DD-AFC4-6F175D3DCCD1}">
              <a14:hiddenFill xmlns="" xmlns:a14="http://schemas.microsoft.com/office/drawing/2010/main">
                <a:solidFill>
                  <a:srgbClr val="FFFFFF"/>
                </a:solidFill>
              </a14:hiddenFill>
            </a:ext>
          </a:extLst>
        </p:spPr>
      </p:pic>
      <p:pic>
        <p:nvPicPr>
          <p:cNvPr id="15" name="Picture 14" descr="WACO BOARD OF DIRECTORS (15).png"/>
          <p:cNvPicPr>
            <a:picLocks noChangeAspect="1"/>
          </p:cNvPicPr>
          <p:nvPr/>
        </p:nvPicPr>
        <p:blipFill>
          <a:blip r:embed="rId4" cstate="print"/>
          <a:stretch>
            <a:fillRect/>
          </a:stretch>
        </p:blipFill>
        <p:spPr>
          <a:xfrm>
            <a:off x="0" y="0"/>
            <a:ext cx="6858000" cy="428625"/>
          </a:xfrm>
          <a:prstGeom prst="rect">
            <a:avLst/>
          </a:prstGeom>
        </p:spPr>
      </p:pic>
      <p:pic>
        <p:nvPicPr>
          <p:cNvPr id="10" name="Picture 9">
            <a:extLst>
              <a:ext uri="{FF2B5EF4-FFF2-40B4-BE49-F238E27FC236}">
                <a16:creationId xmlns="" xmlns:a16="http://schemas.microsoft.com/office/drawing/2014/main" id="{9F71357A-700B-4E49-AB90-962375FFCA67}"/>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16747" t="6755" r="21624" b="22806"/>
          <a:stretch/>
        </p:blipFill>
        <p:spPr>
          <a:xfrm>
            <a:off x="173188" y="1259873"/>
            <a:ext cx="788320" cy="927100"/>
          </a:xfrm>
          <a:prstGeom prst="rect">
            <a:avLst/>
          </a:prstGeom>
        </p:spPr>
      </p:pic>
      <p:pic>
        <p:nvPicPr>
          <p:cNvPr id="12" name="Picture 11" descr="Tiffanie Butzen.jpg"/>
          <p:cNvPicPr>
            <a:picLocks noChangeAspect="1"/>
          </p:cNvPicPr>
          <p:nvPr/>
        </p:nvPicPr>
        <p:blipFill>
          <a:blip r:embed="rId6" cstate="print"/>
          <a:stretch>
            <a:fillRect/>
          </a:stretch>
        </p:blipFill>
        <p:spPr>
          <a:xfrm>
            <a:off x="308984" y="3239664"/>
            <a:ext cx="457200" cy="505968"/>
          </a:xfrm>
          <a:prstGeom prst="rect">
            <a:avLst/>
          </a:prstGeom>
        </p:spPr>
      </p:pic>
      <p:pic>
        <p:nvPicPr>
          <p:cNvPr id="13" name="Picture 12" descr="Tia Anderson.png"/>
          <p:cNvPicPr>
            <a:picLocks noChangeAspect="1"/>
          </p:cNvPicPr>
          <p:nvPr/>
        </p:nvPicPr>
        <p:blipFill>
          <a:blip r:embed="rId7" cstate="print"/>
          <a:srcRect t="11249" r="13470" b="25254"/>
          <a:stretch>
            <a:fillRect/>
          </a:stretch>
        </p:blipFill>
        <p:spPr>
          <a:xfrm>
            <a:off x="147905" y="2305050"/>
            <a:ext cx="824558" cy="838200"/>
          </a:xfrm>
          <a:prstGeom prst="rect">
            <a:avLst/>
          </a:prstGeom>
        </p:spPr>
      </p:pic>
      <p:pic>
        <p:nvPicPr>
          <p:cNvPr id="16" name="Picture 15" descr="Stephanie Klett.jpg"/>
          <p:cNvPicPr>
            <a:picLocks noChangeAspect="1"/>
          </p:cNvPicPr>
          <p:nvPr/>
        </p:nvPicPr>
        <p:blipFill>
          <a:blip r:embed="rId8" cstate="print"/>
          <a:stretch>
            <a:fillRect/>
          </a:stretch>
        </p:blipFill>
        <p:spPr>
          <a:xfrm>
            <a:off x="-2219325" y="433387"/>
            <a:ext cx="1881187" cy="1881187"/>
          </a:xfrm>
          <a:prstGeom prst="rect">
            <a:avLst/>
          </a:prstGeom>
        </p:spPr>
      </p:pic>
    </p:spTree>
    <p:extLst>
      <p:ext uri="{BB962C8B-B14F-4D97-AF65-F5344CB8AC3E}">
        <p14:creationId xmlns="" xmlns:p14="http://schemas.microsoft.com/office/powerpoint/2010/main" val="14014215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 xmlns:a16="http://schemas.microsoft.com/office/drawing/2014/main" id="{F34C7A0D-6F9F-45E7-AE4C-9700278B461B}"/>
              </a:ext>
            </a:extLst>
          </p:cNvPr>
          <p:cNvGraphicFramePr>
            <a:graphicFrameLocks noGrp="1"/>
          </p:cNvGraphicFramePr>
          <p:nvPr>
            <p:extLst>
              <p:ext uri="{D42A27DB-BD31-4B8C-83A1-F6EECF244321}">
                <p14:modId xmlns="" xmlns:p14="http://schemas.microsoft.com/office/powerpoint/2010/main" val="2088873223"/>
              </p:ext>
            </p:extLst>
          </p:nvPr>
        </p:nvGraphicFramePr>
        <p:xfrm>
          <a:off x="30556" y="558016"/>
          <a:ext cx="6796889" cy="4251970"/>
        </p:xfrm>
        <a:graphic>
          <a:graphicData uri="http://schemas.openxmlformats.org/drawingml/2006/table">
            <a:tbl>
              <a:tblPr firstRow="1" bandRow="1">
                <a:tableStyleId>{22838BEF-8BB2-4498-84A7-C5851F593DF1}</a:tableStyleId>
              </a:tblPr>
              <a:tblGrid>
                <a:gridCol w="1045965">
                  <a:extLst>
                    <a:ext uri="{9D8B030D-6E8A-4147-A177-3AD203B41FA5}">
                      <a16:colId xmlns="" xmlns:a16="http://schemas.microsoft.com/office/drawing/2014/main" val="20000"/>
                    </a:ext>
                  </a:extLst>
                </a:gridCol>
                <a:gridCol w="5750924">
                  <a:extLst>
                    <a:ext uri="{9D8B030D-6E8A-4147-A177-3AD203B41FA5}">
                      <a16:colId xmlns="" xmlns:a16="http://schemas.microsoft.com/office/drawing/2014/main" val="20001"/>
                    </a:ext>
                  </a:extLst>
                </a:gridCol>
              </a:tblGrid>
              <a:tr h="644620">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i="0" dirty="0">
                          <a:latin typeface="+mn-lt"/>
                        </a:rPr>
                        <a:t>Brian </a:t>
                      </a:r>
                      <a:r>
                        <a:rPr lang="en-US" sz="1000" b="1" i="0" dirty="0" err="1">
                          <a:latin typeface="+mn-lt"/>
                        </a:rPr>
                        <a:t>Westrate</a:t>
                      </a:r>
                      <a:r>
                        <a:rPr lang="en-US" sz="1000" b="1" i="0" dirty="0">
                          <a:latin typeface="+mn-lt"/>
                        </a:rPr>
                        <a:t> </a:t>
                      </a:r>
                      <a:r>
                        <a:rPr lang="en-US" sz="1000" b="1" i="1" dirty="0">
                          <a:latin typeface="+mn-lt"/>
                        </a:rPr>
                        <a:t>– </a:t>
                      </a:r>
                      <a:r>
                        <a:rPr lang="en-US" sz="1000" b="1" i="1" dirty="0" smtClean="0">
                          <a:latin typeface="+mn-lt"/>
                        </a:rPr>
                        <a:t>Candidate for 23</a:t>
                      </a:r>
                      <a:r>
                        <a:rPr lang="en-US" sz="1000" b="1" i="1" baseline="30000" dirty="0" smtClean="0">
                          <a:latin typeface="+mn-lt"/>
                        </a:rPr>
                        <a:t>rd</a:t>
                      </a:r>
                      <a:r>
                        <a:rPr lang="en-US" sz="1000" b="1" i="1" dirty="0" smtClean="0">
                          <a:latin typeface="+mn-lt"/>
                        </a:rPr>
                        <a:t> State Senate</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i="0" dirty="0" smtClean="0">
                          <a:latin typeface="Arial Narrow" pitchFamily="34" charset="0"/>
                        </a:rPr>
                        <a:t>Born and raised in Eau Claire, Brian earned a bachelor's degree in business and political science from Bethel College in St. Paul before returning home to get married to his high-school sweetheart, and start his business. Since then he has owned and operated two businesses he founded in Altoona, employing as many as 32 people. During those same 22 years Brian has also served in various volunteer leadership roles within the community. When not at work or volunteering he and his wife Beth love to watch their two children compete as student athletes in their hometown of Fall Creek.</a:t>
                      </a:r>
                      <a:r>
                        <a:rPr lang="en-US" sz="900" b="0" i="0" baseline="0" dirty="0" smtClean="0">
                          <a:latin typeface="Arial Narrow" pitchFamily="34" charset="0"/>
                        </a:rPr>
                        <a:t> </a:t>
                      </a:r>
                      <a:r>
                        <a:rPr lang="en-US" sz="900" b="0" i="0" dirty="0" smtClean="0">
                          <a:latin typeface="Arial Narrow" pitchFamily="34" charset="0"/>
                        </a:rPr>
                        <a:t>Brian is currently running to be the next State Senator for the 23rd District which serves counties in West-Central Wisconsin. His platform is based on the idea of limiting government, and restoring liberty. Brian's two decades of volunteer grassroots leadership, and rock solid conservative worldview have earned him the endorsement of Governor Scott Walker.</a:t>
                      </a:r>
                      <a:endParaRPr lang="en-US" sz="900" b="0" i="0" dirty="0">
                        <a:latin typeface="Arial Narrow" pitchFamily="34" charset="0"/>
                      </a:endParaRPr>
                    </a:p>
                  </a:txBody>
                  <a:tcPr anchor="ctr"/>
                </a:tc>
                <a:extLst>
                  <a:ext uri="{0D108BD9-81ED-4DB2-BD59-A6C34878D82A}">
                    <a16:rowId xmlns="" xmlns:a16="http://schemas.microsoft.com/office/drawing/2014/main" val="353284400"/>
                  </a:ext>
                </a:extLst>
              </a:tr>
              <a:tr h="777250">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i="0" dirty="0">
                          <a:latin typeface="+mn-lt"/>
                        </a:rPr>
                        <a:t>Jesse James</a:t>
                      </a:r>
                      <a:r>
                        <a:rPr lang="en-US" sz="1000" b="1" i="1" dirty="0">
                          <a:latin typeface="+mn-lt"/>
                        </a:rPr>
                        <a:t> – Wisconsin State Representative</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i="0" dirty="0">
                          <a:solidFill>
                            <a:schemeClr val="tx1"/>
                          </a:solidFill>
                          <a:effectLst/>
                          <a:latin typeface="Arial Narrow" panose="020B0606020202030204" pitchFamily="34" charset="0"/>
                        </a:rPr>
                        <a:t>Jesse L. James is a member of the Wisconsin State Assembly representing the 68th district. He was first elected in 2018. Before being elected to the state assembly, James was the police chief of Altoona, Wisconsin. He lives in Altoona, Wisconsin with his wife Vicki and his four children. </a:t>
                      </a:r>
                    </a:p>
                  </a:txBody>
                  <a:tcPr anchor="ctr"/>
                </a:tc>
                <a:extLst>
                  <a:ext uri="{0D108BD9-81ED-4DB2-BD59-A6C34878D82A}">
                    <a16:rowId xmlns="" xmlns:a16="http://schemas.microsoft.com/office/drawing/2014/main" val="10001"/>
                  </a:ext>
                </a:extLst>
              </a:tr>
              <a:tr h="458879">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Mary M. </a:t>
                      </a:r>
                      <a:r>
                        <a:rPr kumimoji="0" lang="en-US" sz="1000" b="1" i="0" u="none" strike="noStrike" kern="1200" cap="none" spc="0" normalizeH="0" baseline="0" noProof="0" dirty="0" err="1" smtClean="0">
                          <a:ln>
                            <a:noFill/>
                          </a:ln>
                          <a:solidFill>
                            <a:prstClr val="black"/>
                          </a:solidFill>
                          <a:effectLst/>
                          <a:uLnTx/>
                          <a:uFillTx/>
                          <a:latin typeface="+mn-lt"/>
                          <a:ea typeface="+mn-ea"/>
                          <a:cs typeface="+mn-cs"/>
                        </a:rPr>
                        <a:t>Kolar</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 Secretary of the Wisconsin Department of Veterans Affairs</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Mary M. </a:t>
                      </a:r>
                      <a:r>
                        <a:rPr kumimoji="0" lang="en-US" sz="9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Kolar</a:t>
                      </a: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 serves as the chief advocate for about 342,000 veterans of Wisconsin and their families. As Secretary, she is responsible for the leadership and management of the WDVA, including strategic and long-range planning initiatives that align with the department’s vision. Secretary </a:t>
                      </a:r>
                      <a:r>
                        <a:rPr kumimoji="0" lang="en-US" sz="9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Kolar</a:t>
                      </a: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 holds master’s degrees in National Security and Strategic Studies from the Naval War College and Adult Education from the University of Rhode Island. She also earned a bachelor’s degree in marketing from the University of Wisconsin-La Crosse. A commitment to our nation runs through Secretary </a:t>
                      </a:r>
                      <a:r>
                        <a:rPr kumimoji="0" lang="en-US" sz="9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Kolar’s</a:t>
                      </a: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 family, with her grandfather, father and four brothers all serving in the military. She and her husband, Scott, also a Navy veteran, reside in Madison, Wisconsin. They have two children; Matthew currently serves in the Navy, and Jamie is a firefighter.</a:t>
                      </a:r>
                    </a:p>
                  </a:txBody>
                  <a:tcPr anchor="ctr"/>
                </a:tc>
                <a:extLst>
                  <a:ext uri="{0D108BD9-81ED-4DB2-BD59-A6C34878D82A}">
                    <a16:rowId xmlns="" xmlns:a16="http://schemas.microsoft.com/office/drawing/2014/main" val="10002"/>
                  </a:ext>
                </a:extLst>
              </a:tr>
              <a:tr h="474221">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mn-lt"/>
                          <a:ea typeface="+mn-ea"/>
                          <a:cs typeface="+mn-cs"/>
                        </a:rPr>
                        <a:t>Patrick </a:t>
                      </a:r>
                      <a:r>
                        <a:rPr kumimoji="0" lang="en-US" sz="1000" b="1" i="0" u="none" strike="noStrike" kern="1200" cap="none" spc="0" normalizeH="0" baseline="0" noProof="0" dirty="0" err="1" smtClean="0">
                          <a:ln>
                            <a:noFill/>
                          </a:ln>
                          <a:solidFill>
                            <a:prstClr val="black"/>
                          </a:solidFill>
                          <a:effectLst/>
                          <a:uLnTx/>
                          <a:uFillTx/>
                          <a:latin typeface="+mn-lt"/>
                          <a:ea typeface="+mn-ea"/>
                          <a:cs typeface="+mn-cs"/>
                        </a:rPr>
                        <a:t>Testin</a:t>
                      </a:r>
                      <a:r>
                        <a:rPr kumimoji="0" lang="en-US" sz="1000" b="1" i="0" u="none" strike="noStrike" kern="1200" cap="none" spc="0" normalizeH="0" baseline="0" noProof="0" dirty="0" smtClean="0">
                          <a:ln>
                            <a:noFill/>
                          </a:ln>
                          <a:solidFill>
                            <a:prstClr val="black"/>
                          </a:solidFill>
                          <a:effectLst/>
                          <a:uLnTx/>
                          <a:uFillTx/>
                          <a:latin typeface="+mn-lt"/>
                          <a:ea typeface="+mn-ea"/>
                          <a:cs typeface="+mn-cs"/>
                        </a:rPr>
                        <a:t> </a:t>
                      </a:r>
                      <a:r>
                        <a:rPr kumimoji="0" lang="en-US" sz="1000" b="1" i="1" u="none" strike="noStrike" kern="1200" cap="none" spc="0" normalizeH="0" baseline="0" noProof="0" dirty="0" smtClean="0">
                          <a:ln>
                            <a:noFill/>
                          </a:ln>
                          <a:solidFill>
                            <a:prstClr val="black"/>
                          </a:solidFill>
                          <a:effectLst/>
                          <a:uLnTx/>
                          <a:uFillTx/>
                          <a:latin typeface="+mn-lt"/>
                          <a:ea typeface="+mn-ea"/>
                          <a:cs typeface="+mn-cs"/>
                        </a:rPr>
                        <a:t>– Wisconsin State Senator</a:t>
                      </a:r>
                    </a:p>
                    <a:p>
                      <a:pPr marL="0" marR="0" lvl="0" indent="0" algn="ctr" defTabSz="820583"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Senator </a:t>
                      </a:r>
                      <a:r>
                        <a:rPr kumimoji="0" lang="en-US" sz="9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Testin</a:t>
                      </a: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 is proud to represent the 24th Senate District, which includes parts of Wood, Jackson, Adams, Waushara, and Monroe counties, as well as all of Portage County. A lifelong Wisconsinite, Patrick grew up near the Michigan border in Marinette, where he learned the value of hard work at a young age. After graduating from the University of Wisconsin-Stevens Point in 2011, he remained in Portage County and took a job as a sales professional, currently working for a local wine distributor. He was elected to the State Senate in 2016. Senator </a:t>
                      </a:r>
                      <a:r>
                        <a:rPr kumimoji="0" lang="en-US" sz="900" b="0" i="0" u="none" strike="noStrike" kern="1200" cap="none" spc="0" normalizeH="0" baseline="0" noProof="0" dirty="0" err="1" smtClean="0">
                          <a:ln>
                            <a:noFill/>
                          </a:ln>
                          <a:solidFill>
                            <a:prstClr val="black"/>
                          </a:solidFill>
                          <a:effectLst/>
                          <a:uLnTx/>
                          <a:uFillTx/>
                          <a:latin typeface="Arial Narrow" pitchFamily="34" charset="0"/>
                          <a:ea typeface="+mn-ea"/>
                          <a:cs typeface="+mn-cs"/>
                        </a:rPr>
                        <a:t>Testin</a:t>
                      </a:r>
                      <a:r>
                        <a:rPr kumimoji="0" lang="en-US" sz="900" b="0" i="0" u="none" strike="noStrike" kern="1200" cap="none" spc="0" normalizeH="0" baseline="0" noProof="0" dirty="0" smtClean="0">
                          <a:ln>
                            <a:noFill/>
                          </a:ln>
                          <a:solidFill>
                            <a:prstClr val="black"/>
                          </a:solidFill>
                          <a:effectLst/>
                          <a:uLnTx/>
                          <a:uFillTx/>
                          <a:latin typeface="Arial Narrow" pitchFamily="34" charset="0"/>
                          <a:ea typeface="+mn-ea"/>
                          <a:cs typeface="+mn-cs"/>
                        </a:rPr>
                        <a:t> and his wife Hannah live in the Portage County Town of Hull with their dogs Reilly and Sage.</a:t>
                      </a:r>
                    </a:p>
                  </a:txBody>
                  <a:tcPr anchor="ctr"/>
                </a:tc>
                <a:extLst>
                  <a:ext uri="{0D108BD9-81ED-4DB2-BD59-A6C34878D82A}">
                    <a16:rowId xmlns="" xmlns:a16="http://schemas.microsoft.com/office/drawing/2014/main" val="3443436203"/>
                  </a:ext>
                </a:extLst>
              </a:tr>
            </a:tbl>
          </a:graphicData>
        </a:graphic>
      </p:graphicFrame>
      <p:pic>
        <p:nvPicPr>
          <p:cNvPr id="9" name="Picture 2">
            <a:extLst>
              <a:ext uri="{FF2B5EF4-FFF2-40B4-BE49-F238E27FC236}">
                <a16:creationId xmlns="" xmlns:a16="http://schemas.microsoft.com/office/drawing/2014/main" id="{AFBE4119-601A-46C7-9124-F7D25F1DC2E6}"/>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b="25105"/>
          <a:stretch>
            <a:fillRect/>
          </a:stretch>
        </p:blipFill>
        <p:spPr bwMode="auto">
          <a:xfrm>
            <a:off x="212641" y="1932547"/>
            <a:ext cx="693293" cy="692318"/>
          </a:xfrm>
          <a:prstGeom prst="rect">
            <a:avLst/>
          </a:prstGeom>
          <a:noFill/>
          <a:extLst>
            <a:ext uri="{909E8E84-426E-40DD-AFC4-6F175D3DCCD1}">
              <a14:hiddenFill xmlns="" xmlns:a14="http://schemas.microsoft.com/office/drawing/2010/main">
                <a:solidFill>
                  <a:srgbClr val="FFFFFF"/>
                </a:solidFill>
              </a14:hiddenFill>
            </a:ext>
          </a:extLst>
        </p:spPr>
      </p:pic>
      <p:pic>
        <p:nvPicPr>
          <p:cNvPr id="19" name="Picture 18" descr="WACO BOARD OF DIRECTORS (16).png"/>
          <p:cNvPicPr>
            <a:picLocks noChangeAspect="1"/>
          </p:cNvPicPr>
          <p:nvPr/>
        </p:nvPicPr>
        <p:blipFill>
          <a:blip r:embed="rId4" cstate="print"/>
          <a:stretch>
            <a:fillRect/>
          </a:stretch>
        </p:blipFill>
        <p:spPr>
          <a:xfrm>
            <a:off x="0" y="0"/>
            <a:ext cx="6858000" cy="428625"/>
          </a:xfrm>
          <a:prstGeom prst="rect">
            <a:avLst/>
          </a:prstGeom>
        </p:spPr>
      </p:pic>
      <p:pic>
        <p:nvPicPr>
          <p:cNvPr id="20" name="Picture 19" descr="WACO BOARD OF DIRECTORS (17).png"/>
          <p:cNvPicPr>
            <a:picLocks noChangeAspect="1"/>
          </p:cNvPicPr>
          <p:nvPr/>
        </p:nvPicPr>
        <p:blipFill>
          <a:blip r:embed="rId5" cstate="print"/>
          <a:stretch>
            <a:fillRect/>
          </a:stretch>
        </p:blipFill>
        <p:spPr>
          <a:xfrm>
            <a:off x="0" y="4939377"/>
            <a:ext cx="6858000" cy="428625"/>
          </a:xfrm>
          <a:prstGeom prst="rect">
            <a:avLst/>
          </a:prstGeom>
        </p:spPr>
      </p:pic>
      <p:graphicFrame>
        <p:nvGraphicFramePr>
          <p:cNvPr id="11" name="Table 10">
            <a:extLst>
              <a:ext uri="{FF2B5EF4-FFF2-40B4-BE49-F238E27FC236}">
                <a16:creationId xmlns="" xmlns:a16="http://schemas.microsoft.com/office/drawing/2014/main" id="{F34C7A0D-6F9F-45E7-AE4C-9700278B461B}"/>
              </a:ext>
            </a:extLst>
          </p:cNvPr>
          <p:cNvGraphicFramePr>
            <a:graphicFrameLocks noGrp="1"/>
          </p:cNvGraphicFramePr>
          <p:nvPr>
            <p:extLst>
              <p:ext uri="{D42A27DB-BD31-4B8C-83A1-F6EECF244321}">
                <p14:modId xmlns="" xmlns:p14="http://schemas.microsoft.com/office/powerpoint/2010/main" val="2088873223"/>
              </p:ext>
            </p:extLst>
          </p:nvPr>
        </p:nvGraphicFramePr>
        <p:xfrm>
          <a:off x="30556" y="5497394"/>
          <a:ext cx="6796889" cy="3559796"/>
        </p:xfrm>
        <a:graphic>
          <a:graphicData uri="http://schemas.openxmlformats.org/drawingml/2006/table">
            <a:tbl>
              <a:tblPr firstRow="1" bandRow="1">
                <a:tableStyleId>{22838BEF-8BB2-4498-84A7-C5851F593DF1}</a:tableStyleId>
              </a:tblPr>
              <a:tblGrid>
                <a:gridCol w="1045965">
                  <a:extLst>
                    <a:ext uri="{9D8B030D-6E8A-4147-A177-3AD203B41FA5}">
                      <a16:colId xmlns="" xmlns:a16="http://schemas.microsoft.com/office/drawing/2014/main" val="20000"/>
                    </a:ext>
                  </a:extLst>
                </a:gridCol>
                <a:gridCol w="5750924">
                  <a:extLst>
                    <a:ext uri="{9D8B030D-6E8A-4147-A177-3AD203B41FA5}">
                      <a16:colId xmlns="" xmlns:a16="http://schemas.microsoft.com/office/drawing/2014/main" val="20001"/>
                    </a:ext>
                  </a:extLst>
                </a:gridCol>
              </a:tblGrid>
              <a:tr h="644620">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i="0" dirty="0" smtClean="0">
                          <a:latin typeface="+mn-lt"/>
                        </a:rPr>
                        <a:t>James </a:t>
                      </a:r>
                      <a:r>
                        <a:rPr lang="en-US" sz="1000" b="1" i="0" dirty="0" err="1" smtClean="0">
                          <a:latin typeface="+mn-lt"/>
                        </a:rPr>
                        <a:t>Kaplanek</a:t>
                      </a:r>
                      <a:r>
                        <a:rPr lang="en-US" sz="1000" b="1" i="0" dirty="0" smtClean="0">
                          <a:latin typeface="+mn-lt"/>
                        </a:rPr>
                        <a:t> </a:t>
                      </a:r>
                      <a:r>
                        <a:rPr lang="en-US" sz="1000" b="1" i="1" dirty="0" smtClean="0">
                          <a:latin typeface="+mn-lt"/>
                        </a:rPr>
                        <a:t>- Chief of Food Safety and Recreational Licensing Section with the State of Wisconsin--Department of Health and Family Services</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i="0" dirty="0" smtClean="0">
                          <a:latin typeface="Arial Narrow" pitchFamily="34" charset="0"/>
                        </a:rPr>
                        <a:t>Currently the Chief of Food Safety and Recreational Licensing Section with the State of Wisconsin--Department of Health and Family Services. In the process of a merger with the Department of Agriculture, Trade and Consumer Protection - Will be the Chief of Technical Services for Retail Food and Recreational Businesses - Has been with the State for 15 years. •Before State employment spent 6 years with the Public Health Madison/Dane county - BS Environmental Public Health—University Wisconsin-Eau-Claire - Wisconsin Delegate to the National Conference for Food Protection - Registered Sanitarian</a:t>
                      </a:r>
                    </a:p>
                  </a:txBody>
                  <a:tcPr anchor="ctr"/>
                </a:tc>
                <a:extLst>
                  <a:ext uri="{0D108BD9-81ED-4DB2-BD59-A6C34878D82A}">
                    <a16:rowId xmlns="" xmlns:a16="http://schemas.microsoft.com/office/drawing/2014/main" val="353284400"/>
                  </a:ext>
                </a:extLst>
              </a:tr>
              <a:tr h="892796">
                <a:tc>
                  <a:txBody>
                    <a:bodyPr/>
                    <a:lstStyle/>
                    <a:p>
                      <a:pPr algn="ctr"/>
                      <a:endParaRPr lang="en-US" dirty="0"/>
                    </a:p>
                  </a:txBody>
                  <a:tcPr anchor="ctr"/>
                </a:tc>
                <a:tc>
                  <a:txBody>
                    <a:bodyPr/>
                    <a:lstStyle/>
                    <a:p>
                      <a:pPr algn="ctr"/>
                      <a:r>
                        <a:rPr lang="en-US" sz="1000" b="1" dirty="0" smtClean="0"/>
                        <a:t>Mary Ellen </a:t>
                      </a:r>
                      <a:r>
                        <a:rPr lang="en-US" sz="1000" b="1" dirty="0" err="1" smtClean="0"/>
                        <a:t>Bruesch</a:t>
                      </a:r>
                      <a:r>
                        <a:rPr lang="en-US" sz="1000" b="1" baseline="0" dirty="0" smtClean="0"/>
                        <a:t> -</a:t>
                      </a:r>
                      <a:r>
                        <a:rPr lang="en-US" sz="1000" b="1" dirty="0" smtClean="0"/>
                        <a:t> </a:t>
                      </a:r>
                      <a:r>
                        <a:rPr lang="en-US" sz="1000" b="1" i="1" dirty="0" smtClean="0"/>
                        <a:t>WI Department of Agriculture, Trade and Consumer Protection</a:t>
                      </a:r>
                    </a:p>
                    <a:p>
                      <a:pPr algn="ctr"/>
                      <a:r>
                        <a:rPr lang="en-US" sz="900" b="0" dirty="0" smtClean="0">
                          <a:latin typeface="Arial Narrow" panose="020B0606020202030204" pitchFamily="34" charset="0"/>
                        </a:rPr>
                        <a:t>Mary Ellen </a:t>
                      </a:r>
                      <a:r>
                        <a:rPr lang="en-US" sz="900" b="0" dirty="0" err="1" smtClean="0">
                          <a:latin typeface="Arial Narrow" panose="020B0606020202030204" pitchFamily="34" charset="0"/>
                        </a:rPr>
                        <a:t>Bruesch</a:t>
                      </a:r>
                      <a:r>
                        <a:rPr lang="en-US" sz="900" b="0" dirty="0" smtClean="0">
                          <a:latin typeface="Arial Narrow" panose="020B0606020202030204" pitchFamily="34" charset="0"/>
                        </a:rPr>
                        <a:t> is a Recreational Technical Specialist, responsible for the Public Pools and Water Attractions Program. She has been in this position for about a year, having transitioned from Campgrounds and Recreational and Educational Camps. She has a BS in Biology and a MS in Microbiology, and is a Registered Environmental Health Specialist and Certified Pool Operator. When she’s not working, she can be found hanging out with her cats or on a paddle board or skis, or hiking. </a:t>
                      </a:r>
                      <a:endParaRPr lang="en-US" sz="900" b="0" dirty="0">
                        <a:effectLst/>
                        <a:latin typeface="Arial Narrow" panose="020B0606020202030204" pitchFamily="34" charset="0"/>
                        <a:ea typeface="Calibri" panose="020F0502020204030204" pitchFamily="34" charset="0"/>
                        <a:cs typeface="Times New Roman" panose="02020603050405020304" pitchFamily="18" charset="0"/>
                      </a:endParaRPr>
                    </a:p>
                  </a:txBody>
                  <a:tcPr anchor="ctr"/>
                </a:tc>
                <a:extLst>
                  <a:ext uri="{0D108BD9-81ED-4DB2-BD59-A6C34878D82A}">
                    <a16:rowId xmlns="" xmlns:a16="http://schemas.microsoft.com/office/drawing/2014/main" val="10001"/>
                  </a:ext>
                </a:extLst>
              </a:tr>
              <a:tr h="458879">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dirty="0" smtClean="0">
                          <a:latin typeface="+mn-lt"/>
                        </a:rPr>
                        <a:t>Reed </a:t>
                      </a:r>
                      <a:r>
                        <a:rPr lang="en-US" sz="1000" b="1" dirty="0" err="1" smtClean="0">
                          <a:latin typeface="+mn-lt"/>
                        </a:rPr>
                        <a:t>McRoberts</a:t>
                      </a:r>
                      <a:r>
                        <a:rPr lang="en-US" sz="1000" b="1" dirty="0" smtClean="0">
                          <a:latin typeface="+mn-lt"/>
                        </a:rPr>
                        <a:t> – </a:t>
                      </a:r>
                      <a:r>
                        <a:rPr lang="en-US" sz="1000" b="1" i="1" dirty="0" smtClean="0">
                          <a:latin typeface="+mn-lt"/>
                        </a:rPr>
                        <a:t>WI Department of Agriculture, Trade and Consumer Protection</a:t>
                      </a:r>
                    </a:p>
                    <a:p>
                      <a:pPr marL="0" marR="0" lvl="0" indent="0" algn="ctr" defTabSz="820583" rtl="0" eaLnBrk="1" fontAlgn="auto" latinLnBrk="0" hangingPunct="1">
                        <a:lnSpc>
                          <a:spcPct val="100000"/>
                        </a:lnSpc>
                        <a:spcBef>
                          <a:spcPts val="0"/>
                        </a:spcBef>
                        <a:spcAft>
                          <a:spcPts val="0"/>
                        </a:spcAft>
                        <a:buClrTx/>
                        <a:buSzTx/>
                        <a:buFontTx/>
                        <a:buNone/>
                        <a:tabLst/>
                        <a:defRPr/>
                      </a:pPr>
                      <a:r>
                        <a:rPr lang="en-US" sz="900" b="0" dirty="0" smtClean="0">
                          <a:effectLst/>
                          <a:latin typeface="Arial Narrow" panose="020B0606020202030204" pitchFamily="34" charset="0"/>
                          <a:ea typeface="Calibri" panose="020F0502020204030204" pitchFamily="34" charset="0"/>
                          <a:cs typeface="Times New Roman" panose="02020603050405020304" pitchFamily="18" charset="0"/>
                        </a:rPr>
                        <a:t>Reed </a:t>
                      </a:r>
                      <a:r>
                        <a:rPr lang="en-US" sz="900" b="0" dirty="0" err="1" smtClean="0">
                          <a:effectLst/>
                          <a:latin typeface="Arial Narrow" panose="020B0606020202030204" pitchFamily="34" charset="0"/>
                          <a:ea typeface="Calibri" panose="020F0502020204030204" pitchFamily="34" charset="0"/>
                          <a:cs typeface="Times New Roman" panose="02020603050405020304" pitchFamily="18" charset="0"/>
                        </a:rPr>
                        <a:t>McRoberts</a:t>
                      </a:r>
                      <a:r>
                        <a:rPr lang="en-US" sz="900" b="0" dirty="0" smtClean="0">
                          <a:effectLst/>
                          <a:latin typeface="Arial Narrow" panose="020B0606020202030204" pitchFamily="34" charset="0"/>
                          <a:ea typeface="Calibri" panose="020F0502020204030204" pitchFamily="34" charset="0"/>
                          <a:cs typeface="Times New Roman" panose="02020603050405020304" pitchFamily="18" charset="0"/>
                        </a:rPr>
                        <a:t>, R.S. is the Program Manager for Campgrounds with Food Safety and Recreational Licensing in the Bureau of Environmental and Occupational Health, Wisconsin Department of Health Services. As Program Manager for Campgrounds, he provides direction on campground code issues and monitors trends in the camping industry.  He has over 20 years’ experience working with environmental health programs.</a:t>
                      </a:r>
                      <a:endParaRPr lang="en-US" sz="900" b="0" dirty="0">
                        <a:latin typeface="Arial Narrow" panose="020B0606020202030204" pitchFamily="34" charset="0"/>
                      </a:endParaRPr>
                    </a:p>
                  </a:txBody>
                  <a:tcPr anchor="ctr"/>
                </a:tc>
                <a:extLst>
                  <a:ext uri="{0D108BD9-81ED-4DB2-BD59-A6C34878D82A}">
                    <a16:rowId xmlns="" xmlns:a16="http://schemas.microsoft.com/office/drawing/2014/main" val="10002"/>
                  </a:ext>
                </a:extLst>
              </a:tr>
              <a:tr h="474221">
                <a:tc>
                  <a:txBody>
                    <a:bodyPr/>
                    <a:lstStyle/>
                    <a:p>
                      <a:pPr algn="ctr"/>
                      <a:endParaRPr lang="en-US" dirty="0"/>
                    </a:p>
                  </a:txBody>
                  <a:tcPr anchor="ctr"/>
                </a:tc>
                <a:tc>
                  <a:txBody>
                    <a:bodyPr/>
                    <a:lstStyle/>
                    <a:p>
                      <a:pPr marL="0" marR="0" lvl="0" indent="0" algn="ctr" defTabSz="820583" rtl="0" eaLnBrk="1" fontAlgn="auto" latinLnBrk="0" hangingPunct="1">
                        <a:lnSpc>
                          <a:spcPct val="100000"/>
                        </a:lnSpc>
                        <a:spcBef>
                          <a:spcPts val="0"/>
                        </a:spcBef>
                        <a:spcAft>
                          <a:spcPts val="0"/>
                        </a:spcAft>
                        <a:buClrTx/>
                        <a:buSzTx/>
                        <a:buFontTx/>
                        <a:buNone/>
                        <a:tabLst/>
                        <a:defRPr/>
                      </a:pPr>
                      <a:r>
                        <a:rPr lang="en-US" sz="1000" b="1" dirty="0" smtClean="0">
                          <a:latin typeface="+mn-lt"/>
                          <a:cs typeface="Calibri" panose="020F0502020204030204" pitchFamily="34" charset="0"/>
                        </a:rPr>
                        <a:t>Ted </a:t>
                      </a:r>
                      <a:r>
                        <a:rPr lang="en-US" sz="1000" b="1" dirty="0" err="1" smtClean="0">
                          <a:latin typeface="+mn-lt"/>
                          <a:cs typeface="Calibri" panose="020F0502020204030204" pitchFamily="34" charset="0"/>
                        </a:rPr>
                        <a:t>Tuchalski</a:t>
                      </a:r>
                      <a:r>
                        <a:rPr lang="en-US" sz="1000" b="1" dirty="0" smtClean="0">
                          <a:latin typeface="+mn-lt"/>
                          <a:cs typeface="Calibri" panose="020F0502020204030204" pitchFamily="34" charset="0"/>
                        </a:rPr>
                        <a:t> - </a:t>
                      </a:r>
                      <a:r>
                        <a:rPr lang="en-US" sz="1000" b="1" i="1" dirty="0" smtClean="0">
                          <a:latin typeface="+mn-lt"/>
                        </a:rPr>
                        <a:t>WI Department of Agriculture, Trade and Consumer Protection</a:t>
                      </a:r>
                      <a:endParaRPr lang="en-US" sz="1000" dirty="0" smtClean="0">
                        <a:latin typeface="+mn-lt"/>
                      </a:endParaRPr>
                    </a:p>
                    <a:p>
                      <a:pPr algn="ctr"/>
                      <a:r>
                        <a:rPr lang="en-US" sz="900" b="0" dirty="0" smtClean="0">
                          <a:latin typeface="Arial Narrow" panose="020B0606020202030204" pitchFamily="34" charset="0"/>
                        </a:rPr>
                        <a:t>Ted </a:t>
                      </a:r>
                      <a:r>
                        <a:rPr lang="en-US" sz="900" b="0" dirty="0" err="1" smtClean="0">
                          <a:latin typeface="Arial Narrow" panose="020B0606020202030204" pitchFamily="34" charset="0"/>
                        </a:rPr>
                        <a:t>Tuchalski</a:t>
                      </a:r>
                      <a:r>
                        <a:rPr lang="en-US" sz="900" b="0" dirty="0" smtClean="0">
                          <a:latin typeface="Arial Narrow" panose="020B0606020202030204" pitchFamily="34" charset="0"/>
                        </a:rPr>
                        <a:t>, R.S. is an Environmental Health Technical Specialist with the Wisconsin Department of Agriculture, Trade, and Consumer Protection (DATCP).  His primary focus at DATCP is lodging, which includes: hotels, motels, tourist rooming houses, and bed &amp; breakfast establishments.  Ted’s environmental health career began as a food inspector in Salt Lake City, Utah and has spanned multiple program areas at the city, county, and state levels here in WI</a:t>
                      </a:r>
                      <a:endParaRPr lang="en-US" sz="900" b="0" dirty="0">
                        <a:latin typeface="Arial Narrow" panose="020B0606020202030204" pitchFamily="34" charset="0"/>
                      </a:endParaRPr>
                    </a:p>
                  </a:txBody>
                  <a:tcPr anchor="ctr"/>
                </a:tc>
                <a:extLst>
                  <a:ext uri="{0D108BD9-81ED-4DB2-BD59-A6C34878D82A}">
                    <a16:rowId xmlns="" xmlns:a16="http://schemas.microsoft.com/office/drawing/2014/main" val="3443436203"/>
                  </a:ext>
                </a:extLst>
              </a:tr>
            </a:tbl>
          </a:graphicData>
        </a:graphic>
      </p:graphicFrame>
      <p:pic>
        <p:nvPicPr>
          <p:cNvPr id="10" name="Picture 3">
            <a:extLst>
              <a:ext uri="{FF2B5EF4-FFF2-40B4-BE49-F238E27FC236}">
                <a16:creationId xmlns="" xmlns:a16="http://schemas.microsoft.com/office/drawing/2014/main" id="{4195C22E-1B08-4011-BBC5-E3219A7A5041}"/>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l="16757" t="27658" r="7245" b="7490"/>
          <a:stretch/>
        </p:blipFill>
        <p:spPr bwMode="auto">
          <a:xfrm>
            <a:off x="123825" y="5549900"/>
            <a:ext cx="857250" cy="98044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descr="Patrick Testin.jpg"/>
          <p:cNvPicPr>
            <a:picLocks noChangeAspect="1"/>
          </p:cNvPicPr>
          <p:nvPr/>
        </p:nvPicPr>
        <p:blipFill>
          <a:blip r:embed="rId7" cstate="print"/>
          <a:srcRect l="11458" t="6781" r="9292" b="29114"/>
          <a:stretch>
            <a:fillRect/>
          </a:stretch>
        </p:blipFill>
        <p:spPr>
          <a:xfrm>
            <a:off x="139064" y="3925136"/>
            <a:ext cx="831216" cy="840242"/>
          </a:xfrm>
          <a:prstGeom prst="rect">
            <a:avLst/>
          </a:prstGeom>
        </p:spPr>
      </p:pic>
      <p:pic>
        <p:nvPicPr>
          <p:cNvPr id="12" name="Picture 11">
            <a:extLst>
              <a:ext uri="{FF2B5EF4-FFF2-40B4-BE49-F238E27FC236}">
                <a16:creationId xmlns="" xmlns:a16="http://schemas.microsoft.com/office/drawing/2014/main" id="{D34313B8-387B-4A91-9B93-0A246209FEAE}"/>
              </a:ext>
            </a:extLst>
          </p:cNvPr>
          <p:cNvPicPr>
            <a:picLocks noChangeAspect="1"/>
          </p:cNvPicPr>
          <p:nvPr/>
        </p:nvPicPr>
        <p:blipFill>
          <a:blip r:embed="rId8" cstate="print">
            <a:extLst>
              <a:ext uri="{28A0092B-C50C-407E-A947-70E740481C1C}">
                <a14:useLocalDpi xmlns="" xmlns:a14="http://schemas.microsoft.com/office/drawing/2010/main" val="0"/>
              </a:ext>
            </a:extLst>
          </a:blip>
          <a:srcRect b="24436"/>
          <a:stretch>
            <a:fillRect/>
          </a:stretch>
        </p:blipFill>
        <p:spPr>
          <a:xfrm>
            <a:off x="129215" y="8299035"/>
            <a:ext cx="835160" cy="725585"/>
          </a:xfrm>
          <a:prstGeom prst="rect">
            <a:avLst/>
          </a:prstGeom>
        </p:spPr>
      </p:pic>
      <p:pic>
        <p:nvPicPr>
          <p:cNvPr id="13" name="Picture 12">
            <a:extLst>
              <a:ext uri="{FF2B5EF4-FFF2-40B4-BE49-F238E27FC236}">
                <a16:creationId xmlns="" xmlns:a16="http://schemas.microsoft.com/office/drawing/2014/main" id="{651B5330-1028-4D18-A3B3-1159D225A997}"/>
              </a:ext>
            </a:extLst>
          </p:cNvPr>
          <p:cNvPicPr>
            <a:picLocks noChangeAspect="1"/>
          </p:cNvPicPr>
          <p:nvPr/>
        </p:nvPicPr>
        <p:blipFill>
          <a:blip r:embed="rId9" cstate="print">
            <a:extLst>
              <a:ext uri="{28A0092B-C50C-407E-A947-70E740481C1C}">
                <a14:useLocalDpi xmlns="" xmlns:a14="http://schemas.microsoft.com/office/drawing/2010/main" val="0"/>
              </a:ext>
            </a:extLst>
          </a:blip>
          <a:srcRect l="8121" t="7169" b="19613"/>
          <a:stretch>
            <a:fillRect/>
          </a:stretch>
        </p:blipFill>
        <p:spPr>
          <a:xfrm>
            <a:off x="227755" y="7517792"/>
            <a:ext cx="646642" cy="704188"/>
          </a:xfrm>
          <a:prstGeom prst="rect">
            <a:avLst/>
          </a:prstGeom>
        </p:spPr>
      </p:pic>
      <p:pic>
        <p:nvPicPr>
          <p:cNvPr id="14" name="Picture 13" descr="Brian Westrate.jpg"/>
          <p:cNvPicPr>
            <a:picLocks noChangeAspect="1"/>
          </p:cNvPicPr>
          <p:nvPr/>
        </p:nvPicPr>
        <p:blipFill>
          <a:blip r:embed="rId10" cstate="print"/>
          <a:srcRect l="11571" r="12061" b="11926"/>
          <a:stretch>
            <a:fillRect/>
          </a:stretch>
        </p:blipFill>
        <p:spPr>
          <a:xfrm>
            <a:off x="143934" y="652990"/>
            <a:ext cx="838200" cy="1151468"/>
          </a:xfrm>
          <a:prstGeom prst="rect">
            <a:avLst/>
          </a:prstGeom>
        </p:spPr>
      </p:pic>
      <p:pic>
        <p:nvPicPr>
          <p:cNvPr id="15" name="Picture 14" descr="Mary Ellen Bruesch.jpg"/>
          <p:cNvPicPr>
            <a:picLocks noChangeAspect="1"/>
          </p:cNvPicPr>
          <p:nvPr/>
        </p:nvPicPr>
        <p:blipFill>
          <a:blip r:embed="rId11" cstate="print"/>
          <a:stretch>
            <a:fillRect/>
          </a:stretch>
        </p:blipFill>
        <p:spPr>
          <a:xfrm>
            <a:off x="161925" y="6638925"/>
            <a:ext cx="781050" cy="781050"/>
          </a:xfrm>
          <a:prstGeom prst="rect">
            <a:avLst/>
          </a:prstGeom>
        </p:spPr>
      </p:pic>
      <p:pic>
        <p:nvPicPr>
          <p:cNvPr id="16" name="Picture 15" descr="Mary Kolar.jpg"/>
          <p:cNvPicPr>
            <a:picLocks noChangeAspect="1"/>
          </p:cNvPicPr>
          <p:nvPr/>
        </p:nvPicPr>
        <p:blipFill>
          <a:blip r:embed="rId12" cstate="print"/>
          <a:stretch>
            <a:fillRect/>
          </a:stretch>
        </p:blipFill>
        <p:spPr>
          <a:xfrm>
            <a:off x="95006" y="2730952"/>
            <a:ext cx="909921" cy="1094015"/>
          </a:xfrm>
          <a:prstGeom prst="rect">
            <a:avLst/>
          </a:prstGeom>
        </p:spPr>
      </p:pic>
    </p:spTree>
    <p:extLst>
      <p:ext uri="{BB962C8B-B14F-4D97-AF65-F5344CB8AC3E}">
        <p14:creationId xmlns="" xmlns:p14="http://schemas.microsoft.com/office/powerpoint/2010/main" val="81121249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383036" y="1498469"/>
            <a:ext cx="2299697" cy="1206632"/>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97830" y="2886200"/>
            <a:ext cx="2291297" cy="115413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119622" y="5839260"/>
            <a:ext cx="2563111" cy="1291048"/>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8" name="Rectangle 7"/>
          <p:cNvSpPr/>
          <p:nvPr/>
        </p:nvSpPr>
        <p:spPr>
          <a:xfrm>
            <a:off x="72475" y="1371599"/>
            <a:ext cx="6713051" cy="58626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sp>
        <p:nvSpPr>
          <p:cNvPr id="29" name="TextBox 28"/>
          <p:cNvSpPr txBox="1"/>
          <p:nvPr/>
        </p:nvSpPr>
        <p:spPr>
          <a:xfrm>
            <a:off x="0" y="208854"/>
            <a:ext cx="6857999" cy="867690"/>
          </a:xfrm>
          <a:prstGeom prst="rect">
            <a:avLst/>
          </a:prstGeom>
          <a:noFill/>
          <a:ln w="57150">
            <a:noFill/>
          </a:ln>
        </p:spPr>
        <p:txBody>
          <a:bodyPr wrap="square" lIns="82058" tIns="41029" rIns="82058" bIns="41029" rtlCol="0">
            <a:spAutoFit/>
          </a:bodyPr>
          <a:lstStyle/>
          <a:p>
            <a:pPr algn="ctr"/>
            <a:r>
              <a:rPr lang="en-US" sz="2500" dirty="0">
                <a:solidFill>
                  <a:srgbClr val="0070C0"/>
                </a:solidFill>
                <a:latin typeface="Eras Bold ITC" pitchFamily="34" charset="0"/>
              </a:rPr>
              <a:t>THANK YOU TO ALL </a:t>
            </a:r>
          </a:p>
          <a:p>
            <a:pPr algn="ctr"/>
            <a:r>
              <a:rPr lang="en-US" sz="2500" dirty="0">
                <a:solidFill>
                  <a:srgbClr val="0070C0"/>
                </a:solidFill>
                <a:latin typeface="Eras Bold ITC" pitchFamily="34" charset="0"/>
              </a:rPr>
              <a:t>OF OUR SPONSORS!</a:t>
            </a:r>
          </a:p>
        </p:txBody>
      </p:sp>
      <p:pic>
        <p:nvPicPr>
          <p:cNvPr id="30" name="Picture 29"/>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489606" y="56454"/>
            <a:ext cx="1212177" cy="1170420"/>
          </a:xfrm>
          <a:prstGeom prst="rect">
            <a:avLst/>
          </a:prstGeom>
        </p:spPr>
      </p:pic>
      <p:sp>
        <p:nvSpPr>
          <p:cNvPr id="1039" name="AutoShape 15" descr="Image result for holiday wholesale"/>
          <p:cNvSpPr>
            <a:spLocks noChangeAspect="1" noChangeArrowheads="1"/>
          </p:cNvSpPr>
          <p:nvPr/>
        </p:nvSpPr>
        <p:spPr bwMode="auto">
          <a:xfrm>
            <a:off x="137272" y="-131330"/>
            <a:ext cx="268941" cy="27709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2058" tIns="41029" rIns="82058" bIns="41029" numCol="1" anchor="t" anchorCtr="0" compatLnSpc="1">
            <a:prstTxWarp prst="textNoShape">
              <a:avLst/>
            </a:prstTxWarp>
          </a:bodyPr>
          <a:lstStyle/>
          <a:p>
            <a:endParaRPr lang="en-US"/>
          </a:p>
        </p:txBody>
      </p:sp>
      <p:sp>
        <p:nvSpPr>
          <p:cNvPr id="6" name="AutoShape 2" descr="Image result for aspira reserve america and astra"/>
          <p:cNvSpPr>
            <a:spLocks noChangeAspect="1" noChangeArrowheads="1"/>
          </p:cNvSpPr>
          <p:nvPr/>
        </p:nvSpPr>
        <p:spPr bwMode="auto">
          <a:xfrm>
            <a:off x="271743" y="7216"/>
            <a:ext cx="268941" cy="27709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2058" tIns="41029" rIns="82058" bIns="41029" numCol="1" anchor="t" anchorCtr="0" compatLnSpc="1">
            <a:prstTxWarp prst="textNoShape">
              <a:avLst/>
            </a:prstTxWarp>
          </a:bodyPr>
          <a:lstStyle/>
          <a:p>
            <a:endParaRPr lang="en-US"/>
          </a:p>
        </p:txBody>
      </p:sp>
      <p:pic>
        <p:nvPicPr>
          <p:cNvPr id="52" name="Picture 5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67236" y="57489"/>
            <a:ext cx="1212177" cy="1170420"/>
          </a:xfrm>
          <a:prstGeom prst="rect">
            <a:avLst/>
          </a:prstGeom>
        </p:spPr>
      </p:pic>
      <p:pic>
        <p:nvPicPr>
          <p:cNvPr id="39" name="Picture 38" descr="TB_logo4_300.jpg"/>
          <p:cNvPicPr>
            <a:picLocks noChangeAspect="1"/>
          </p:cNvPicPr>
          <p:nvPr/>
        </p:nvPicPr>
        <p:blipFill>
          <a:blip r:embed="rId7" cstate="print"/>
          <a:stretch>
            <a:fillRect/>
          </a:stretch>
        </p:blipFill>
        <p:spPr>
          <a:xfrm>
            <a:off x="4572000" y="4183536"/>
            <a:ext cx="2007290" cy="1554030"/>
          </a:xfrm>
          <a:prstGeom prst="rect">
            <a:avLst/>
          </a:prstGeom>
        </p:spPr>
      </p:pic>
      <p:pic>
        <p:nvPicPr>
          <p:cNvPr id="40" name="Picture 39" descr="0001.jpg"/>
          <p:cNvPicPr>
            <a:picLocks noChangeAspect="1"/>
          </p:cNvPicPr>
          <p:nvPr/>
        </p:nvPicPr>
        <p:blipFill>
          <a:blip r:embed="rId8" cstate="print"/>
          <a:srcRect l="8413" t="25238" r="8730" b="25952"/>
          <a:stretch>
            <a:fillRect/>
          </a:stretch>
        </p:blipFill>
        <p:spPr>
          <a:xfrm>
            <a:off x="226537" y="3347582"/>
            <a:ext cx="3812063" cy="1497076"/>
          </a:xfrm>
          <a:prstGeom prst="rect">
            <a:avLst/>
          </a:prstGeom>
        </p:spPr>
      </p:pic>
      <p:pic>
        <p:nvPicPr>
          <p:cNvPr id="9" name="Picture 2"/>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14593" y="1936212"/>
            <a:ext cx="3749999" cy="124999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15997" y="5334000"/>
            <a:ext cx="3147190" cy="1531211"/>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5336" y="1373788"/>
            <a:ext cx="3121870" cy="467580"/>
          </a:xfrm>
          <a:prstGeom prst="rect">
            <a:avLst/>
          </a:prstGeom>
          <a:noFill/>
        </p:spPr>
        <p:txBody>
          <a:bodyPr wrap="square" lIns="82058" tIns="41029" rIns="82058" bIns="41029" rtlCol="0">
            <a:spAutoFit/>
          </a:bodyPr>
          <a:lstStyle/>
          <a:p>
            <a:r>
              <a:rPr lang="en-US" sz="2500" dirty="0">
                <a:latin typeface="Eras Bold ITC" pitchFamily="34" charset="0"/>
                <a:ea typeface="1873 Winchester" pitchFamily="2" charset="0"/>
              </a:rPr>
              <a:t>SHOW SPONSORS</a:t>
            </a:r>
          </a:p>
        </p:txBody>
      </p:sp>
      <p:pic>
        <p:nvPicPr>
          <p:cNvPr id="45" name="Picture 2" descr="Image result for csaw accounting"/>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2110"/>
          <a:stretch/>
        </p:blipFill>
        <p:spPr bwMode="auto">
          <a:xfrm>
            <a:off x="1680171" y="7934760"/>
            <a:ext cx="3463329" cy="911297"/>
          </a:xfrm>
          <a:prstGeom prst="rect">
            <a:avLst/>
          </a:prstGeom>
          <a:noFill/>
          <a:extLst>
            <a:ext uri="{909E8E84-426E-40DD-AFC4-6F175D3DCCD1}">
              <a14:hiddenFill xmlns="" xmlns:a14="http://schemas.microsoft.com/office/drawing/2010/main">
                <a:solidFill>
                  <a:srgbClr val="FFFFFF"/>
                </a:solidFill>
              </a14:hiddenFill>
            </a:ext>
          </a:extLst>
        </p:spPr>
      </p:pic>
      <p:pic>
        <p:nvPicPr>
          <p:cNvPr id="46" name="Picture 45"/>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5219700" y="7831733"/>
            <a:ext cx="1446922" cy="1046155"/>
          </a:xfrm>
          <a:prstGeom prst="rect">
            <a:avLst/>
          </a:prstGeom>
          <a:ln w="38100" cap="sq">
            <a:noFill/>
            <a:prstDash val="solid"/>
            <a:miter lim="800000"/>
          </a:ln>
          <a:effectLst>
            <a:outerShdw blurRad="50800" dist="38100" dir="2700000" algn="tl" rotWithShape="0">
              <a:srgbClr val="000000">
                <a:alpha val="43000"/>
              </a:srgbClr>
            </a:outerShdw>
          </a:effectLst>
        </p:spPr>
      </p:pic>
      <p:sp>
        <p:nvSpPr>
          <p:cNvPr id="47" name="TextBox 46"/>
          <p:cNvSpPr txBox="1"/>
          <p:nvPr/>
        </p:nvSpPr>
        <p:spPr>
          <a:xfrm>
            <a:off x="74446" y="7429080"/>
            <a:ext cx="4323384" cy="467580"/>
          </a:xfrm>
          <a:prstGeom prst="rect">
            <a:avLst/>
          </a:prstGeom>
          <a:solidFill>
            <a:schemeClr val="bg1"/>
          </a:solidFill>
        </p:spPr>
        <p:txBody>
          <a:bodyPr wrap="square" lIns="82058" tIns="41029" rIns="82058" bIns="41029" rtlCol="0">
            <a:spAutoFit/>
          </a:bodyPr>
          <a:lstStyle/>
          <a:p>
            <a:r>
              <a:rPr lang="en-US" sz="2500" dirty="0">
                <a:latin typeface="Eras Bold ITC" pitchFamily="34" charset="0"/>
                <a:ea typeface="1873 Winchester" pitchFamily="2" charset="0"/>
              </a:rPr>
              <a:t>PRESENTING SPONSORS</a:t>
            </a:r>
          </a:p>
        </p:txBody>
      </p:sp>
      <p:sp>
        <p:nvSpPr>
          <p:cNvPr id="48" name="Rectangle 47"/>
          <p:cNvSpPr/>
          <p:nvPr/>
        </p:nvSpPr>
        <p:spPr>
          <a:xfrm>
            <a:off x="72475" y="7424721"/>
            <a:ext cx="6713051" cy="15958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pic>
        <p:nvPicPr>
          <p:cNvPr id="20" name="Picture 19" descr="1547571178137.jfif"/>
          <p:cNvPicPr>
            <a:picLocks noChangeAspect="1"/>
          </p:cNvPicPr>
          <p:nvPr/>
        </p:nvPicPr>
        <p:blipFill>
          <a:blip r:embed="rId13" cstate="print"/>
          <a:srcRect t="13750" b="10000"/>
          <a:stretch>
            <a:fillRect/>
          </a:stretch>
        </p:blipFill>
        <p:spPr>
          <a:xfrm>
            <a:off x="152400" y="7844551"/>
            <a:ext cx="1466850" cy="1118473"/>
          </a:xfrm>
          <a:prstGeom prst="rect">
            <a:avLst/>
          </a:prstGeom>
        </p:spPr>
      </p:pic>
    </p:spTree>
    <p:extLst>
      <p:ext uri="{BB962C8B-B14F-4D97-AF65-F5344CB8AC3E}">
        <p14:creationId xmlns="" xmlns:p14="http://schemas.microsoft.com/office/powerpoint/2010/main" val="35836144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mlsvc01-prod.s3.amazonaws.com/4003fe6a001/8203a04c-8561-423b-a06d-83febd34c0c9.pn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9074" t="7682" r="5345" b="5956"/>
          <a:stretch/>
        </p:blipFill>
        <p:spPr bwMode="auto">
          <a:xfrm>
            <a:off x="4377761" y="3256606"/>
            <a:ext cx="1731394" cy="1747188"/>
          </a:xfrm>
          <a:prstGeom prst="rect">
            <a:avLst/>
          </a:prstGeom>
          <a:noFill/>
          <a:extLst>
            <a:ext uri="{909E8E84-426E-40DD-AFC4-6F175D3DCCD1}">
              <a14:hiddenFill xmlns="" xmlns:a14="http://schemas.microsoft.com/office/drawing/2010/main">
                <a:solidFill>
                  <a:srgbClr val="FFFFFF"/>
                </a:solidFill>
              </a14:hiddenFill>
            </a:ext>
          </a:extLst>
        </p:spPr>
      </p:pic>
      <p:sp>
        <p:nvSpPr>
          <p:cNvPr id="29" name="TextBox 28"/>
          <p:cNvSpPr txBox="1"/>
          <p:nvPr/>
        </p:nvSpPr>
        <p:spPr>
          <a:xfrm>
            <a:off x="0" y="208854"/>
            <a:ext cx="6857999" cy="867690"/>
          </a:xfrm>
          <a:prstGeom prst="rect">
            <a:avLst/>
          </a:prstGeom>
          <a:noFill/>
          <a:ln w="57150">
            <a:noFill/>
          </a:ln>
        </p:spPr>
        <p:txBody>
          <a:bodyPr wrap="square" lIns="82058" tIns="41029" rIns="82058" bIns="41029" rtlCol="0">
            <a:spAutoFit/>
          </a:bodyPr>
          <a:lstStyle/>
          <a:p>
            <a:pPr algn="ctr"/>
            <a:r>
              <a:rPr lang="en-US" sz="2500" dirty="0">
                <a:solidFill>
                  <a:srgbClr val="0070C0"/>
                </a:solidFill>
                <a:latin typeface="Eras Bold ITC" pitchFamily="34" charset="0"/>
              </a:rPr>
              <a:t>THANK YOU TO ALL </a:t>
            </a:r>
          </a:p>
          <a:p>
            <a:pPr algn="ctr"/>
            <a:r>
              <a:rPr lang="en-US" sz="2500" dirty="0">
                <a:solidFill>
                  <a:srgbClr val="0070C0"/>
                </a:solidFill>
                <a:latin typeface="Eras Bold ITC" pitchFamily="34" charset="0"/>
              </a:rPr>
              <a:t>OF OUR SPONSORS!</a:t>
            </a:r>
          </a:p>
        </p:txBody>
      </p:sp>
      <p:pic>
        <p:nvPicPr>
          <p:cNvPr id="30" name="Picture 2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89606" y="56454"/>
            <a:ext cx="1212177" cy="1170420"/>
          </a:xfrm>
          <a:prstGeom prst="rect">
            <a:avLst/>
          </a:prstGeom>
        </p:spPr>
      </p:pic>
      <p:sp>
        <p:nvSpPr>
          <p:cNvPr id="1039" name="AutoShape 15" descr="Image result for holiday wholesale"/>
          <p:cNvSpPr>
            <a:spLocks noChangeAspect="1" noChangeArrowheads="1"/>
          </p:cNvSpPr>
          <p:nvPr/>
        </p:nvSpPr>
        <p:spPr bwMode="auto">
          <a:xfrm>
            <a:off x="137272" y="-131330"/>
            <a:ext cx="268941" cy="27709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2058" tIns="41029" rIns="82058" bIns="41029" numCol="1" anchor="t" anchorCtr="0" compatLnSpc="1">
            <a:prstTxWarp prst="textNoShape">
              <a:avLst/>
            </a:prstTxWarp>
          </a:bodyPr>
          <a:lstStyle/>
          <a:p>
            <a:endParaRPr lang="en-US"/>
          </a:p>
        </p:txBody>
      </p:sp>
      <p:sp>
        <p:nvSpPr>
          <p:cNvPr id="6" name="AutoShape 2" descr="Image result for aspira reserve america and astra"/>
          <p:cNvSpPr>
            <a:spLocks noChangeAspect="1" noChangeArrowheads="1"/>
          </p:cNvSpPr>
          <p:nvPr/>
        </p:nvSpPr>
        <p:spPr bwMode="auto">
          <a:xfrm>
            <a:off x="271743" y="7216"/>
            <a:ext cx="268941" cy="27709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2058" tIns="41029" rIns="82058" bIns="41029" numCol="1" anchor="t" anchorCtr="0" compatLnSpc="1">
            <a:prstTxWarp prst="textNoShape">
              <a:avLst/>
            </a:prstTxWarp>
          </a:bodyPr>
          <a:lstStyle/>
          <a:p>
            <a:endParaRPr lang="en-US"/>
          </a:p>
        </p:txBody>
      </p:sp>
      <p:pic>
        <p:nvPicPr>
          <p:cNvPr id="52" name="Picture 5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236" y="57489"/>
            <a:ext cx="1212177" cy="1170420"/>
          </a:xfrm>
          <a:prstGeom prst="rect">
            <a:avLst/>
          </a:prstGeom>
        </p:spPr>
      </p:pic>
      <p:pic>
        <p:nvPicPr>
          <p:cNvPr id="14" name="Picture 13"/>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779392" y="1789939"/>
            <a:ext cx="2802379" cy="1321743"/>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31" name="Picture 2" descr="Image result for campersapp">
            <a:extLst>
              <a:ext uri="{FF2B5EF4-FFF2-40B4-BE49-F238E27FC236}">
                <a16:creationId xmlns="" xmlns:a16="http://schemas.microsoft.com/office/drawing/2014/main" id="{0B3C4410-3963-43AF-8BCC-8289DDECA5ED}"/>
              </a:ext>
            </a:extLst>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30922" y="3331233"/>
            <a:ext cx="3462187" cy="798967"/>
          </a:xfrm>
          <a:prstGeom prst="rect">
            <a:avLst/>
          </a:prstGeom>
          <a:noFill/>
          <a:extLst>
            <a:ext uri="{909E8E84-426E-40DD-AFC4-6F175D3DCCD1}">
              <a14:hiddenFill xmlns="" xmlns:a14="http://schemas.microsoft.com/office/drawing/2010/main">
                <a:solidFill>
                  <a:srgbClr val="FFFFFF"/>
                </a:solidFill>
              </a14:hiddenFill>
            </a:ext>
          </a:extLst>
        </p:spPr>
      </p:pic>
      <p:sp>
        <p:nvSpPr>
          <p:cNvPr id="37" name="TextBox 36"/>
          <p:cNvSpPr txBox="1"/>
          <p:nvPr/>
        </p:nvSpPr>
        <p:spPr>
          <a:xfrm>
            <a:off x="74446" y="1466430"/>
            <a:ext cx="4323384" cy="467580"/>
          </a:xfrm>
          <a:prstGeom prst="rect">
            <a:avLst/>
          </a:prstGeom>
          <a:solidFill>
            <a:schemeClr val="bg1"/>
          </a:solidFill>
        </p:spPr>
        <p:txBody>
          <a:bodyPr wrap="square" lIns="82058" tIns="41029" rIns="82058" bIns="41029" rtlCol="0">
            <a:spAutoFit/>
          </a:bodyPr>
          <a:lstStyle/>
          <a:p>
            <a:r>
              <a:rPr lang="en-US" sz="2500" dirty="0">
                <a:latin typeface="Eras Bold ITC" pitchFamily="34" charset="0"/>
                <a:ea typeface="1873 Winchester" pitchFamily="2" charset="0"/>
              </a:rPr>
              <a:t>SUPPORTING SPONSORS</a:t>
            </a:r>
          </a:p>
        </p:txBody>
      </p:sp>
      <p:sp>
        <p:nvSpPr>
          <p:cNvPr id="38" name="Rectangle 37"/>
          <p:cNvSpPr/>
          <p:nvPr/>
        </p:nvSpPr>
        <p:spPr>
          <a:xfrm>
            <a:off x="72475" y="1462071"/>
            <a:ext cx="6713051" cy="432912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pic>
        <p:nvPicPr>
          <p:cNvPr id="4100" name="Picture 4" descr="Alaskin-Ice | Wisconsin Association of Campground Owners"/>
          <p:cNvPicPr>
            <a:picLocks noChangeAspect="1" noChangeArrowheads="1"/>
          </p:cNvPicPr>
          <p:nvPr/>
        </p:nvPicPr>
        <p:blipFill>
          <a:blip r:embed="rId7" cstate="print"/>
          <a:srcRect t="7143"/>
          <a:stretch>
            <a:fillRect/>
          </a:stretch>
        </p:blipFill>
        <p:spPr bwMode="auto">
          <a:xfrm>
            <a:off x="229646" y="1975794"/>
            <a:ext cx="3170207" cy="1224605"/>
          </a:xfrm>
          <a:prstGeom prst="rect">
            <a:avLst/>
          </a:prstGeom>
          <a:noFill/>
        </p:spPr>
      </p:pic>
      <p:pic>
        <p:nvPicPr>
          <p:cNvPr id="43" name="Picture 42" descr="HRI Vending Logo - Transparent from website.png"/>
          <p:cNvPicPr>
            <a:picLocks noChangeAspect="1"/>
          </p:cNvPicPr>
          <p:nvPr/>
        </p:nvPicPr>
        <p:blipFill>
          <a:blip r:embed="rId8" cstate="print"/>
          <a:stretch>
            <a:fillRect/>
          </a:stretch>
        </p:blipFill>
        <p:spPr>
          <a:xfrm>
            <a:off x="186535" y="4963816"/>
            <a:ext cx="2850123" cy="730196"/>
          </a:xfrm>
          <a:prstGeom prst="rect">
            <a:avLst/>
          </a:prstGeom>
        </p:spPr>
      </p:pic>
      <p:pic>
        <p:nvPicPr>
          <p:cNvPr id="44" name="Picture 43" descr="CampLife_Logo_Registered_H.png"/>
          <p:cNvPicPr>
            <a:picLocks noChangeAspect="1"/>
          </p:cNvPicPr>
          <p:nvPr/>
        </p:nvPicPr>
        <p:blipFill>
          <a:blip r:embed="rId9" cstate="print"/>
          <a:stretch>
            <a:fillRect/>
          </a:stretch>
        </p:blipFill>
        <p:spPr>
          <a:xfrm>
            <a:off x="3152777" y="5065484"/>
            <a:ext cx="3526120" cy="527814"/>
          </a:xfrm>
          <a:prstGeom prst="rect">
            <a:avLst/>
          </a:prstGeom>
        </p:spPr>
      </p:pic>
      <p:pic>
        <p:nvPicPr>
          <p:cNvPr id="2050" name="Picture 2" descr="Hospitality PMS, Booking Engine, Channel Manager &amp;amp; Kiosks"/>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94422" y="4166484"/>
            <a:ext cx="3255301" cy="646327"/>
          </a:xfrm>
          <a:prstGeom prst="rect">
            <a:avLst/>
          </a:prstGeom>
          <a:noFill/>
          <a:extLst>
            <a:ext uri="{909E8E84-426E-40DD-AFC4-6F175D3DCCD1}">
              <a14:hiddenFill xmlns="" xmlns:a14="http://schemas.microsoft.com/office/drawing/2010/main">
                <a:solidFill>
                  <a:srgbClr val="FFFFFF"/>
                </a:solidFill>
              </a14:hiddenFill>
            </a:ext>
          </a:extLst>
        </p:spPr>
      </p:pic>
      <p:sp>
        <p:nvSpPr>
          <p:cNvPr id="47" name="TextBox 46"/>
          <p:cNvSpPr txBox="1"/>
          <p:nvPr/>
        </p:nvSpPr>
        <p:spPr>
          <a:xfrm>
            <a:off x="76202" y="6315638"/>
            <a:ext cx="2762583" cy="436802"/>
          </a:xfrm>
          <a:prstGeom prst="rect">
            <a:avLst/>
          </a:prstGeom>
          <a:solidFill>
            <a:schemeClr val="bg1"/>
          </a:solidFill>
        </p:spPr>
        <p:txBody>
          <a:bodyPr wrap="none" lIns="82058" tIns="41029" rIns="82058" bIns="41029" rtlCol="0">
            <a:spAutoFit/>
          </a:bodyPr>
          <a:lstStyle/>
          <a:p>
            <a:r>
              <a:rPr lang="en-US" sz="2300" dirty="0">
                <a:latin typeface="Eras Bold ITC" pitchFamily="34" charset="0"/>
                <a:ea typeface="1873 Winchester" pitchFamily="2" charset="0"/>
              </a:rPr>
              <a:t>GOLD SPONSORS</a:t>
            </a:r>
          </a:p>
        </p:txBody>
      </p:sp>
      <p:sp>
        <p:nvSpPr>
          <p:cNvPr id="48" name="Rectangle 47"/>
          <p:cNvSpPr/>
          <p:nvPr/>
        </p:nvSpPr>
        <p:spPr>
          <a:xfrm>
            <a:off x="76200" y="6307554"/>
            <a:ext cx="6705600" cy="25506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pic>
        <p:nvPicPr>
          <p:cNvPr id="50" name="Picture 6" descr="U:\WACO Website\Trademember Logos\WI Lake and Pond_logo.png">
            <a:extLst>
              <a:ext uri="{FF2B5EF4-FFF2-40B4-BE49-F238E27FC236}">
                <a16:creationId xmlns="" xmlns:a16="http://schemas.microsoft.com/office/drawing/2014/main" id="{357DAB9F-0663-4E46-AD3C-06781525F85F}"/>
              </a:ext>
            </a:extLst>
          </p:cNvPr>
          <p:cNvPicPr>
            <a:picLocks noChangeAspect="1" noChangeArrowheads="1"/>
          </p:cNvPicPr>
          <p:nvPr/>
        </p:nvPicPr>
        <p:blipFill>
          <a:blip r:embed="rId11" cstate="print">
            <a:extLst>
              <a:ext uri="{28A0092B-C50C-407E-A947-70E740481C1C}">
                <a14:useLocalDpi xmlns="" xmlns:a14="http://schemas.microsoft.com/office/drawing/2010/main" val="0"/>
              </a:ext>
            </a:extLst>
          </a:blip>
          <a:srcRect/>
          <a:stretch>
            <a:fillRect/>
          </a:stretch>
        </p:blipFill>
        <p:spPr bwMode="auto">
          <a:xfrm>
            <a:off x="205709" y="7966342"/>
            <a:ext cx="2947068" cy="742409"/>
          </a:xfrm>
          <a:prstGeom prst="rect">
            <a:avLst/>
          </a:prstGeom>
          <a:noFill/>
          <a:extLst>
            <a:ext uri="{909E8E84-426E-40DD-AFC4-6F175D3DCCD1}">
              <a14:hiddenFill xmlns="" xmlns:a14="http://schemas.microsoft.com/office/drawing/2010/main">
                <a:solidFill>
                  <a:srgbClr val="FFFFFF"/>
                </a:solidFill>
              </a14:hiddenFill>
            </a:ext>
          </a:extLst>
        </p:spPr>
      </p:pic>
      <p:pic>
        <p:nvPicPr>
          <p:cNvPr id="51" name="Picture 2" descr="Imperial Industries"/>
          <p:cNvPicPr>
            <a:picLocks noChangeAspect="1" noChangeArrowheads="1"/>
          </p:cNvPicPr>
          <p:nvPr/>
        </p:nvPicPr>
        <p:blipFill>
          <a:blip r:embed="rId12" cstate="print"/>
          <a:srcRect/>
          <a:stretch>
            <a:fillRect/>
          </a:stretch>
        </p:blipFill>
        <p:spPr bwMode="auto">
          <a:xfrm>
            <a:off x="2831359" y="6876264"/>
            <a:ext cx="2307770" cy="806378"/>
          </a:xfrm>
          <a:prstGeom prst="rect">
            <a:avLst/>
          </a:prstGeom>
          <a:noFill/>
        </p:spPr>
      </p:pic>
      <p:pic>
        <p:nvPicPr>
          <p:cNvPr id="53" name="Picture 4" descr="Sign Solutions USA"/>
          <p:cNvPicPr>
            <a:picLocks noChangeAspect="1" noChangeArrowheads="1"/>
          </p:cNvPicPr>
          <p:nvPr/>
        </p:nvPicPr>
        <p:blipFill>
          <a:blip r:embed="rId13" cstate="print"/>
          <a:srcRect/>
          <a:stretch>
            <a:fillRect/>
          </a:stretch>
        </p:blipFill>
        <p:spPr bwMode="auto">
          <a:xfrm>
            <a:off x="3369441" y="7943167"/>
            <a:ext cx="1769688" cy="793679"/>
          </a:xfrm>
          <a:prstGeom prst="rect">
            <a:avLst/>
          </a:prstGeom>
          <a:noFill/>
        </p:spPr>
      </p:pic>
      <p:pic>
        <p:nvPicPr>
          <p:cNvPr id="54" name="Picture 2"/>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3945467" y="6484686"/>
            <a:ext cx="2693447" cy="37120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55" name="Picture 6" descr="LodgeVision"/>
          <p:cNvPicPr>
            <a:picLocks noChangeAspect="1" noChangeArrowheads="1"/>
          </p:cNvPicPr>
          <p:nvPr/>
        </p:nvPicPr>
        <p:blipFill>
          <a:blip r:embed="rId15" cstate="print">
            <a:extLst>
              <a:ext uri="{28A0092B-C50C-407E-A947-70E740481C1C}">
                <a14:useLocalDpi xmlns="" xmlns:a14="http://schemas.microsoft.com/office/drawing/2010/main" val="0"/>
              </a:ext>
            </a:extLst>
          </a:blip>
          <a:srcRect/>
          <a:stretch>
            <a:fillRect/>
          </a:stretch>
        </p:blipFill>
        <p:spPr bwMode="auto">
          <a:xfrm>
            <a:off x="323653" y="6848664"/>
            <a:ext cx="2209997" cy="891128"/>
          </a:xfrm>
          <a:prstGeom prst="rect">
            <a:avLst/>
          </a:prstGeom>
          <a:noFill/>
          <a:extLst>
            <a:ext uri="{909E8E84-426E-40DD-AFC4-6F175D3DCCD1}">
              <a14:hiddenFill xmlns="" xmlns:a14="http://schemas.microsoft.com/office/drawing/2010/main">
                <a:solidFill>
                  <a:srgbClr val="FFFFFF"/>
                </a:solidFill>
              </a14:hiddenFill>
            </a:ext>
          </a:extLst>
        </p:spPr>
      </p:pic>
      <p:pic>
        <p:nvPicPr>
          <p:cNvPr id="49" name="Picture 2" descr="U:\WACO Website\Trademember Logos\Wilcor Logo.png"/>
          <p:cNvPicPr>
            <a:picLocks noChangeAspect="1" noChangeArrowheads="1"/>
          </p:cNvPicPr>
          <p:nvPr/>
        </p:nvPicPr>
        <p:blipFill>
          <a:blip r:embed="rId16" cstate="print">
            <a:extLst>
              <a:ext uri="{28A0092B-C50C-407E-A947-70E740481C1C}">
                <a14:useLocalDpi xmlns="" xmlns:a14="http://schemas.microsoft.com/office/drawing/2010/main" val="0"/>
              </a:ext>
            </a:extLst>
          </a:blip>
          <a:srcRect/>
          <a:stretch>
            <a:fillRect/>
          </a:stretch>
        </p:blipFill>
        <p:spPr bwMode="auto">
          <a:xfrm>
            <a:off x="4746658" y="7374703"/>
            <a:ext cx="1943095" cy="700693"/>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209908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77737AE-F095-49D6-B952-694ACFD97ECC}"/>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5080658" y="7345268"/>
            <a:ext cx="1330925" cy="693847"/>
          </a:xfrm>
          <a:prstGeom prst="rect">
            <a:avLst/>
          </a:prstGeom>
        </p:spPr>
      </p:pic>
      <p:sp>
        <p:nvSpPr>
          <p:cNvPr id="29" name="TextBox 28"/>
          <p:cNvSpPr txBox="1"/>
          <p:nvPr/>
        </p:nvSpPr>
        <p:spPr>
          <a:xfrm>
            <a:off x="0" y="208854"/>
            <a:ext cx="6857999" cy="867690"/>
          </a:xfrm>
          <a:prstGeom prst="rect">
            <a:avLst/>
          </a:prstGeom>
          <a:noFill/>
          <a:ln w="57150">
            <a:noFill/>
          </a:ln>
        </p:spPr>
        <p:txBody>
          <a:bodyPr wrap="square" lIns="82058" tIns="41029" rIns="82058" bIns="41029" rtlCol="0">
            <a:spAutoFit/>
          </a:bodyPr>
          <a:lstStyle/>
          <a:p>
            <a:pPr algn="ctr"/>
            <a:r>
              <a:rPr lang="en-US" sz="2500" dirty="0">
                <a:solidFill>
                  <a:srgbClr val="0070C0"/>
                </a:solidFill>
                <a:latin typeface="Eras Bold ITC" pitchFamily="34" charset="0"/>
              </a:rPr>
              <a:t>THANK YOU TO ALL </a:t>
            </a:r>
          </a:p>
          <a:p>
            <a:pPr algn="ctr"/>
            <a:r>
              <a:rPr lang="en-US" sz="2500" dirty="0">
                <a:solidFill>
                  <a:srgbClr val="0070C0"/>
                </a:solidFill>
                <a:latin typeface="Eras Bold ITC" pitchFamily="34" charset="0"/>
              </a:rPr>
              <a:t>OF OUR SPONSORS!</a:t>
            </a:r>
          </a:p>
        </p:txBody>
      </p:sp>
      <p:pic>
        <p:nvPicPr>
          <p:cNvPr id="30" name="Picture 29"/>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489606" y="56454"/>
            <a:ext cx="1212177" cy="1170420"/>
          </a:xfrm>
          <a:prstGeom prst="rect">
            <a:avLst/>
          </a:prstGeom>
        </p:spPr>
      </p:pic>
      <p:sp>
        <p:nvSpPr>
          <p:cNvPr id="1039" name="AutoShape 15" descr="Image result for holiday wholesale"/>
          <p:cNvSpPr>
            <a:spLocks noChangeAspect="1" noChangeArrowheads="1"/>
          </p:cNvSpPr>
          <p:nvPr/>
        </p:nvSpPr>
        <p:spPr bwMode="auto">
          <a:xfrm>
            <a:off x="137272" y="-131330"/>
            <a:ext cx="268941" cy="27709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2058" tIns="41029" rIns="82058" bIns="41029" numCol="1" anchor="t" anchorCtr="0" compatLnSpc="1">
            <a:prstTxWarp prst="textNoShape">
              <a:avLst/>
            </a:prstTxWarp>
          </a:bodyPr>
          <a:lstStyle/>
          <a:p>
            <a:endParaRPr lang="en-US"/>
          </a:p>
        </p:txBody>
      </p:sp>
      <p:sp>
        <p:nvSpPr>
          <p:cNvPr id="6" name="AutoShape 2" descr="Image result for aspira reserve america and astra"/>
          <p:cNvSpPr>
            <a:spLocks noChangeAspect="1" noChangeArrowheads="1"/>
          </p:cNvSpPr>
          <p:nvPr/>
        </p:nvSpPr>
        <p:spPr bwMode="auto">
          <a:xfrm>
            <a:off x="271743" y="7216"/>
            <a:ext cx="268941" cy="277092"/>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82058" tIns="41029" rIns="82058" bIns="41029" numCol="1" anchor="t" anchorCtr="0" compatLnSpc="1">
            <a:prstTxWarp prst="textNoShape">
              <a:avLst/>
            </a:prstTxWarp>
          </a:bodyPr>
          <a:lstStyle/>
          <a:p>
            <a:endParaRPr lang="en-US"/>
          </a:p>
        </p:txBody>
      </p:sp>
      <p:pic>
        <p:nvPicPr>
          <p:cNvPr id="52" name="Picture 51"/>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67236" y="57489"/>
            <a:ext cx="1212177" cy="1170420"/>
          </a:xfrm>
          <a:prstGeom prst="rect">
            <a:avLst/>
          </a:prstGeom>
        </p:spPr>
      </p:pic>
      <p:pic>
        <p:nvPicPr>
          <p:cNvPr id="40" name="Picture 39"/>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232618" y="5488761"/>
            <a:ext cx="1205239" cy="767433"/>
          </a:xfrm>
          <a:prstGeom prst="rect">
            <a:avLst/>
          </a:prstGeom>
        </p:spPr>
      </p:pic>
      <p:grpSp>
        <p:nvGrpSpPr>
          <p:cNvPr id="43" name="Group 42"/>
          <p:cNvGrpSpPr/>
          <p:nvPr/>
        </p:nvGrpSpPr>
        <p:grpSpPr>
          <a:xfrm>
            <a:off x="-5507551" y="5821106"/>
            <a:ext cx="1216832" cy="579922"/>
            <a:chOff x="250752" y="6875872"/>
            <a:chExt cx="1685260" cy="516813"/>
          </a:xfrm>
        </p:grpSpPr>
        <p:sp>
          <p:nvSpPr>
            <p:cNvPr id="41" name="Rectangle 40"/>
            <p:cNvSpPr/>
            <p:nvPr/>
          </p:nvSpPr>
          <p:spPr>
            <a:xfrm>
              <a:off x="250752" y="6875872"/>
              <a:ext cx="1685260" cy="516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66" name="Picture 18" descr="Baraboo Hills Campground"/>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250752" y="6875872"/>
              <a:ext cx="1685260" cy="516813"/>
            </a:xfrm>
            <a:prstGeom prst="rect">
              <a:avLst/>
            </a:prstGeom>
            <a:noFill/>
            <a:extLst>
              <a:ext uri="{909E8E84-426E-40DD-AFC4-6F175D3DCCD1}">
                <a14:hiddenFill xmlns="" xmlns:a14="http://schemas.microsoft.com/office/drawing/2010/main">
                  <a:solidFill>
                    <a:srgbClr val="FFFFFF"/>
                  </a:solidFill>
                </a14:hiddenFill>
              </a:ext>
            </a:extLst>
          </p:spPr>
        </p:pic>
      </p:grpSp>
      <p:pic>
        <p:nvPicPr>
          <p:cNvPr id="2070" name="Picture 22" descr="Evergreen Campsites"/>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3444289" y="5931511"/>
            <a:ext cx="1468730" cy="782825"/>
          </a:xfrm>
          <a:prstGeom prst="rect">
            <a:avLst/>
          </a:prstGeom>
          <a:noFill/>
          <a:extLst>
            <a:ext uri="{909E8E84-426E-40DD-AFC4-6F175D3DCCD1}">
              <a14:hiddenFill xmlns="" xmlns:a14="http://schemas.microsoft.com/office/drawing/2010/main">
                <a:solidFill>
                  <a:srgbClr val="FFFFFF"/>
                </a:solidFill>
              </a14:hiddenFill>
            </a:ext>
          </a:extLst>
        </p:spPr>
      </p:pic>
      <p:pic>
        <p:nvPicPr>
          <p:cNvPr id="2" name="Picture 7"/>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7128283" y="6533741"/>
            <a:ext cx="2469879" cy="4023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 xmlns:a16="http://schemas.microsoft.com/office/drawing/2014/main" id="{F0D409A4-1E9E-4E72-810D-E5BBC51801B4}"/>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144916" y="6976786"/>
            <a:ext cx="971775" cy="1017664"/>
          </a:xfrm>
          <a:prstGeom prst="rect">
            <a:avLst/>
          </a:prstGeom>
        </p:spPr>
      </p:pic>
      <p:pic>
        <p:nvPicPr>
          <p:cNvPr id="1028" name="Picture 4" descr="Grand Valley Campground">
            <a:extLst>
              <a:ext uri="{FF2B5EF4-FFF2-40B4-BE49-F238E27FC236}">
                <a16:creationId xmlns="" xmlns:a16="http://schemas.microsoft.com/office/drawing/2014/main" id="{530A070A-EF32-4785-9AFE-D70EC1CAC382}"/>
              </a:ext>
            </a:extLst>
          </p:cNvPr>
          <p:cNvPicPr>
            <a:picLocks noChangeAspect="1" noChangeArrowheads="1"/>
          </p:cNvPicPr>
          <p:nvPr/>
        </p:nvPicPr>
        <p:blipFill>
          <a:blip r:embed="rId10" cstate="print">
            <a:extLst>
              <a:ext uri="{28A0092B-C50C-407E-A947-70E740481C1C}">
                <a14:useLocalDpi xmlns="" xmlns:a14="http://schemas.microsoft.com/office/drawing/2010/main" val="0"/>
              </a:ext>
            </a:extLst>
          </a:blip>
          <a:srcRect/>
          <a:stretch>
            <a:fillRect/>
          </a:stretch>
        </p:blipFill>
        <p:spPr bwMode="auto">
          <a:xfrm>
            <a:off x="-1869395" y="6317093"/>
            <a:ext cx="1172048" cy="797915"/>
          </a:xfrm>
          <a:prstGeom prst="rect">
            <a:avLst/>
          </a:prstGeom>
          <a:noFill/>
          <a:extLst>
            <a:ext uri="{909E8E84-426E-40DD-AFC4-6F175D3DCCD1}">
              <a14:hiddenFill xmlns="" xmlns:a14="http://schemas.microsoft.com/office/drawing/2010/main">
                <a:solidFill>
                  <a:srgbClr val="FFFFFF"/>
                </a:solidFill>
              </a14:hiddenFill>
            </a:ext>
          </a:extLst>
        </p:spPr>
      </p:pic>
      <p:pic>
        <p:nvPicPr>
          <p:cNvPr id="3" name="Picture 2" descr="Main Header">
            <a:extLst>
              <a:ext uri="{FF2B5EF4-FFF2-40B4-BE49-F238E27FC236}">
                <a16:creationId xmlns="" xmlns:a16="http://schemas.microsoft.com/office/drawing/2014/main" id="{C984B169-AA61-4DDB-8753-EAA4C135F0B6}"/>
              </a:ext>
            </a:extLst>
          </p:cNvPr>
          <p:cNvPicPr>
            <a:picLocks noChangeAspect="1" noChangeArrowheads="1"/>
          </p:cNvPicPr>
          <p:nvPr/>
        </p:nvPicPr>
        <p:blipFill rotWithShape="1">
          <a:blip r:embed="rId11" cstate="print">
            <a:extLst>
              <a:ext uri="{28A0092B-C50C-407E-A947-70E740481C1C}">
                <a14:useLocalDpi xmlns="" xmlns:a14="http://schemas.microsoft.com/office/drawing/2010/main" val="0"/>
              </a:ext>
            </a:extLst>
          </a:blip>
          <a:srcRect l="2254" r="69968" b="12889"/>
          <a:stretch/>
        </p:blipFill>
        <p:spPr bwMode="auto">
          <a:xfrm>
            <a:off x="-1859125" y="7177113"/>
            <a:ext cx="1146516" cy="745732"/>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2" name="Group 11"/>
          <p:cNvGrpSpPr/>
          <p:nvPr/>
        </p:nvGrpSpPr>
        <p:grpSpPr>
          <a:xfrm>
            <a:off x="79423" y="3925423"/>
            <a:ext cx="6699146" cy="2053479"/>
            <a:chOff x="79423" y="3878032"/>
            <a:chExt cx="6699146" cy="2053479"/>
          </a:xfrm>
        </p:grpSpPr>
        <p:sp>
          <p:nvSpPr>
            <p:cNvPr id="25" name="TextBox 24"/>
            <p:cNvSpPr txBox="1"/>
            <p:nvPr/>
          </p:nvSpPr>
          <p:spPr>
            <a:xfrm>
              <a:off x="87084" y="3878032"/>
              <a:ext cx="2350612" cy="390636"/>
            </a:xfrm>
            <a:prstGeom prst="rect">
              <a:avLst/>
            </a:prstGeom>
            <a:noFill/>
          </p:spPr>
          <p:txBody>
            <a:bodyPr wrap="none" lIns="82058" tIns="41029" rIns="82058" bIns="41029" rtlCol="0">
              <a:spAutoFit/>
            </a:bodyPr>
            <a:lstStyle/>
            <a:p>
              <a:r>
                <a:rPr lang="en-US" sz="2000" dirty="0">
                  <a:latin typeface="Eras Bold ITC" pitchFamily="34" charset="0"/>
                  <a:ea typeface="1873 Winchester" pitchFamily="2" charset="0"/>
                </a:rPr>
                <a:t>BEER SPONSORS</a:t>
              </a:r>
            </a:p>
          </p:txBody>
        </p:sp>
        <p:pic>
          <p:nvPicPr>
            <p:cNvPr id="24" name="Picture 23"/>
            <p:cNvPicPr>
              <a:picLocks noChangeAspect="1"/>
            </p:cNvPicPr>
            <p:nvPr/>
          </p:nvPicPr>
          <p:blipFill rotWithShape="1">
            <a:blip r:embed="rId12" cstate="print">
              <a:extLst>
                <a:ext uri="{28A0092B-C50C-407E-A947-70E740481C1C}">
                  <a14:useLocalDpi xmlns="" xmlns:a14="http://schemas.microsoft.com/office/drawing/2010/main" val="0"/>
                </a:ext>
              </a:extLst>
            </a:blip>
            <a:srcRect t="18530" b="16067"/>
            <a:stretch/>
          </p:blipFill>
          <p:spPr>
            <a:xfrm>
              <a:off x="2761450" y="3956124"/>
              <a:ext cx="1991757" cy="628024"/>
            </a:xfrm>
            <a:prstGeom prst="rect">
              <a:avLst/>
            </a:prstGeom>
          </p:spPr>
        </p:pic>
        <p:pic>
          <p:nvPicPr>
            <p:cNvPr id="27" name="Picture 26"/>
            <p:cNvPicPr>
              <a:picLocks noChangeAspect="1"/>
            </p:cNvPicPr>
            <p:nvPr/>
          </p:nvPicPr>
          <p:blipFill>
            <a:blip r:embed="rId13" cstate="print">
              <a:extLst>
                <a:ext uri="{28A0092B-C50C-407E-A947-70E740481C1C}">
                  <a14:useLocalDpi xmlns="" xmlns:a14="http://schemas.microsoft.com/office/drawing/2010/main" val="0"/>
                </a:ext>
              </a:extLst>
            </a:blip>
            <a:stretch>
              <a:fillRect/>
            </a:stretch>
          </p:blipFill>
          <p:spPr>
            <a:xfrm>
              <a:off x="501628" y="4456652"/>
              <a:ext cx="1341464" cy="1278455"/>
            </a:xfrm>
            <a:prstGeom prst="rect">
              <a:avLst/>
            </a:prstGeom>
          </p:spPr>
        </p:pic>
        <p:pic>
          <p:nvPicPr>
            <p:cNvPr id="45" name="Picture 2" descr="C:\Users\Coordinator\Desktop\S&amp;H Severson logo- .jpg">
              <a:extLst>
                <a:ext uri="{FF2B5EF4-FFF2-40B4-BE49-F238E27FC236}">
                  <a16:creationId xmlns="" xmlns:a16="http://schemas.microsoft.com/office/drawing/2014/main" id="{B823D780-2D53-4D72-B2D8-5922B8F13F65}"/>
                </a:ext>
              </a:extLst>
            </p:cNvPr>
            <p:cNvPicPr>
              <a:picLocks noChangeAspect="1" noChangeArrowheads="1"/>
            </p:cNvPicPr>
            <p:nvPr/>
          </p:nvPicPr>
          <p:blipFill>
            <a:blip r:embed="rId14" cstate="print">
              <a:extLst>
                <a:ext uri="{28A0092B-C50C-407E-A947-70E740481C1C}">
                  <a14:useLocalDpi xmlns="" xmlns:a14="http://schemas.microsoft.com/office/drawing/2010/main" val="0"/>
                </a:ext>
              </a:extLst>
            </a:blip>
            <a:srcRect/>
            <a:stretch>
              <a:fillRect/>
            </a:stretch>
          </p:blipFill>
          <p:spPr bwMode="auto">
            <a:xfrm>
              <a:off x="2539584" y="4823654"/>
              <a:ext cx="1809506" cy="968603"/>
            </a:xfrm>
            <a:prstGeom prst="rect">
              <a:avLst/>
            </a:prstGeom>
            <a:ln w="38100" cap="sq">
              <a:no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pic>
          <p:nvPicPr>
            <p:cNvPr id="55" name="Picture 54" descr="TB_logo4_300.jpg"/>
            <p:cNvPicPr>
              <a:picLocks noChangeAspect="1"/>
            </p:cNvPicPr>
            <p:nvPr/>
          </p:nvPicPr>
          <p:blipFill>
            <a:blip r:embed="rId15" cstate="print"/>
            <a:stretch>
              <a:fillRect/>
            </a:stretch>
          </p:blipFill>
          <p:spPr>
            <a:xfrm>
              <a:off x="4938990" y="4476759"/>
              <a:ext cx="1625368" cy="1258348"/>
            </a:xfrm>
            <a:prstGeom prst="rect">
              <a:avLst/>
            </a:prstGeom>
          </p:spPr>
        </p:pic>
        <p:sp>
          <p:nvSpPr>
            <p:cNvPr id="57" name="Rectangle 56"/>
            <p:cNvSpPr/>
            <p:nvPr/>
          </p:nvSpPr>
          <p:spPr>
            <a:xfrm>
              <a:off x="79423" y="3879329"/>
              <a:ext cx="6699146" cy="205218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grpSp>
      <p:grpSp>
        <p:nvGrpSpPr>
          <p:cNvPr id="13" name="Group 12"/>
          <p:cNvGrpSpPr/>
          <p:nvPr/>
        </p:nvGrpSpPr>
        <p:grpSpPr>
          <a:xfrm>
            <a:off x="79427" y="1385208"/>
            <a:ext cx="6717745" cy="2196192"/>
            <a:chOff x="79427" y="1385208"/>
            <a:chExt cx="6717745" cy="2196192"/>
          </a:xfrm>
        </p:grpSpPr>
        <p:pic>
          <p:nvPicPr>
            <p:cNvPr id="5" name="Picture 4">
              <a:extLst>
                <a:ext uri="{FF2B5EF4-FFF2-40B4-BE49-F238E27FC236}">
                  <a16:creationId xmlns="" xmlns:a16="http://schemas.microsoft.com/office/drawing/2014/main" id="{52D539B1-47ED-4BBD-89B6-7D924CF333A4}"/>
                </a:ext>
              </a:extLst>
            </p:cNvPr>
            <p:cNvPicPr>
              <a:picLocks noChangeAspect="1"/>
            </p:cNvPicPr>
            <p:nvPr/>
          </p:nvPicPr>
          <p:blipFill rotWithShape="1">
            <a:blip r:embed="rId16" cstate="print">
              <a:extLst>
                <a:ext uri="{28A0092B-C50C-407E-A947-70E740481C1C}">
                  <a14:useLocalDpi xmlns="" xmlns:a14="http://schemas.microsoft.com/office/drawing/2010/main" val="0"/>
                </a:ext>
              </a:extLst>
            </a:blip>
            <a:srcRect b="29563"/>
            <a:stretch/>
          </p:blipFill>
          <p:spPr>
            <a:xfrm>
              <a:off x="184862" y="2857496"/>
              <a:ext cx="3850132" cy="647703"/>
            </a:xfrm>
            <a:prstGeom prst="rect">
              <a:avLst/>
            </a:prstGeom>
          </p:spPr>
        </p:pic>
        <p:sp>
          <p:nvSpPr>
            <p:cNvPr id="22" name="TextBox 21"/>
            <p:cNvSpPr txBox="1"/>
            <p:nvPr/>
          </p:nvSpPr>
          <p:spPr>
            <a:xfrm>
              <a:off x="87084" y="1385208"/>
              <a:ext cx="2674366" cy="390636"/>
            </a:xfrm>
            <a:prstGeom prst="rect">
              <a:avLst/>
            </a:prstGeom>
            <a:solidFill>
              <a:schemeClr val="bg1"/>
            </a:solidFill>
          </p:spPr>
          <p:txBody>
            <a:bodyPr wrap="square" lIns="82058" tIns="41029" rIns="82058" bIns="41029" rtlCol="0">
              <a:spAutoFit/>
            </a:bodyPr>
            <a:lstStyle/>
            <a:p>
              <a:r>
                <a:rPr lang="en-US" sz="2000" dirty="0">
                  <a:latin typeface="Eras Bold ITC" pitchFamily="34" charset="0"/>
                  <a:ea typeface="1873 Winchester" pitchFamily="2" charset="0"/>
                </a:rPr>
                <a:t>SILVER SPONSOR</a:t>
              </a:r>
            </a:p>
          </p:txBody>
        </p:sp>
        <p:pic>
          <p:nvPicPr>
            <p:cNvPr id="21" name="Picture 20"/>
            <p:cNvPicPr>
              <a:picLocks noChangeAspect="1"/>
            </p:cNvPicPr>
            <p:nvPr/>
          </p:nvPicPr>
          <p:blipFill rotWithShape="1">
            <a:blip r:embed="rId17" cstate="print">
              <a:extLst>
                <a:ext uri="{28A0092B-C50C-407E-A947-70E740481C1C}">
                  <a14:useLocalDpi xmlns="" xmlns:a14="http://schemas.microsoft.com/office/drawing/2010/main" val="0"/>
                </a:ext>
              </a:extLst>
            </a:blip>
            <a:srcRect t="15330" b="9189"/>
            <a:stretch/>
          </p:blipFill>
          <p:spPr>
            <a:xfrm>
              <a:off x="4271317" y="2522245"/>
              <a:ext cx="2414928" cy="963902"/>
            </a:xfrm>
            <a:prstGeom prst="rect">
              <a:avLst/>
            </a:prstGeom>
          </p:spPr>
        </p:pic>
        <p:sp>
          <p:nvSpPr>
            <p:cNvPr id="26" name="Rectangle 25"/>
            <p:cNvSpPr/>
            <p:nvPr/>
          </p:nvSpPr>
          <p:spPr>
            <a:xfrm>
              <a:off x="79427" y="1397351"/>
              <a:ext cx="6699146" cy="218404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pic>
          <p:nvPicPr>
            <p:cNvPr id="1041" name="Picture 17" descr="Related image"/>
            <p:cNvPicPr>
              <a:picLocks noChangeAspect="1" noChangeArrowheads="1"/>
            </p:cNvPicPr>
            <p:nvPr/>
          </p:nvPicPr>
          <p:blipFill rotWithShape="1">
            <a:blip r:embed="rId18" cstate="print">
              <a:extLst>
                <a:ext uri="{28A0092B-C50C-407E-A947-70E740481C1C}">
                  <a14:useLocalDpi xmlns="" xmlns:a14="http://schemas.microsoft.com/office/drawing/2010/main" val="0"/>
                </a:ext>
              </a:extLst>
            </a:blip>
            <a:srcRect t="15538" b="13365"/>
            <a:stretch/>
          </p:blipFill>
          <p:spPr bwMode="auto">
            <a:xfrm>
              <a:off x="330013" y="1773824"/>
              <a:ext cx="1946026" cy="950326"/>
            </a:xfrm>
            <a:prstGeom prst="rect">
              <a:avLst/>
            </a:prstGeom>
            <a:noFill/>
            <a:extLst>
              <a:ext uri="{909E8E84-426E-40DD-AFC4-6F175D3DCCD1}">
                <a14:hiddenFill xmlns="" xmlns:a14="http://schemas.microsoft.com/office/drawing/2010/main">
                  <a:solidFill>
                    <a:srgbClr val="FFFFFF"/>
                  </a:solidFill>
                </a14:hiddenFill>
              </a:ext>
            </a:extLst>
          </p:spPr>
        </p:pic>
        <p:pic>
          <p:nvPicPr>
            <p:cNvPr id="1043" name="Picture 19" descr="Image result for Wisconsin RV Dealers Alliance"/>
            <p:cNvPicPr>
              <a:picLocks noChangeAspect="1" noChangeArrowheads="1"/>
            </p:cNvPicPr>
            <p:nvPr/>
          </p:nvPicPr>
          <p:blipFill>
            <a:blip r:embed="rId19" cstate="print">
              <a:extLst>
                <a:ext uri="{28A0092B-C50C-407E-A947-70E740481C1C}">
                  <a14:useLocalDpi xmlns="" xmlns:a14="http://schemas.microsoft.com/office/drawing/2010/main" val="0"/>
                </a:ext>
              </a:extLst>
            </a:blip>
            <a:srcRect/>
            <a:stretch>
              <a:fillRect/>
            </a:stretch>
          </p:blipFill>
          <p:spPr bwMode="auto">
            <a:xfrm>
              <a:off x="2638875" y="2060968"/>
              <a:ext cx="1610924" cy="747025"/>
            </a:xfrm>
            <a:prstGeom prst="rect">
              <a:avLst/>
            </a:prstGeom>
            <a:noFill/>
            <a:extLst>
              <a:ext uri="{909E8E84-426E-40DD-AFC4-6F175D3DCCD1}">
                <a14:hiddenFill xmlns="" xmlns:a14="http://schemas.microsoft.com/office/drawing/2010/main">
                  <a:solidFill>
                    <a:srgbClr val="FFFFFF"/>
                  </a:solidFill>
                </a14:hiddenFill>
              </a:ext>
            </a:extLst>
          </p:spPr>
        </p:pic>
        <p:pic>
          <p:nvPicPr>
            <p:cNvPr id="2056" name="Picture 8" descr="Strait Web Solutions"/>
            <p:cNvPicPr>
              <a:picLocks noChangeAspect="1" noChangeArrowheads="1"/>
            </p:cNvPicPr>
            <p:nvPr/>
          </p:nvPicPr>
          <p:blipFill>
            <a:blip r:embed="rId20" cstate="print"/>
            <a:srcRect/>
            <a:stretch>
              <a:fillRect/>
            </a:stretch>
          </p:blipFill>
          <p:spPr bwMode="auto">
            <a:xfrm>
              <a:off x="4652221" y="1448917"/>
              <a:ext cx="2144951" cy="1021407"/>
            </a:xfrm>
            <a:prstGeom prst="rect">
              <a:avLst/>
            </a:prstGeom>
            <a:noFill/>
          </p:spPr>
        </p:pic>
        <p:pic>
          <p:nvPicPr>
            <p:cNvPr id="11" name="Picture 4" descr="Hometown Bank WI | LinkedIn"/>
            <p:cNvPicPr>
              <a:picLocks noChangeAspect="1" noChangeArrowheads="1"/>
            </p:cNvPicPr>
            <p:nvPr/>
          </p:nvPicPr>
          <p:blipFill rotWithShape="1">
            <a:blip r:embed="rId21" cstate="print">
              <a:extLst>
                <a:ext uri="{28A0092B-C50C-407E-A947-70E740481C1C}">
                  <a14:useLocalDpi xmlns="" xmlns:a14="http://schemas.microsoft.com/office/drawing/2010/main" val="0"/>
                </a:ext>
              </a:extLst>
            </a:blip>
            <a:srcRect t="34229" b="32874"/>
            <a:stretch/>
          </p:blipFill>
          <p:spPr bwMode="auto">
            <a:xfrm>
              <a:off x="2590800" y="1500334"/>
              <a:ext cx="1935813" cy="636834"/>
            </a:xfrm>
            <a:prstGeom prst="rect">
              <a:avLst/>
            </a:prstGeom>
            <a:noFill/>
            <a:extLst>
              <a:ext uri="{909E8E84-426E-40DD-AFC4-6F175D3DCCD1}">
                <a14:hiddenFill xmlns="" xmlns:a14="http://schemas.microsoft.com/office/drawing/2010/main">
                  <a:solidFill>
                    <a:srgbClr val="FFFFFF"/>
                  </a:solidFill>
                </a14:hiddenFill>
              </a:ext>
            </a:extLst>
          </p:spPr>
        </p:pic>
      </p:grpSp>
      <p:grpSp>
        <p:nvGrpSpPr>
          <p:cNvPr id="14" name="Group 13"/>
          <p:cNvGrpSpPr/>
          <p:nvPr/>
        </p:nvGrpSpPr>
        <p:grpSpPr>
          <a:xfrm>
            <a:off x="65316" y="6322924"/>
            <a:ext cx="6713249" cy="2668676"/>
            <a:chOff x="65316" y="6322924"/>
            <a:chExt cx="6713249" cy="2668676"/>
          </a:xfrm>
        </p:grpSpPr>
        <p:sp>
          <p:nvSpPr>
            <p:cNvPr id="67" name="TextBox 66"/>
            <p:cNvSpPr txBox="1"/>
            <p:nvPr/>
          </p:nvSpPr>
          <p:spPr>
            <a:xfrm>
              <a:off x="65316" y="6338220"/>
              <a:ext cx="3073566" cy="390636"/>
            </a:xfrm>
            <a:prstGeom prst="rect">
              <a:avLst/>
            </a:prstGeom>
            <a:noFill/>
          </p:spPr>
          <p:txBody>
            <a:bodyPr wrap="none" lIns="82058" tIns="41029" rIns="82058" bIns="41029" rtlCol="0">
              <a:spAutoFit/>
            </a:bodyPr>
            <a:lstStyle/>
            <a:p>
              <a:r>
                <a:rPr lang="en-US" sz="2000" dirty="0">
                  <a:latin typeface="Eras Bold ITC" pitchFamily="34" charset="0"/>
                  <a:ea typeface="1873 Winchester" pitchFamily="2" charset="0"/>
                </a:rPr>
                <a:t>Refreshment Sponsors</a:t>
              </a:r>
            </a:p>
          </p:txBody>
        </p:sp>
        <p:pic>
          <p:nvPicPr>
            <p:cNvPr id="42" name="Picture 41"/>
            <p:cNvPicPr>
              <a:picLocks noChangeAspect="1"/>
            </p:cNvPicPr>
            <p:nvPr/>
          </p:nvPicPr>
          <p:blipFill>
            <a:blip r:embed="rId22" cstate="print">
              <a:extLst>
                <a:ext uri="{28A0092B-C50C-407E-A947-70E740481C1C}">
                  <a14:useLocalDpi xmlns="" xmlns:a14="http://schemas.microsoft.com/office/drawing/2010/main" val="0"/>
                </a:ext>
              </a:extLst>
            </a:blip>
            <a:stretch>
              <a:fillRect/>
            </a:stretch>
          </p:blipFill>
          <p:spPr>
            <a:xfrm>
              <a:off x="197680" y="7650255"/>
              <a:ext cx="1404419" cy="1283173"/>
            </a:xfrm>
            <a:prstGeom prst="rect">
              <a:avLst/>
            </a:prstGeom>
          </p:spPr>
        </p:pic>
        <p:pic>
          <p:nvPicPr>
            <p:cNvPr id="2074" name="Picture 26" descr="Let The Fun Begin"/>
            <p:cNvPicPr>
              <a:picLocks noChangeAspect="1" noChangeArrowheads="1"/>
            </p:cNvPicPr>
            <p:nvPr/>
          </p:nvPicPr>
          <p:blipFill>
            <a:blip r:embed="rId23" cstate="print">
              <a:extLst>
                <a:ext uri="{28A0092B-C50C-407E-A947-70E740481C1C}">
                  <a14:useLocalDpi xmlns="" xmlns:a14="http://schemas.microsoft.com/office/drawing/2010/main" val="0"/>
                </a:ext>
              </a:extLst>
            </a:blip>
            <a:srcRect/>
            <a:stretch>
              <a:fillRect/>
            </a:stretch>
          </p:blipFill>
          <p:spPr bwMode="auto">
            <a:xfrm>
              <a:off x="1702814" y="8152318"/>
              <a:ext cx="2411987" cy="621088"/>
            </a:xfrm>
            <a:prstGeom prst="rect">
              <a:avLst/>
            </a:prstGeom>
            <a:noFill/>
            <a:extLst>
              <a:ext uri="{909E8E84-426E-40DD-AFC4-6F175D3DCCD1}">
                <a14:hiddenFill xmlns="" xmlns:a14="http://schemas.microsoft.com/office/drawing/2010/main">
                  <a:solidFill>
                    <a:srgbClr val="FFFFFF"/>
                  </a:solidFill>
                </a14:hiddenFill>
              </a:ext>
            </a:extLst>
          </p:spPr>
        </p:pic>
        <p:pic>
          <p:nvPicPr>
            <p:cNvPr id="2050" name="Picture 2" descr="Merry Macs Campground"/>
            <p:cNvPicPr>
              <a:picLocks noChangeAspect="1" noChangeArrowheads="1"/>
            </p:cNvPicPr>
            <p:nvPr/>
          </p:nvPicPr>
          <p:blipFill>
            <a:blip r:embed="rId24" cstate="print">
              <a:extLst>
                <a:ext uri="{28A0092B-C50C-407E-A947-70E740481C1C}">
                  <a14:useLocalDpi xmlns="" xmlns:a14="http://schemas.microsoft.com/office/drawing/2010/main" val="0"/>
                </a:ext>
              </a:extLst>
            </a:blip>
            <a:srcRect/>
            <a:stretch>
              <a:fillRect/>
            </a:stretch>
          </p:blipFill>
          <p:spPr bwMode="auto">
            <a:xfrm>
              <a:off x="197680" y="6798396"/>
              <a:ext cx="2087520" cy="858866"/>
            </a:xfrm>
            <a:prstGeom prst="rect">
              <a:avLst/>
            </a:prstGeom>
            <a:noFill/>
            <a:extLst>
              <a:ext uri="{909E8E84-426E-40DD-AFC4-6F175D3DCCD1}">
                <a14:hiddenFill xmlns="" xmlns:a14="http://schemas.microsoft.com/office/drawing/2010/main">
                  <a:solidFill>
                    <a:srgbClr val="FFFFFF"/>
                  </a:solidFill>
                </a14:hiddenFill>
              </a:ext>
            </a:extLst>
          </p:spPr>
        </p:pic>
        <p:pic>
          <p:nvPicPr>
            <p:cNvPr id="2052" name="Picture 4" descr="Silver Springs Campsites"/>
            <p:cNvPicPr>
              <a:picLocks noChangeAspect="1" noChangeArrowheads="1"/>
            </p:cNvPicPr>
            <p:nvPr/>
          </p:nvPicPr>
          <p:blipFill>
            <a:blip r:embed="rId25" cstate="print">
              <a:extLst>
                <a:ext uri="{28A0092B-C50C-407E-A947-70E740481C1C}">
                  <a14:useLocalDpi xmlns="" xmlns:a14="http://schemas.microsoft.com/office/drawing/2010/main" val="0"/>
                </a:ext>
              </a:extLst>
            </a:blip>
            <a:srcRect/>
            <a:stretch>
              <a:fillRect/>
            </a:stretch>
          </p:blipFill>
          <p:spPr bwMode="auto">
            <a:xfrm>
              <a:off x="4608154" y="6793575"/>
              <a:ext cx="2052175" cy="851654"/>
            </a:xfrm>
            <a:prstGeom prst="rect">
              <a:avLst/>
            </a:prstGeom>
            <a:noFill/>
            <a:extLst>
              <a:ext uri="{909E8E84-426E-40DD-AFC4-6F175D3DCCD1}">
                <a14:hiddenFill xmlns="" xmlns:a14="http://schemas.microsoft.com/office/drawing/2010/main">
                  <a:solidFill>
                    <a:srgbClr val="FFFFFF"/>
                  </a:solidFill>
                </a14:hiddenFill>
              </a:ext>
            </a:extLst>
          </p:spPr>
        </p:pic>
        <p:pic>
          <p:nvPicPr>
            <p:cNvPr id="2054" name="Picture 6" descr="https://www.wildernesscampground.com/j/logo.png"/>
            <p:cNvPicPr>
              <a:picLocks noChangeAspect="1" noChangeArrowheads="1"/>
            </p:cNvPicPr>
            <p:nvPr/>
          </p:nvPicPr>
          <p:blipFill>
            <a:blip r:embed="rId26" cstate="print">
              <a:extLst>
                <a:ext uri="{28A0092B-C50C-407E-A947-70E740481C1C}">
                  <a14:useLocalDpi xmlns="" xmlns:a14="http://schemas.microsoft.com/office/drawing/2010/main" val="0"/>
                </a:ext>
              </a:extLst>
            </a:blip>
            <a:srcRect/>
            <a:stretch>
              <a:fillRect/>
            </a:stretch>
          </p:blipFill>
          <p:spPr bwMode="auto">
            <a:xfrm>
              <a:off x="4354347" y="7922845"/>
              <a:ext cx="2312847" cy="973504"/>
            </a:xfrm>
            <a:prstGeom prst="rect">
              <a:avLst/>
            </a:prstGeom>
            <a:noFill/>
            <a:extLst>
              <a:ext uri="{909E8E84-426E-40DD-AFC4-6F175D3DCCD1}">
                <a14:hiddenFill xmlns="" xmlns:a14="http://schemas.microsoft.com/office/drawing/2010/main">
                  <a:solidFill>
                    <a:srgbClr val="FFFFFF"/>
                  </a:solidFill>
                </a14:hiddenFill>
              </a:ext>
            </a:extLst>
          </p:spPr>
        </p:pic>
        <p:sp>
          <p:nvSpPr>
            <p:cNvPr id="58" name="Rectangle 57"/>
            <p:cNvSpPr/>
            <p:nvPr/>
          </p:nvSpPr>
          <p:spPr>
            <a:xfrm>
              <a:off x="79419" y="6322924"/>
              <a:ext cx="6699146" cy="266867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endParaRPr lang="en-US"/>
            </a:p>
          </p:txBody>
        </p:sp>
        <p:pic>
          <p:nvPicPr>
            <p:cNvPr id="2072" name="Picture 24" descr="Lake Arrowhead Campground"/>
            <p:cNvPicPr>
              <a:picLocks noChangeAspect="1" noChangeArrowheads="1"/>
            </p:cNvPicPr>
            <p:nvPr/>
          </p:nvPicPr>
          <p:blipFill>
            <a:blip r:embed="rId27" cstate="print">
              <a:extLst>
                <a:ext uri="{28A0092B-C50C-407E-A947-70E740481C1C}">
                  <a14:useLocalDpi xmlns="" xmlns:a14="http://schemas.microsoft.com/office/drawing/2010/main" val="0"/>
                </a:ext>
              </a:extLst>
            </a:blip>
            <a:srcRect/>
            <a:stretch>
              <a:fillRect/>
            </a:stretch>
          </p:blipFill>
          <p:spPr bwMode="auto">
            <a:xfrm>
              <a:off x="2539576" y="6882758"/>
              <a:ext cx="1894089" cy="925020"/>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 xmlns:p14="http://schemas.microsoft.com/office/powerpoint/2010/main" val="28655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152399" y="5676412"/>
            <a:ext cx="3142129" cy="2677013"/>
          </a:xfrm>
          <a:prstGeom prst="rect">
            <a:avLst/>
          </a:prstGeom>
          <a:ln w="38100">
            <a:solidFill>
              <a:srgbClr val="00B050"/>
            </a:solidFill>
          </a:ln>
        </p:spPr>
        <p:txBody>
          <a:bodyPr wrap="square" lIns="82058" tIns="41029" rIns="82058" bIns="41029">
            <a:spAutoFit/>
          </a:bodyPr>
          <a:lstStyle/>
          <a:p>
            <a:pPr fontAlgn="base">
              <a:spcBef>
                <a:spcPct val="0"/>
              </a:spcBef>
              <a:spcAft>
                <a:spcPct val="0"/>
              </a:spcAft>
            </a:pPr>
            <a:r>
              <a:rPr lang="en-US" altLang="en-US" dirty="0">
                <a:solidFill>
                  <a:srgbClr val="00B050"/>
                </a:solidFill>
                <a:latin typeface="Arial Black" panose="020B0A04020102020204" pitchFamily="34" charset="0"/>
                <a:cs typeface="Arial" panose="020B0604020202020204" pitchFamily="34" charset="0"/>
              </a:rPr>
              <a:t>Valet Directory Pickup</a:t>
            </a:r>
          </a:p>
          <a:p>
            <a:pPr fontAlgn="base">
              <a:spcBef>
                <a:spcPct val="0"/>
              </a:spcBef>
              <a:spcAft>
                <a:spcPct val="0"/>
              </a:spcAft>
            </a:pPr>
            <a:r>
              <a:rPr lang="en-US" altLang="en-US" sz="1300" dirty="0">
                <a:solidFill>
                  <a:srgbClr val="000000"/>
                </a:solidFill>
                <a:latin typeface="Calibri" panose="020F0502020204030204" pitchFamily="34" charset="0"/>
                <a:cs typeface="Arial" pitchFamily="34" charset="0"/>
              </a:rPr>
              <a:t>Pick up your Wisconsin Association of Campground Owners directories at the show. Simply ask any trade show associate for help loading them to your vehicle. It can be done any time throughout the tradeshow. (Note: only throughout daytime hours please.) Distribute them to your community while getting our directories in the hands of your guests. </a:t>
            </a:r>
          </a:p>
          <a:p>
            <a:pPr fontAlgn="base">
              <a:spcBef>
                <a:spcPct val="0"/>
              </a:spcBef>
              <a:spcAft>
                <a:spcPct val="0"/>
              </a:spcAft>
            </a:pPr>
            <a:endParaRPr lang="en-US" altLang="en-US" sz="1000" b="1" dirty="0">
              <a:solidFill>
                <a:srgbClr val="000000"/>
              </a:solidFill>
              <a:latin typeface="Calibri" panose="020F0502020204030204" pitchFamily="34" charset="0"/>
              <a:cs typeface="Arial" pitchFamily="34" charset="0"/>
            </a:endParaRPr>
          </a:p>
          <a:p>
            <a:pPr fontAlgn="base">
              <a:spcBef>
                <a:spcPct val="0"/>
              </a:spcBef>
              <a:spcAft>
                <a:spcPct val="0"/>
              </a:spcAft>
            </a:pPr>
            <a:r>
              <a:rPr lang="en-US" altLang="en-US" sz="1300" b="1" dirty="0">
                <a:solidFill>
                  <a:srgbClr val="000000"/>
                </a:solidFill>
                <a:latin typeface="Calibri" panose="020F0502020204030204" pitchFamily="34" charset="0"/>
                <a:cs typeface="Arial" pitchFamily="34" charset="0"/>
              </a:rPr>
              <a:t>Earn 20 $1,000 VISA gift card entry tickets by picking up your directories!</a:t>
            </a:r>
            <a:endParaRPr lang="en-US" altLang="en-US" sz="1300" dirty="0">
              <a:solidFill>
                <a:srgbClr val="000000"/>
              </a:solidFill>
              <a:latin typeface="Calibri" panose="020F0502020204030204" pitchFamily="34" charset="0"/>
              <a:cs typeface="Arial" pitchFamily="34" charset="0"/>
            </a:endParaRPr>
          </a:p>
        </p:txBody>
      </p:sp>
      <p:sp>
        <p:nvSpPr>
          <p:cNvPr id="33" name="Rectangle 32"/>
          <p:cNvSpPr/>
          <p:nvPr/>
        </p:nvSpPr>
        <p:spPr>
          <a:xfrm>
            <a:off x="3362702" y="628650"/>
            <a:ext cx="3377217" cy="6886576"/>
          </a:xfrm>
          <a:prstGeom prst="rect">
            <a:avLst/>
          </a:prstGeom>
          <a:ln w="38100">
            <a:solidFill>
              <a:srgbClr val="0070C0"/>
            </a:solidFill>
          </a:ln>
        </p:spPr>
        <p:txBody>
          <a:bodyPr wrap="square" lIns="82058" tIns="41029" rIns="82058" bIns="41029">
            <a:spAutoFit/>
          </a:bodyPr>
          <a:lstStyle/>
          <a:p>
            <a:pPr fontAlgn="base">
              <a:spcBef>
                <a:spcPct val="0"/>
              </a:spcBef>
              <a:spcAft>
                <a:spcPct val="0"/>
              </a:spcAft>
            </a:pPr>
            <a:r>
              <a:rPr lang="en-US" altLang="en-US" dirty="0">
                <a:solidFill>
                  <a:srgbClr val="0070C0"/>
                </a:solidFill>
                <a:latin typeface="Arial Black" panose="020B0A04020102020204" pitchFamily="34" charset="0"/>
                <a:cs typeface="Arial" pitchFamily="34" charset="0"/>
              </a:rPr>
              <a:t>Silent Auction Rules</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To place a silent auction bid, write your bidding number in the starting bid space or on the line following the  highest current bid. </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Indicate your bid in the appropriate space on your bidding row. </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In order to be valid, all new bids must be higher than the previous bid by at least the minimum raise indicated at the top of the bid sheet. $5.00 is the usual amount but please check each auction item.</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A bid is construed as an agreement to purchase the listed item(s) at the amount indicated. </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All bidders must be 18 years of age or above. </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All winning bids must be settled before 9:00 am on Sunday by cash, check or credit card.</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In order to protect the integrity of all bidders, please do not scratch out bids. Simply contact one of our volunteers for assistance if you wish to withdraw your bid. </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The auction will close at the announced time at which time the highest bid on each bid sheet will be declared the winner. If multiple people are still interested in bidding at the end – a final bid off will be allowed where each participant puts in a final sealed bid on a piece of paper. The highest final bid will be awarded the item.</a:t>
            </a:r>
          </a:p>
          <a:p>
            <a:pPr fontAlgn="base">
              <a:spcBef>
                <a:spcPct val="0"/>
              </a:spcBef>
              <a:spcAft>
                <a:spcPct val="0"/>
              </a:spcAft>
              <a:buSzPts val="1200"/>
              <a:buFont typeface="Symbol" pitchFamily="18" charset="2"/>
              <a:buChar char="·"/>
            </a:pPr>
            <a:r>
              <a:rPr lang="en-US" altLang="en-US" sz="1300" dirty="0">
                <a:solidFill>
                  <a:srgbClr val="000000"/>
                </a:solidFill>
                <a:latin typeface="Calibri" pitchFamily="34" charset="0"/>
                <a:cs typeface="Arial" pitchFamily="34" charset="0"/>
              </a:rPr>
              <a:t> </a:t>
            </a:r>
            <a:r>
              <a:rPr lang="en-US" altLang="en-US" sz="1300" b="1" dirty="0">
                <a:solidFill>
                  <a:srgbClr val="000000"/>
                </a:solidFill>
                <a:latin typeface="Calibri" pitchFamily="34" charset="0"/>
                <a:cs typeface="Arial" pitchFamily="34" charset="0"/>
              </a:rPr>
              <a:t>Don’t leave the convention without written documentation of what you have purchased and won.</a:t>
            </a:r>
          </a:p>
          <a:p>
            <a:pPr fontAlgn="base">
              <a:spcBef>
                <a:spcPct val="0"/>
              </a:spcBef>
              <a:spcAft>
                <a:spcPct val="0"/>
              </a:spcAft>
              <a:buSzPts val="1200"/>
              <a:buFont typeface="Symbol" pitchFamily="18" charset="2"/>
              <a:buChar char="·"/>
            </a:pPr>
            <a:r>
              <a:rPr lang="en-US" altLang="en-US" sz="1300" b="1" dirty="0">
                <a:solidFill>
                  <a:srgbClr val="000000"/>
                </a:solidFill>
                <a:latin typeface="Calibri" pitchFamily="34" charset="0"/>
                <a:cs typeface="Arial" pitchFamily="34" charset="0"/>
              </a:rPr>
              <a:t> Bids may only be voided by an auction volunteer or staff member. </a:t>
            </a:r>
          </a:p>
        </p:txBody>
      </p:sp>
      <p:sp>
        <p:nvSpPr>
          <p:cNvPr id="23" name="Text Box 8"/>
          <p:cNvSpPr txBox="1">
            <a:spLocks noChangeArrowheads="1"/>
          </p:cNvSpPr>
          <p:nvPr/>
        </p:nvSpPr>
        <p:spPr bwMode="auto">
          <a:xfrm>
            <a:off x="136110" y="609600"/>
            <a:ext cx="3158420" cy="4987636"/>
          </a:xfrm>
          <a:prstGeom prst="rect">
            <a:avLst/>
          </a:prstGeom>
          <a:noFill/>
          <a:ln w="38100" algn="in">
            <a:solidFill>
              <a:srgbClr val="AA26AA"/>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CCCCCC"/>
                  </a:outerShdw>
                </a:effectLst>
              </a14:hiddenEffects>
            </a:ext>
          </a:extLst>
        </p:spPr>
        <p:txBody>
          <a:bodyPr vert="horz" wrap="square" lIns="32823" tIns="32823" rIns="32823" bIns="32823" numCol="1" anchor="t" anchorCtr="0" compatLnSpc="1">
            <a:prstTxWarp prst="textNoShape">
              <a:avLst/>
            </a:prstTxWarp>
          </a:bodyPr>
          <a:lstStyle/>
          <a:p>
            <a:pPr fontAlgn="base">
              <a:spcBef>
                <a:spcPct val="0"/>
              </a:spcBef>
              <a:spcAft>
                <a:spcPct val="0"/>
              </a:spcAft>
            </a:pPr>
            <a:r>
              <a:rPr lang="en-US" altLang="en-US" dirty="0">
                <a:solidFill>
                  <a:srgbClr val="AA26AA"/>
                </a:solidFill>
                <a:latin typeface="Arial Black" panose="020B0A04020102020204" pitchFamily="34" charset="0"/>
                <a:cs typeface="Arial" pitchFamily="34" charset="0"/>
              </a:rPr>
              <a:t> Money Made Simple</a:t>
            </a:r>
          </a:p>
          <a:p>
            <a:pPr marL="206571" indent="-158134" fontAlgn="base">
              <a:spcBef>
                <a:spcPct val="0"/>
              </a:spcBef>
              <a:spcAft>
                <a:spcPct val="0"/>
              </a:spcAft>
              <a:buSzPts val="1200"/>
              <a:buFont typeface="Wingdings" panose="05000000000000000000" pitchFamily="2" charset="2"/>
              <a:buChar char="§"/>
            </a:pPr>
            <a:r>
              <a:rPr lang="en-US" altLang="en-US" sz="1300" dirty="0">
                <a:solidFill>
                  <a:prstClr val="black"/>
                </a:solidFill>
                <a:latin typeface="Calibri" panose="020F0502020204030204" pitchFamily="34" charset="0"/>
                <a:cs typeface="Arial" panose="020B0604020202020204" pitchFamily="34" charset="0"/>
              </a:rPr>
              <a:t>Set up your Charge Card at WACO Registration on Tuesday Night.  Your charge card will be included with your badge. </a:t>
            </a:r>
            <a:r>
              <a:rPr lang="en-US" altLang="en-US" sz="1300" i="1" dirty="0">
                <a:solidFill>
                  <a:prstClr val="black"/>
                </a:solidFill>
                <a:latin typeface="Calibri" panose="020F0502020204030204" pitchFamily="34" charset="0"/>
                <a:cs typeface="Arial" panose="020B0604020202020204" pitchFamily="34" charset="0"/>
              </a:rPr>
              <a:t>It will be the same number as your auction number. </a:t>
            </a:r>
            <a:r>
              <a:rPr lang="en-US" altLang="en-US" sz="1300" dirty="0">
                <a:solidFill>
                  <a:prstClr val="black"/>
                </a:solidFill>
                <a:latin typeface="Calibri" panose="020F0502020204030204" pitchFamily="34" charset="0"/>
                <a:cs typeface="Arial" panose="020B0604020202020204" pitchFamily="34" charset="0"/>
              </a:rPr>
              <a:t>Please be sure you receive a receipt with all of your purchases. Simply show your card with your auction number on it and sign for the charge.</a:t>
            </a:r>
          </a:p>
          <a:p>
            <a:pPr marL="206571" indent="-158134" fontAlgn="base">
              <a:spcBef>
                <a:spcPct val="0"/>
              </a:spcBef>
              <a:spcAft>
                <a:spcPct val="0"/>
              </a:spcAft>
              <a:buSzPts val="1200"/>
              <a:buFont typeface="Wingdings" panose="05000000000000000000" pitchFamily="2" charset="2"/>
              <a:buChar char="§"/>
            </a:pPr>
            <a:r>
              <a:rPr lang="en-US" altLang="en-US" sz="1300" dirty="0">
                <a:solidFill>
                  <a:prstClr val="black"/>
                </a:solidFill>
                <a:latin typeface="Calibri" panose="020F0502020204030204" pitchFamily="34" charset="0"/>
                <a:cs typeface="Arial" panose="020B0604020202020204" pitchFamily="34" charset="0"/>
              </a:rPr>
              <a:t>Your auction number can be used to bid on silent auction items, live auction items, buy raffle tickets, etc. </a:t>
            </a:r>
          </a:p>
          <a:p>
            <a:pPr marL="206571" indent="-158134" fontAlgn="base">
              <a:spcBef>
                <a:spcPct val="0"/>
              </a:spcBef>
              <a:spcAft>
                <a:spcPct val="0"/>
              </a:spcAft>
              <a:buSzPts val="1200"/>
              <a:buFont typeface="Wingdings" panose="05000000000000000000" pitchFamily="2" charset="2"/>
              <a:buChar char="§"/>
            </a:pPr>
            <a:r>
              <a:rPr lang="en-US" altLang="en-US" sz="1300" dirty="0">
                <a:solidFill>
                  <a:prstClr val="black"/>
                </a:solidFill>
                <a:latin typeface="Calibri" panose="020F0502020204030204" pitchFamily="34" charset="0"/>
                <a:cs typeface="Arial" panose="020B0604020202020204" pitchFamily="34" charset="0"/>
              </a:rPr>
              <a:t>PAC (Political Action Council)  items are the only exception  (they must be paid by personal check or cash).</a:t>
            </a:r>
          </a:p>
          <a:p>
            <a:pPr marL="206571" indent="-158134" fontAlgn="base">
              <a:spcBef>
                <a:spcPct val="0"/>
              </a:spcBef>
              <a:spcAft>
                <a:spcPct val="0"/>
              </a:spcAft>
              <a:buSzPts val="1200"/>
              <a:buFont typeface="Wingdings" panose="05000000000000000000" pitchFamily="2" charset="2"/>
              <a:buChar char="§"/>
            </a:pPr>
            <a:r>
              <a:rPr lang="en-US" altLang="en-US" sz="1300" dirty="0">
                <a:solidFill>
                  <a:prstClr val="black"/>
                </a:solidFill>
                <a:latin typeface="Calibri" panose="020F0502020204030204" pitchFamily="34" charset="0"/>
                <a:cs typeface="Arial" panose="020B0604020202020204" pitchFamily="34" charset="0"/>
              </a:rPr>
              <a:t>You may check your balance at any time during  the convention.</a:t>
            </a:r>
          </a:p>
          <a:p>
            <a:pPr marL="206571" indent="-158134" fontAlgn="base">
              <a:spcBef>
                <a:spcPct val="0"/>
              </a:spcBef>
              <a:spcAft>
                <a:spcPct val="0"/>
              </a:spcAft>
              <a:buSzPts val="1200"/>
              <a:buFont typeface="Wingdings" panose="05000000000000000000" pitchFamily="2" charset="2"/>
              <a:buChar char="§"/>
            </a:pPr>
            <a:r>
              <a:rPr lang="en-US" altLang="en-US" sz="1300" dirty="0">
                <a:solidFill>
                  <a:prstClr val="black"/>
                </a:solidFill>
                <a:latin typeface="Calibri" panose="020F0502020204030204" pitchFamily="34" charset="0"/>
                <a:cs typeface="Arial" panose="020B0604020202020204" pitchFamily="34" charset="0"/>
              </a:rPr>
              <a:t>You can pay your balance by check, credit card, cash, WACO bucks or a combination!</a:t>
            </a:r>
          </a:p>
          <a:p>
            <a:pPr marL="206571" indent="-158134" fontAlgn="base">
              <a:spcBef>
                <a:spcPct val="0"/>
              </a:spcBef>
              <a:spcAft>
                <a:spcPct val="0"/>
              </a:spcAft>
              <a:buSzPts val="1200"/>
              <a:buFont typeface="Wingdings" panose="05000000000000000000" pitchFamily="2" charset="2"/>
              <a:buChar char="§"/>
            </a:pPr>
            <a:r>
              <a:rPr lang="en-US" altLang="en-US" sz="1300" dirty="0">
                <a:solidFill>
                  <a:prstClr val="black"/>
                </a:solidFill>
                <a:latin typeface="Calibri" panose="020F0502020204030204" pitchFamily="34" charset="0"/>
                <a:cs typeface="Arial" panose="020B0604020202020204" pitchFamily="34" charset="0"/>
              </a:rPr>
              <a:t>Plan to have your account balance settled no later than 9:00 am on Sunday. </a:t>
            </a:r>
          </a:p>
          <a:p>
            <a:pPr marL="206571" indent="-158134" fontAlgn="base">
              <a:spcBef>
                <a:spcPct val="0"/>
              </a:spcBef>
              <a:spcAft>
                <a:spcPct val="0"/>
              </a:spcAft>
              <a:buSzPts val="1200"/>
              <a:buFont typeface="Wingdings" panose="05000000000000000000" pitchFamily="2" charset="2"/>
              <a:buChar char="§"/>
            </a:pPr>
            <a:r>
              <a:rPr lang="en-US" altLang="en-US" sz="1300" dirty="0">
                <a:solidFill>
                  <a:prstClr val="black"/>
                </a:solidFill>
                <a:latin typeface="Calibri" panose="020F0502020204030204" pitchFamily="34" charset="0"/>
                <a:cs typeface="Arial" panose="020B0604020202020204" pitchFamily="34" charset="0"/>
              </a:rPr>
              <a:t>Not from Wisconsin? No problem! We take all “out of state” currency!</a:t>
            </a:r>
          </a:p>
          <a:p>
            <a:pPr fontAlgn="base">
              <a:spcBef>
                <a:spcPct val="0"/>
              </a:spcBef>
              <a:spcAft>
                <a:spcPct val="0"/>
              </a:spcAft>
            </a:pPr>
            <a:endParaRPr lang="en-US" altLang="en-US" sz="2200" b="1" dirty="0">
              <a:latin typeface="Arial Black" panose="020B0A04020102020204" pitchFamily="34" charset="0"/>
              <a:cs typeface="Arial" pitchFamily="34" charset="0"/>
            </a:endParaRPr>
          </a:p>
        </p:txBody>
      </p:sp>
      <p:pic>
        <p:nvPicPr>
          <p:cNvPr id="8" name="Picture 1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14600" y="8170797"/>
            <a:ext cx="812934" cy="84334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CCCCCC"/>
                  </a:outerShdw>
                </a:effectLst>
              </a14:hiddenEffects>
            </a:ext>
          </a:extLst>
        </p:spPr>
      </p:pic>
      <p:sp>
        <p:nvSpPr>
          <p:cNvPr id="9" name="Text Box 13"/>
          <p:cNvSpPr txBox="1">
            <a:spLocks noChangeArrowheads="1"/>
          </p:cNvSpPr>
          <p:nvPr/>
        </p:nvSpPr>
        <p:spPr bwMode="auto">
          <a:xfrm>
            <a:off x="152400" y="8496589"/>
            <a:ext cx="2282592" cy="529647"/>
          </a:xfrm>
          <a:prstGeom prst="rect">
            <a:avLst/>
          </a:prstGeom>
          <a:solidFill>
            <a:schemeClr val="bg1"/>
          </a:solidFill>
          <a:ln>
            <a:noFill/>
          </a:ln>
          <a:effectLst/>
        </p:spPr>
        <p:txBody>
          <a:bodyPr vert="horz" wrap="square" lIns="32823" tIns="32823" rIns="32823" bIns="32823" numCol="1" anchor="t" anchorCtr="0" compatLnSpc="1">
            <a:prstTxWarp prst="textNoShape">
              <a:avLst/>
            </a:prstTxWarp>
          </a:bodyPr>
          <a:lstStyle/>
          <a:p>
            <a:pPr algn="r" fontAlgn="base">
              <a:spcBef>
                <a:spcPct val="0"/>
              </a:spcBef>
              <a:spcAft>
                <a:spcPct val="0"/>
              </a:spcAft>
            </a:pPr>
            <a:r>
              <a:rPr lang="en-US" altLang="en-US" sz="1300" dirty="0">
                <a:solidFill>
                  <a:srgbClr val="C00000"/>
                </a:solidFill>
                <a:latin typeface="Arial Black" panose="020B0A04020102020204" pitchFamily="34" charset="0"/>
                <a:cs typeface="Arial" pitchFamily="34" charset="0"/>
              </a:rPr>
              <a:t>Visit the WACO Website! Scan me!</a:t>
            </a:r>
            <a:endParaRPr lang="en-US" altLang="en-US" dirty="0">
              <a:solidFill>
                <a:srgbClr val="C00000"/>
              </a:solidFill>
              <a:latin typeface="Arial Black" panose="020B0A04020102020204" pitchFamily="34" charset="0"/>
              <a:cs typeface="Arial" pitchFamily="34" charset="0"/>
            </a:endParaRPr>
          </a:p>
        </p:txBody>
      </p:sp>
      <p:sp>
        <p:nvSpPr>
          <p:cNvPr id="2" name="TextBox 1"/>
          <p:cNvSpPr txBox="1"/>
          <p:nvPr/>
        </p:nvSpPr>
        <p:spPr>
          <a:xfrm>
            <a:off x="3571875" y="7715250"/>
            <a:ext cx="3026664" cy="1200329"/>
          </a:xfrm>
          <a:prstGeom prst="rect">
            <a:avLst/>
          </a:prstGeom>
          <a:solidFill>
            <a:srgbClr val="FFCC00"/>
          </a:solidFill>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1800" b="1" dirty="0">
                <a:solidFill>
                  <a:schemeClr val="tx1"/>
                </a:solidFill>
              </a:rPr>
              <a:t>See something that needs our immediate attention?</a:t>
            </a:r>
          </a:p>
          <a:p>
            <a:pPr algn="ctr"/>
            <a:r>
              <a:rPr lang="en-US" sz="1800" b="1" dirty="0">
                <a:solidFill>
                  <a:schemeClr val="tx1"/>
                </a:solidFill>
              </a:rPr>
              <a:t>Call Lori at 608-792-5915</a:t>
            </a:r>
          </a:p>
          <a:p>
            <a:pPr algn="ctr"/>
            <a:r>
              <a:rPr lang="en-US" sz="1800" b="1" dirty="0">
                <a:solidFill>
                  <a:schemeClr val="tx1"/>
                </a:solidFill>
              </a:rPr>
              <a:t>Sunrise to sunset!</a:t>
            </a:r>
          </a:p>
        </p:txBody>
      </p:sp>
      <p:pic>
        <p:nvPicPr>
          <p:cNvPr id="10" name="Picture 9" descr="WACO BOARD OF DIRECTORS (3).png"/>
          <p:cNvPicPr>
            <a:picLocks noChangeAspect="1"/>
          </p:cNvPicPr>
          <p:nvPr/>
        </p:nvPicPr>
        <p:blipFill>
          <a:blip r:embed="rId4" cstate="print"/>
          <a:stretch>
            <a:fillRect/>
          </a:stretch>
        </p:blipFill>
        <p:spPr>
          <a:xfrm>
            <a:off x="0" y="0"/>
            <a:ext cx="6858000" cy="428625"/>
          </a:xfrm>
          <a:prstGeom prst="rect">
            <a:avLst/>
          </a:prstGeom>
        </p:spPr>
      </p:pic>
    </p:spTree>
    <p:extLst>
      <p:ext uri="{BB962C8B-B14F-4D97-AF65-F5344CB8AC3E}">
        <p14:creationId xmlns="" xmlns:p14="http://schemas.microsoft.com/office/powerpoint/2010/main" val="1814453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8"/>
          <p:cNvSpPr txBox="1">
            <a:spLocks noChangeArrowheads="1"/>
          </p:cNvSpPr>
          <p:nvPr/>
        </p:nvSpPr>
        <p:spPr bwMode="auto">
          <a:xfrm>
            <a:off x="3581401" y="533400"/>
            <a:ext cx="3200399" cy="4862465"/>
          </a:xfrm>
          <a:prstGeom prst="rect">
            <a:avLst/>
          </a:prstGeom>
          <a:solidFill>
            <a:srgbClr val="0070C0"/>
          </a:solidFill>
          <a:ln>
            <a:solidFill>
              <a:srgbClr val="0070C0"/>
            </a:solidFill>
          </a:ln>
        </p:spPr>
        <p:style>
          <a:lnRef idx="1">
            <a:schemeClr val="accent1"/>
          </a:lnRef>
          <a:fillRef idx="2">
            <a:schemeClr val="accent1"/>
          </a:fillRef>
          <a:effectRef idx="1">
            <a:schemeClr val="accent1"/>
          </a:effectRef>
          <a:fontRef idx="minor">
            <a:schemeClr val="dk1"/>
          </a:fontRef>
        </p:style>
        <p:txBody>
          <a:bodyPr vert="horz" wrap="square" lIns="32823" tIns="32823" rIns="32823" bIns="32823" numCol="1" anchor="t" anchorCtr="0" compatLnSpc="1">
            <a:prstTxWarp prst="textNoShape">
              <a:avLst/>
            </a:prstTxWarp>
          </a:bodyPr>
          <a:lstStyle/>
          <a:p>
            <a:pPr fontAlgn="base">
              <a:spcBef>
                <a:spcPct val="0"/>
              </a:spcBef>
              <a:spcAft>
                <a:spcPct val="0"/>
              </a:spcAft>
            </a:pPr>
            <a:r>
              <a:rPr lang="en-US" altLang="en-US" sz="1550" b="1" i="1" dirty="0">
                <a:solidFill>
                  <a:schemeClr val="bg1"/>
                </a:solidFill>
                <a:latin typeface="Arial Black" panose="020B0A04020102020204" pitchFamily="34" charset="0"/>
                <a:cs typeface="Arial" pitchFamily="34" charset="0"/>
              </a:rPr>
              <a:t>Earn $4000</a:t>
            </a:r>
          </a:p>
          <a:p>
            <a:pPr fontAlgn="base">
              <a:spcBef>
                <a:spcPct val="0"/>
              </a:spcBef>
              <a:spcAft>
                <a:spcPct val="0"/>
              </a:spcAft>
            </a:pPr>
            <a:r>
              <a:rPr lang="en-US" altLang="en-US" sz="1550" b="1" i="1" dirty="0">
                <a:solidFill>
                  <a:schemeClr val="bg1"/>
                </a:solidFill>
                <a:latin typeface="Arial Black" panose="020B0A04020102020204" pitchFamily="34" charset="0"/>
                <a:cs typeface="Arial" pitchFamily="34" charset="0"/>
              </a:rPr>
              <a:t>to spend at </a:t>
            </a:r>
          </a:p>
          <a:p>
            <a:pPr fontAlgn="base">
              <a:spcBef>
                <a:spcPct val="0"/>
              </a:spcBef>
              <a:spcAft>
                <a:spcPct val="0"/>
              </a:spcAft>
            </a:pPr>
            <a:r>
              <a:rPr lang="en-US" altLang="en-US" sz="1550" b="1" i="1" dirty="0">
                <a:solidFill>
                  <a:schemeClr val="bg1"/>
                </a:solidFill>
                <a:latin typeface="Arial Black" panose="020B0A04020102020204" pitchFamily="34" charset="0"/>
                <a:cs typeface="Arial" pitchFamily="34" charset="0"/>
              </a:rPr>
              <a:t>the trade show!</a:t>
            </a:r>
          </a:p>
          <a:p>
            <a:pPr fontAlgn="base">
              <a:spcBef>
                <a:spcPct val="0"/>
              </a:spcBef>
              <a:spcAft>
                <a:spcPct val="0"/>
              </a:spcAft>
            </a:pPr>
            <a:endParaRPr lang="en-US" altLang="en-US" sz="1200" b="1" i="1" dirty="0">
              <a:solidFill>
                <a:schemeClr val="bg1"/>
              </a:solidFill>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r>
              <a:rPr lang="en-US" altLang="en-US" sz="1100" dirty="0">
                <a:solidFill>
                  <a:schemeClr val="bg1"/>
                </a:solidFill>
                <a:latin typeface="Arial Black" panose="020B0A04020102020204" pitchFamily="34" charset="0"/>
                <a:cs typeface="Arial" pitchFamily="34" charset="0"/>
              </a:rPr>
              <a:t>Earn $1000 to spend at the trade show if you have the basket or combination of baskets, that raises the most money Friday Night! Yes you can combine several baskets!</a:t>
            </a:r>
          </a:p>
          <a:p>
            <a:pPr marL="256432" indent="-256432" fontAlgn="base">
              <a:spcBef>
                <a:spcPct val="0"/>
              </a:spcBef>
              <a:spcAft>
                <a:spcPct val="0"/>
              </a:spcAft>
              <a:buFont typeface="Arial" panose="020B0604020202020204" pitchFamily="34" charset="0"/>
              <a:buChar char="•"/>
            </a:pPr>
            <a:endParaRPr lang="en-US" altLang="en-US" sz="500" dirty="0">
              <a:solidFill>
                <a:schemeClr val="bg1"/>
              </a:solidFill>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r>
              <a:rPr lang="en-US" altLang="en-US" sz="1100" dirty="0">
                <a:solidFill>
                  <a:schemeClr val="bg1"/>
                </a:solidFill>
                <a:latin typeface="Arial Black" panose="020B0A04020102020204" pitchFamily="34" charset="0"/>
                <a:cs typeface="Arial" pitchFamily="34" charset="0"/>
              </a:rPr>
              <a:t>Earn $500 if you win the PAC auction gift card!</a:t>
            </a:r>
          </a:p>
          <a:p>
            <a:pPr marL="256432" indent="-256432" fontAlgn="base">
              <a:spcBef>
                <a:spcPct val="0"/>
              </a:spcBef>
              <a:spcAft>
                <a:spcPct val="0"/>
              </a:spcAft>
              <a:buFont typeface="Arial" panose="020B0604020202020204" pitchFamily="34" charset="0"/>
              <a:buChar char="•"/>
            </a:pPr>
            <a:endParaRPr lang="en-US" altLang="en-US" sz="500" dirty="0">
              <a:solidFill>
                <a:schemeClr val="bg1"/>
              </a:solidFill>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r>
              <a:rPr lang="en-US" altLang="en-US" sz="1100" dirty="0">
                <a:solidFill>
                  <a:schemeClr val="bg1"/>
                </a:solidFill>
                <a:latin typeface="Arial Black" panose="020B0A04020102020204" pitchFamily="34" charset="0"/>
                <a:cs typeface="Arial" pitchFamily="34" charset="0"/>
              </a:rPr>
              <a:t>Earn $1000 to spend at the trade show if you bought from the right supplier Friday. Winner drawn at Friday Evening Dinner.</a:t>
            </a:r>
          </a:p>
          <a:p>
            <a:pPr fontAlgn="base">
              <a:spcBef>
                <a:spcPct val="0"/>
              </a:spcBef>
              <a:spcAft>
                <a:spcPct val="0"/>
              </a:spcAft>
            </a:pPr>
            <a:endParaRPr lang="en-US" altLang="en-US" sz="500" dirty="0">
              <a:solidFill>
                <a:schemeClr val="bg1"/>
              </a:solidFill>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r>
              <a:rPr lang="en-US" altLang="en-US" sz="1100" dirty="0">
                <a:solidFill>
                  <a:schemeClr val="bg1"/>
                </a:solidFill>
                <a:latin typeface="Arial Black" panose="020B0A04020102020204" pitchFamily="34" charset="0"/>
                <a:cs typeface="Arial" pitchFamily="34" charset="0"/>
              </a:rPr>
              <a:t>Win $1000 to spend at the trade show if you purchase from the right supplier Saturday morning! Winner drawn Saturday at 3pm!  </a:t>
            </a:r>
          </a:p>
          <a:p>
            <a:pPr marL="256432" indent="-256432" fontAlgn="base">
              <a:spcBef>
                <a:spcPct val="0"/>
              </a:spcBef>
              <a:spcAft>
                <a:spcPct val="0"/>
              </a:spcAft>
              <a:buFont typeface="Arial" panose="020B0604020202020204" pitchFamily="34" charset="0"/>
              <a:buChar char="•"/>
            </a:pPr>
            <a:endParaRPr lang="en-US" altLang="en-US" sz="500" dirty="0">
              <a:solidFill>
                <a:schemeClr val="bg1"/>
              </a:solidFill>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r>
              <a:rPr lang="en-US" altLang="en-US" sz="1100" dirty="0">
                <a:solidFill>
                  <a:schemeClr val="bg1"/>
                </a:solidFill>
                <a:latin typeface="Arial Black" panose="020B0A04020102020204" pitchFamily="34" charset="0"/>
                <a:cs typeface="Arial" pitchFamily="34" charset="0"/>
              </a:rPr>
              <a:t>Win an extra $500 to spend at any Show Sponsor! Pulled at our Trade member Dinner Friday Evening. </a:t>
            </a:r>
          </a:p>
          <a:p>
            <a:pPr fontAlgn="base">
              <a:spcBef>
                <a:spcPct val="0"/>
              </a:spcBef>
              <a:spcAft>
                <a:spcPct val="0"/>
              </a:spcAft>
            </a:pPr>
            <a:endParaRPr lang="en-US" altLang="en-US" sz="500" dirty="0">
              <a:solidFill>
                <a:schemeClr val="bg1"/>
              </a:solidFill>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r>
              <a:rPr lang="en-US" sz="1100" b="1" i="0" u="none" strike="noStrike" baseline="0" dirty="0">
                <a:solidFill>
                  <a:schemeClr val="bg1"/>
                </a:solidFill>
                <a:latin typeface="Arial Black" panose="020B0A04020102020204" pitchFamily="34" charset="0"/>
              </a:rPr>
              <a:t>ALL money is to be spent at trade show </a:t>
            </a:r>
            <a:endParaRPr lang="en-US" sz="1100" b="0" i="0" u="none" strike="noStrike" baseline="0" dirty="0">
              <a:solidFill>
                <a:schemeClr val="bg1"/>
              </a:solidFill>
              <a:latin typeface="Arial Black" panose="020B0A04020102020204" pitchFamily="34" charset="0"/>
            </a:endParaRPr>
          </a:p>
          <a:p>
            <a:pPr marL="256432" indent="-256432" fontAlgn="base">
              <a:spcBef>
                <a:spcPct val="0"/>
              </a:spcBef>
              <a:spcAft>
                <a:spcPct val="0"/>
              </a:spcAft>
              <a:buFont typeface="Arial" panose="020B0604020202020204" pitchFamily="34" charset="0"/>
              <a:buChar char="•"/>
            </a:pPr>
            <a:endParaRPr lang="en-US" altLang="en-US" sz="1100" dirty="0">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endParaRPr lang="en-US" altLang="en-US" sz="1100" dirty="0">
              <a:latin typeface="Arial Black" panose="020B0A04020102020204" pitchFamily="34" charset="0"/>
              <a:cs typeface="Arial" pitchFamily="34" charset="0"/>
            </a:endParaRPr>
          </a:p>
          <a:p>
            <a:pPr marL="256432" indent="-256432" fontAlgn="base">
              <a:spcBef>
                <a:spcPct val="0"/>
              </a:spcBef>
              <a:spcAft>
                <a:spcPct val="0"/>
              </a:spcAft>
              <a:buFont typeface="Arial" panose="020B0604020202020204" pitchFamily="34" charset="0"/>
              <a:buChar char="•"/>
            </a:pPr>
            <a:endParaRPr lang="en-US" altLang="en-US" sz="1100"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1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400" b="1" dirty="0">
              <a:latin typeface="Arial Black" panose="020B0A04020102020204" pitchFamily="34" charset="0"/>
              <a:cs typeface="Arial" pitchFamily="34" charset="0"/>
            </a:endParaRPr>
          </a:p>
          <a:p>
            <a:pPr fontAlgn="base">
              <a:spcBef>
                <a:spcPct val="0"/>
              </a:spcBef>
              <a:spcAft>
                <a:spcPct val="0"/>
              </a:spcAft>
            </a:pPr>
            <a:endParaRPr lang="en-US" altLang="en-US" sz="1300" dirty="0">
              <a:solidFill>
                <a:srgbClr val="000000"/>
              </a:solidFill>
              <a:cs typeface="Arial" pitchFamily="34" charset="0"/>
            </a:endParaRPr>
          </a:p>
          <a:p>
            <a:pPr fontAlgn="base">
              <a:spcBef>
                <a:spcPct val="0"/>
              </a:spcBef>
              <a:spcAft>
                <a:spcPct val="0"/>
              </a:spcAft>
            </a:pPr>
            <a:endParaRPr lang="en-US" altLang="en-US" sz="1300" dirty="0">
              <a:solidFill>
                <a:srgbClr val="000000"/>
              </a:solidFill>
              <a:cs typeface="Arial" pitchFamily="34" charset="0"/>
            </a:endParaRPr>
          </a:p>
          <a:p>
            <a:pPr fontAlgn="base">
              <a:spcBef>
                <a:spcPct val="0"/>
              </a:spcBef>
              <a:spcAft>
                <a:spcPct val="0"/>
              </a:spcAft>
            </a:pPr>
            <a:endParaRPr lang="en-US" altLang="en-US" sz="1300" dirty="0">
              <a:solidFill>
                <a:srgbClr val="000000"/>
              </a:solidFill>
              <a:cs typeface="Arial" pitchFamily="34" charset="0"/>
            </a:endParaRPr>
          </a:p>
        </p:txBody>
      </p:sp>
      <p:sp>
        <p:nvSpPr>
          <p:cNvPr id="7" name="Oval 6"/>
          <p:cNvSpPr/>
          <p:nvPr/>
        </p:nvSpPr>
        <p:spPr>
          <a:xfrm rot="348837">
            <a:off x="5506264" y="671165"/>
            <a:ext cx="1247166" cy="623455"/>
          </a:xfrm>
          <a:prstGeom prst="ellipse">
            <a:avLst/>
          </a:prstGeom>
          <a:solidFill>
            <a:srgbClr val="FFCC00"/>
          </a:solidFill>
          <a:ln>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lIns="82058" tIns="41029" rIns="82058" bIns="41029" rtlCol="0" anchor="ctr"/>
          <a:lstStyle/>
          <a:p>
            <a:pPr algn="ctr"/>
            <a:r>
              <a:rPr lang="en-US" sz="1800" b="1" dirty="0">
                <a:solidFill>
                  <a:schemeClr val="bg1"/>
                </a:solidFill>
                <a:effectLst>
                  <a:outerShdw blurRad="38100" dist="38100" dir="2700000" algn="tl">
                    <a:srgbClr val="000000">
                      <a:alpha val="43137"/>
                    </a:srgbClr>
                  </a:outerShdw>
                </a:effectLst>
              </a:rPr>
              <a:t> </a:t>
            </a:r>
            <a:r>
              <a:rPr lang="en-US" sz="1800" b="1" dirty="0">
                <a:solidFill>
                  <a:schemeClr val="tx1"/>
                </a:solidFill>
                <a:effectLst>
                  <a:outerShdw blurRad="38100" dist="38100" dir="2700000" algn="tl">
                    <a:srgbClr val="000000">
                      <a:alpha val="43137"/>
                    </a:srgbClr>
                  </a:outerShdw>
                </a:effectLst>
              </a:rPr>
              <a:t>Show $$$</a:t>
            </a:r>
          </a:p>
        </p:txBody>
      </p:sp>
      <p:sp>
        <p:nvSpPr>
          <p:cNvPr id="3" name="TextBox 2"/>
          <p:cNvSpPr txBox="1"/>
          <p:nvPr/>
        </p:nvSpPr>
        <p:spPr>
          <a:xfrm>
            <a:off x="3622140" y="8149560"/>
            <a:ext cx="2181131" cy="867690"/>
          </a:xfrm>
          <a:prstGeom prst="rect">
            <a:avLst/>
          </a:prstGeom>
          <a:solidFill>
            <a:srgbClr val="AA26AA"/>
          </a:solidFill>
        </p:spPr>
        <p:txBody>
          <a:bodyPr wrap="square" lIns="82058" tIns="41029" rIns="82058" bIns="41029" rtlCol="0">
            <a:spAutoFit/>
          </a:bodyPr>
          <a:lstStyle/>
          <a:p>
            <a:pPr algn="ctr"/>
            <a:r>
              <a:rPr lang="en-US" sz="1700" b="1" dirty="0">
                <a:solidFill>
                  <a:schemeClr val="bg1"/>
                </a:solidFill>
              </a:rPr>
              <a:t>Win a $1,000</a:t>
            </a:r>
          </a:p>
          <a:p>
            <a:pPr algn="ctr"/>
            <a:r>
              <a:rPr lang="en-US" sz="1700" b="1" dirty="0">
                <a:solidFill>
                  <a:schemeClr val="bg1"/>
                </a:solidFill>
              </a:rPr>
              <a:t>VISA Gift Card!</a:t>
            </a:r>
          </a:p>
          <a:p>
            <a:pPr algn="ctr"/>
            <a:r>
              <a:rPr lang="en-US" sz="1700" b="1" dirty="0">
                <a:solidFill>
                  <a:schemeClr val="bg1"/>
                </a:solidFill>
              </a:rPr>
              <a:t>Earn your tickets</a:t>
            </a:r>
            <a:r>
              <a:rPr lang="en-US" sz="1700" dirty="0">
                <a:solidFill>
                  <a:schemeClr val="bg1"/>
                </a:solidFill>
              </a:rPr>
              <a:t>! </a:t>
            </a:r>
          </a:p>
        </p:txBody>
      </p:sp>
      <p:sp>
        <p:nvSpPr>
          <p:cNvPr id="13" name="Rectangle 12"/>
          <p:cNvSpPr/>
          <p:nvPr/>
        </p:nvSpPr>
        <p:spPr>
          <a:xfrm>
            <a:off x="3776" y="8347820"/>
            <a:ext cx="3608557" cy="759968"/>
          </a:xfrm>
          <a:prstGeom prst="rect">
            <a:avLst/>
          </a:prstGeom>
        </p:spPr>
        <p:txBody>
          <a:bodyPr wrap="square" lIns="82058" tIns="41029" rIns="82058" bIns="41029">
            <a:spAutoFit/>
          </a:bodyPr>
          <a:lstStyle/>
          <a:p>
            <a:pPr fontAlgn="base">
              <a:spcBef>
                <a:spcPct val="0"/>
              </a:spcBef>
              <a:spcAft>
                <a:spcPct val="0"/>
              </a:spcAft>
            </a:pPr>
            <a:r>
              <a:rPr lang="en-US" altLang="en-US" sz="1100" b="1" dirty="0">
                <a:solidFill>
                  <a:srgbClr val="000000"/>
                </a:solidFill>
                <a:cs typeface="Arial" pitchFamily="34" charset="0"/>
              </a:rPr>
              <a:t>Participants are responsible for collecting their tickets. Sunday morning simply rip your tickets in half. You keep one half and the other half goes in the bucket for the drawing.  Must be present on Sunday at 11:00am to win!</a:t>
            </a:r>
            <a:endParaRPr lang="en-US" altLang="en-US" sz="1100" dirty="0">
              <a:cs typeface="Arial" pitchFamily="34" charset="0"/>
            </a:endParaRPr>
          </a:p>
        </p:txBody>
      </p:sp>
      <p:sp>
        <p:nvSpPr>
          <p:cNvPr id="4" name="Rectangle 3"/>
          <p:cNvSpPr/>
          <p:nvPr/>
        </p:nvSpPr>
        <p:spPr>
          <a:xfrm>
            <a:off x="76200" y="3040320"/>
            <a:ext cx="3429000" cy="2369880"/>
          </a:xfrm>
          <a:prstGeom prst="rect">
            <a:avLst/>
          </a:prstGeom>
          <a:solidFill>
            <a:srgbClr val="FFCC00"/>
          </a:solidFill>
          <a:ln w="19050">
            <a:solidFill>
              <a:schemeClr val="tx1"/>
            </a:solidFill>
          </a:ln>
        </p:spPr>
        <p:txBody>
          <a:bodyPr wrap="square" anchor="ctr">
            <a:spAutoFit/>
          </a:bodyPr>
          <a:lstStyle/>
          <a:p>
            <a:r>
              <a:rPr lang="en-US" dirty="0">
                <a:latin typeface="Arial Black" panose="020B0A04020102020204" pitchFamily="34" charset="0"/>
              </a:rPr>
              <a:t>Basket Social</a:t>
            </a:r>
            <a:r>
              <a:rPr lang="en-US" sz="1200" dirty="0"/>
              <a:t> </a:t>
            </a:r>
          </a:p>
          <a:p>
            <a:r>
              <a:rPr lang="en-US" sz="1200" dirty="0"/>
              <a:t>Bring the best campground basket and win bragging rights! Earn the traveling trophy for the basket with the best sales numbers on Friday night! The basket winner also gets </a:t>
            </a:r>
            <a:r>
              <a:rPr lang="en-US" sz="1200" b="1" dirty="0"/>
              <a:t>$1000 </a:t>
            </a:r>
            <a:r>
              <a:rPr lang="en-US" sz="1200" dirty="0"/>
              <a:t>to spend at any supplier on Saturday! And EVERY campground that brings a basket gets tickets to win a $1,000 gift card. If you enter multiple baskets the </a:t>
            </a:r>
            <a:r>
              <a:rPr lang="en-US" sz="1200" b="1" dirty="0"/>
              <a:t>TOTAL</a:t>
            </a:r>
            <a:r>
              <a:rPr lang="en-US" sz="1200" dirty="0"/>
              <a:t> is added together!  Ask your suppliers and communities to contribute and earn your community/campground a mention on the WACO Campground website &amp; directory! Last year the winner was </a:t>
            </a:r>
            <a:r>
              <a:rPr lang="en-US" sz="1200" b="1" dirty="0"/>
              <a:t>Champions Riverside Resort.</a:t>
            </a:r>
          </a:p>
        </p:txBody>
      </p:sp>
      <p:sp>
        <p:nvSpPr>
          <p:cNvPr id="5" name="Rectangle 4"/>
          <p:cNvSpPr/>
          <p:nvPr/>
        </p:nvSpPr>
        <p:spPr>
          <a:xfrm>
            <a:off x="76200" y="533400"/>
            <a:ext cx="3429000" cy="2438400"/>
          </a:xfrm>
          <a:prstGeom prst="rect">
            <a:avLst/>
          </a:prstGeom>
          <a:solidFill>
            <a:srgbClr val="AA26AA"/>
          </a:solidFill>
          <a:ln w="19050">
            <a:solidFill>
              <a:srgbClr val="AA26AA"/>
            </a:solidFill>
          </a:ln>
        </p:spPr>
        <p:txBody>
          <a:bodyPr wrap="square" anchor="ctr">
            <a:spAutoFit/>
          </a:bodyPr>
          <a:lstStyle/>
          <a:p>
            <a:r>
              <a:rPr lang="en-US" dirty="0">
                <a:solidFill>
                  <a:schemeClr val="bg1"/>
                </a:solidFill>
                <a:latin typeface="Arial Black" panose="020B0A04020102020204" pitchFamily="34" charset="0"/>
              </a:rPr>
              <a:t>Can’t Attend a Seminar?</a:t>
            </a:r>
          </a:p>
          <a:p>
            <a:r>
              <a:rPr lang="en-US" sz="1200" dirty="0">
                <a:solidFill>
                  <a:schemeClr val="bg1"/>
                </a:solidFill>
              </a:rPr>
              <a:t>All seminars and information (if provided by the speaker) are available for our members. If you were unable to attend a session, please feel free to pick up the materials near the WACO desk. This information is available on a first come, first serve basis and if seminar information is provided prior to convention.  Information from seminars will also be available on the WACO Website in the “Members” tab two-weeks post convention. Video taped seminars will be available on the website! Zoom in and see the completed seminars on the website.</a:t>
            </a:r>
          </a:p>
        </p:txBody>
      </p:sp>
      <p:sp>
        <p:nvSpPr>
          <p:cNvPr id="9" name="Rectangle 8"/>
          <p:cNvSpPr/>
          <p:nvPr/>
        </p:nvSpPr>
        <p:spPr>
          <a:xfrm>
            <a:off x="24740" y="5458123"/>
            <a:ext cx="6852310" cy="2923877"/>
          </a:xfrm>
          <a:prstGeom prst="rect">
            <a:avLst/>
          </a:prstGeom>
        </p:spPr>
        <p:txBody>
          <a:bodyPr wrap="square">
            <a:spAutoFit/>
          </a:bodyPr>
          <a:lstStyle/>
          <a:p>
            <a:r>
              <a:rPr lang="en-US" sz="1400" dirty="0">
                <a:latin typeface="Arial Black" panose="020B0A04020102020204" pitchFamily="34" charset="0"/>
              </a:rPr>
              <a:t>How To Earn Tickets to Win</a:t>
            </a:r>
          </a:p>
          <a:p>
            <a:r>
              <a:rPr lang="en-US" sz="1400" dirty="0">
                <a:latin typeface="Arial Black" panose="020B0A04020102020204" pitchFamily="34" charset="0"/>
              </a:rPr>
              <a:t>A $1,000 VISA Gift Card!</a:t>
            </a:r>
          </a:p>
          <a:p>
            <a:r>
              <a:rPr lang="en-US" sz="1200" dirty="0"/>
              <a:t>50 tickets for Registering before January 31</a:t>
            </a:r>
          </a:p>
          <a:p>
            <a:r>
              <a:rPr lang="en-US" sz="1200" dirty="0"/>
              <a:t>50 tickets for presenting a class!</a:t>
            </a:r>
          </a:p>
          <a:p>
            <a:r>
              <a:rPr lang="en-US" sz="1200" dirty="0"/>
              <a:t>50 tickets for every auction item you bring.</a:t>
            </a:r>
          </a:p>
          <a:p>
            <a:r>
              <a:rPr lang="en-US" sz="1200" dirty="0"/>
              <a:t>50 tickets for every $200 sponsorship level! </a:t>
            </a:r>
          </a:p>
          <a:p>
            <a:r>
              <a:rPr lang="en-US" sz="1200" dirty="0"/>
              <a:t>25 tickets for purchasing raffles from registration</a:t>
            </a:r>
          </a:p>
          <a:p>
            <a:r>
              <a:rPr lang="en-US" sz="1200" dirty="0"/>
              <a:t>20 tickets by picking up your directories.</a:t>
            </a:r>
          </a:p>
          <a:p>
            <a:r>
              <a:rPr lang="en-US" sz="1200" dirty="0"/>
              <a:t>20 tickets for each bottle of liquor you donate </a:t>
            </a:r>
          </a:p>
          <a:p>
            <a:r>
              <a:rPr lang="en-US" sz="1200" dirty="0"/>
              <a:t>20 tickets for bringing a bottle of wine! </a:t>
            </a:r>
          </a:p>
          <a:p>
            <a:r>
              <a:rPr lang="en-US" sz="1200" dirty="0"/>
              <a:t>5 tickets for each educational course you attend.</a:t>
            </a:r>
          </a:p>
          <a:p>
            <a:r>
              <a:rPr lang="en-US" sz="1200" dirty="0"/>
              <a:t>5 tickets for each course evaluation turned in. </a:t>
            </a:r>
          </a:p>
          <a:p>
            <a:r>
              <a:rPr lang="en-US" sz="1200" dirty="0"/>
              <a:t>20 tickets for every batch of 100 GBF cookbooks</a:t>
            </a:r>
          </a:p>
          <a:p>
            <a:r>
              <a:rPr lang="en-US" sz="1200" dirty="0"/>
              <a:t>      you purchase to sell in your park</a:t>
            </a:r>
          </a:p>
          <a:p>
            <a:r>
              <a:rPr lang="en-US" sz="1200" dirty="0"/>
              <a:t>40 tickets for bringing a basket.</a:t>
            </a:r>
          </a:p>
        </p:txBody>
      </p:sp>
      <p:sp>
        <p:nvSpPr>
          <p:cNvPr id="10" name="Rectangle 9"/>
          <p:cNvSpPr/>
          <p:nvPr/>
        </p:nvSpPr>
        <p:spPr>
          <a:xfrm>
            <a:off x="3276600" y="5552663"/>
            <a:ext cx="3524250" cy="2477601"/>
          </a:xfrm>
          <a:prstGeom prst="rect">
            <a:avLst/>
          </a:prstGeom>
        </p:spPr>
        <p:txBody>
          <a:bodyPr wrap="square">
            <a:spAutoFit/>
          </a:bodyPr>
          <a:lstStyle/>
          <a:p>
            <a:r>
              <a:rPr lang="en-US" sz="1200" dirty="0"/>
              <a:t>20 tickets for any PAC fund donation you make. </a:t>
            </a:r>
          </a:p>
          <a:p>
            <a:r>
              <a:rPr lang="en-US" sz="1200" dirty="0"/>
              <a:t>20 tickets for every $100 you spend at the auction</a:t>
            </a:r>
          </a:p>
          <a:p>
            <a:r>
              <a:rPr lang="en-US" sz="1200" dirty="0"/>
              <a:t>10 tickets for each raffle item you purchase.</a:t>
            </a:r>
          </a:p>
          <a:p>
            <a:r>
              <a:rPr lang="en-US" sz="1200" dirty="0"/>
              <a:t>30 tickets for attending the round tables on Sunday</a:t>
            </a:r>
          </a:p>
          <a:p>
            <a:r>
              <a:rPr lang="en-US" sz="1200" dirty="0"/>
              <a:t>30 tickets for returning Convention critique on Sunday</a:t>
            </a:r>
          </a:p>
          <a:p>
            <a:r>
              <a:rPr lang="en-US" sz="1200" dirty="0"/>
              <a:t>20 tickets  for participating in any Basket Raffle </a:t>
            </a:r>
          </a:p>
          <a:p>
            <a:r>
              <a:rPr lang="en-US" sz="1200" dirty="0"/>
              <a:t>20 tickets for attending the Wednesday night event</a:t>
            </a:r>
          </a:p>
          <a:p>
            <a:r>
              <a:rPr lang="en-US" sz="1200" dirty="0"/>
              <a:t>20 tickets for completing the WACO survey! </a:t>
            </a:r>
          </a:p>
          <a:p>
            <a:r>
              <a:rPr lang="en-US" sz="1200" dirty="0"/>
              <a:t>25 tickets for participating in the PAC auction!</a:t>
            </a:r>
          </a:p>
          <a:p>
            <a:r>
              <a:rPr lang="en-US" sz="1200" dirty="0"/>
              <a:t>25 tickets if you registered in advance! </a:t>
            </a:r>
          </a:p>
          <a:p>
            <a:r>
              <a:rPr lang="en-US" sz="1200" dirty="0"/>
              <a:t>5 tickets for introducing a new member! </a:t>
            </a:r>
          </a:p>
          <a:p>
            <a:r>
              <a:rPr lang="en-US" sz="1200" dirty="0"/>
              <a:t>30 tickets for every vendor you purchase from.</a:t>
            </a:r>
          </a:p>
          <a:p>
            <a:pPr lvl="1"/>
            <a:r>
              <a:rPr lang="en-US" sz="1100" i="1" dirty="0"/>
              <a:t>Bring your receipts to registration.</a:t>
            </a:r>
          </a:p>
        </p:txBody>
      </p:sp>
      <p:sp>
        <p:nvSpPr>
          <p:cNvPr id="11" name="AutoShape 2" descr="Image result for dog clipart"/>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4" name="Picture 13" descr="WACO BOARD OF DIRECTORS (3).png"/>
          <p:cNvPicPr>
            <a:picLocks noChangeAspect="1"/>
          </p:cNvPicPr>
          <p:nvPr/>
        </p:nvPicPr>
        <p:blipFill>
          <a:blip r:embed="rId3" cstate="print"/>
          <a:stretch>
            <a:fillRect/>
          </a:stretch>
        </p:blipFill>
        <p:spPr>
          <a:xfrm>
            <a:off x="0" y="0"/>
            <a:ext cx="6858000" cy="428625"/>
          </a:xfrm>
          <a:prstGeom prst="rect">
            <a:avLst/>
          </a:prstGeom>
        </p:spPr>
      </p:pic>
      <p:pic>
        <p:nvPicPr>
          <p:cNvPr id="16" name="Picture 15" descr="Random Graphics (9).png"/>
          <p:cNvPicPr>
            <a:picLocks noChangeAspect="1"/>
          </p:cNvPicPr>
          <p:nvPr/>
        </p:nvPicPr>
        <p:blipFill>
          <a:blip r:embed="rId4" cstate="print"/>
          <a:srcRect l="3467" t="12926" b="13306"/>
          <a:stretch>
            <a:fillRect/>
          </a:stretch>
        </p:blipFill>
        <p:spPr>
          <a:xfrm>
            <a:off x="5602177" y="8057584"/>
            <a:ext cx="1255823" cy="959667"/>
          </a:xfrm>
          <a:prstGeom prst="rect">
            <a:avLst/>
          </a:prstGeom>
        </p:spPr>
      </p:pic>
    </p:spTree>
    <p:extLst>
      <p:ext uri="{BB962C8B-B14F-4D97-AF65-F5344CB8AC3E}">
        <p14:creationId xmlns="" xmlns:p14="http://schemas.microsoft.com/office/powerpoint/2010/main" val="4093892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219158" y="3158891"/>
            <a:ext cx="2944802" cy="261040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CCCCCC"/>
                  </a:outerShdw>
                </a:effectLst>
              </a14:hiddenEffects>
            </a:ext>
          </a:extLst>
        </p:spPr>
        <p:txBody>
          <a:bodyPr vert="horz" wrap="square" lIns="32823" tIns="32823" rIns="32823" bIns="32823" numCol="1" anchor="t" anchorCtr="0" compatLnSpc="1">
            <a:prstTxWarp prst="textNoShape">
              <a:avLst/>
            </a:prstTxWarp>
          </a:bodyPr>
          <a:lstStyle/>
          <a:p>
            <a:pPr algn="ctr" fontAlgn="base">
              <a:spcBef>
                <a:spcPct val="0"/>
              </a:spcBef>
              <a:spcAft>
                <a:spcPct val="0"/>
              </a:spcAft>
            </a:pPr>
            <a:r>
              <a:rPr kumimoji="0" lang="en-US" altLang="en-US" i="0" u="none" strike="noStrike" cap="none" normalizeH="0" baseline="0" dirty="0">
                <a:ln>
                  <a:noFill/>
                </a:ln>
                <a:solidFill>
                  <a:srgbClr val="000000"/>
                </a:solidFill>
                <a:effectLst/>
                <a:latin typeface="Arial Black" panose="020B0A04020102020204" pitchFamily="34" charset="0"/>
                <a:cs typeface="Arial" pitchFamily="34" charset="0"/>
              </a:rPr>
              <a:t>HAVE YOU JOINED OUR TEXT CLUB YET?</a:t>
            </a:r>
          </a:p>
          <a:p>
            <a:pPr algn="ctr" fontAlgn="base">
              <a:spcBef>
                <a:spcPct val="0"/>
              </a:spcBef>
              <a:spcAft>
                <a:spcPct val="0"/>
              </a:spcAft>
            </a:pPr>
            <a:r>
              <a:rPr lang="en-US" altLang="en-US" sz="400" b="1" i="1" dirty="0">
                <a:solidFill>
                  <a:srgbClr val="000000"/>
                </a:solidFill>
                <a:latin typeface="+mj-lt"/>
                <a:cs typeface="Arial" pitchFamily="34" charset="0"/>
              </a:rPr>
              <a:t>   </a:t>
            </a:r>
          </a:p>
          <a:p>
            <a:pPr algn="r" fontAlgn="base">
              <a:spcBef>
                <a:spcPct val="0"/>
              </a:spcBef>
              <a:spcAft>
                <a:spcPct val="0"/>
              </a:spcAft>
            </a:pPr>
            <a:endParaRPr lang="en-US" altLang="en-US" sz="1400" dirty="0">
              <a:solidFill>
                <a:srgbClr val="000000"/>
              </a:solidFill>
              <a:latin typeface="Georgia" pitchFamily="18" charset="0"/>
              <a:cs typeface="Arial" pitchFamily="34" charset="0"/>
            </a:endParaRPr>
          </a:p>
          <a:p>
            <a:pPr algn="r" fontAlgn="base">
              <a:spcBef>
                <a:spcPct val="0"/>
              </a:spcBef>
              <a:spcAft>
                <a:spcPct val="0"/>
              </a:spcAft>
            </a:pPr>
            <a:endParaRPr lang="en-US" altLang="en-US" sz="1400" dirty="0">
              <a:solidFill>
                <a:srgbClr val="000000"/>
              </a:solidFill>
              <a:latin typeface="Georgia" pitchFamily="18" charset="0"/>
              <a:cs typeface="Arial" pitchFamily="34" charset="0"/>
            </a:endParaRPr>
          </a:p>
          <a:p>
            <a:pPr algn="r" fontAlgn="base">
              <a:spcBef>
                <a:spcPct val="0"/>
              </a:spcBef>
              <a:spcAft>
                <a:spcPct val="0"/>
              </a:spcAft>
            </a:pPr>
            <a:endParaRPr lang="en-US" altLang="en-US" sz="1400" dirty="0">
              <a:solidFill>
                <a:srgbClr val="000000"/>
              </a:solidFill>
              <a:latin typeface="Georgia" pitchFamily="18" charset="0"/>
              <a:cs typeface="Arial" pitchFamily="34" charset="0"/>
            </a:endParaRPr>
          </a:p>
          <a:p>
            <a:pPr algn="r" fontAlgn="base">
              <a:spcBef>
                <a:spcPct val="0"/>
              </a:spcBef>
              <a:spcAft>
                <a:spcPct val="0"/>
              </a:spcAft>
            </a:pPr>
            <a:endParaRPr lang="en-US" altLang="en-US" sz="1400" dirty="0">
              <a:solidFill>
                <a:srgbClr val="000000"/>
              </a:solidFill>
              <a:latin typeface="Georgia" pitchFamily="18" charset="0"/>
              <a:cs typeface="Arial" pitchFamily="34" charset="0"/>
            </a:endParaRPr>
          </a:p>
          <a:p>
            <a:pPr algn="r" fontAlgn="base">
              <a:spcBef>
                <a:spcPct val="0"/>
              </a:spcBef>
              <a:spcAft>
                <a:spcPct val="0"/>
              </a:spcAft>
            </a:pPr>
            <a:endParaRPr lang="en-US" altLang="en-US" sz="1400" dirty="0">
              <a:solidFill>
                <a:srgbClr val="000000"/>
              </a:solidFill>
              <a:latin typeface="Georgia" pitchFamily="18" charset="0"/>
              <a:cs typeface="Arial" pitchFamily="34" charset="0"/>
            </a:endParaRPr>
          </a:p>
          <a:p>
            <a:pPr algn="r" fontAlgn="base">
              <a:spcBef>
                <a:spcPct val="0"/>
              </a:spcBef>
              <a:spcAft>
                <a:spcPct val="0"/>
              </a:spcAft>
            </a:pPr>
            <a:r>
              <a:rPr lang="en-US" altLang="en-US" sz="1400" dirty="0">
                <a:solidFill>
                  <a:srgbClr val="000000"/>
                </a:solidFill>
                <a:latin typeface="Georgia" pitchFamily="18" charset="0"/>
                <a:cs typeface="Arial" pitchFamily="34" charset="0"/>
              </a:rPr>
              <a:t/>
            </a:r>
            <a:br>
              <a:rPr lang="en-US" altLang="en-US" sz="1400" dirty="0">
                <a:solidFill>
                  <a:srgbClr val="000000"/>
                </a:solidFill>
                <a:latin typeface="Georgia" pitchFamily="18" charset="0"/>
                <a:cs typeface="Arial" pitchFamily="34" charset="0"/>
              </a:rPr>
            </a:br>
            <a:endParaRPr lang="en-US" altLang="en-US" sz="1400" dirty="0">
              <a:solidFill>
                <a:srgbClr val="000000"/>
              </a:solidFill>
              <a:latin typeface="Georgia" pitchFamily="18" charset="0"/>
              <a:cs typeface="Arial" pitchFamily="34" charset="0"/>
            </a:endParaRPr>
          </a:p>
          <a:p>
            <a:pPr algn="r" fontAlgn="base">
              <a:spcBef>
                <a:spcPct val="0"/>
              </a:spcBef>
              <a:spcAft>
                <a:spcPct val="0"/>
              </a:spcAft>
            </a:pPr>
            <a:endParaRPr lang="en-US" altLang="en-US" sz="1300" dirty="0">
              <a:solidFill>
                <a:srgbClr val="000000"/>
              </a:solidFill>
              <a:latin typeface="Arial Black" panose="020B0A04020102020204" pitchFamily="34" charset="0"/>
              <a:cs typeface="Arial" pitchFamily="34" charset="0"/>
            </a:endParaRPr>
          </a:p>
          <a:p>
            <a:pPr algn="r" fontAlgn="base">
              <a:spcBef>
                <a:spcPct val="0"/>
              </a:spcBef>
              <a:spcAft>
                <a:spcPct val="0"/>
              </a:spcAft>
            </a:pPr>
            <a:endParaRPr lang="en-US" altLang="en-US" sz="500" dirty="0">
              <a:solidFill>
                <a:srgbClr val="000000"/>
              </a:solidFill>
              <a:latin typeface="Arial Black" panose="020B0A04020102020204" pitchFamily="34" charset="0"/>
              <a:cs typeface="Arial" pitchFamily="34" charset="0"/>
            </a:endParaRPr>
          </a:p>
          <a:p>
            <a:pPr algn="r" fontAlgn="base">
              <a:spcBef>
                <a:spcPct val="0"/>
              </a:spcBef>
              <a:spcAft>
                <a:spcPct val="0"/>
              </a:spcAft>
            </a:pPr>
            <a:r>
              <a:rPr lang="en-US" altLang="en-US" sz="1300" dirty="0">
                <a:solidFill>
                  <a:srgbClr val="000000"/>
                </a:solidFill>
                <a:latin typeface="Arial Black" panose="020B0A04020102020204" pitchFamily="34" charset="0"/>
                <a:cs typeface="Arial" pitchFamily="34" charset="0"/>
              </a:rPr>
              <a:t>Simply Text “WACO” to 25827</a:t>
            </a:r>
            <a:endParaRPr lang="en-US" altLang="en-US" sz="1400" dirty="0">
              <a:latin typeface="Arial Black" panose="020B0A04020102020204" pitchFamily="34" charset="0"/>
              <a:cs typeface="Arial" pitchFamily="34" charset="0"/>
            </a:endParaRPr>
          </a:p>
        </p:txBody>
      </p:sp>
      <p:pic>
        <p:nvPicPr>
          <p:cNvPr id="6152" name="Picture 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72344" y="3747973"/>
            <a:ext cx="1106752" cy="160032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in">
                <a:solidFill>
                  <a:srgbClr val="000000"/>
                </a:solidFill>
                <a:miter lim="800000"/>
                <a:headEnd/>
                <a:tailEnd/>
              </a14:hiddenLine>
            </a:ext>
            <a:ext uri="{AF507438-7753-43E0-B8FC-AC1667EBCBE1}">
              <a14:hiddenEffects xmlns="" xmlns:a14="http://schemas.microsoft.com/office/drawing/2010/main">
                <a:effectLst>
                  <a:outerShdw dist="35921" dir="2700000" algn="ctr" rotWithShape="0">
                    <a:srgbClr val="CCCCCC"/>
                  </a:outerShdw>
                </a:effectLst>
              </a14:hiddenEffects>
            </a:ext>
          </a:extLst>
        </p:spPr>
      </p:pic>
      <p:sp>
        <p:nvSpPr>
          <p:cNvPr id="8" name="Text Box 9"/>
          <p:cNvSpPr txBox="1">
            <a:spLocks noChangeArrowheads="1"/>
          </p:cNvSpPr>
          <p:nvPr/>
        </p:nvSpPr>
        <p:spPr bwMode="auto">
          <a:xfrm>
            <a:off x="-11362" y="8611869"/>
            <a:ext cx="6869362" cy="455931"/>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vert="horz" wrap="square" lIns="32823" tIns="32823" rIns="32823" bIns="32823" numCol="1" anchor="t" anchorCtr="0" compatLnSpc="1">
            <a:prstTxWarp prst="textNoShape">
              <a:avLst/>
            </a:prstTxWarp>
          </a:bodyPr>
          <a:lstStyle/>
          <a:p>
            <a:pPr algn="ctr" fontAlgn="base">
              <a:spcBef>
                <a:spcPct val="0"/>
              </a:spcBef>
              <a:spcAft>
                <a:spcPct val="0"/>
              </a:spcAft>
            </a:pPr>
            <a:r>
              <a:rPr lang="en-US" altLang="en-US" sz="1400" b="1" dirty="0">
                <a:solidFill>
                  <a:srgbClr val="000000"/>
                </a:solidFill>
                <a:latin typeface="Arial Narrow" panose="020B0606020202030204" pitchFamily="34" charset="0"/>
                <a:cs typeface="Arial" pitchFamily="34" charset="0"/>
              </a:rPr>
              <a:t>Information from seminars (if available from presenter in digital form) will be available on the WACO Website in the “Members” by two weeks post-convention.</a:t>
            </a:r>
            <a:endParaRPr lang="en-US" altLang="en-US" sz="1400" dirty="0">
              <a:solidFill>
                <a:schemeClr val="tx1"/>
              </a:solidFill>
              <a:latin typeface="Arial Narrow" panose="020B0606020202030204" pitchFamily="34" charset="0"/>
              <a:cs typeface="Arial" pitchFamily="34" charset="0"/>
            </a:endParaRPr>
          </a:p>
        </p:txBody>
      </p:sp>
      <p:sp>
        <p:nvSpPr>
          <p:cNvPr id="29" name="Rectangle 28"/>
          <p:cNvSpPr/>
          <p:nvPr/>
        </p:nvSpPr>
        <p:spPr>
          <a:xfrm>
            <a:off x="12046" y="457200"/>
            <a:ext cx="6845954" cy="913856"/>
          </a:xfrm>
          <a:prstGeom prst="rect">
            <a:avLst/>
          </a:prstGeom>
        </p:spPr>
        <p:txBody>
          <a:bodyPr wrap="square" lIns="82058" tIns="41029" rIns="82058" bIns="41029">
            <a:spAutoFit/>
          </a:bodyPr>
          <a:lstStyle/>
          <a:p>
            <a:pPr algn="ctr" fontAlgn="base">
              <a:spcBef>
                <a:spcPct val="0"/>
              </a:spcBef>
              <a:spcAft>
                <a:spcPct val="0"/>
              </a:spcAft>
              <a:buSzPts val="1000"/>
            </a:pPr>
            <a:r>
              <a:rPr lang="en-US" altLang="en-US" sz="1350" dirty="0">
                <a:solidFill>
                  <a:srgbClr val="000000"/>
                </a:solidFill>
                <a:latin typeface="Calibri" pitchFamily="34" charset="0"/>
                <a:cs typeface="Arial" pitchFamily="34" charset="0"/>
              </a:rPr>
              <a:t>Sometimes having everything on your phone or tablet can be convenient. We understand that. You are now able to download each convention day’s schedule onto your mobile device to ensure you are in the loop for that days activities. </a:t>
            </a:r>
            <a:r>
              <a:rPr lang="en-US" altLang="en-US" sz="1350" b="1" i="1" dirty="0">
                <a:solidFill>
                  <a:srgbClr val="000000"/>
                </a:solidFill>
                <a:latin typeface="Calibri" pitchFamily="34" charset="0"/>
                <a:cs typeface="Arial" pitchFamily="34" charset="0"/>
              </a:rPr>
              <a:t>Open the camera on your Smartphone or a QR Code Reader App, scan the codes above and watch as each day appears!</a:t>
            </a:r>
            <a:endParaRPr lang="en-US" altLang="en-US" sz="1350" b="1" i="1" dirty="0">
              <a:latin typeface="Arial" pitchFamily="34" charset="0"/>
              <a:cs typeface="Arial" pitchFamily="34" charset="0"/>
            </a:endParaRPr>
          </a:p>
        </p:txBody>
      </p:sp>
      <p:pic>
        <p:nvPicPr>
          <p:cNvPr id="16" name="Picture 15"/>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61554" y="6765063"/>
            <a:ext cx="312080" cy="321537"/>
          </a:xfrm>
          <a:prstGeom prst="rect">
            <a:avLst/>
          </a:prstGeom>
        </p:spPr>
      </p:pic>
      <p:pic>
        <p:nvPicPr>
          <p:cNvPr id="17" name="Picture 16"/>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51227" y="7970854"/>
            <a:ext cx="325096" cy="334946"/>
          </a:xfrm>
          <a:prstGeom prst="rect">
            <a:avLst/>
          </a:prstGeom>
        </p:spPr>
      </p:pic>
      <p:pic>
        <p:nvPicPr>
          <p:cNvPr id="18" name="Picture 17"/>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61554" y="7239000"/>
            <a:ext cx="322774" cy="321557"/>
          </a:xfrm>
          <a:prstGeom prst="rect">
            <a:avLst/>
          </a:prstGeom>
        </p:spPr>
      </p:pic>
      <p:pic>
        <p:nvPicPr>
          <p:cNvPr id="30" name="Picture 29"/>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58847" y="7652167"/>
            <a:ext cx="325481" cy="272633"/>
          </a:xfrm>
          <a:prstGeom prst="rect">
            <a:avLst/>
          </a:prstGeom>
        </p:spPr>
      </p:pic>
      <p:sp>
        <p:nvSpPr>
          <p:cNvPr id="31" name="TextBox 30"/>
          <p:cNvSpPr txBox="1"/>
          <p:nvPr/>
        </p:nvSpPr>
        <p:spPr>
          <a:xfrm>
            <a:off x="600344" y="7965623"/>
            <a:ext cx="1896514" cy="329081"/>
          </a:xfrm>
          <a:prstGeom prst="rect">
            <a:avLst/>
          </a:prstGeom>
          <a:noFill/>
        </p:spPr>
        <p:txBody>
          <a:bodyPr wrap="square" lIns="82058" tIns="41029" rIns="82058" bIns="41029" rtlCol="0">
            <a:spAutoFit/>
          </a:bodyPr>
          <a:lstStyle/>
          <a:p>
            <a:r>
              <a:rPr lang="en-US" b="1" dirty="0"/>
              <a:t>/wicampgrounds</a:t>
            </a:r>
          </a:p>
        </p:txBody>
      </p:sp>
      <p:sp>
        <p:nvSpPr>
          <p:cNvPr id="33" name="TextBox 32"/>
          <p:cNvSpPr txBox="1"/>
          <p:nvPr/>
        </p:nvSpPr>
        <p:spPr>
          <a:xfrm>
            <a:off x="600344" y="7606145"/>
            <a:ext cx="1752600" cy="329081"/>
          </a:xfrm>
          <a:prstGeom prst="rect">
            <a:avLst/>
          </a:prstGeom>
          <a:noFill/>
        </p:spPr>
        <p:txBody>
          <a:bodyPr wrap="square" lIns="82058" tIns="41029" rIns="82058" bIns="41029" rtlCol="0">
            <a:spAutoFit/>
          </a:bodyPr>
          <a:lstStyle/>
          <a:p>
            <a:r>
              <a:rPr lang="en-US" b="1" dirty="0"/>
              <a:t>@wicampgrounds</a:t>
            </a:r>
          </a:p>
        </p:txBody>
      </p:sp>
      <p:sp>
        <p:nvSpPr>
          <p:cNvPr id="34" name="TextBox 33"/>
          <p:cNvSpPr txBox="1"/>
          <p:nvPr/>
        </p:nvSpPr>
        <p:spPr>
          <a:xfrm>
            <a:off x="600344" y="7225272"/>
            <a:ext cx="1752600" cy="329081"/>
          </a:xfrm>
          <a:prstGeom prst="rect">
            <a:avLst/>
          </a:prstGeom>
          <a:noFill/>
        </p:spPr>
        <p:txBody>
          <a:bodyPr wrap="square" lIns="82058" tIns="41029" rIns="82058" bIns="41029" rtlCol="0">
            <a:spAutoFit/>
          </a:bodyPr>
          <a:lstStyle/>
          <a:p>
            <a:r>
              <a:rPr lang="en-US" b="1" dirty="0"/>
              <a:t>@wicampgrounds</a:t>
            </a:r>
          </a:p>
        </p:txBody>
      </p:sp>
      <p:sp>
        <p:nvSpPr>
          <p:cNvPr id="35" name="TextBox 34"/>
          <p:cNvSpPr txBox="1"/>
          <p:nvPr/>
        </p:nvSpPr>
        <p:spPr>
          <a:xfrm>
            <a:off x="600344" y="6761290"/>
            <a:ext cx="1842559" cy="329081"/>
          </a:xfrm>
          <a:prstGeom prst="rect">
            <a:avLst/>
          </a:prstGeom>
          <a:noFill/>
        </p:spPr>
        <p:txBody>
          <a:bodyPr wrap="square" lIns="82058" tIns="41029" rIns="82058" bIns="41029" rtlCol="0">
            <a:spAutoFit/>
          </a:bodyPr>
          <a:lstStyle/>
          <a:p>
            <a:r>
              <a:rPr lang="en-US" b="1" dirty="0"/>
              <a:t>/wicampgrounds</a:t>
            </a:r>
          </a:p>
        </p:txBody>
      </p:sp>
      <p:cxnSp>
        <p:nvCxnSpPr>
          <p:cNvPr id="38" name="Straight Connector 37"/>
          <p:cNvCxnSpPr/>
          <p:nvPr/>
        </p:nvCxnSpPr>
        <p:spPr>
          <a:xfrm flipH="1">
            <a:off x="213606" y="3048000"/>
            <a:ext cx="64922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59809" y="5978915"/>
            <a:ext cx="3263497" cy="359858"/>
          </a:xfrm>
          <a:prstGeom prst="rect">
            <a:avLst/>
          </a:prstGeom>
        </p:spPr>
        <p:txBody>
          <a:bodyPr wrap="square" lIns="82058" tIns="41029" rIns="82058" bIns="41029">
            <a:spAutoFit/>
          </a:bodyPr>
          <a:lstStyle/>
          <a:p>
            <a:pPr algn="ctr" fontAlgn="base">
              <a:spcBef>
                <a:spcPct val="0"/>
              </a:spcBef>
              <a:spcAft>
                <a:spcPct val="0"/>
              </a:spcAft>
            </a:pPr>
            <a:r>
              <a:rPr lang="en-US" altLang="en-US" sz="1800" dirty="0">
                <a:latin typeface="Arial Black" panose="020B0A04020102020204" pitchFamily="34" charset="0"/>
                <a:cs typeface="Arial" pitchFamily="34" charset="0"/>
              </a:rPr>
              <a:t>Feelin’ Social? Tag Us!</a:t>
            </a:r>
          </a:p>
        </p:txBody>
      </p:sp>
      <p:sp>
        <p:nvSpPr>
          <p:cNvPr id="25" name="Rectangle 24"/>
          <p:cNvSpPr/>
          <p:nvPr/>
        </p:nvSpPr>
        <p:spPr>
          <a:xfrm>
            <a:off x="488687" y="6338773"/>
            <a:ext cx="2405743" cy="359858"/>
          </a:xfrm>
          <a:prstGeom prst="rect">
            <a:avLst/>
          </a:prstGeom>
        </p:spPr>
        <p:txBody>
          <a:bodyPr wrap="square" lIns="82058" tIns="41029" rIns="82058" bIns="41029">
            <a:spAutoFit/>
          </a:bodyPr>
          <a:lstStyle/>
          <a:p>
            <a:pPr algn="ctr"/>
            <a:r>
              <a:rPr lang="en-US" sz="1800" b="1" dirty="0"/>
              <a:t>#CampWithWACO</a:t>
            </a:r>
          </a:p>
        </p:txBody>
      </p:sp>
      <p:pic>
        <p:nvPicPr>
          <p:cNvPr id="66" name="Picture 3"/>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3443669" y="3194236"/>
            <a:ext cx="3261931" cy="259696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3559001" y="5737392"/>
            <a:ext cx="3115235" cy="1806408"/>
          </a:xfrm>
          <a:prstGeom prst="rect">
            <a:avLst/>
          </a:prstGeom>
          <a:noFill/>
        </p:spPr>
        <p:txBody>
          <a:bodyPr wrap="square" lIns="82058" tIns="41029" rIns="82058" bIns="41029">
            <a:spAutoFit/>
          </a:bodyPr>
          <a:lstStyle/>
          <a:p>
            <a:pPr algn="ctr"/>
            <a:r>
              <a:rPr lang="en-US" b="1" dirty="0">
                <a:ln w="1905"/>
                <a:solidFill>
                  <a:srgbClr val="006600"/>
                </a:solidFill>
                <a:effectLst>
                  <a:innerShdw blurRad="69850" dist="43180" dir="5400000">
                    <a:srgbClr val="000000">
                      <a:alpha val="65000"/>
                    </a:srgbClr>
                  </a:innerShdw>
                </a:effectLst>
              </a:rPr>
              <a:t>WACO Members who helped </a:t>
            </a:r>
          </a:p>
          <a:p>
            <a:pPr algn="ctr"/>
            <a:r>
              <a:rPr lang="en-US" b="1" dirty="0">
                <a:ln w="1905"/>
                <a:solidFill>
                  <a:srgbClr val="006600"/>
                </a:solidFill>
                <a:effectLst>
                  <a:innerShdw blurRad="69850" dist="43180" dir="5400000">
                    <a:srgbClr val="000000">
                      <a:alpha val="65000"/>
                    </a:srgbClr>
                  </a:innerShdw>
                </a:effectLst>
              </a:rPr>
              <a:t>with a presentation for the</a:t>
            </a:r>
          </a:p>
          <a:p>
            <a:pPr algn="ctr"/>
            <a:r>
              <a:rPr lang="en-US" b="1" dirty="0">
                <a:ln w="1905"/>
                <a:solidFill>
                  <a:srgbClr val="006600"/>
                </a:solidFill>
                <a:effectLst>
                  <a:innerShdw blurRad="69850" dist="43180" dir="5400000">
                    <a:srgbClr val="000000">
                      <a:alpha val="65000"/>
                    </a:srgbClr>
                  </a:innerShdw>
                </a:effectLst>
              </a:rPr>
              <a:t>WACO conference get 50 $1,000 VISA Gift Card entry tickets per session! Please get them at Registration! Thanks so much for helping us all be a great industry! </a:t>
            </a:r>
          </a:p>
        </p:txBody>
      </p:sp>
      <p:pic>
        <p:nvPicPr>
          <p:cNvPr id="7170" name="Picture 2" descr="Image result for social media clipart"/>
          <p:cNvPicPr>
            <a:picLocks noChangeAspect="1"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2362200" y="6629400"/>
            <a:ext cx="1162157" cy="1236136"/>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3559001" y="7621910"/>
            <a:ext cx="3115235" cy="830997"/>
          </a:xfrm>
          <a:prstGeom prst="rect">
            <a:avLst/>
          </a:prstGeom>
          <a:solidFill>
            <a:srgbClr val="AA26AA"/>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b="1" dirty="0"/>
              <a:t>Want to volunteer to help with WACO projects? Contact  WACO</a:t>
            </a:r>
          </a:p>
          <a:p>
            <a:pPr algn="ctr"/>
            <a:r>
              <a:rPr lang="en-US" b="1" dirty="0"/>
              <a:t>or your Board of Directors!  </a:t>
            </a:r>
          </a:p>
        </p:txBody>
      </p:sp>
      <p:cxnSp>
        <p:nvCxnSpPr>
          <p:cNvPr id="28" name="Straight Connector 27"/>
          <p:cNvCxnSpPr/>
          <p:nvPr/>
        </p:nvCxnSpPr>
        <p:spPr>
          <a:xfrm flipH="1">
            <a:off x="258918" y="5881573"/>
            <a:ext cx="28652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48601" y="3768227"/>
            <a:ext cx="1676400" cy="1477328"/>
          </a:xfrm>
          <a:prstGeom prst="rect">
            <a:avLst/>
          </a:prstGeom>
          <a:noFill/>
        </p:spPr>
        <p:txBody>
          <a:bodyPr wrap="square" rtlCol="0">
            <a:spAutoFit/>
          </a:bodyPr>
          <a:lstStyle/>
          <a:p>
            <a:pPr algn="ctr"/>
            <a:r>
              <a:rPr lang="en-US" sz="1500" dirty="0"/>
              <a:t>140+ of your </a:t>
            </a:r>
          </a:p>
          <a:p>
            <a:pPr algn="ctr"/>
            <a:r>
              <a:rPr lang="en-US" sz="1500" dirty="0"/>
              <a:t>friends have! </a:t>
            </a:r>
          </a:p>
          <a:p>
            <a:pPr algn="ctr"/>
            <a:r>
              <a:rPr lang="en-US" sz="1500" dirty="0"/>
              <a:t>Receive updates </a:t>
            </a:r>
          </a:p>
          <a:p>
            <a:pPr algn="ctr"/>
            <a:r>
              <a:rPr lang="en-US" sz="1500" dirty="0"/>
              <a:t>&amp; urgent messages </a:t>
            </a:r>
          </a:p>
          <a:p>
            <a:pPr algn="ctr"/>
            <a:r>
              <a:rPr lang="en-US" sz="1500" dirty="0"/>
              <a:t>concerning WACO</a:t>
            </a:r>
          </a:p>
          <a:p>
            <a:pPr algn="ctr"/>
            <a:r>
              <a:rPr lang="en-US" sz="1500" dirty="0"/>
              <a:t> on your phone!</a:t>
            </a:r>
          </a:p>
        </p:txBody>
      </p:sp>
      <p:graphicFrame>
        <p:nvGraphicFramePr>
          <p:cNvPr id="10" name="Table 9"/>
          <p:cNvGraphicFramePr>
            <a:graphicFrameLocks noGrp="1"/>
          </p:cNvGraphicFramePr>
          <p:nvPr>
            <p:extLst>
              <p:ext uri="{D42A27DB-BD31-4B8C-83A1-F6EECF244321}">
                <p14:modId xmlns="" xmlns:p14="http://schemas.microsoft.com/office/powerpoint/2010/main" val="674317593"/>
              </p:ext>
            </p:extLst>
          </p:nvPr>
        </p:nvGraphicFramePr>
        <p:xfrm>
          <a:off x="576520" y="1447800"/>
          <a:ext cx="5704960" cy="1376680"/>
        </p:xfrm>
        <a:graphic>
          <a:graphicData uri="http://schemas.openxmlformats.org/drawingml/2006/table">
            <a:tbl>
              <a:tblPr firstRow="1" bandRow="1">
                <a:tableStyleId>{5C22544A-7EE6-4342-B048-85BDC9FD1C3A}</a:tableStyleId>
              </a:tblPr>
              <a:tblGrid>
                <a:gridCol w="1140992">
                  <a:extLst>
                    <a:ext uri="{9D8B030D-6E8A-4147-A177-3AD203B41FA5}">
                      <a16:colId xmlns="" xmlns:a16="http://schemas.microsoft.com/office/drawing/2014/main" val="20000"/>
                    </a:ext>
                  </a:extLst>
                </a:gridCol>
                <a:gridCol w="1140992">
                  <a:extLst>
                    <a:ext uri="{9D8B030D-6E8A-4147-A177-3AD203B41FA5}">
                      <a16:colId xmlns="" xmlns:a16="http://schemas.microsoft.com/office/drawing/2014/main" val="20001"/>
                    </a:ext>
                  </a:extLst>
                </a:gridCol>
                <a:gridCol w="1140992">
                  <a:extLst>
                    <a:ext uri="{9D8B030D-6E8A-4147-A177-3AD203B41FA5}">
                      <a16:colId xmlns="" xmlns:a16="http://schemas.microsoft.com/office/drawing/2014/main" val="20002"/>
                    </a:ext>
                  </a:extLst>
                </a:gridCol>
                <a:gridCol w="1140992">
                  <a:extLst>
                    <a:ext uri="{9D8B030D-6E8A-4147-A177-3AD203B41FA5}">
                      <a16:colId xmlns="" xmlns:a16="http://schemas.microsoft.com/office/drawing/2014/main" val="20003"/>
                    </a:ext>
                  </a:extLst>
                </a:gridCol>
                <a:gridCol w="1140992">
                  <a:extLst>
                    <a:ext uri="{9D8B030D-6E8A-4147-A177-3AD203B41FA5}">
                      <a16:colId xmlns="" xmlns:a16="http://schemas.microsoft.com/office/drawing/2014/main" val="20004"/>
                    </a:ext>
                  </a:extLst>
                </a:gridCol>
              </a:tblGrid>
              <a:tr h="370840">
                <a:tc>
                  <a:txBody>
                    <a:bodyPr/>
                    <a:lstStyle/>
                    <a:p>
                      <a:pPr algn="ctr"/>
                      <a:r>
                        <a:rPr lang="en-US" sz="1500" dirty="0">
                          <a:solidFill>
                            <a:schemeClr val="tx1"/>
                          </a:solidFill>
                        </a:rPr>
                        <a:t>Wednesday</a:t>
                      </a:r>
                    </a:p>
                  </a:txBody>
                  <a:tcPr anchor="ctr">
                    <a:solidFill>
                      <a:srgbClr val="FFCC00"/>
                    </a:solidFill>
                  </a:tcPr>
                </a:tc>
                <a:tc>
                  <a:txBody>
                    <a:bodyPr/>
                    <a:lstStyle/>
                    <a:p>
                      <a:pPr algn="ctr"/>
                      <a:r>
                        <a:rPr lang="en-US" sz="1500" dirty="0">
                          <a:solidFill>
                            <a:schemeClr val="tx1"/>
                          </a:solidFill>
                        </a:rPr>
                        <a:t>Thursday</a:t>
                      </a:r>
                    </a:p>
                  </a:txBody>
                  <a:tcPr anchor="ctr">
                    <a:solidFill>
                      <a:srgbClr val="FFCC00"/>
                    </a:solidFill>
                  </a:tcPr>
                </a:tc>
                <a:tc>
                  <a:txBody>
                    <a:bodyPr/>
                    <a:lstStyle/>
                    <a:p>
                      <a:pPr algn="ctr"/>
                      <a:r>
                        <a:rPr lang="en-US" sz="1500" dirty="0">
                          <a:solidFill>
                            <a:schemeClr val="tx1"/>
                          </a:solidFill>
                        </a:rPr>
                        <a:t>Friday</a:t>
                      </a:r>
                    </a:p>
                  </a:txBody>
                  <a:tcPr anchor="ctr">
                    <a:solidFill>
                      <a:srgbClr val="FFCC00"/>
                    </a:solidFill>
                  </a:tcPr>
                </a:tc>
                <a:tc>
                  <a:txBody>
                    <a:bodyPr/>
                    <a:lstStyle/>
                    <a:p>
                      <a:pPr algn="ctr"/>
                      <a:r>
                        <a:rPr lang="en-US" sz="1500" dirty="0">
                          <a:solidFill>
                            <a:schemeClr val="tx1"/>
                          </a:solidFill>
                        </a:rPr>
                        <a:t>Saturday</a:t>
                      </a:r>
                    </a:p>
                  </a:txBody>
                  <a:tcPr anchor="ctr">
                    <a:solidFill>
                      <a:srgbClr val="FFCC00"/>
                    </a:solidFill>
                  </a:tcPr>
                </a:tc>
                <a:tc>
                  <a:txBody>
                    <a:bodyPr/>
                    <a:lstStyle/>
                    <a:p>
                      <a:pPr algn="ctr"/>
                      <a:r>
                        <a:rPr lang="en-US" sz="1500" dirty="0">
                          <a:solidFill>
                            <a:schemeClr val="tx1"/>
                          </a:solidFill>
                        </a:rPr>
                        <a:t>Sunday</a:t>
                      </a:r>
                    </a:p>
                  </a:txBody>
                  <a:tcPr anchor="ctr">
                    <a:solidFill>
                      <a:srgbClr val="FFCC00"/>
                    </a:solidFill>
                  </a:tcPr>
                </a:tc>
                <a:extLst>
                  <a:ext uri="{0D108BD9-81ED-4DB2-BD59-A6C34878D82A}">
                    <a16:rowId xmlns="" xmlns:a16="http://schemas.microsoft.com/office/drawing/2014/main" val="10000"/>
                  </a:ext>
                </a:extLst>
              </a:tr>
              <a:tr h="370840">
                <a:tc>
                  <a:txBody>
                    <a:bodyPr/>
                    <a:lstStyle/>
                    <a:p>
                      <a:pPr algn="ctr"/>
                      <a:endParaRPr lang="en-US" sz="1500" b="1" dirty="0">
                        <a:solidFill>
                          <a:schemeClr val="tx1"/>
                        </a:solidFill>
                      </a:endParaRPr>
                    </a:p>
                    <a:p>
                      <a:pPr algn="ctr"/>
                      <a:r>
                        <a:rPr lang="en-US" sz="1500" b="1" dirty="0">
                          <a:solidFill>
                            <a:schemeClr val="tx1"/>
                          </a:solidFill>
                        </a:rPr>
                        <a:t>Coming Soon!</a:t>
                      </a:r>
                    </a:p>
                    <a:p>
                      <a:pPr algn="ctr"/>
                      <a:endParaRPr lang="en-US" sz="1500" b="1" dirty="0">
                        <a:solidFill>
                          <a:schemeClr val="tx1"/>
                        </a:solidFill>
                      </a:endParaRPr>
                    </a:p>
                  </a:txBody>
                  <a:tcPr anchor="ctr">
                    <a:solidFill>
                      <a:srgbClr val="FFCC00"/>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Coming Soon!</a:t>
                      </a:r>
                    </a:p>
                  </a:txBody>
                  <a:tcPr anchor="ctr">
                    <a:solidFill>
                      <a:srgbClr val="FFCC00"/>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Coming Soon!</a:t>
                      </a:r>
                    </a:p>
                  </a:txBody>
                  <a:tcPr anchor="ctr">
                    <a:solidFill>
                      <a:srgbClr val="FFCC00"/>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Coming Soon!</a:t>
                      </a:r>
                    </a:p>
                  </a:txBody>
                  <a:tcPr anchor="ctr">
                    <a:solidFill>
                      <a:srgbClr val="FFCC00"/>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1500" b="1" dirty="0">
                          <a:solidFill>
                            <a:schemeClr val="tx1"/>
                          </a:solidFill>
                        </a:rPr>
                        <a:t>Coming Soon!</a:t>
                      </a:r>
                    </a:p>
                  </a:txBody>
                  <a:tcPr anchor="ctr">
                    <a:solidFill>
                      <a:srgbClr val="FFCC00"/>
                    </a:solidFill>
                  </a:tcPr>
                </a:tc>
                <a:extLst>
                  <a:ext uri="{0D108BD9-81ED-4DB2-BD59-A6C34878D82A}">
                    <a16:rowId xmlns="" xmlns:a16="http://schemas.microsoft.com/office/drawing/2014/main" val="10001"/>
                  </a:ext>
                </a:extLst>
              </a:tr>
            </a:tbl>
          </a:graphicData>
        </a:graphic>
      </p:graphicFrame>
      <p:pic>
        <p:nvPicPr>
          <p:cNvPr id="32" name="Picture 31" descr="WACO BOARD OF DIRECTORS (4).png"/>
          <p:cNvPicPr>
            <a:picLocks noChangeAspect="1"/>
          </p:cNvPicPr>
          <p:nvPr/>
        </p:nvPicPr>
        <p:blipFill>
          <a:blip r:embed="rId10" cstate="print"/>
          <a:stretch>
            <a:fillRect/>
          </a:stretch>
        </p:blipFill>
        <p:spPr>
          <a:xfrm>
            <a:off x="0" y="0"/>
            <a:ext cx="6858000" cy="428625"/>
          </a:xfrm>
          <a:prstGeom prst="rect">
            <a:avLst/>
          </a:prstGeom>
        </p:spPr>
      </p:pic>
    </p:spTree>
    <p:extLst>
      <p:ext uri="{BB962C8B-B14F-4D97-AF65-F5344CB8AC3E}">
        <p14:creationId xmlns="" xmlns:p14="http://schemas.microsoft.com/office/powerpoint/2010/main" val="16983662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1836B97-543F-45FB-9B38-3CBBF2F89FB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33165"/>
            <a:ext cx="6846570" cy="8877670"/>
          </a:xfrm>
          <a:prstGeom prst="rect">
            <a:avLst/>
          </a:prstGeom>
        </p:spPr>
      </p:pic>
    </p:spTree>
    <p:extLst>
      <p:ext uri="{BB962C8B-B14F-4D97-AF65-F5344CB8AC3E}">
        <p14:creationId xmlns="" xmlns:p14="http://schemas.microsoft.com/office/powerpoint/2010/main" val="424471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2046" y="381000"/>
            <a:ext cx="6845954" cy="5592060"/>
          </a:xfrm>
          <a:prstGeom prst="rect">
            <a:avLst/>
          </a:prstGeom>
        </p:spPr>
        <p:txBody>
          <a:bodyPr wrap="square" lIns="82058" tIns="41029" rIns="82058" bIns="41029">
            <a:spAutoFit/>
          </a:bodyPr>
          <a:lstStyle/>
          <a:p>
            <a:pPr algn="ctr" fontAlgn="base">
              <a:spcBef>
                <a:spcPct val="0"/>
              </a:spcBef>
              <a:spcAft>
                <a:spcPct val="0"/>
              </a:spcAft>
              <a:buSzPts val="1000"/>
            </a:pPr>
            <a:r>
              <a:rPr lang="en-US" altLang="en-US" sz="3500" b="1" dirty="0">
                <a:solidFill>
                  <a:srgbClr val="000000"/>
                </a:solidFill>
                <a:latin typeface="Calibri" pitchFamily="34" charset="0"/>
                <a:cs typeface="Arial" pitchFamily="34" charset="0"/>
              </a:rPr>
              <a:t>NEW IN 2022!</a:t>
            </a:r>
          </a:p>
          <a:p>
            <a:pPr algn="ctr" fontAlgn="base">
              <a:spcBef>
                <a:spcPct val="0"/>
              </a:spcBef>
              <a:spcAft>
                <a:spcPct val="0"/>
              </a:spcAft>
              <a:buSzPts val="1000"/>
            </a:pPr>
            <a:r>
              <a:rPr lang="en-US" altLang="en-US" sz="3500" b="1" dirty="0">
                <a:solidFill>
                  <a:srgbClr val="000000"/>
                </a:solidFill>
                <a:latin typeface="Calibri" pitchFamily="34" charset="0"/>
                <a:cs typeface="Arial" pitchFamily="34" charset="0"/>
              </a:rPr>
              <a:t>SEMINAR ‘TRACK’ GUIDANCE!</a:t>
            </a:r>
          </a:p>
          <a:p>
            <a:pPr algn="ctr" fontAlgn="base">
              <a:spcBef>
                <a:spcPct val="0"/>
              </a:spcBef>
              <a:spcAft>
                <a:spcPct val="0"/>
              </a:spcAft>
              <a:buSzPts val="1000"/>
            </a:pPr>
            <a:endParaRPr lang="en-US" altLang="en-US" sz="800" dirty="0">
              <a:solidFill>
                <a:srgbClr val="000000"/>
              </a:solidFill>
              <a:latin typeface="Calibri" pitchFamily="34" charset="0"/>
              <a:cs typeface="Arial" pitchFamily="34" charset="0"/>
            </a:endParaRPr>
          </a:p>
          <a:p>
            <a:pPr algn="ctr" fontAlgn="base">
              <a:spcBef>
                <a:spcPct val="0"/>
              </a:spcBef>
              <a:spcAft>
                <a:spcPct val="0"/>
              </a:spcAft>
              <a:buSzPts val="1000"/>
            </a:pPr>
            <a:r>
              <a:rPr lang="en-US" sz="2000" dirty="0"/>
              <a:t>Here at the WACO Convention, we believe that knowledge is power! We always strive to give you the best variety of educational seminars to help you succeed, no matter your business role!</a:t>
            </a:r>
            <a:r>
              <a:rPr lang="en-US" sz="2000" dirty="0">
                <a:solidFill>
                  <a:srgbClr val="000000"/>
                </a:solidFill>
                <a:latin typeface="Calibri" pitchFamily="34" charset="0"/>
                <a:cs typeface="Arial" pitchFamily="34" charset="0"/>
              </a:rPr>
              <a:t> </a:t>
            </a:r>
            <a:r>
              <a:rPr lang="en-US" sz="2000" dirty="0"/>
              <a:t>So this year, we wanted to provide you with a bit more guidance on navigating our seminar options based on your position at your park.</a:t>
            </a:r>
          </a:p>
          <a:p>
            <a:pPr algn="ctr" fontAlgn="base">
              <a:spcBef>
                <a:spcPct val="0"/>
              </a:spcBef>
              <a:spcAft>
                <a:spcPct val="0"/>
              </a:spcAft>
              <a:buSzPts val="1000"/>
            </a:pPr>
            <a:endParaRPr lang="en-US" altLang="en-US" sz="1000" b="1" i="1" dirty="0">
              <a:solidFill>
                <a:srgbClr val="000000"/>
              </a:solidFill>
              <a:latin typeface="Calibri" pitchFamily="34" charset="0"/>
              <a:cs typeface="Arial" pitchFamily="34" charset="0"/>
            </a:endParaRPr>
          </a:p>
          <a:p>
            <a:pPr algn="ctr" fontAlgn="base">
              <a:spcBef>
                <a:spcPct val="0"/>
              </a:spcBef>
              <a:spcAft>
                <a:spcPct val="0"/>
              </a:spcAft>
              <a:buSzPts val="1000"/>
            </a:pPr>
            <a:r>
              <a:rPr lang="en-US" altLang="en-US" sz="2000" dirty="0">
                <a:solidFill>
                  <a:srgbClr val="000000"/>
                </a:solidFill>
                <a:latin typeface="Calibri" pitchFamily="34" charset="0"/>
                <a:cs typeface="Arial" pitchFamily="34" charset="0"/>
              </a:rPr>
              <a:t>Our new color-coded system in the program will help you quickly see what seminars will help  you ‘STAY ON TRACK’ in your role and help you to become a better version of yourself,</a:t>
            </a:r>
          </a:p>
          <a:p>
            <a:pPr algn="ctr" fontAlgn="base">
              <a:spcBef>
                <a:spcPct val="0"/>
              </a:spcBef>
              <a:spcAft>
                <a:spcPct val="0"/>
              </a:spcAft>
              <a:buSzPts val="1000"/>
            </a:pPr>
            <a:r>
              <a:rPr lang="en-US" altLang="en-US" sz="2000" dirty="0">
                <a:solidFill>
                  <a:srgbClr val="000000"/>
                </a:solidFill>
                <a:latin typeface="Calibri" pitchFamily="34" charset="0"/>
                <a:cs typeface="Arial" pitchFamily="34" charset="0"/>
              </a:rPr>
              <a:t>no matter what your job description says!</a:t>
            </a:r>
          </a:p>
          <a:p>
            <a:pPr algn="ctr" fontAlgn="base">
              <a:spcBef>
                <a:spcPct val="0"/>
              </a:spcBef>
              <a:spcAft>
                <a:spcPct val="0"/>
              </a:spcAft>
              <a:buSzPts val="1000"/>
            </a:pPr>
            <a:endParaRPr lang="en-US" altLang="en-US" sz="1000" dirty="0">
              <a:solidFill>
                <a:srgbClr val="000000"/>
              </a:solidFill>
              <a:latin typeface="Calibri" pitchFamily="34" charset="0"/>
              <a:cs typeface="Arial" pitchFamily="34" charset="0"/>
            </a:endParaRPr>
          </a:p>
          <a:p>
            <a:pPr lvl="0" algn="ctr"/>
            <a:r>
              <a:rPr lang="en-US" sz="2000" b="1" i="1" dirty="0">
                <a:solidFill>
                  <a:prstClr val="black"/>
                </a:solidFill>
              </a:rPr>
              <a:t>This color-coded track system is simply a guide to get you started. You are, of course, always welcome to attend ANY session you feel would benefit you.</a:t>
            </a:r>
          </a:p>
        </p:txBody>
      </p:sp>
      <p:graphicFrame>
        <p:nvGraphicFramePr>
          <p:cNvPr id="10" name="Table 9"/>
          <p:cNvGraphicFramePr>
            <a:graphicFrameLocks noGrp="1"/>
          </p:cNvGraphicFramePr>
          <p:nvPr>
            <p:extLst>
              <p:ext uri="{D42A27DB-BD31-4B8C-83A1-F6EECF244321}">
                <p14:modId xmlns="" xmlns:p14="http://schemas.microsoft.com/office/powerpoint/2010/main" val="674317593"/>
              </p:ext>
            </p:extLst>
          </p:nvPr>
        </p:nvGraphicFramePr>
        <p:xfrm>
          <a:off x="190500" y="6019800"/>
          <a:ext cx="6477000" cy="2666999"/>
        </p:xfrm>
        <a:graphic>
          <a:graphicData uri="http://schemas.openxmlformats.org/drawingml/2006/table">
            <a:tbl>
              <a:tblPr firstRow="1" bandRow="1">
                <a:tableStyleId>{5C22544A-7EE6-4342-B048-85BDC9FD1C3A}</a:tableStyleId>
              </a:tblPr>
              <a:tblGrid>
                <a:gridCol w="1429987">
                  <a:extLst>
                    <a:ext uri="{9D8B030D-6E8A-4147-A177-3AD203B41FA5}">
                      <a16:colId xmlns="" xmlns:a16="http://schemas.microsoft.com/office/drawing/2014/main" val="20000"/>
                    </a:ext>
                  </a:extLst>
                </a:gridCol>
                <a:gridCol w="5047013">
                  <a:extLst>
                    <a:ext uri="{9D8B030D-6E8A-4147-A177-3AD203B41FA5}">
                      <a16:colId xmlns="" xmlns:a16="http://schemas.microsoft.com/office/drawing/2014/main" val="20001"/>
                    </a:ext>
                  </a:extLst>
                </a:gridCol>
              </a:tblGrid>
              <a:tr h="505691">
                <a:tc>
                  <a:txBody>
                    <a:bodyPr/>
                    <a:lstStyle/>
                    <a:p>
                      <a:pPr algn="ctr"/>
                      <a:r>
                        <a:rPr lang="en-US" sz="2000" dirty="0">
                          <a:solidFill>
                            <a:schemeClr val="bg1"/>
                          </a:solidFill>
                        </a:rPr>
                        <a:t>Color Code</a:t>
                      </a:r>
                    </a:p>
                  </a:txBody>
                  <a:tcPr anchor="ctr">
                    <a:solidFill>
                      <a:schemeClr val="tx1"/>
                    </a:solidFill>
                  </a:tcPr>
                </a:tc>
                <a:tc>
                  <a:txBody>
                    <a:bodyPr/>
                    <a:lstStyle/>
                    <a:p>
                      <a:pPr algn="ctr"/>
                      <a:r>
                        <a:rPr lang="en-US" sz="2000" dirty="0">
                          <a:solidFill>
                            <a:schemeClr val="bg1"/>
                          </a:solidFill>
                        </a:rPr>
                        <a:t>Group</a:t>
                      </a:r>
                      <a:r>
                        <a:rPr lang="en-US" sz="2000" baseline="0" dirty="0">
                          <a:solidFill>
                            <a:schemeClr val="bg1"/>
                          </a:solidFill>
                        </a:rPr>
                        <a:t> These Seminars Would Most Benefit!</a:t>
                      </a:r>
                      <a:endParaRPr lang="en-US" sz="2000" dirty="0">
                        <a:solidFill>
                          <a:schemeClr val="bg1"/>
                        </a:solidFill>
                      </a:endParaRPr>
                    </a:p>
                  </a:txBody>
                  <a:tcPr anchor="ctr">
                    <a:solidFill>
                      <a:schemeClr val="tx1"/>
                    </a:solidFill>
                  </a:tcPr>
                </a:tc>
                <a:extLst>
                  <a:ext uri="{0D108BD9-81ED-4DB2-BD59-A6C34878D82A}">
                    <a16:rowId xmlns="" xmlns:a16="http://schemas.microsoft.com/office/drawing/2014/main" val="10000"/>
                  </a:ext>
                </a:extLst>
              </a:tr>
              <a:tr h="540327">
                <a:tc>
                  <a:txBody>
                    <a:bodyPr/>
                    <a:lstStyle/>
                    <a:p>
                      <a:pPr algn="ctr"/>
                      <a:r>
                        <a:rPr lang="en-US" sz="2500" b="1" dirty="0">
                          <a:solidFill>
                            <a:schemeClr val="bg1"/>
                          </a:solidFill>
                        </a:rPr>
                        <a:t>GREEN</a:t>
                      </a:r>
                    </a:p>
                  </a:txBody>
                  <a:tcPr anchor="ctr">
                    <a:solidFill>
                      <a:srgbClr val="00B050"/>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2500" b="1" dirty="0">
                          <a:solidFill>
                            <a:schemeClr val="bg1"/>
                          </a:solidFill>
                        </a:rPr>
                        <a:t>Campground</a:t>
                      </a:r>
                      <a:r>
                        <a:rPr lang="en-US" sz="2500" b="1" baseline="0" dirty="0">
                          <a:solidFill>
                            <a:schemeClr val="bg1"/>
                          </a:solidFill>
                        </a:rPr>
                        <a:t> Owners!</a:t>
                      </a:r>
                      <a:endParaRPr lang="en-US" sz="2500" b="1" dirty="0">
                        <a:solidFill>
                          <a:schemeClr val="bg1"/>
                        </a:solidFill>
                      </a:endParaRPr>
                    </a:p>
                  </a:txBody>
                  <a:tcPr anchor="ctr">
                    <a:solidFill>
                      <a:srgbClr val="00B050"/>
                    </a:solidFill>
                  </a:tcPr>
                </a:tc>
                <a:extLst>
                  <a:ext uri="{0D108BD9-81ED-4DB2-BD59-A6C34878D82A}">
                    <a16:rowId xmlns="" xmlns:a16="http://schemas.microsoft.com/office/drawing/2014/main" val="10001"/>
                  </a:ext>
                </a:extLst>
              </a:tr>
              <a:tr h="540327">
                <a:tc>
                  <a:txBody>
                    <a:bodyPr/>
                    <a:lstStyle/>
                    <a:p>
                      <a:pPr algn="ctr"/>
                      <a:r>
                        <a:rPr lang="en-US" sz="2500" b="1" dirty="0">
                          <a:solidFill>
                            <a:schemeClr val="tx1"/>
                          </a:solidFill>
                        </a:rPr>
                        <a:t>YELLOW</a:t>
                      </a:r>
                    </a:p>
                  </a:txBody>
                  <a:tcPr anchor="ctr">
                    <a:solidFill>
                      <a:srgbClr val="FFCC00"/>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2500" b="1" dirty="0">
                          <a:solidFill>
                            <a:schemeClr val="tx1"/>
                          </a:solidFill>
                        </a:rPr>
                        <a:t>Campground</a:t>
                      </a:r>
                      <a:r>
                        <a:rPr lang="en-US" sz="2500" b="1" baseline="0" dirty="0">
                          <a:solidFill>
                            <a:schemeClr val="tx1"/>
                          </a:solidFill>
                        </a:rPr>
                        <a:t> Managers!</a:t>
                      </a:r>
                      <a:endParaRPr lang="en-US" sz="2500" b="1" dirty="0">
                        <a:solidFill>
                          <a:schemeClr val="tx1"/>
                        </a:solidFill>
                      </a:endParaRPr>
                    </a:p>
                  </a:txBody>
                  <a:tcPr anchor="ctr">
                    <a:solidFill>
                      <a:srgbClr val="FFCC00"/>
                    </a:solidFill>
                  </a:tcPr>
                </a:tc>
                <a:extLst>
                  <a:ext uri="{0D108BD9-81ED-4DB2-BD59-A6C34878D82A}">
                    <a16:rowId xmlns="" xmlns:a16="http://schemas.microsoft.com/office/drawing/2014/main" val="10002"/>
                  </a:ext>
                </a:extLst>
              </a:tr>
              <a:tr h="540327">
                <a:tc>
                  <a:txBody>
                    <a:bodyPr/>
                    <a:lstStyle/>
                    <a:p>
                      <a:pPr algn="ctr"/>
                      <a:r>
                        <a:rPr lang="en-US" sz="2500" b="1" dirty="0">
                          <a:solidFill>
                            <a:schemeClr val="bg1"/>
                          </a:solidFill>
                        </a:rPr>
                        <a:t>PURPLE</a:t>
                      </a:r>
                    </a:p>
                  </a:txBody>
                  <a:tcPr anchor="ctr">
                    <a:solidFill>
                      <a:srgbClr val="AA26AA"/>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2500" b="1" dirty="0">
                          <a:solidFill>
                            <a:schemeClr val="bg1"/>
                          </a:solidFill>
                        </a:rPr>
                        <a:t>Campground</a:t>
                      </a:r>
                      <a:r>
                        <a:rPr lang="en-US" sz="2500" b="1" baseline="0" dirty="0">
                          <a:solidFill>
                            <a:schemeClr val="bg1"/>
                          </a:solidFill>
                        </a:rPr>
                        <a:t> Employees!</a:t>
                      </a:r>
                      <a:endParaRPr lang="en-US" sz="2500" b="1" dirty="0">
                        <a:solidFill>
                          <a:schemeClr val="bg1"/>
                        </a:solidFill>
                      </a:endParaRPr>
                    </a:p>
                  </a:txBody>
                  <a:tcPr anchor="ctr">
                    <a:solidFill>
                      <a:srgbClr val="AA26AA"/>
                    </a:solidFill>
                  </a:tcPr>
                </a:tc>
                <a:extLst>
                  <a:ext uri="{0D108BD9-81ED-4DB2-BD59-A6C34878D82A}">
                    <a16:rowId xmlns="" xmlns:a16="http://schemas.microsoft.com/office/drawing/2014/main" val="10003"/>
                  </a:ext>
                </a:extLst>
              </a:tr>
              <a:tr h="540327">
                <a:tc>
                  <a:txBody>
                    <a:bodyPr/>
                    <a:lstStyle/>
                    <a:p>
                      <a:pPr algn="ctr"/>
                      <a:r>
                        <a:rPr lang="en-US" sz="2500" b="1" dirty="0">
                          <a:solidFill>
                            <a:schemeClr val="bg1"/>
                          </a:solidFill>
                        </a:rPr>
                        <a:t>BLUE</a:t>
                      </a:r>
                    </a:p>
                  </a:txBody>
                  <a:tcPr anchor="ctr">
                    <a:solidFill>
                      <a:srgbClr val="0070C0"/>
                    </a:solidFill>
                  </a:tcPr>
                </a:tc>
                <a:tc>
                  <a:txBody>
                    <a:bodyPr/>
                    <a:lstStyle/>
                    <a:p>
                      <a:pPr marL="0" marR="0" indent="0" algn="ctr" defTabSz="820583" rtl="0" eaLnBrk="1" fontAlgn="auto" latinLnBrk="0" hangingPunct="1">
                        <a:lnSpc>
                          <a:spcPct val="100000"/>
                        </a:lnSpc>
                        <a:spcBef>
                          <a:spcPts val="0"/>
                        </a:spcBef>
                        <a:spcAft>
                          <a:spcPts val="0"/>
                        </a:spcAft>
                        <a:buClrTx/>
                        <a:buSzTx/>
                        <a:buFontTx/>
                        <a:buNone/>
                        <a:tabLst/>
                        <a:defRPr/>
                      </a:pPr>
                      <a:r>
                        <a:rPr lang="en-US" sz="2500" b="1" dirty="0">
                          <a:solidFill>
                            <a:schemeClr val="bg1"/>
                          </a:solidFill>
                        </a:rPr>
                        <a:t>Young</a:t>
                      </a:r>
                      <a:r>
                        <a:rPr lang="en-US" sz="2500" b="1" baseline="0" dirty="0">
                          <a:solidFill>
                            <a:schemeClr val="bg1"/>
                          </a:solidFill>
                        </a:rPr>
                        <a:t> Professionals – 40 &amp; Under!</a:t>
                      </a:r>
                      <a:endParaRPr lang="en-US" sz="2500" b="1" dirty="0">
                        <a:solidFill>
                          <a:schemeClr val="bg1"/>
                        </a:solidFill>
                      </a:endParaRPr>
                    </a:p>
                  </a:txBody>
                  <a:tcPr anchor="ctr">
                    <a:solidFill>
                      <a:srgbClr val="0070C0"/>
                    </a:solidFill>
                  </a:tcPr>
                </a:tc>
                <a:extLst>
                  <a:ext uri="{0D108BD9-81ED-4DB2-BD59-A6C34878D82A}">
                    <a16:rowId xmlns="" xmlns:a16="http://schemas.microsoft.com/office/drawing/2014/main" val="10004"/>
                  </a:ext>
                </a:extLst>
              </a:tr>
            </a:tbl>
          </a:graphicData>
        </a:graphic>
      </p:graphicFrame>
      <p:pic>
        <p:nvPicPr>
          <p:cNvPr id="26" name="Picture 25" descr="WACO BOARD OF DIRECTORS (6).png"/>
          <p:cNvPicPr>
            <a:picLocks noChangeAspect="1"/>
          </p:cNvPicPr>
          <p:nvPr/>
        </p:nvPicPr>
        <p:blipFill>
          <a:blip r:embed="rId3" cstate="print"/>
          <a:stretch>
            <a:fillRect/>
          </a:stretch>
        </p:blipFill>
        <p:spPr>
          <a:xfrm>
            <a:off x="0" y="0"/>
            <a:ext cx="6858000" cy="428625"/>
          </a:xfrm>
          <a:prstGeom prst="rect">
            <a:avLst/>
          </a:prstGeom>
        </p:spPr>
      </p:pic>
      <p:sp>
        <p:nvSpPr>
          <p:cNvPr id="27" name="Rectangle 26"/>
          <p:cNvSpPr/>
          <p:nvPr/>
        </p:nvSpPr>
        <p:spPr>
          <a:xfrm>
            <a:off x="0" y="8753364"/>
            <a:ext cx="6845954" cy="390636"/>
          </a:xfrm>
          <a:prstGeom prst="rect">
            <a:avLst/>
          </a:prstGeom>
        </p:spPr>
        <p:txBody>
          <a:bodyPr wrap="square" lIns="82058" tIns="41029" rIns="82058" bIns="41029">
            <a:spAutoFit/>
          </a:bodyPr>
          <a:lstStyle/>
          <a:p>
            <a:pPr algn="ctr" fontAlgn="base">
              <a:spcBef>
                <a:spcPct val="0"/>
              </a:spcBef>
              <a:spcAft>
                <a:spcPct val="0"/>
              </a:spcAft>
              <a:buSzPts val="1000"/>
            </a:pPr>
            <a:r>
              <a:rPr lang="en-US" altLang="en-US" sz="2000" b="1" dirty="0">
                <a:solidFill>
                  <a:srgbClr val="000000"/>
                </a:solidFill>
                <a:latin typeface="Calibri" pitchFamily="34" charset="0"/>
                <a:cs typeface="Arial" pitchFamily="34" charset="0"/>
              </a:rPr>
              <a:t>Any seminar box left in white can benefit all attendees! </a:t>
            </a:r>
            <a:r>
              <a:rPr lang="en-US" altLang="en-US" sz="2000" b="1" dirty="0">
                <a:solidFill>
                  <a:srgbClr val="000000"/>
                </a:solidFill>
                <a:latin typeface="Calibri" pitchFamily="34" charset="0"/>
                <a:cs typeface="Arial" pitchFamily="34" charset="0"/>
                <a:sym typeface="Wingdings" pitchFamily="2" charset="2"/>
              </a:rPr>
              <a:t></a:t>
            </a:r>
            <a:endParaRPr lang="en-US" altLang="en-US" sz="2000" b="1" dirty="0">
              <a:solidFill>
                <a:srgbClr val="000000"/>
              </a:solidFill>
              <a:latin typeface="Calibri" pitchFamily="34" charset="0"/>
              <a:cs typeface="Arial" pitchFamily="34" charset="0"/>
            </a:endParaRPr>
          </a:p>
        </p:txBody>
      </p:sp>
    </p:spTree>
    <p:extLst>
      <p:ext uri="{BB962C8B-B14F-4D97-AF65-F5344CB8AC3E}">
        <p14:creationId xmlns="" xmlns:p14="http://schemas.microsoft.com/office/powerpoint/2010/main" val="1698366237"/>
      </p:ext>
    </p:extLst>
  </p:cSld>
  <p:clrMapOvr>
    <a:masterClrMapping/>
  </p:clrMapOvr>
</p:sld>
</file>

<file path=ppt/theme/theme1.xml><?xml version="1.0" encoding="utf-8"?>
<a:theme xmlns:a="http://schemas.openxmlformats.org/drawingml/2006/main" name="Office Theme">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32136</TotalTime>
  <Words>18178</Words>
  <Application>Microsoft Office PowerPoint</Application>
  <PresentationFormat>Letter Paper (8.5x11 in)</PresentationFormat>
  <Paragraphs>1895</Paragraphs>
  <Slides>47</Slides>
  <Notes>41</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dc:creator>
  <cp:lastModifiedBy>HP</cp:lastModifiedBy>
  <cp:revision>1271</cp:revision>
  <cp:lastPrinted>2022-02-08T19:37:32Z</cp:lastPrinted>
  <dcterms:created xsi:type="dcterms:W3CDTF">2019-09-04T14:33:58Z</dcterms:created>
  <dcterms:modified xsi:type="dcterms:W3CDTF">2022-02-22T19:32:24Z</dcterms:modified>
</cp:coreProperties>
</file>