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324" r:id="rId6"/>
    <p:sldId id="325" r:id="rId7"/>
    <p:sldId id="340" r:id="rId8"/>
    <p:sldId id="257" r:id="rId9"/>
    <p:sldId id="293" r:id="rId10"/>
    <p:sldId id="294" r:id="rId11"/>
    <p:sldId id="330" r:id="rId12"/>
    <p:sldId id="261" r:id="rId13"/>
    <p:sldId id="260" r:id="rId14"/>
    <p:sldId id="258" r:id="rId15"/>
    <p:sldId id="265" r:id="rId16"/>
    <p:sldId id="259" r:id="rId17"/>
    <p:sldId id="275" r:id="rId18"/>
    <p:sldId id="317" r:id="rId19"/>
    <p:sldId id="323" r:id="rId20"/>
    <p:sldId id="268" r:id="rId21"/>
    <p:sldId id="274" r:id="rId22"/>
    <p:sldId id="270" r:id="rId23"/>
    <p:sldId id="269" r:id="rId24"/>
    <p:sldId id="263" r:id="rId25"/>
    <p:sldId id="264" r:id="rId26"/>
    <p:sldId id="334" r:id="rId27"/>
    <p:sldId id="273" r:id="rId28"/>
    <p:sldId id="271" r:id="rId29"/>
    <p:sldId id="272" r:id="rId30"/>
    <p:sldId id="276" r:id="rId31"/>
    <p:sldId id="333" r:id="rId32"/>
    <p:sldId id="285" r:id="rId33"/>
    <p:sldId id="287" r:id="rId34"/>
    <p:sldId id="291" r:id="rId35"/>
    <p:sldId id="283" r:id="rId36"/>
    <p:sldId id="290" r:id="rId37"/>
    <p:sldId id="284" r:id="rId38"/>
    <p:sldId id="296" r:id="rId39"/>
    <p:sldId id="295" r:id="rId40"/>
    <p:sldId id="289" r:id="rId41"/>
    <p:sldId id="279" r:id="rId42"/>
    <p:sldId id="288" r:id="rId43"/>
    <p:sldId id="282" r:id="rId44"/>
    <p:sldId id="316" r:id="rId45"/>
    <p:sldId id="281" r:id="rId46"/>
    <p:sldId id="326" r:id="rId47"/>
    <p:sldId id="328" r:id="rId48"/>
    <p:sldId id="332" r:id="rId49"/>
    <p:sldId id="318" r:id="rId50"/>
    <p:sldId id="319" r:id="rId51"/>
    <p:sldId id="336" r:id="rId52"/>
    <p:sldId id="338" r:id="rId53"/>
    <p:sldId id="312" r:id="rId54"/>
    <p:sldId id="337" r:id="rId55"/>
    <p:sldId id="314" r:id="rId56"/>
    <p:sldId id="315" r:id="rId57"/>
    <p:sldId id="335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REC@wisconsin.go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cp.wi.gov/Pages/Programs_Services/Campgrounds.aspx" TargetMode="External"/><Relationship Id="rId7" Type="http://schemas.openxmlformats.org/officeDocument/2006/relationships/hyperlink" Target="mailto:Maryellen.Bruesch@wisconsin.gov" TargetMode="External"/><Relationship Id="rId2" Type="http://schemas.openxmlformats.org/officeDocument/2006/relationships/hyperlink" Target="https://datcp.wi.gov/Pages/Licenses_Permits/FoodRecLicenseGeneral.aspx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rvdumps.com/wisconsin/" TargetMode="External"/><Relationship Id="rId5" Type="http://schemas.openxmlformats.org/officeDocument/2006/relationships/hyperlink" Target="https://dnr.wi.gov/topic/FloodPlains/staff_flood.html" TargetMode="External"/><Relationship Id="rId4" Type="http://schemas.openxmlformats.org/officeDocument/2006/relationships/hyperlink" Target="https://apps3.dsps.wi.gov/php/sb-ppalopp/prodcode_result.php/STRVTC/SEWAGE_TANKS,_RV_TRANSFER_TANK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8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961" y="88490"/>
            <a:ext cx="12071039" cy="698500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84902" y="3860130"/>
            <a:ext cx="10396091" cy="918347"/>
          </a:xfrm>
          <a:effectLst>
            <a:glow rad="228600">
              <a:srgbClr val="993300">
                <a:alpha val="40000"/>
              </a:srgbClr>
            </a:glow>
            <a:innerShdw blurRad="63500" dist="50800" dir="13500000">
              <a:srgbClr val="993300">
                <a:alpha val="50000"/>
              </a:srgbClr>
            </a:innerShdw>
          </a:effectLst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glow rad="228600">
                    <a:srgbClr val="993300">
                      <a:alpha val="40000"/>
                    </a:srgbClr>
                  </a:glow>
                </a:effectLst>
              </a:rPr>
              <a:t>Starting a campground</a:t>
            </a:r>
            <a:endParaRPr lang="en-US" sz="6000" dirty="0">
              <a:effectLst>
                <a:glow rad="228600">
                  <a:srgbClr val="99330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86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 Any NEW construction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418" y="2015732"/>
            <a:ext cx="11416146" cy="3450613"/>
          </a:xfrm>
        </p:spPr>
        <p:txBody>
          <a:bodyPr>
            <a:noAutofit/>
          </a:bodyPr>
          <a:lstStyle/>
          <a:p>
            <a:r>
              <a:rPr lang="en-US" sz="2400" dirty="0" smtClean="0"/>
              <a:t>Campsites in a floodplain?</a:t>
            </a:r>
          </a:p>
          <a:p>
            <a:pPr lvl="1"/>
            <a:r>
              <a:rPr lang="en-US" sz="2000" dirty="0" smtClean="0"/>
              <a:t>County zoning or DNR</a:t>
            </a:r>
          </a:p>
          <a:p>
            <a:pPr lvl="1"/>
            <a:r>
              <a:rPr lang="en-US" sz="2000" dirty="0" smtClean="0"/>
              <a:t>Avoid headaches</a:t>
            </a:r>
          </a:p>
          <a:p>
            <a:r>
              <a:rPr lang="en-US" sz="2400" dirty="0" smtClean="0"/>
              <a:t>Is any new entrance safe?</a:t>
            </a:r>
          </a:p>
          <a:p>
            <a:pPr lvl="1"/>
            <a:r>
              <a:rPr lang="en-US" sz="2000" dirty="0" smtClean="0"/>
              <a:t>Traffic</a:t>
            </a:r>
          </a:p>
          <a:p>
            <a:r>
              <a:rPr lang="en-US" sz="2400" dirty="0" smtClean="0"/>
              <a:t>Licensed plumber</a:t>
            </a:r>
          </a:p>
          <a:p>
            <a:r>
              <a:rPr lang="en-US" sz="2400" dirty="0" smtClean="0"/>
              <a:t>Will well and septic be possible</a:t>
            </a:r>
          </a:p>
          <a:p>
            <a:r>
              <a:rPr lang="en-US" sz="2400" dirty="0" smtClean="0"/>
              <a:t>Number of campsites (separation)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527" y="1950176"/>
            <a:ext cx="5279533" cy="35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5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the first thing I should do?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Health inspector</a:t>
            </a:r>
          </a:p>
          <a:p>
            <a:pPr lvl="1"/>
            <a:r>
              <a:rPr lang="en-US" sz="2800" dirty="0" smtClean="0"/>
              <a:t>Plan review and/or licensing guidance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54" y="1737591"/>
            <a:ext cx="4005324" cy="350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574" y="804519"/>
            <a:ext cx="10579509" cy="1049235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is the other first thing I should do?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Check with County </a:t>
            </a:r>
          </a:p>
          <a:p>
            <a:pPr lvl="1"/>
            <a:r>
              <a:rPr lang="en-US" sz="2800" dirty="0" smtClean="0"/>
              <a:t>Zoning</a:t>
            </a:r>
            <a:r>
              <a:rPr lang="en-US" sz="2800" dirty="0"/>
              <a:t> </a:t>
            </a:r>
            <a:r>
              <a:rPr lang="en-US" sz="2800" dirty="0" smtClean="0"/>
              <a:t>approvals and other inspections</a:t>
            </a:r>
          </a:p>
          <a:p>
            <a:pPr lvl="2"/>
            <a:r>
              <a:rPr lang="en-US" sz="2600" dirty="0" smtClean="0"/>
              <a:t>Use of property and location </a:t>
            </a:r>
          </a:p>
          <a:p>
            <a:pPr lvl="2"/>
            <a:r>
              <a:rPr lang="en-US" sz="2600" dirty="0" smtClean="0"/>
              <a:t>Buildings</a:t>
            </a:r>
          </a:p>
          <a:p>
            <a:pPr lvl="2"/>
            <a:r>
              <a:rPr lang="en-US" sz="2600" dirty="0" smtClean="0"/>
              <a:t>Plumbing</a:t>
            </a:r>
          </a:p>
          <a:p>
            <a:pPr lvl="1"/>
            <a:r>
              <a:rPr lang="en-US" sz="2800" dirty="0"/>
              <a:t>C</a:t>
            </a:r>
            <a:r>
              <a:rPr lang="en-US" sz="2800" dirty="0" smtClean="0"/>
              <a:t>ampsites in floodplain (might be DNR)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45" y="2015732"/>
            <a:ext cx="3622276" cy="37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should I do next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are my options for the entrance, if there will be a new entrance?</a:t>
            </a:r>
          </a:p>
          <a:p>
            <a:pPr lvl="1"/>
            <a:r>
              <a:rPr lang="en-US" sz="3000" dirty="0" smtClean="0"/>
              <a:t>Large trucks and RVs (turning radius)</a:t>
            </a:r>
          </a:p>
          <a:p>
            <a:pPr lvl="1"/>
            <a:r>
              <a:rPr lang="en-US" sz="3000" dirty="0" smtClean="0"/>
              <a:t>Slow acceleration onto highway</a:t>
            </a:r>
          </a:p>
          <a:p>
            <a:pPr lvl="1"/>
            <a:r>
              <a:rPr lang="en-US" sz="3000" dirty="0" smtClean="0"/>
              <a:t>Highway departments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839" y="2968300"/>
            <a:ext cx="3816307" cy="286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Next:  water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918" y="1884734"/>
            <a:ext cx="9603275" cy="3450613"/>
          </a:xfrm>
        </p:spPr>
        <p:txBody>
          <a:bodyPr>
            <a:noAutofit/>
          </a:bodyPr>
          <a:lstStyle/>
          <a:p>
            <a:r>
              <a:rPr lang="en-US" sz="2800" dirty="0" smtClean="0"/>
              <a:t>If well needed, </a:t>
            </a:r>
            <a:r>
              <a:rPr lang="en-US" sz="2800" dirty="0"/>
              <a:t>i</a:t>
            </a:r>
            <a:r>
              <a:rPr lang="en-US" sz="2800" dirty="0" smtClean="0"/>
              <a:t>s a well possible?</a:t>
            </a:r>
          </a:p>
          <a:p>
            <a:r>
              <a:rPr lang="en-US" sz="2800" dirty="0" smtClean="0"/>
              <a:t>Connections at the campsites?</a:t>
            </a:r>
          </a:p>
          <a:p>
            <a:pPr lvl="1"/>
            <a:r>
              <a:rPr lang="en-US" sz="2400" dirty="0" smtClean="0"/>
              <a:t>T’s</a:t>
            </a:r>
          </a:p>
          <a:p>
            <a:r>
              <a:rPr lang="en-US" sz="2800" dirty="0" smtClean="0"/>
              <a:t>Approved distribution systems</a:t>
            </a:r>
          </a:p>
          <a:p>
            <a:pPr lvl="1"/>
            <a:r>
              <a:rPr lang="en-US" sz="2400" dirty="0" smtClean="0"/>
              <a:t>No buried-hose systems</a:t>
            </a:r>
          </a:p>
          <a:p>
            <a:r>
              <a:rPr lang="en-US" sz="2800" dirty="0" smtClean="0"/>
              <a:t>Tap for Dependent campsites?</a:t>
            </a:r>
          </a:p>
          <a:p>
            <a:r>
              <a:rPr lang="en-US" sz="2800" dirty="0" smtClean="0"/>
              <a:t>High-capacity well? (peak demand)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2748" y="1074882"/>
            <a:ext cx="4904509" cy="36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Powts</a:t>
            </a:r>
            <a:r>
              <a:rPr lang="en-US" sz="3600" dirty="0" smtClean="0"/>
              <a:t>:  what are options?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Capacity considerations</a:t>
            </a:r>
          </a:p>
          <a:p>
            <a:pPr lvl="1"/>
            <a:r>
              <a:rPr lang="en-US" sz="2400" dirty="0" smtClean="0"/>
              <a:t>Central (one large or multiple?) or stand-alone</a:t>
            </a:r>
          </a:p>
          <a:p>
            <a:pPr lvl="1"/>
            <a:r>
              <a:rPr lang="en-US" sz="2400" dirty="0" smtClean="0"/>
              <a:t>Work with soil tester</a:t>
            </a:r>
          </a:p>
          <a:p>
            <a:pPr lvl="1"/>
            <a:r>
              <a:rPr lang="en-US" sz="2400" dirty="0" smtClean="0"/>
              <a:t>Plan out 10 years (future capacity)</a:t>
            </a:r>
          </a:p>
          <a:p>
            <a:pPr lvl="1"/>
            <a:r>
              <a:rPr lang="en-US" sz="2400" dirty="0" smtClean="0"/>
              <a:t>Any houses</a:t>
            </a:r>
          </a:p>
          <a:p>
            <a:pPr lvl="1"/>
            <a:r>
              <a:rPr lang="en-US" sz="2400" dirty="0" smtClean="0"/>
              <a:t>Toilets and showers</a:t>
            </a:r>
          </a:p>
          <a:p>
            <a:pPr lvl="1"/>
            <a:r>
              <a:rPr lang="en-US" sz="2400" dirty="0" smtClean="0"/>
              <a:t>Campsites</a:t>
            </a:r>
          </a:p>
          <a:p>
            <a:pPr lvl="1"/>
            <a:r>
              <a:rPr lang="en-US" sz="2400" dirty="0" smtClean="0"/>
              <a:t>Sanitary station (or future sanitary station)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094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200" y="0"/>
            <a:ext cx="5573856" cy="67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5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happening with waste water?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All Dependent</a:t>
            </a:r>
          </a:p>
          <a:p>
            <a:pPr lvl="1"/>
            <a:r>
              <a:rPr lang="en-US" sz="2400" dirty="0" smtClean="0"/>
              <a:t>Install toilets</a:t>
            </a:r>
          </a:p>
          <a:p>
            <a:r>
              <a:rPr lang="en-US" sz="2800" dirty="0" smtClean="0"/>
              <a:t>All with at least RV transfer tanks</a:t>
            </a:r>
          </a:p>
          <a:p>
            <a:pPr lvl="1"/>
            <a:r>
              <a:rPr lang="en-US" sz="2400" dirty="0" smtClean="0"/>
              <a:t>No sanitary station required</a:t>
            </a:r>
          </a:p>
          <a:p>
            <a:pPr lvl="1"/>
            <a:r>
              <a:rPr lang="en-US" sz="2400" dirty="0" smtClean="0"/>
              <a:t>Plan for disposal (on-site or contractor)</a:t>
            </a:r>
          </a:p>
          <a:p>
            <a:r>
              <a:rPr lang="en-US" sz="2800" dirty="0" smtClean="0"/>
              <a:t>All with sewer connection</a:t>
            </a:r>
          </a:p>
          <a:p>
            <a:pPr lvl="1"/>
            <a:r>
              <a:rPr lang="en-US" sz="2400" dirty="0" smtClean="0"/>
              <a:t>No sanitary station and no back up toilets required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590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When do I need to meet minimum number of  toilets?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6648712" cy="34506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any campsites designated Dependent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899" y="1384316"/>
            <a:ext cx="3059992" cy="408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When do I need 2 back-up toilets?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0" y="2015732"/>
            <a:ext cx="5115476" cy="345061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Whenever an Independent campsite is not connected to a sewer </a:t>
            </a:r>
          </a:p>
          <a:p>
            <a:pPr lvl="1"/>
            <a:r>
              <a:rPr lang="en-US" sz="2800" dirty="0" smtClean="0"/>
              <a:t>RV transfer tank does not count here (capacity)</a:t>
            </a:r>
          </a:p>
          <a:p>
            <a:pPr lvl="1"/>
            <a:r>
              <a:rPr lang="en-US" sz="2800" dirty="0" smtClean="0"/>
              <a:t>Male/female fine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290" y="1471468"/>
            <a:ext cx="4671291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objectives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Partner with WACO to develop this presentation</a:t>
            </a:r>
          </a:p>
          <a:p>
            <a:r>
              <a:rPr lang="en-US" sz="3200" dirty="0" smtClean="0"/>
              <a:t>Help operators navigate licensing process</a:t>
            </a:r>
          </a:p>
          <a:p>
            <a:r>
              <a:rPr lang="en-US" sz="3200" dirty="0" smtClean="0"/>
              <a:t>Provide </a:t>
            </a:r>
            <a:r>
              <a:rPr lang="en-US" sz="3200" dirty="0" smtClean="0"/>
              <a:t>resources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69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When do I need a sanitary station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8" y="2015732"/>
            <a:ext cx="5826677" cy="3886304"/>
          </a:xfrm>
        </p:spPr>
        <p:txBody>
          <a:bodyPr>
            <a:noAutofit/>
          </a:bodyPr>
          <a:lstStyle/>
          <a:p>
            <a:r>
              <a:rPr lang="en-US" sz="2800" dirty="0" smtClean="0"/>
              <a:t>Independent campsites without RV transfer tank or sewer connection</a:t>
            </a:r>
          </a:p>
          <a:p>
            <a:r>
              <a:rPr lang="en-US" sz="2800" dirty="0" smtClean="0"/>
              <a:t>Variance</a:t>
            </a:r>
            <a:r>
              <a:rPr lang="en-US" sz="2800" dirty="0"/>
              <a:t> </a:t>
            </a:r>
            <a:r>
              <a:rPr lang="en-US" sz="2800" dirty="0" smtClean="0"/>
              <a:t>can take 30 days (start early)</a:t>
            </a:r>
          </a:p>
          <a:p>
            <a:pPr lvl="1"/>
            <a:r>
              <a:rPr lang="en-US" sz="2400" dirty="0" smtClean="0"/>
              <a:t>Variance available for 20 or fewer</a:t>
            </a:r>
          </a:p>
          <a:p>
            <a:pPr lvl="1"/>
            <a:r>
              <a:rPr lang="en-US" sz="2400" dirty="0" smtClean="0"/>
              <a:t>Sanitary station must be within 25 miles/agreement</a:t>
            </a:r>
          </a:p>
          <a:p>
            <a:pPr lvl="2"/>
            <a:r>
              <a:rPr lang="en-US" sz="2000" dirty="0" smtClean="0"/>
              <a:t>State parks, municipal, truck stops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090" y="1329136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43" y="804519"/>
            <a:ext cx="10523912" cy="1049235"/>
          </a:xfrm>
        </p:spPr>
        <p:txBody>
          <a:bodyPr>
            <a:noAutofit/>
          </a:bodyPr>
          <a:lstStyle/>
          <a:p>
            <a:r>
              <a:rPr lang="en-US" sz="3600" dirty="0" smtClean="0"/>
              <a:t>SO far so good? If adding water or sewer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Licensed plumber</a:t>
            </a:r>
          </a:p>
          <a:p>
            <a:pPr lvl="1"/>
            <a:r>
              <a:rPr lang="en-US" sz="2800" dirty="0" smtClean="0"/>
              <a:t>Will work with relevant agencies</a:t>
            </a:r>
          </a:p>
          <a:p>
            <a:pPr lvl="1"/>
            <a:r>
              <a:rPr lang="en-US" sz="2800" dirty="0" smtClean="0"/>
              <a:t>Plumber submits plans to relevant agencies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05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DSPS issues Conditional approvals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775586"/>
            <a:ext cx="9603275" cy="3450613"/>
          </a:xfrm>
        </p:spPr>
        <p:txBody>
          <a:bodyPr>
            <a:noAutofit/>
          </a:bodyPr>
          <a:lstStyle/>
          <a:p>
            <a:r>
              <a:rPr lang="en-US" sz="2800" dirty="0" smtClean="0"/>
              <a:t>Water lines</a:t>
            </a:r>
          </a:p>
          <a:p>
            <a:pPr lvl="1"/>
            <a:r>
              <a:rPr lang="en-US" sz="2400" dirty="0" smtClean="0"/>
              <a:t>To campsites</a:t>
            </a:r>
          </a:p>
          <a:p>
            <a:pPr lvl="1"/>
            <a:r>
              <a:rPr lang="en-US" sz="2400" dirty="0" smtClean="0"/>
              <a:t>Within 400 feet of any Dependent</a:t>
            </a:r>
          </a:p>
          <a:p>
            <a:r>
              <a:rPr lang="en-US" sz="2800" dirty="0" smtClean="0"/>
              <a:t>Sewer </a:t>
            </a:r>
          </a:p>
          <a:p>
            <a:pPr lvl="1"/>
            <a:r>
              <a:rPr lang="en-US" sz="2200" dirty="0" smtClean="0"/>
              <a:t>For toilets</a:t>
            </a:r>
          </a:p>
          <a:p>
            <a:pPr lvl="1"/>
            <a:r>
              <a:rPr lang="en-US" sz="2400" dirty="0" smtClean="0"/>
              <a:t>For campsite</a:t>
            </a:r>
          </a:p>
          <a:p>
            <a:r>
              <a:rPr lang="en-US" sz="2800" dirty="0" smtClean="0"/>
              <a:t>Septic</a:t>
            </a:r>
          </a:p>
          <a:p>
            <a:r>
              <a:rPr lang="en-US" sz="2800" dirty="0" smtClean="0"/>
              <a:t>Sanitary station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337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Zoning issues sanitary permit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918037"/>
            <a:ext cx="9603275" cy="3450613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They inspect at installation</a:t>
            </a:r>
          </a:p>
          <a:p>
            <a:r>
              <a:rPr lang="en-US" sz="2800" dirty="0" smtClean="0"/>
              <a:t>Will send maintenance notices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83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At this point you should know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45061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What the county requires (DSPS)</a:t>
            </a:r>
          </a:p>
          <a:p>
            <a:r>
              <a:rPr lang="en-US" sz="3200" dirty="0" smtClean="0"/>
              <a:t>What the DNR will require (well, flood plain)</a:t>
            </a:r>
          </a:p>
          <a:p>
            <a:r>
              <a:rPr lang="en-US" sz="3200" dirty="0" smtClean="0"/>
              <a:t>Ponds?</a:t>
            </a:r>
          </a:p>
          <a:p>
            <a:r>
              <a:rPr lang="en-US" sz="3200" dirty="0" smtClean="0"/>
              <a:t>If you need a toilets or a sanitary station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055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(Later on, After well constructed)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You’ll need a ‘successful’ well construction report</a:t>
            </a:r>
            <a:endParaRPr lang="en-US" sz="3200" dirty="0"/>
          </a:p>
          <a:p>
            <a:pPr lvl="1"/>
            <a:r>
              <a:rPr lang="en-US" sz="2800" dirty="0" smtClean="0"/>
              <a:t>No problems reported by driller to DNR</a:t>
            </a:r>
          </a:p>
          <a:p>
            <a:r>
              <a:rPr lang="en-US" sz="3200" dirty="0" smtClean="0"/>
              <a:t>‘Safe’ water sample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025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Next step: Draw your map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It can be to-scale or</a:t>
            </a:r>
          </a:p>
          <a:p>
            <a:r>
              <a:rPr lang="en-US" sz="2800" dirty="0" smtClean="0"/>
              <a:t>You can just write in distances</a:t>
            </a:r>
          </a:p>
          <a:p>
            <a:pPr lvl="1"/>
            <a:r>
              <a:rPr lang="en-US" sz="2400" dirty="0" smtClean="0"/>
              <a:t>Dependent campsites to toilets</a:t>
            </a:r>
          </a:p>
          <a:p>
            <a:pPr lvl="1"/>
            <a:r>
              <a:rPr lang="en-US" sz="2400" dirty="0" smtClean="0"/>
              <a:t>Dependent campsites to water</a:t>
            </a:r>
          </a:p>
          <a:p>
            <a:pPr lvl="1"/>
            <a:r>
              <a:rPr lang="en-US" sz="2400" dirty="0" smtClean="0"/>
              <a:t>Any campsites to sanitary station</a:t>
            </a:r>
          </a:p>
          <a:p>
            <a:pPr lvl="1"/>
            <a:r>
              <a:rPr lang="en-US" sz="2400" dirty="0" smtClean="0"/>
              <a:t>Camping unit to camping unit likely distance</a:t>
            </a:r>
          </a:p>
          <a:p>
            <a:r>
              <a:rPr lang="en-US" sz="2800" dirty="0" smtClean="0"/>
              <a:t>Limit guest exposure to wells/POWTS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93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few examples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Architect drawing to-scale</a:t>
            </a:r>
          </a:p>
          <a:p>
            <a:r>
              <a:rPr lang="en-US" sz="3200" dirty="0" smtClean="0"/>
              <a:t>Any clear drawing with distances and attributes noted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92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This one would be simple and quick to review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72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341118" y="-596574"/>
            <a:ext cx="6409564" cy="817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timeline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Zoning-months</a:t>
            </a:r>
          </a:p>
          <a:p>
            <a:r>
              <a:rPr lang="en-US" sz="2800" dirty="0" smtClean="0"/>
              <a:t>Licensing</a:t>
            </a:r>
          </a:p>
          <a:p>
            <a:r>
              <a:rPr lang="en-US" sz="2800" dirty="0" smtClean="0"/>
              <a:t>Variances-30 days</a:t>
            </a:r>
          </a:p>
          <a:p>
            <a:pPr lvl="1"/>
            <a:r>
              <a:rPr lang="en-US" sz="2600" dirty="0" smtClean="0"/>
              <a:t>Sanitary stations</a:t>
            </a:r>
          </a:p>
          <a:p>
            <a:r>
              <a:rPr lang="en-US" sz="2800" dirty="0" smtClean="0"/>
              <a:t>Planning and  Organization will help you</a:t>
            </a:r>
          </a:p>
          <a:p>
            <a:r>
              <a:rPr lang="en-US" sz="2800" dirty="0" smtClean="0"/>
              <a:t>License application will guide you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949" y="1012602"/>
            <a:ext cx="4710926" cy="313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Other drawings we have worked with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64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to know about scale or distances for this otherwise </a:t>
            </a:r>
            <a:r>
              <a:rPr lang="en-US" dirty="0" smtClean="0"/>
              <a:t> very </a:t>
            </a:r>
            <a:r>
              <a:rPr lang="en-US" dirty="0" smtClean="0"/>
              <a:t>clear drawing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Sometimes this is in an accompanying document</a:t>
            </a:r>
          </a:p>
          <a:p>
            <a:r>
              <a:rPr lang="en-US" sz="3200" dirty="0" smtClean="0"/>
              <a:t>If possible, put on main drawing (speeds up review)</a:t>
            </a:r>
          </a:p>
          <a:p>
            <a:r>
              <a:rPr lang="en-US" sz="3200" dirty="0" smtClean="0"/>
              <a:t>Consider size of rig at this point (pull-</a:t>
            </a:r>
            <a:r>
              <a:rPr lang="en-US" sz="3200" dirty="0" err="1" smtClean="0"/>
              <a:t>throughs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Traffic direction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84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-347663"/>
            <a:ext cx="5867400" cy="7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This one was an expansion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993169" cy="34506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Additional information provided earlier (phases 1 and 2)</a:t>
            </a:r>
          </a:p>
          <a:p>
            <a:r>
              <a:rPr lang="en-US" sz="3200" dirty="0"/>
              <a:t>D</a:t>
            </a:r>
            <a:r>
              <a:rPr lang="en-US" sz="3200" dirty="0" smtClean="0"/>
              <a:t>istances for new Independent sites noted at top</a:t>
            </a:r>
          </a:p>
          <a:p>
            <a:r>
              <a:rPr lang="en-US" sz="3200" dirty="0" smtClean="0"/>
              <a:t>Distances (width with RV, deck, shed)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85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-209550"/>
            <a:ext cx="9467850" cy="727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Note distances indicated here for these independent units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Turning radius</a:t>
            </a:r>
          </a:p>
          <a:p>
            <a:r>
              <a:rPr lang="en-US" sz="3200" dirty="0" smtClean="0"/>
              <a:t>One-way</a:t>
            </a:r>
          </a:p>
          <a:p>
            <a:r>
              <a:rPr lang="en-US" sz="3200" dirty="0" smtClean="0"/>
              <a:t>Distances</a:t>
            </a:r>
          </a:p>
        </p:txBody>
      </p:sp>
    </p:spTree>
    <p:extLst>
      <p:ext uri="{BB962C8B-B14F-4D97-AF65-F5344CB8AC3E}">
        <p14:creationId xmlns:p14="http://schemas.microsoft.com/office/powerpoint/2010/main" val="39880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461962"/>
            <a:ext cx="116395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This next one needs work to help us understand what will be in place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168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-309563"/>
            <a:ext cx="9686925" cy="747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This one needed a little work on water and toilets,  all sites dependent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08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always a completely linear 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73" y="1485183"/>
            <a:ext cx="3526161" cy="5289244"/>
          </a:xfrm>
        </p:spPr>
      </p:pic>
    </p:spTree>
    <p:extLst>
      <p:ext uri="{BB962C8B-B14F-4D97-AF65-F5344CB8AC3E}">
        <p14:creationId xmlns:p14="http://schemas.microsoft.com/office/powerpoint/2010/main" val="21751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527" y="122236"/>
            <a:ext cx="6821200" cy="65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When you have your drawing(s)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Complete the </a:t>
            </a:r>
            <a:r>
              <a:rPr lang="en-US" sz="2800" dirty="0" smtClean="0"/>
              <a:t>plan review application</a:t>
            </a:r>
            <a:endParaRPr lang="en-US" sz="2800" dirty="0" smtClean="0"/>
          </a:p>
          <a:p>
            <a:r>
              <a:rPr lang="en-US" sz="2800" dirty="0" smtClean="0"/>
              <a:t>Compile approvals</a:t>
            </a:r>
          </a:p>
          <a:p>
            <a:r>
              <a:rPr lang="en-US" sz="2800" u="sng" dirty="0" smtClean="0"/>
              <a:t>If any reports or approvals are pending, let reviewer know</a:t>
            </a:r>
          </a:p>
          <a:p>
            <a:r>
              <a:rPr lang="en-US" sz="2800" dirty="0" smtClean="0"/>
              <a:t>Include the drawing</a:t>
            </a:r>
          </a:p>
          <a:p>
            <a:r>
              <a:rPr lang="en-US" sz="2800" dirty="0" smtClean="0"/>
              <a:t>Submit your plans to your inspector or DATCP plan reviewer</a:t>
            </a:r>
          </a:p>
          <a:p>
            <a:pPr lvl="1"/>
            <a:r>
              <a:rPr lang="en-US" sz="2400" dirty="0" smtClean="0"/>
              <a:t>For DATCP if unsure, ask your inspector as they do some expansion reviews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10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64" y="-195552"/>
            <a:ext cx="9982200" cy="7267575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4002893">
            <a:off x="5853683" y="1998700"/>
            <a:ext cx="484632" cy="233909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Well documents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Driller provides report to DNR</a:t>
            </a:r>
          </a:p>
          <a:p>
            <a:r>
              <a:rPr lang="en-US" sz="2800" dirty="0" smtClean="0"/>
              <a:t>If problem DNR notifies driller and owner</a:t>
            </a:r>
          </a:p>
          <a:p>
            <a:r>
              <a:rPr lang="en-US" sz="2800" dirty="0" smtClean="0"/>
              <a:t>Time period given for correction</a:t>
            </a:r>
          </a:p>
          <a:p>
            <a:r>
              <a:rPr lang="en-US" sz="2800" dirty="0" smtClean="0"/>
              <a:t>DNR also conducts site visits</a:t>
            </a:r>
          </a:p>
          <a:p>
            <a:r>
              <a:rPr lang="en-US" sz="2800" dirty="0" smtClean="0"/>
              <a:t>Sampling upon completion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074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773" y="0"/>
            <a:ext cx="5366205" cy="676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7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041" y="-259773"/>
            <a:ext cx="4305427" cy="703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12" y="-252413"/>
            <a:ext cx="6048375" cy="736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803" y="-38100"/>
            <a:ext cx="5782397" cy="685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0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Send it all in to reviewer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Compile what you have</a:t>
            </a:r>
          </a:p>
          <a:p>
            <a:r>
              <a:rPr lang="en-US" sz="3200" dirty="0" smtClean="0"/>
              <a:t>Plans are reviewed</a:t>
            </a:r>
          </a:p>
          <a:p>
            <a:r>
              <a:rPr lang="en-US" sz="3200" dirty="0" smtClean="0"/>
              <a:t>More information may be requested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36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reviewer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At DATCP (State-inspected areas)</a:t>
            </a:r>
          </a:p>
          <a:p>
            <a:pPr lvl="1"/>
            <a:r>
              <a:rPr lang="en-US" sz="2800" dirty="0" smtClean="0"/>
              <a:t>New campground: Mary Ellen Bruesch or Ted Tuchalski</a:t>
            </a:r>
          </a:p>
          <a:p>
            <a:pPr marL="457200" lvl="1" indent="0">
              <a:buNone/>
            </a:pPr>
            <a:r>
              <a:rPr lang="en-US" sz="2800" dirty="0" smtClean="0">
                <a:hlinkClick r:id="rId2"/>
              </a:rPr>
              <a:t>DATCPDFRS REC@wisconsin.gov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Expansions, work with your inspector</a:t>
            </a:r>
          </a:p>
          <a:p>
            <a:r>
              <a:rPr lang="en-US" sz="3200" dirty="0" smtClean="0"/>
              <a:t>Agent inspected areas, work with inspectors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74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Different scenarios: licensing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51581" y="2015732"/>
            <a:ext cx="6076056" cy="34506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Change in owner only</a:t>
            </a:r>
          </a:p>
          <a:p>
            <a:pPr lvl="1"/>
            <a:r>
              <a:rPr lang="en-US" sz="3000" dirty="0" smtClean="0"/>
              <a:t>License application</a:t>
            </a:r>
          </a:p>
          <a:p>
            <a:r>
              <a:rPr lang="en-US" sz="3200" dirty="0" smtClean="0"/>
              <a:t>Same owner, expansion to new license category</a:t>
            </a:r>
          </a:p>
          <a:p>
            <a:pPr lvl="1"/>
            <a:r>
              <a:rPr lang="en-US" sz="3000" dirty="0" smtClean="0"/>
              <a:t>License application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069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Plan </a:t>
            </a:r>
            <a:r>
              <a:rPr lang="en-US" sz="3600" dirty="0" smtClean="0"/>
              <a:t>approval example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4" y="1920264"/>
            <a:ext cx="3519054" cy="4545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312" y="2921267"/>
            <a:ext cx="99250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Licensing inspection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Verify plans</a:t>
            </a:r>
          </a:p>
          <a:p>
            <a:r>
              <a:rPr lang="en-US" sz="3200" dirty="0" smtClean="0"/>
              <a:t>Review documents</a:t>
            </a:r>
          </a:p>
          <a:p>
            <a:r>
              <a:rPr lang="en-US" sz="3200" dirty="0" smtClean="0"/>
              <a:t>Release license if appropriate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34" y="2010878"/>
            <a:ext cx="4642215" cy="348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licensing</a:t>
            </a:r>
            <a:endParaRPr lang="en-US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0178" y="1607154"/>
            <a:ext cx="9725025" cy="4029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754" y="1020291"/>
            <a:ext cx="45243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Helpful websites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561" y="1774904"/>
            <a:ext cx="5060096" cy="3448595"/>
          </a:xfrm>
        </p:spPr>
        <p:txBody>
          <a:bodyPr>
            <a:noAutofit/>
          </a:bodyPr>
          <a:lstStyle/>
          <a:p>
            <a:r>
              <a:rPr lang="en-US" dirty="0" smtClean="0"/>
              <a:t>DATCP Licensing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datcp.wi.gov/Pages/Licenses_Permits/FoodRecLicenseGeneral.aspx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DATCP Campgrounds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datcp.wi.gov/Pages/Programs_Services/Campgrounds.aspx</a:t>
            </a:r>
            <a:r>
              <a:rPr lang="en-US" dirty="0" smtClean="0"/>
              <a:t> </a:t>
            </a:r>
          </a:p>
          <a:p>
            <a:r>
              <a:rPr lang="en-US" dirty="0" smtClean="0"/>
              <a:t>DSPS plumbing products (RV transfer tanks) 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://apps3.dsps.wi.gov/php/sb-ppalopp/prodcode_result.php/STRVTC/SEWAGE_TANKS,_</a:t>
            </a:r>
            <a:r>
              <a:rPr lang="en-US" dirty="0" smtClean="0">
                <a:hlinkClick r:id="rId4"/>
              </a:rPr>
              <a:t>RV_TRANSFER_TANK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0" y="2017343"/>
            <a:ext cx="4853997" cy="3441520"/>
          </a:xfrm>
        </p:spPr>
        <p:txBody>
          <a:bodyPr>
            <a:normAutofit/>
          </a:bodyPr>
          <a:lstStyle/>
          <a:p>
            <a:r>
              <a:rPr lang="en-US" dirty="0" smtClean="0"/>
              <a:t>DNR Floodplain contacts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dnr.wi.gov/topic/FloodPlains/staff_flood.html</a:t>
            </a:r>
            <a:endParaRPr lang="en-US" dirty="0" smtClean="0"/>
          </a:p>
          <a:p>
            <a:r>
              <a:rPr lang="en-US" dirty="0" smtClean="0"/>
              <a:t>Wisconsin sanitary stations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6"/>
              </a:rPr>
              <a:t>https://www.rvdumps.com/wisconsin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DATCP </a:t>
            </a:r>
            <a:r>
              <a:rPr lang="en-US" dirty="0" smtClean="0"/>
              <a:t>Resources</a:t>
            </a:r>
          </a:p>
          <a:p>
            <a:pPr marL="0" indent="0">
              <a:buNone/>
            </a:pPr>
            <a:r>
              <a:rPr lang="en-US" dirty="0" smtClean="0">
                <a:hlinkClick r:id="rId7"/>
              </a:rPr>
              <a:t>Maryellen.Bruesch@wisconsin.gov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conclusion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Learned about navigating </a:t>
            </a:r>
            <a:r>
              <a:rPr lang="en-US" sz="3200" dirty="0" smtClean="0"/>
              <a:t>planning and </a:t>
            </a:r>
            <a:r>
              <a:rPr lang="en-US" sz="3200" dirty="0" smtClean="0"/>
              <a:t>licensing process</a:t>
            </a: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22" y="2709160"/>
            <a:ext cx="5348251" cy="401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Different scenarios: plan review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01213" y="2015732"/>
            <a:ext cx="5853769" cy="34506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 owner, new campground or expanding what is there</a:t>
            </a:r>
          </a:p>
          <a:p>
            <a:pPr lvl="1"/>
            <a:r>
              <a:rPr lang="en-US" sz="2600" dirty="0" smtClean="0"/>
              <a:t>Plan review</a:t>
            </a:r>
          </a:p>
          <a:p>
            <a:r>
              <a:rPr lang="en-US" sz="2800" dirty="0" smtClean="0"/>
              <a:t>Same owner, any expansion (adding or changing type of attributes)</a:t>
            </a:r>
          </a:p>
          <a:p>
            <a:pPr lvl="1"/>
            <a:r>
              <a:rPr lang="en-US" sz="2600" dirty="0" smtClean="0"/>
              <a:t>Plan review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64" y="1936173"/>
            <a:ext cx="5096164" cy="340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4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Quick terminology review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Attribute: water distribution, toilet building, operator-provided camping unit, campsite</a:t>
            </a:r>
          </a:p>
          <a:p>
            <a:r>
              <a:rPr lang="en-US" sz="2800" dirty="0" smtClean="0"/>
              <a:t>Independent Camping Unit/Campsite: tanks for wastewater and potable water</a:t>
            </a:r>
          </a:p>
          <a:p>
            <a:r>
              <a:rPr lang="en-US" sz="2800" dirty="0" smtClean="0"/>
              <a:t>Dependent Camping Unit/Campsite: no toilet on-board</a:t>
            </a:r>
          </a:p>
          <a:p>
            <a:r>
              <a:rPr lang="en-US" sz="2800" dirty="0" smtClean="0"/>
              <a:t>New campsite: created on or after February 1, 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226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What’s the purpose of a plan review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15732"/>
            <a:ext cx="11248103" cy="3450613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Provide guidance towards compliance at a time when changes can more easily be made</a:t>
            </a:r>
          </a:p>
          <a:p>
            <a:r>
              <a:rPr lang="en-US" sz="2800" dirty="0" smtClean="0"/>
              <a:t>Provide heads-up for something that may not work long-term (capacity)</a:t>
            </a:r>
          </a:p>
          <a:p>
            <a:r>
              <a:rPr lang="en-US" sz="2800" dirty="0" smtClean="0"/>
              <a:t>Provide code interpretation specific to proposed campground or expansion</a:t>
            </a:r>
          </a:p>
          <a:p>
            <a:r>
              <a:rPr lang="en-US" sz="2800" dirty="0" smtClean="0"/>
              <a:t>Help campground operator avoid building something that cannot meet the code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773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will always be true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Campsites: existing campsites </a:t>
            </a:r>
            <a:r>
              <a:rPr lang="en-US" sz="3000" dirty="0" smtClean="0"/>
              <a:t>(pre-Feb 1, 2016)</a:t>
            </a:r>
          </a:p>
          <a:p>
            <a:pPr lvl="1"/>
            <a:r>
              <a:rPr lang="en-US" sz="3000" dirty="0" smtClean="0"/>
              <a:t>‘old code’ applies</a:t>
            </a:r>
          </a:p>
          <a:p>
            <a:r>
              <a:rPr lang="en-US" sz="3200" dirty="0" smtClean="0"/>
              <a:t>For </a:t>
            </a:r>
            <a:r>
              <a:rPr lang="en-US" sz="3200" u="sng" dirty="0" smtClean="0"/>
              <a:t>new</a:t>
            </a:r>
            <a:r>
              <a:rPr lang="en-US" sz="3200" dirty="0" smtClean="0"/>
              <a:t> campsites</a:t>
            </a:r>
          </a:p>
          <a:p>
            <a:pPr lvl="1"/>
            <a:r>
              <a:rPr lang="en-US" sz="2800" dirty="0" smtClean="0"/>
              <a:t>Separation between campsites</a:t>
            </a:r>
          </a:p>
          <a:p>
            <a:pPr lvl="1"/>
            <a:r>
              <a:rPr lang="en-US" sz="2800" dirty="0" smtClean="0"/>
              <a:t>Fire rings (distances)</a:t>
            </a:r>
          </a:p>
          <a:p>
            <a:pPr lvl="1"/>
            <a:r>
              <a:rPr lang="en-US" sz="2800" dirty="0" smtClean="0"/>
              <a:t>Campsite marking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6312" y="3111789"/>
            <a:ext cx="3983185" cy="29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98B34D2B5D664389E85B3D3746FE93" ma:contentTypeVersion="2" ma:contentTypeDescription="Create a new document." ma:contentTypeScope="" ma:versionID="e2c6d105aa6aaea9b46c5e4a61469ed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f45eff1d7687bfd56cd306bb24a9b7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363F26-29FB-4BE8-9E77-0FC2EEC186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728C5B-8DDE-4892-8443-E63B8F1A47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A997184-2658-4B84-B24A-BDEBE44FE4D3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887</TotalTime>
  <Words>1057</Words>
  <Application>Microsoft Office PowerPoint</Application>
  <PresentationFormat>Widescreen</PresentationFormat>
  <Paragraphs>199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Arial</vt:lpstr>
      <vt:lpstr>Gill Sans MT</vt:lpstr>
      <vt:lpstr>Gallery</vt:lpstr>
      <vt:lpstr>Starting a campground</vt:lpstr>
      <vt:lpstr>objectives</vt:lpstr>
      <vt:lpstr>timeline</vt:lpstr>
      <vt:lpstr>Not always a completely linear process</vt:lpstr>
      <vt:lpstr>Different scenarios: licensing</vt:lpstr>
      <vt:lpstr>Different scenarios: plan review</vt:lpstr>
      <vt:lpstr>Quick terminology review</vt:lpstr>
      <vt:lpstr>What’s the purpose of a plan review</vt:lpstr>
      <vt:lpstr>What will always be true</vt:lpstr>
      <vt:lpstr>For Any NEW construction</vt:lpstr>
      <vt:lpstr>What is the first thing I should do?</vt:lpstr>
      <vt:lpstr>What is the other first thing I should do?</vt:lpstr>
      <vt:lpstr>What should I do next</vt:lpstr>
      <vt:lpstr>Next:  water</vt:lpstr>
      <vt:lpstr>Powts:  what are options?</vt:lpstr>
      <vt:lpstr>PowerPoint Presentation</vt:lpstr>
      <vt:lpstr>What is happening with waste water?</vt:lpstr>
      <vt:lpstr>When do I need to meet minimum number of  toilets?</vt:lpstr>
      <vt:lpstr>When do I need 2 back-up toilets?</vt:lpstr>
      <vt:lpstr>When do I need a sanitary station</vt:lpstr>
      <vt:lpstr>SO far so good? If adding water or sewer</vt:lpstr>
      <vt:lpstr>DSPS issues Conditional approvals</vt:lpstr>
      <vt:lpstr>Zoning issues sanitary permit</vt:lpstr>
      <vt:lpstr>At this point you should know</vt:lpstr>
      <vt:lpstr>(Later on, After well constructed)</vt:lpstr>
      <vt:lpstr>Next step: Draw your map</vt:lpstr>
      <vt:lpstr>A few examples</vt:lpstr>
      <vt:lpstr>This one would be simple and quick to review</vt:lpstr>
      <vt:lpstr>PowerPoint Presentation</vt:lpstr>
      <vt:lpstr>Other drawings we have worked with</vt:lpstr>
      <vt:lpstr>Needed to know about scale or distances for this otherwise  very clear drawing </vt:lpstr>
      <vt:lpstr>PowerPoint Presentation</vt:lpstr>
      <vt:lpstr>This one was an expansion</vt:lpstr>
      <vt:lpstr>PowerPoint Presentation</vt:lpstr>
      <vt:lpstr>Note distances indicated here for these independent units</vt:lpstr>
      <vt:lpstr>PowerPoint Presentation</vt:lpstr>
      <vt:lpstr>This next one needs work to help us understand what will be in place</vt:lpstr>
      <vt:lpstr>PowerPoint Presentation</vt:lpstr>
      <vt:lpstr>This one needed a little work on water and toilets,  all sites dependent</vt:lpstr>
      <vt:lpstr>PowerPoint Presentation</vt:lpstr>
      <vt:lpstr>When you have your drawing(s)</vt:lpstr>
      <vt:lpstr>PowerPoint Presentation</vt:lpstr>
      <vt:lpstr>Well documents </vt:lpstr>
      <vt:lpstr>PowerPoint Presentation</vt:lpstr>
      <vt:lpstr>PowerPoint Presentation</vt:lpstr>
      <vt:lpstr>PowerPoint Presentation</vt:lpstr>
      <vt:lpstr>PowerPoint Presentation</vt:lpstr>
      <vt:lpstr>Send it all in to reviewer</vt:lpstr>
      <vt:lpstr>reviewer</vt:lpstr>
      <vt:lpstr>Plan approval example</vt:lpstr>
      <vt:lpstr>Licensing inspection</vt:lpstr>
      <vt:lpstr>licensing</vt:lpstr>
      <vt:lpstr>Helpful websites</vt:lpstr>
      <vt:lpstr>In conclusion</vt:lpstr>
    </vt:vector>
  </TitlesOfParts>
  <Company>DATCP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Starting a campground</dc:title>
  <dc:creator>Bruesch, Mary Ellen</dc:creator>
  <cp:lastModifiedBy>Mary Ellen Bruesch</cp:lastModifiedBy>
  <cp:revision>80</cp:revision>
  <dcterms:created xsi:type="dcterms:W3CDTF">2018-05-17T13:21:19Z</dcterms:created>
  <dcterms:modified xsi:type="dcterms:W3CDTF">2019-03-10T21:46:17Z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0x010100FF98B34D2B5D664389E85B3D3746FE93</vt:lpwstr>
  </property>
</Properties>
</file>