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9" r:id="rId3"/>
    <p:sldId id="275" r:id="rId4"/>
    <p:sldId id="277" r:id="rId5"/>
    <p:sldId id="258" r:id="rId6"/>
    <p:sldId id="257" r:id="rId7"/>
    <p:sldId id="276" r:id="rId8"/>
    <p:sldId id="271" r:id="rId9"/>
    <p:sldId id="267" r:id="rId10"/>
    <p:sldId id="287" r:id="rId11"/>
    <p:sldId id="274" r:id="rId12"/>
    <p:sldId id="265" r:id="rId13"/>
    <p:sldId id="259" r:id="rId14"/>
    <p:sldId id="273" r:id="rId15"/>
    <p:sldId id="261" r:id="rId16"/>
    <p:sldId id="280" r:id="rId17"/>
    <p:sldId id="266" r:id="rId18"/>
    <p:sldId id="281" r:id="rId19"/>
    <p:sldId id="282" r:id="rId20"/>
    <p:sldId id="263" r:id="rId21"/>
    <p:sldId id="278" r:id="rId22"/>
    <p:sldId id="268" r:id="rId23"/>
    <p:sldId id="270" r:id="rId24"/>
    <p:sldId id="272" r:id="rId25"/>
    <p:sldId id="264" r:id="rId26"/>
    <p:sldId id="286" r:id="rId27"/>
    <p:sldId id="262" r:id="rId28"/>
    <p:sldId id="285" r:id="rId29"/>
    <p:sldId id="284" r:id="rId30"/>
    <p:sldId id="28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F9917-A39F-49C4-8737-DC9748E0E06D}">
          <p14:sldIdLst>
            <p14:sldId id="256"/>
            <p14:sldId id="279"/>
            <p14:sldId id="275"/>
            <p14:sldId id="277"/>
            <p14:sldId id="258"/>
            <p14:sldId id="257"/>
            <p14:sldId id="276"/>
            <p14:sldId id="271"/>
            <p14:sldId id="267"/>
            <p14:sldId id="287"/>
            <p14:sldId id="274"/>
            <p14:sldId id="265"/>
            <p14:sldId id="259"/>
            <p14:sldId id="273"/>
            <p14:sldId id="261"/>
            <p14:sldId id="280"/>
            <p14:sldId id="266"/>
          </p14:sldIdLst>
        </p14:section>
        <p14:section name="Untitled Section" id="{18CF35F1-170F-4F08-AF09-0A454CECC0A4}">
          <p14:sldIdLst>
            <p14:sldId id="281"/>
            <p14:sldId id="282"/>
            <p14:sldId id="263"/>
            <p14:sldId id="278"/>
            <p14:sldId id="268"/>
            <p14:sldId id="270"/>
            <p14:sldId id="272"/>
            <p14:sldId id="264"/>
            <p14:sldId id="286"/>
            <p14:sldId id="262"/>
            <p14:sldId id="285"/>
            <p14:sldId id="284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334893-ECF1-4EA5-8952-3F698FA3086D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F9FFD88-EBAA-4CFB-8A8C-BBB3F92CC2A0}">
      <dgm:prSet/>
      <dgm:spPr/>
      <dgm:t>
        <a:bodyPr/>
        <a:lstStyle/>
        <a:p>
          <a:r>
            <a:rPr lang="en-US"/>
            <a:t>3 Months out – Email your database. Tell them when and where and your booth #</a:t>
          </a:r>
        </a:p>
      </dgm:t>
    </dgm:pt>
    <dgm:pt modelId="{9436C0C2-7FCC-4CC5-A26F-5F74A17C0945}" type="parTrans" cxnId="{22B6D95E-E10F-4665-BEEB-53B5EE4F7833}">
      <dgm:prSet/>
      <dgm:spPr/>
      <dgm:t>
        <a:bodyPr/>
        <a:lstStyle/>
        <a:p>
          <a:endParaRPr lang="en-US"/>
        </a:p>
      </dgm:t>
    </dgm:pt>
    <dgm:pt modelId="{EC98F04B-E94E-4827-B364-4AC81280E1BE}" type="sibTrans" cxnId="{22B6D95E-E10F-4665-BEEB-53B5EE4F7833}">
      <dgm:prSet/>
      <dgm:spPr/>
      <dgm:t>
        <a:bodyPr/>
        <a:lstStyle/>
        <a:p>
          <a:endParaRPr lang="en-US"/>
        </a:p>
      </dgm:t>
    </dgm:pt>
    <dgm:pt modelId="{4017D6D2-38FA-4FE7-80DA-B048076A1001}">
      <dgm:prSet/>
      <dgm:spPr/>
      <dgm:t>
        <a:bodyPr/>
        <a:lstStyle/>
        <a:p>
          <a:r>
            <a:rPr lang="en-US"/>
            <a:t>1 Month out – Share your booth # and promos on Social Media</a:t>
          </a:r>
        </a:p>
      </dgm:t>
    </dgm:pt>
    <dgm:pt modelId="{3333FBC0-9A8A-4A2D-846A-7D3077070913}" type="parTrans" cxnId="{7B1E42C8-1712-498E-9DB4-E37A453B571F}">
      <dgm:prSet/>
      <dgm:spPr/>
      <dgm:t>
        <a:bodyPr/>
        <a:lstStyle/>
        <a:p>
          <a:endParaRPr lang="en-US"/>
        </a:p>
      </dgm:t>
    </dgm:pt>
    <dgm:pt modelId="{E62708B9-CED0-40FA-8BF1-2F3034DC9697}" type="sibTrans" cxnId="{7B1E42C8-1712-498E-9DB4-E37A453B571F}">
      <dgm:prSet/>
      <dgm:spPr/>
      <dgm:t>
        <a:bodyPr/>
        <a:lstStyle/>
        <a:p>
          <a:endParaRPr lang="en-US"/>
        </a:p>
      </dgm:t>
    </dgm:pt>
    <dgm:pt modelId="{8C090400-7D42-4A15-8802-F347496B544A}">
      <dgm:prSet/>
      <dgm:spPr/>
      <dgm:t>
        <a:bodyPr/>
        <a:lstStyle/>
        <a:p>
          <a:r>
            <a:rPr lang="en-US"/>
            <a:t>3 Weeks out – Facebook/Twitter/Instagram/Email database with your Giveaway information</a:t>
          </a:r>
        </a:p>
      </dgm:t>
    </dgm:pt>
    <dgm:pt modelId="{FBBE44B9-D56F-4B03-BADE-FCBEBCAD9535}" type="parTrans" cxnId="{5A73C04E-9EF6-44F0-9B0A-177A02FDF39B}">
      <dgm:prSet/>
      <dgm:spPr/>
      <dgm:t>
        <a:bodyPr/>
        <a:lstStyle/>
        <a:p>
          <a:endParaRPr lang="en-US"/>
        </a:p>
      </dgm:t>
    </dgm:pt>
    <dgm:pt modelId="{9DD8479A-31A9-4375-82DA-9B11E38F30B9}" type="sibTrans" cxnId="{5A73C04E-9EF6-44F0-9B0A-177A02FDF39B}">
      <dgm:prSet/>
      <dgm:spPr/>
      <dgm:t>
        <a:bodyPr/>
        <a:lstStyle/>
        <a:p>
          <a:endParaRPr lang="en-US"/>
        </a:p>
      </dgm:t>
    </dgm:pt>
    <dgm:pt modelId="{ED496775-6650-44DB-8632-F99E0D3E9920}">
      <dgm:prSet/>
      <dgm:spPr/>
      <dgm:t>
        <a:bodyPr/>
        <a:lstStyle/>
        <a:p>
          <a:r>
            <a:rPr lang="en-US"/>
            <a:t>1 Week out – Post on social media multiple times: about the show, who’s attending, booth activities</a:t>
          </a:r>
        </a:p>
      </dgm:t>
    </dgm:pt>
    <dgm:pt modelId="{F5738EEE-4EC6-4513-B355-32C842C8F1D1}" type="parTrans" cxnId="{D3D4B82A-84E3-4214-8953-22A237DD3F1A}">
      <dgm:prSet/>
      <dgm:spPr/>
      <dgm:t>
        <a:bodyPr/>
        <a:lstStyle/>
        <a:p>
          <a:endParaRPr lang="en-US"/>
        </a:p>
      </dgm:t>
    </dgm:pt>
    <dgm:pt modelId="{690833D8-4114-4A86-BB40-729CE40A8B76}" type="sibTrans" cxnId="{D3D4B82A-84E3-4214-8953-22A237DD3F1A}">
      <dgm:prSet/>
      <dgm:spPr/>
      <dgm:t>
        <a:bodyPr/>
        <a:lstStyle/>
        <a:p>
          <a:endParaRPr lang="en-US"/>
        </a:p>
      </dgm:t>
    </dgm:pt>
    <dgm:pt modelId="{61A19B9E-3931-4959-B665-71A7FC25A1F6}">
      <dgm:prSet/>
      <dgm:spPr/>
      <dgm:t>
        <a:bodyPr/>
        <a:lstStyle/>
        <a:p>
          <a:r>
            <a:rPr lang="en-US"/>
            <a:t>Showtime – Post “almost time” pics: traveling, set up, booth workers. Answer questions posted via the show hashtag</a:t>
          </a:r>
        </a:p>
      </dgm:t>
    </dgm:pt>
    <dgm:pt modelId="{D847A196-7D5C-43E3-9EF0-3C3BFE92D1D0}" type="parTrans" cxnId="{5802743C-451F-48B0-B0F0-93253A917506}">
      <dgm:prSet/>
      <dgm:spPr/>
      <dgm:t>
        <a:bodyPr/>
        <a:lstStyle/>
        <a:p>
          <a:endParaRPr lang="en-US"/>
        </a:p>
      </dgm:t>
    </dgm:pt>
    <dgm:pt modelId="{98B2ED7E-4FF6-4C47-BD05-C424E1B2AD7E}" type="sibTrans" cxnId="{5802743C-451F-48B0-B0F0-93253A917506}">
      <dgm:prSet/>
      <dgm:spPr/>
      <dgm:t>
        <a:bodyPr/>
        <a:lstStyle/>
        <a:p>
          <a:endParaRPr lang="en-US"/>
        </a:p>
      </dgm:t>
    </dgm:pt>
    <dgm:pt modelId="{A38BFC24-68DD-4010-B2EC-648584F9F266}" type="pres">
      <dgm:prSet presAssocID="{21334893-ECF1-4EA5-8952-3F698FA3086D}" presName="root" presStyleCnt="0">
        <dgm:presLayoutVars>
          <dgm:dir/>
          <dgm:resizeHandles val="exact"/>
        </dgm:presLayoutVars>
      </dgm:prSet>
      <dgm:spPr/>
    </dgm:pt>
    <dgm:pt modelId="{6D2D29B4-9DF8-4DD3-B9E3-BF4E833B334A}" type="pres">
      <dgm:prSet presAssocID="{6F9FFD88-EBAA-4CFB-8A8C-BBB3F92CC2A0}" presName="compNode" presStyleCnt="0"/>
      <dgm:spPr/>
    </dgm:pt>
    <dgm:pt modelId="{C8EE13FB-E8BA-490C-8A45-6FF096BCDB52}" type="pres">
      <dgm:prSet presAssocID="{6F9FFD88-EBAA-4CFB-8A8C-BBB3F92CC2A0}" presName="bgRect" presStyleLbl="bgShp" presStyleIdx="0" presStyleCnt="5"/>
      <dgm:spPr/>
    </dgm:pt>
    <dgm:pt modelId="{632174EB-68B6-4A38-AFB2-1AF67304D345}" type="pres">
      <dgm:prSet presAssocID="{6F9FFD88-EBAA-4CFB-8A8C-BBB3F92CC2A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88EBE50D-56ED-4383-B86F-74967FE7614B}" type="pres">
      <dgm:prSet presAssocID="{6F9FFD88-EBAA-4CFB-8A8C-BBB3F92CC2A0}" presName="spaceRect" presStyleCnt="0"/>
      <dgm:spPr/>
    </dgm:pt>
    <dgm:pt modelId="{B285EB5A-B3A8-4640-86FC-26017A590689}" type="pres">
      <dgm:prSet presAssocID="{6F9FFD88-EBAA-4CFB-8A8C-BBB3F92CC2A0}" presName="parTx" presStyleLbl="revTx" presStyleIdx="0" presStyleCnt="5">
        <dgm:presLayoutVars>
          <dgm:chMax val="0"/>
          <dgm:chPref val="0"/>
        </dgm:presLayoutVars>
      </dgm:prSet>
      <dgm:spPr/>
    </dgm:pt>
    <dgm:pt modelId="{23650B64-24D0-4C00-9C47-B9F5BBA66DF3}" type="pres">
      <dgm:prSet presAssocID="{EC98F04B-E94E-4827-B364-4AC81280E1BE}" presName="sibTrans" presStyleCnt="0"/>
      <dgm:spPr/>
    </dgm:pt>
    <dgm:pt modelId="{4A386A23-8DD7-4AEB-B3AA-FA80D7ADFCA7}" type="pres">
      <dgm:prSet presAssocID="{4017D6D2-38FA-4FE7-80DA-B048076A1001}" presName="compNode" presStyleCnt="0"/>
      <dgm:spPr/>
    </dgm:pt>
    <dgm:pt modelId="{3C22E97B-C84F-4A48-892D-09964CEA5095}" type="pres">
      <dgm:prSet presAssocID="{4017D6D2-38FA-4FE7-80DA-B048076A1001}" presName="bgRect" presStyleLbl="bgShp" presStyleIdx="1" presStyleCnt="5"/>
      <dgm:spPr/>
    </dgm:pt>
    <dgm:pt modelId="{F066CE46-6EB3-4D4C-95A1-F4D435722C33}" type="pres">
      <dgm:prSet presAssocID="{4017D6D2-38FA-4FE7-80DA-B048076A100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9BC77017-2D27-445F-9652-DD6F7089103B}" type="pres">
      <dgm:prSet presAssocID="{4017D6D2-38FA-4FE7-80DA-B048076A1001}" presName="spaceRect" presStyleCnt="0"/>
      <dgm:spPr/>
    </dgm:pt>
    <dgm:pt modelId="{1F9483F9-6F0E-4DE1-87C7-778C70004991}" type="pres">
      <dgm:prSet presAssocID="{4017D6D2-38FA-4FE7-80DA-B048076A1001}" presName="parTx" presStyleLbl="revTx" presStyleIdx="1" presStyleCnt="5">
        <dgm:presLayoutVars>
          <dgm:chMax val="0"/>
          <dgm:chPref val="0"/>
        </dgm:presLayoutVars>
      </dgm:prSet>
      <dgm:spPr/>
    </dgm:pt>
    <dgm:pt modelId="{CBB22940-D1DC-4F78-BCA8-934E29F37938}" type="pres">
      <dgm:prSet presAssocID="{E62708B9-CED0-40FA-8BF1-2F3034DC9697}" presName="sibTrans" presStyleCnt="0"/>
      <dgm:spPr/>
    </dgm:pt>
    <dgm:pt modelId="{2BB9F7EC-B977-4702-8DAC-2E1C16B02F8F}" type="pres">
      <dgm:prSet presAssocID="{8C090400-7D42-4A15-8802-F347496B544A}" presName="compNode" presStyleCnt="0"/>
      <dgm:spPr/>
    </dgm:pt>
    <dgm:pt modelId="{B4263B6E-8DA3-4EFA-9F3D-AE8B674DBC46}" type="pres">
      <dgm:prSet presAssocID="{8C090400-7D42-4A15-8802-F347496B544A}" presName="bgRect" presStyleLbl="bgShp" presStyleIdx="2" presStyleCnt="5"/>
      <dgm:spPr/>
    </dgm:pt>
    <dgm:pt modelId="{5876801A-4087-42C7-8880-E29F4804CDF7}" type="pres">
      <dgm:prSet presAssocID="{8C090400-7D42-4A15-8802-F347496B544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E279454C-85F4-48B7-AE75-FAF4260AE678}" type="pres">
      <dgm:prSet presAssocID="{8C090400-7D42-4A15-8802-F347496B544A}" presName="spaceRect" presStyleCnt="0"/>
      <dgm:spPr/>
    </dgm:pt>
    <dgm:pt modelId="{B9E0A27F-9AC8-4A19-BE30-341B4A18BCA1}" type="pres">
      <dgm:prSet presAssocID="{8C090400-7D42-4A15-8802-F347496B544A}" presName="parTx" presStyleLbl="revTx" presStyleIdx="2" presStyleCnt="5">
        <dgm:presLayoutVars>
          <dgm:chMax val="0"/>
          <dgm:chPref val="0"/>
        </dgm:presLayoutVars>
      </dgm:prSet>
      <dgm:spPr/>
    </dgm:pt>
    <dgm:pt modelId="{1745BE43-64DD-4AE6-8B9E-FEDF5EBAF86C}" type="pres">
      <dgm:prSet presAssocID="{9DD8479A-31A9-4375-82DA-9B11E38F30B9}" presName="sibTrans" presStyleCnt="0"/>
      <dgm:spPr/>
    </dgm:pt>
    <dgm:pt modelId="{06A04D1C-B8BA-4C84-BAB5-91A80EB3578B}" type="pres">
      <dgm:prSet presAssocID="{ED496775-6650-44DB-8632-F99E0D3E9920}" presName="compNode" presStyleCnt="0"/>
      <dgm:spPr/>
    </dgm:pt>
    <dgm:pt modelId="{4A67FC79-573C-4271-9402-DA063F2120D3}" type="pres">
      <dgm:prSet presAssocID="{ED496775-6650-44DB-8632-F99E0D3E9920}" presName="bgRect" presStyleLbl="bgShp" presStyleIdx="3" presStyleCnt="5"/>
      <dgm:spPr/>
    </dgm:pt>
    <dgm:pt modelId="{F733B4C7-34E0-41CE-AF86-768FB560A203}" type="pres">
      <dgm:prSet presAssocID="{ED496775-6650-44DB-8632-F99E0D3E992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2808929B-50E7-4026-B150-9EF18F2550FE}" type="pres">
      <dgm:prSet presAssocID="{ED496775-6650-44DB-8632-F99E0D3E9920}" presName="spaceRect" presStyleCnt="0"/>
      <dgm:spPr/>
    </dgm:pt>
    <dgm:pt modelId="{4E512978-5FB2-4952-9D35-769BA887C3B0}" type="pres">
      <dgm:prSet presAssocID="{ED496775-6650-44DB-8632-F99E0D3E9920}" presName="parTx" presStyleLbl="revTx" presStyleIdx="3" presStyleCnt="5">
        <dgm:presLayoutVars>
          <dgm:chMax val="0"/>
          <dgm:chPref val="0"/>
        </dgm:presLayoutVars>
      </dgm:prSet>
      <dgm:spPr/>
    </dgm:pt>
    <dgm:pt modelId="{23D059A3-9016-4197-A0A3-D084A421D620}" type="pres">
      <dgm:prSet presAssocID="{690833D8-4114-4A86-BB40-729CE40A8B76}" presName="sibTrans" presStyleCnt="0"/>
      <dgm:spPr/>
    </dgm:pt>
    <dgm:pt modelId="{EED1EE3B-B75E-450D-A699-5061FD0A0BF3}" type="pres">
      <dgm:prSet presAssocID="{61A19B9E-3931-4959-B665-71A7FC25A1F6}" presName="compNode" presStyleCnt="0"/>
      <dgm:spPr/>
    </dgm:pt>
    <dgm:pt modelId="{82B9AC31-48CB-4073-9FA8-C24B695AD921}" type="pres">
      <dgm:prSet presAssocID="{61A19B9E-3931-4959-B665-71A7FC25A1F6}" presName="bgRect" presStyleLbl="bgShp" presStyleIdx="4" presStyleCnt="5"/>
      <dgm:spPr/>
    </dgm:pt>
    <dgm:pt modelId="{AC8D9995-17F7-42B1-93F8-D50312857A0B}" type="pres">
      <dgm:prSet presAssocID="{61A19B9E-3931-4959-B665-71A7FC25A1F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D322DF08-D583-46E4-8225-EA54D247EC66}" type="pres">
      <dgm:prSet presAssocID="{61A19B9E-3931-4959-B665-71A7FC25A1F6}" presName="spaceRect" presStyleCnt="0"/>
      <dgm:spPr/>
    </dgm:pt>
    <dgm:pt modelId="{B3443E7B-6A6A-4879-9FA0-6F66A1255FE4}" type="pres">
      <dgm:prSet presAssocID="{61A19B9E-3931-4959-B665-71A7FC25A1F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818EC10-0255-4DFD-A9A7-F164E4F849A0}" type="presOf" srcId="{61A19B9E-3931-4959-B665-71A7FC25A1F6}" destId="{B3443E7B-6A6A-4879-9FA0-6F66A1255FE4}" srcOrd="0" destOrd="0" presId="urn:microsoft.com/office/officeart/2018/2/layout/IconVerticalSolidList"/>
    <dgm:cxn modelId="{05755713-8333-4BC7-B7F7-B17D090CE157}" type="presOf" srcId="{8C090400-7D42-4A15-8802-F347496B544A}" destId="{B9E0A27F-9AC8-4A19-BE30-341B4A18BCA1}" srcOrd="0" destOrd="0" presId="urn:microsoft.com/office/officeart/2018/2/layout/IconVerticalSolidList"/>
    <dgm:cxn modelId="{D3D4B82A-84E3-4214-8953-22A237DD3F1A}" srcId="{21334893-ECF1-4EA5-8952-3F698FA3086D}" destId="{ED496775-6650-44DB-8632-F99E0D3E9920}" srcOrd="3" destOrd="0" parTransId="{F5738EEE-4EC6-4513-B355-32C842C8F1D1}" sibTransId="{690833D8-4114-4A86-BB40-729CE40A8B76}"/>
    <dgm:cxn modelId="{33530938-DA5A-420A-BFA0-FBEFDEF2F98E}" type="presOf" srcId="{4017D6D2-38FA-4FE7-80DA-B048076A1001}" destId="{1F9483F9-6F0E-4DE1-87C7-778C70004991}" srcOrd="0" destOrd="0" presId="urn:microsoft.com/office/officeart/2018/2/layout/IconVerticalSolidList"/>
    <dgm:cxn modelId="{5802743C-451F-48B0-B0F0-93253A917506}" srcId="{21334893-ECF1-4EA5-8952-3F698FA3086D}" destId="{61A19B9E-3931-4959-B665-71A7FC25A1F6}" srcOrd="4" destOrd="0" parTransId="{D847A196-7D5C-43E3-9EF0-3C3BFE92D1D0}" sibTransId="{98B2ED7E-4FF6-4C47-BD05-C424E1B2AD7E}"/>
    <dgm:cxn modelId="{8D00A740-C0A7-4E69-89F6-D60B7C7139D5}" type="presOf" srcId="{21334893-ECF1-4EA5-8952-3F698FA3086D}" destId="{A38BFC24-68DD-4010-B2EC-648584F9F266}" srcOrd="0" destOrd="0" presId="urn:microsoft.com/office/officeart/2018/2/layout/IconVerticalSolidList"/>
    <dgm:cxn modelId="{22B6D95E-E10F-4665-BEEB-53B5EE4F7833}" srcId="{21334893-ECF1-4EA5-8952-3F698FA3086D}" destId="{6F9FFD88-EBAA-4CFB-8A8C-BBB3F92CC2A0}" srcOrd="0" destOrd="0" parTransId="{9436C0C2-7FCC-4CC5-A26F-5F74A17C0945}" sibTransId="{EC98F04B-E94E-4827-B364-4AC81280E1BE}"/>
    <dgm:cxn modelId="{5A73C04E-9EF6-44F0-9B0A-177A02FDF39B}" srcId="{21334893-ECF1-4EA5-8952-3F698FA3086D}" destId="{8C090400-7D42-4A15-8802-F347496B544A}" srcOrd="2" destOrd="0" parTransId="{FBBE44B9-D56F-4B03-BADE-FCBEBCAD9535}" sibTransId="{9DD8479A-31A9-4375-82DA-9B11E38F30B9}"/>
    <dgm:cxn modelId="{8BD2D278-E76B-4A38-B541-4892099EC9FD}" type="presOf" srcId="{ED496775-6650-44DB-8632-F99E0D3E9920}" destId="{4E512978-5FB2-4952-9D35-769BA887C3B0}" srcOrd="0" destOrd="0" presId="urn:microsoft.com/office/officeart/2018/2/layout/IconVerticalSolidList"/>
    <dgm:cxn modelId="{7B1E42C8-1712-498E-9DB4-E37A453B571F}" srcId="{21334893-ECF1-4EA5-8952-3F698FA3086D}" destId="{4017D6D2-38FA-4FE7-80DA-B048076A1001}" srcOrd="1" destOrd="0" parTransId="{3333FBC0-9A8A-4A2D-846A-7D3077070913}" sibTransId="{E62708B9-CED0-40FA-8BF1-2F3034DC9697}"/>
    <dgm:cxn modelId="{532263E1-D71C-4B01-BC21-A77E85B58F98}" type="presOf" srcId="{6F9FFD88-EBAA-4CFB-8A8C-BBB3F92CC2A0}" destId="{B285EB5A-B3A8-4640-86FC-26017A590689}" srcOrd="0" destOrd="0" presId="urn:microsoft.com/office/officeart/2018/2/layout/IconVerticalSolidList"/>
    <dgm:cxn modelId="{B384BDF8-E2F6-4066-8434-4EFE24513F74}" type="presParOf" srcId="{A38BFC24-68DD-4010-B2EC-648584F9F266}" destId="{6D2D29B4-9DF8-4DD3-B9E3-BF4E833B334A}" srcOrd="0" destOrd="0" presId="urn:microsoft.com/office/officeart/2018/2/layout/IconVerticalSolidList"/>
    <dgm:cxn modelId="{DCDDF60E-4BB2-4D66-A3BB-7B43463188A5}" type="presParOf" srcId="{6D2D29B4-9DF8-4DD3-B9E3-BF4E833B334A}" destId="{C8EE13FB-E8BA-490C-8A45-6FF096BCDB52}" srcOrd="0" destOrd="0" presId="urn:microsoft.com/office/officeart/2018/2/layout/IconVerticalSolidList"/>
    <dgm:cxn modelId="{DE33F470-D097-4EF5-9622-F3A60C3E8B5A}" type="presParOf" srcId="{6D2D29B4-9DF8-4DD3-B9E3-BF4E833B334A}" destId="{632174EB-68B6-4A38-AFB2-1AF67304D345}" srcOrd="1" destOrd="0" presId="urn:microsoft.com/office/officeart/2018/2/layout/IconVerticalSolidList"/>
    <dgm:cxn modelId="{E043D28A-452F-4B3D-8600-57E7C94C8B36}" type="presParOf" srcId="{6D2D29B4-9DF8-4DD3-B9E3-BF4E833B334A}" destId="{88EBE50D-56ED-4383-B86F-74967FE7614B}" srcOrd="2" destOrd="0" presId="urn:microsoft.com/office/officeart/2018/2/layout/IconVerticalSolidList"/>
    <dgm:cxn modelId="{38A64317-D6FB-4523-8824-81B1B9513193}" type="presParOf" srcId="{6D2D29B4-9DF8-4DD3-B9E3-BF4E833B334A}" destId="{B285EB5A-B3A8-4640-86FC-26017A590689}" srcOrd="3" destOrd="0" presId="urn:microsoft.com/office/officeart/2018/2/layout/IconVerticalSolidList"/>
    <dgm:cxn modelId="{8B539409-5633-4F6E-A628-02096B4458F0}" type="presParOf" srcId="{A38BFC24-68DD-4010-B2EC-648584F9F266}" destId="{23650B64-24D0-4C00-9C47-B9F5BBA66DF3}" srcOrd="1" destOrd="0" presId="urn:microsoft.com/office/officeart/2018/2/layout/IconVerticalSolidList"/>
    <dgm:cxn modelId="{60BBCBB7-6EE8-401D-A20B-D28B758A2CC9}" type="presParOf" srcId="{A38BFC24-68DD-4010-B2EC-648584F9F266}" destId="{4A386A23-8DD7-4AEB-B3AA-FA80D7ADFCA7}" srcOrd="2" destOrd="0" presId="urn:microsoft.com/office/officeart/2018/2/layout/IconVerticalSolidList"/>
    <dgm:cxn modelId="{ED5F548F-0F38-4005-95FB-A8B25F21AA6F}" type="presParOf" srcId="{4A386A23-8DD7-4AEB-B3AA-FA80D7ADFCA7}" destId="{3C22E97B-C84F-4A48-892D-09964CEA5095}" srcOrd="0" destOrd="0" presId="urn:microsoft.com/office/officeart/2018/2/layout/IconVerticalSolidList"/>
    <dgm:cxn modelId="{C75F3037-CC90-4CA9-A2DD-A6DD5B1D918F}" type="presParOf" srcId="{4A386A23-8DD7-4AEB-B3AA-FA80D7ADFCA7}" destId="{F066CE46-6EB3-4D4C-95A1-F4D435722C33}" srcOrd="1" destOrd="0" presId="urn:microsoft.com/office/officeart/2018/2/layout/IconVerticalSolidList"/>
    <dgm:cxn modelId="{0E71478F-09F0-4F4B-A702-C46F4858843F}" type="presParOf" srcId="{4A386A23-8DD7-4AEB-B3AA-FA80D7ADFCA7}" destId="{9BC77017-2D27-445F-9652-DD6F7089103B}" srcOrd="2" destOrd="0" presId="urn:microsoft.com/office/officeart/2018/2/layout/IconVerticalSolidList"/>
    <dgm:cxn modelId="{8BE295E9-3F3E-4CEF-A6BF-8129B15E3E7C}" type="presParOf" srcId="{4A386A23-8DD7-4AEB-B3AA-FA80D7ADFCA7}" destId="{1F9483F9-6F0E-4DE1-87C7-778C70004991}" srcOrd="3" destOrd="0" presId="urn:microsoft.com/office/officeart/2018/2/layout/IconVerticalSolidList"/>
    <dgm:cxn modelId="{5E0EC5F3-7009-44E4-93E8-5190573E41AB}" type="presParOf" srcId="{A38BFC24-68DD-4010-B2EC-648584F9F266}" destId="{CBB22940-D1DC-4F78-BCA8-934E29F37938}" srcOrd="3" destOrd="0" presId="urn:microsoft.com/office/officeart/2018/2/layout/IconVerticalSolidList"/>
    <dgm:cxn modelId="{A716D90A-DAB2-472A-8B20-5BD78B06FAB8}" type="presParOf" srcId="{A38BFC24-68DD-4010-B2EC-648584F9F266}" destId="{2BB9F7EC-B977-4702-8DAC-2E1C16B02F8F}" srcOrd="4" destOrd="0" presId="urn:microsoft.com/office/officeart/2018/2/layout/IconVerticalSolidList"/>
    <dgm:cxn modelId="{9E0F9873-D83F-4C74-B228-4B6D40AFF2C6}" type="presParOf" srcId="{2BB9F7EC-B977-4702-8DAC-2E1C16B02F8F}" destId="{B4263B6E-8DA3-4EFA-9F3D-AE8B674DBC46}" srcOrd="0" destOrd="0" presId="urn:microsoft.com/office/officeart/2018/2/layout/IconVerticalSolidList"/>
    <dgm:cxn modelId="{F1428950-FE9C-4EE6-9CF3-F655FF12D6AD}" type="presParOf" srcId="{2BB9F7EC-B977-4702-8DAC-2E1C16B02F8F}" destId="{5876801A-4087-42C7-8880-E29F4804CDF7}" srcOrd="1" destOrd="0" presId="urn:microsoft.com/office/officeart/2018/2/layout/IconVerticalSolidList"/>
    <dgm:cxn modelId="{22A5BD55-9331-463B-A64F-025F65D89EFA}" type="presParOf" srcId="{2BB9F7EC-B977-4702-8DAC-2E1C16B02F8F}" destId="{E279454C-85F4-48B7-AE75-FAF4260AE678}" srcOrd="2" destOrd="0" presId="urn:microsoft.com/office/officeart/2018/2/layout/IconVerticalSolidList"/>
    <dgm:cxn modelId="{7DB4C724-EDF0-44B1-A456-9E190FF94B3B}" type="presParOf" srcId="{2BB9F7EC-B977-4702-8DAC-2E1C16B02F8F}" destId="{B9E0A27F-9AC8-4A19-BE30-341B4A18BCA1}" srcOrd="3" destOrd="0" presId="urn:microsoft.com/office/officeart/2018/2/layout/IconVerticalSolidList"/>
    <dgm:cxn modelId="{333F4366-892F-4A4F-93F3-2A67E500CC26}" type="presParOf" srcId="{A38BFC24-68DD-4010-B2EC-648584F9F266}" destId="{1745BE43-64DD-4AE6-8B9E-FEDF5EBAF86C}" srcOrd="5" destOrd="0" presId="urn:microsoft.com/office/officeart/2018/2/layout/IconVerticalSolidList"/>
    <dgm:cxn modelId="{75592B10-667A-4E9E-AD38-BE1DE51FD5C6}" type="presParOf" srcId="{A38BFC24-68DD-4010-B2EC-648584F9F266}" destId="{06A04D1C-B8BA-4C84-BAB5-91A80EB3578B}" srcOrd="6" destOrd="0" presId="urn:microsoft.com/office/officeart/2018/2/layout/IconVerticalSolidList"/>
    <dgm:cxn modelId="{41ACBD3C-8E7A-441E-8D36-84E7963AF66D}" type="presParOf" srcId="{06A04D1C-B8BA-4C84-BAB5-91A80EB3578B}" destId="{4A67FC79-573C-4271-9402-DA063F2120D3}" srcOrd="0" destOrd="0" presId="urn:microsoft.com/office/officeart/2018/2/layout/IconVerticalSolidList"/>
    <dgm:cxn modelId="{B6357938-366B-4BAC-B33F-50C607E21406}" type="presParOf" srcId="{06A04D1C-B8BA-4C84-BAB5-91A80EB3578B}" destId="{F733B4C7-34E0-41CE-AF86-768FB560A203}" srcOrd="1" destOrd="0" presId="urn:microsoft.com/office/officeart/2018/2/layout/IconVerticalSolidList"/>
    <dgm:cxn modelId="{284AF427-5FF9-46C8-A672-4F343C51037D}" type="presParOf" srcId="{06A04D1C-B8BA-4C84-BAB5-91A80EB3578B}" destId="{2808929B-50E7-4026-B150-9EF18F2550FE}" srcOrd="2" destOrd="0" presId="urn:microsoft.com/office/officeart/2018/2/layout/IconVerticalSolidList"/>
    <dgm:cxn modelId="{47E0E061-96C3-41F9-8FDB-759A43CE3559}" type="presParOf" srcId="{06A04D1C-B8BA-4C84-BAB5-91A80EB3578B}" destId="{4E512978-5FB2-4952-9D35-769BA887C3B0}" srcOrd="3" destOrd="0" presId="urn:microsoft.com/office/officeart/2018/2/layout/IconVerticalSolidList"/>
    <dgm:cxn modelId="{EB08E251-245A-4E4B-90C4-0C4809520775}" type="presParOf" srcId="{A38BFC24-68DD-4010-B2EC-648584F9F266}" destId="{23D059A3-9016-4197-A0A3-D084A421D620}" srcOrd="7" destOrd="0" presId="urn:microsoft.com/office/officeart/2018/2/layout/IconVerticalSolidList"/>
    <dgm:cxn modelId="{13328547-0388-42AB-9C4B-B9A7F8D15BA2}" type="presParOf" srcId="{A38BFC24-68DD-4010-B2EC-648584F9F266}" destId="{EED1EE3B-B75E-450D-A699-5061FD0A0BF3}" srcOrd="8" destOrd="0" presId="urn:microsoft.com/office/officeart/2018/2/layout/IconVerticalSolidList"/>
    <dgm:cxn modelId="{4ED75881-364D-4F54-9AC3-5CADFC859251}" type="presParOf" srcId="{EED1EE3B-B75E-450D-A699-5061FD0A0BF3}" destId="{82B9AC31-48CB-4073-9FA8-C24B695AD921}" srcOrd="0" destOrd="0" presId="urn:microsoft.com/office/officeart/2018/2/layout/IconVerticalSolidList"/>
    <dgm:cxn modelId="{33219B98-6633-4C60-AFF8-38F213227FE5}" type="presParOf" srcId="{EED1EE3B-B75E-450D-A699-5061FD0A0BF3}" destId="{AC8D9995-17F7-42B1-93F8-D50312857A0B}" srcOrd="1" destOrd="0" presId="urn:microsoft.com/office/officeart/2018/2/layout/IconVerticalSolidList"/>
    <dgm:cxn modelId="{30B56C81-C480-47CB-AB52-97CE1B015F32}" type="presParOf" srcId="{EED1EE3B-B75E-450D-A699-5061FD0A0BF3}" destId="{D322DF08-D583-46E4-8225-EA54D247EC66}" srcOrd="2" destOrd="0" presId="urn:microsoft.com/office/officeart/2018/2/layout/IconVerticalSolidList"/>
    <dgm:cxn modelId="{008BAA9A-9F1E-48A0-8869-5B75B8FCEE49}" type="presParOf" srcId="{EED1EE3B-B75E-450D-A699-5061FD0A0BF3}" destId="{B3443E7B-6A6A-4879-9FA0-6F66A1255F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E13FB-E8BA-490C-8A45-6FF096BCDB52}">
      <dsp:nvSpPr>
        <dsp:cNvPr id="0" name=""/>
        <dsp:cNvSpPr/>
      </dsp:nvSpPr>
      <dsp:spPr>
        <a:xfrm>
          <a:off x="0" y="3786"/>
          <a:ext cx="5759656" cy="806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2174EB-68B6-4A38-AFB2-1AF67304D345}">
      <dsp:nvSpPr>
        <dsp:cNvPr id="0" name=""/>
        <dsp:cNvSpPr/>
      </dsp:nvSpPr>
      <dsp:spPr>
        <a:xfrm>
          <a:off x="243986" y="185263"/>
          <a:ext cx="443611" cy="4436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85EB5A-B3A8-4640-86FC-26017A590689}">
      <dsp:nvSpPr>
        <dsp:cNvPr id="0" name=""/>
        <dsp:cNvSpPr/>
      </dsp:nvSpPr>
      <dsp:spPr>
        <a:xfrm>
          <a:off x="931583" y="3786"/>
          <a:ext cx="4828072" cy="806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62" tIns="85362" rIns="85362" bIns="853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 Months out – Email your database. Tell them when and where and your booth #</a:t>
          </a:r>
        </a:p>
      </dsp:txBody>
      <dsp:txXfrm>
        <a:off x="931583" y="3786"/>
        <a:ext cx="4828072" cy="806565"/>
      </dsp:txXfrm>
    </dsp:sp>
    <dsp:sp modelId="{3C22E97B-C84F-4A48-892D-09964CEA5095}">
      <dsp:nvSpPr>
        <dsp:cNvPr id="0" name=""/>
        <dsp:cNvSpPr/>
      </dsp:nvSpPr>
      <dsp:spPr>
        <a:xfrm>
          <a:off x="0" y="1011993"/>
          <a:ext cx="5759656" cy="806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66CE46-6EB3-4D4C-95A1-F4D435722C33}">
      <dsp:nvSpPr>
        <dsp:cNvPr id="0" name=""/>
        <dsp:cNvSpPr/>
      </dsp:nvSpPr>
      <dsp:spPr>
        <a:xfrm>
          <a:off x="243986" y="1193470"/>
          <a:ext cx="443611" cy="4436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9483F9-6F0E-4DE1-87C7-778C70004991}">
      <dsp:nvSpPr>
        <dsp:cNvPr id="0" name=""/>
        <dsp:cNvSpPr/>
      </dsp:nvSpPr>
      <dsp:spPr>
        <a:xfrm>
          <a:off x="931583" y="1011993"/>
          <a:ext cx="4828072" cy="806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62" tIns="85362" rIns="85362" bIns="853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 Month out – Share your booth # and promos on Social Media</a:t>
          </a:r>
        </a:p>
      </dsp:txBody>
      <dsp:txXfrm>
        <a:off x="931583" y="1011993"/>
        <a:ext cx="4828072" cy="806565"/>
      </dsp:txXfrm>
    </dsp:sp>
    <dsp:sp modelId="{B4263B6E-8DA3-4EFA-9F3D-AE8B674DBC46}">
      <dsp:nvSpPr>
        <dsp:cNvPr id="0" name=""/>
        <dsp:cNvSpPr/>
      </dsp:nvSpPr>
      <dsp:spPr>
        <a:xfrm>
          <a:off x="0" y="2020200"/>
          <a:ext cx="5759656" cy="806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76801A-4087-42C7-8880-E29F4804CDF7}">
      <dsp:nvSpPr>
        <dsp:cNvPr id="0" name=""/>
        <dsp:cNvSpPr/>
      </dsp:nvSpPr>
      <dsp:spPr>
        <a:xfrm>
          <a:off x="243986" y="2201677"/>
          <a:ext cx="443611" cy="4436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E0A27F-9AC8-4A19-BE30-341B4A18BCA1}">
      <dsp:nvSpPr>
        <dsp:cNvPr id="0" name=""/>
        <dsp:cNvSpPr/>
      </dsp:nvSpPr>
      <dsp:spPr>
        <a:xfrm>
          <a:off x="931583" y="2020200"/>
          <a:ext cx="4828072" cy="806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62" tIns="85362" rIns="85362" bIns="853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 Weeks out – Facebook/Twitter/Instagram/Email database with your Giveaway information</a:t>
          </a:r>
        </a:p>
      </dsp:txBody>
      <dsp:txXfrm>
        <a:off x="931583" y="2020200"/>
        <a:ext cx="4828072" cy="806565"/>
      </dsp:txXfrm>
    </dsp:sp>
    <dsp:sp modelId="{4A67FC79-573C-4271-9402-DA063F2120D3}">
      <dsp:nvSpPr>
        <dsp:cNvPr id="0" name=""/>
        <dsp:cNvSpPr/>
      </dsp:nvSpPr>
      <dsp:spPr>
        <a:xfrm>
          <a:off x="0" y="3028407"/>
          <a:ext cx="5759656" cy="806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33B4C7-34E0-41CE-AF86-768FB560A203}">
      <dsp:nvSpPr>
        <dsp:cNvPr id="0" name=""/>
        <dsp:cNvSpPr/>
      </dsp:nvSpPr>
      <dsp:spPr>
        <a:xfrm>
          <a:off x="243986" y="3209884"/>
          <a:ext cx="443611" cy="4436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512978-5FB2-4952-9D35-769BA887C3B0}">
      <dsp:nvSpPr>
        <dsp:cNvPr id="0" name=""/>
        <dsp:cNvSpPr/>
      </dsp:nvSpPr>
      <dsp:spPr>
        <a:xfrm>
          <a:off x="931583" y="3028407"/>
          <a:ext cx="4828072" cy="806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62" tIns="85362" rIns="85362" bIns="853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 Week out – Post on social media multiple times: about the show, who’s attending, booth activities</a:t>
          </a:r>
        </a:p>
      </dsp:txBody>
      <dsp:txXfrm>
        <a:off x="931583" y="3028407"/>
        <a:ext cx="4828072" cy="806565"/>
      </dsp:txXfrm>
    </dsp:sp>
    <dsp:sp modelId="{82B9AC31-48CB-4073-9FA8-C24B695AD921}">
      <dsp:nvSpPr>
        <dsp:cNvPr id="0" name=""/>
        <dsp:cNvSpPr/>
      </dsp:nvSpPr>
      <dsp:spPr>
        <a:xfrm>
          <a:off x="0" y="4036614"/>
          <a:ext cx="5759656" cy="806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8D9995-17F7-42B1-93F8-D50312857A0B}">
      <dsp:nvSpPr>
        <dsp:cNvPr id="0" name=""/>
        <dsp:cNvSpPr/>
      </dsp:nvSpPr>
      <dsp:spPr>
        <a:xfrm>
          <a:off x="243986" y="4218091"/>
          <a:ext cx="443611" cy="4436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443E7B-6A6A-4879-9FA0-6F66A1255FE4}">
      <dsp:nvSpPr>
        <dsp:cNvPr id="0" name=""/>
        <dsp:cNvSpPr/>
      </dsp:nvSpPr>
      <dsp:spPr>
        <a:xfrm>
          <a:off x="931583" y="4036614"/>
          <a:ext cx="4828072" cy="806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62" tIns="85362" rIns="85362" bIns="853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Showtime – Post “almost time” pics: traveling, set up, booth workers. Answer questions posted via the show hashtag</a:t>
          </a:r>
        </a:p>
      </dsp:txBody>
      <dsp:txXfrm>
        <a:off x="931583" y="4036614"/>
        <a:ext cx="4828072" cy="806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50AC-BE75-4780-AC7B-7700DD5C21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Trade/</a:t>
            </a:r>
            <a:r>
              <a:rPr lang="en-US" dirty="0" err="1"/>
              <a:t>rv</a:t>
            </a:r>
            <a:r>
              <a:rPr lang="en-US" dirty="0"/>
              <a:t> show prep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93ABE-5321-49F4-8DFF-594B802AC0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have a successful </a:t>
            </a:r>
            <a:r>
              <a:rPr lang="en-US" dirty="0" err="1"/>
              <a:t>rv</a:t>
            </a:r>
            <a:r>
              <a:rPr lang="en-US" dirty="0"/>
              <a:t> show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BA27F-70D3-4DCD-BAC2-3E139543E275}"/>
              </a:ext>
            </a:extLst>
          </p:cNvPr>
          <p:cNvSpPr txBox="1"/>
          <p:nvPr/>
        </p:nvSpPr>
        <p:spPr>
          <a:xfrm>
            <a:off x="6820250" y="4630723"/>
            <a:ext cx="440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Laurie </a:t>
            </a:r>
            <a:r>
              <a:rPr lang="en-US" dirty="0" err="1"/>
              <a:t>Adams,</a:t>
            </a:r>
            <a:r>
              <a:rPr lang="en-US" dirty="0"/>
              <a:t> Baraboo Hills Campground</a:t>
            </a:r>
          </a:p>
        </p:txBody>
      </p:sp>
    </p:spTree>
    <p:extLst>
      <p:ext uri="{BB962C8B-B14F-4D97-AF65-F5344CB8AC3E}">
        <p14:creationId xmlns:p14="http://schemas.microsoft.com/office/powerpoint/2010/main" val="3346182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7D09-8EF7-487F-8687-543CE6333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A2D61-CEE0-4A55-9134-68C92CCA2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who is attending trade show">
            <a:extLst>
              <a:ext uri="{FF2B5EF4-FFF2-40B4-BE49-F238E27FC236}">
                <a16:creationId xmlns:a16="http://schemas.microsoft.com/office/drawing/2014/main" id="{7A4B3074-5B8E-4A58-8E3F-FFFC62EE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04813"/>
            <a:ext cx="10982325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6E9F57-6AB8-4C45-A920-B1861458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0000">
            <a:off x="2567231" y="1003258"/>
            <a:ext cx="7057539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50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AA8B0-46E1-450B-9249-6AB764A7D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34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6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5E1885-4B77-4930-AF94-83DC34F5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CED8F1-A066-4193-A0C6-FA32AABA2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C2AD83-6F23-413C-AD90-9F32AF82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8" y="6581"/>
            <a:ext cx="11741281" cy="5600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0F38B-35F7-4AF3-A512-70FA18D853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00" b="13797"/>
          <a:stretch/>
        </p:blipFill>
        <p:spPr>
          <a:xfrm>
            <a:off x="1451206" y="321733"/>
            <a:ext cx="8823737" cy="49633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67BE40-CEB0-42C0-A019-83612A9D1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527" y="6581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A1CF79-E584-4525-AB80-C5E826445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FF68DC-7619-4C0C-B291-0018372D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003435F-4995-49A0-9B3D-4955D282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3459359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D615-EEE0-4BF5-86D7-08490286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586" y="685800"/>
            <a:ext cx="6374097" cy="1151965"/>
          </a:xfrm>
        </p:spPr>
        <p:txBody>
          <a:bodyPr>
            <a:normAutofit/>
          </a:bodyPr>
          <a:lstStyle/>
          <a:p>
            <a:r>
              <a:rPr lang="en-US" dirty="0"/>
              <a:t>Arrange pictures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DD4F1DB-248F-4982-A1C0-6D66A35CC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38"/>
          <a:stretch/>
        </p:blipFill>
        <p:spPr>
          <a:xfrm>
            <a:off x="404226" y="10"/>
            <a:ext cx="3840480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D25AD15B-3C12-444C-B1C5-04199FAC10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906" y="2142066"/>
            <a:ext cx="6380777" cy="3232519"/>
          </a:xfrm>
        </p:spPr>
        <p:txBody>
          <a:bodyPr>
            <a:normAutofit/>
          </a:bodyPr>
          <a:lstStyle/>
          <a:p>
            <a:r>
              <a:rPr lang="en-US" dirty="0"/>
              <a:t>Name of campground at top</a:t>
            </a:r>
          </a:p>
          <a:p>
            <a:r>
              <a:rPr lang="en-US" dirty="0"/>
              <a:t>Website</a:t>
            </a:r>
          </a:p>
          <a:p>
            <a:r>
              <a:rPr lang="en-US" dirty="0"/>
              <a:t>11 x 18 pictures</a:t>
            </a:r>
          </a:p>
          <a:p>
            <a:r>
              <a:rPr lang="en-US" dirty="0"/>
              <a:t>Titles – tell the story</a:t>
            </a:r>
          </a:p>
          <a:p>
            <a:r>
              <a:rPr lang="en-US" dirty="0"/>
              <a:t>Advertise if you have seasonal spots open</a:t>
            </a:r>
          </a:p>
          <a:p>
            <a:r>
              <a:rPr lang="en-US" dirty="0"/>
              <a:t>This display is on sale – see me after the seminar</a:t>
            </a:r>
          </a:p>
        </p:txBody>
      </p:sp>
    </p:spTree>
    <p:extLst>
      <p:ext uri="{BB962C8B-B14F-4D97-AF65-F5344CB8AC3E}">
        <p14:creationId xmlns:p14="http://schemas.microsoft.com/office/powerpoint/2010/main" val="3672981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>
            <a:extLst>
              <a:ext uri="{FF2B5EF4-FFF2-40B4-BE49-F238E27FC236}">
                <a16:creationId xmlns:a16="http://schemas.microsoft.com/office/drawing/2014/main" id="{4412F17E-378A-48DF-A7D0-616F75D5C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6" name="Freeform 11">
            <a:extLst>
              <a:ext uri="{FF2B5EF4-FFF2-40B4-BE49-F238E27FC236}">
                <a16:creationId xmlns:a16="http://schemas.microsoft.com/office/drawing/2014/main" id="{908915DF-1091-4602-9B1A-C0677439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6CFA88D5-4955-401D-884D-20970DD4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164D267B-C17A-4774-88F8-99CC562E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4">
            <a:extLst>
              <a:ext uri="{FF2B5EF4-FFF2-40B4-BE49-F238E27FC236}">
                <a16:creationId xmlns:a16="http://schemas.microsoft.com/office/drawing/2014/main" id="{C1C5AED6-50C3-434F-B16D-A7A83376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0" name="5-Point Star 24">
            <a:extLst>
              <a:ext uri="{FF2B5EF4-FFF2-40B4-BE49-F238E27FC236}">
                <a16:creationId xmlns:a16="http://schemas.microsoft.com/office/drawing/2014/main" id="{AFF213A5-1AFF-47E9-83C0-F71BD7388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CCE5A-3202-4BF7-BBE9-300AF5CFB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0" r="2" b="15066"/>
          <a:stretch/>
        </p:blipFill>
        <p:spPr>
          <a:xfrm rot="21420000">
            <a:off x="-173988" y="-187910"/>
            <a:ext cx="7709085" cy="7255107"/>
          </a:xfrm>
          <a:custGeom>
            <a:avLst/>
            <a:gdLst>
              <a:gd name="connsiteX0" fmla="*/ 359050 w 7709085"/>
              <a:gd name="connsiteY0" fmla="*/ 0 h 7255107"/>
              <a:gd name="connsiteX1" fmla="*/ 7709084 w 7709085"/>
              <a:gd name="connsiteY1" fmla="*/ 385199 h 7255107"/>
              <a:gd name="connsiteX2" fmla="*/ 7709085 w 7709085"/>
              <a:gd name="connsiteY2" fmla="*/ 7255107 h 7255107"/>
              <a:gd name="connsiteX3" fmla="*/ 0 w 7709085"/>
              <a:gd name="connsiteY3" fmla="*/ 6851091 h 725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9085" h="7255107">
                <a:moveTo>
                  <a:pt x="359050" y="0"/>
                </a:moveTo>
                <a:lnTo>
                  <a:pt x="7709084" y="385199"/>
                </a:lnTo>
                <a:lnTo>
                  <a:pt x="7709085" y="7255107"/>
                </a:lnTo>
                <a:lnTo>
                  <a:pt x="0" y="6851091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E0EB79-297F-43F4-BC3B-D8043BFD2F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23" r="1" b="11942"/>
          <a:stretch/>
        </p:blipFill>
        <p:spPr>
          <a:xfrm rot="21420000">
            <a:off x="7537687" y="-126714"/>
            <a:ext cx="4830396" cy="7099682"/>
          </a:xfrm>
          <a:custGeom>
            <a:avLst/>
            <a:gdLst>
              <a:gd name="connsiteX0" fmla="*/ 0 w 4833613"/>
              <a:gd name="connsiteY0" fmla="*/ 0 h 7104410"/>
              <a:gd name="connsiteX1" fmla="*/ 4833613 w 4833613"/>
              <a:gd name="connsiteY1" fmla="*/ 253319 h 7104410"/>
              <a:gd name="connsiteX2" fmla="*/ 4474563 w 4833613"/>
              <a:gd name="connsiteY2" fmla="*/ 7104410 h 7104410"/>
              <a:gd name="connsiteX3" fmla="*/ 0 w 4833613"/>
              <a:gd name="connsiteY3" fmla="*/ 6869908 h 710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3613" h="7104410">
                <a:moveTo>
                  <a:pt x="0" y="0"/>
                </a:moveTo>
                <a:lnTo>
                  <a:pt x="4833613" y="253319"/>
                </a:lnTo>
                <a:lnTo>
                  <a:pt x="4474563" y="7104410"/>
                </a:lnTo>
                <a:lnTo>
                  <a:pt x="0" y="6869908"/>
                </a:lnTo>
                <a:close/>
              </a:path>
            </a:pathLst>
          </a:custGeom>
        </p:spPr>
      </p:pic>
      <p:sp>
        <p:nvSpPr>
          <p:cNvPr id="41" name="Freeform 23">
            <a:extLst>
              <a:ext uri="{FF2B5EF4-FFF2-40B4-BE49-F238E27FC236}">
                <a16:creationId xmlns:a16="http://schemas.microsoft.com/office/drawing/2014/main" id="{8B11CA5C-B5E3-4EFA-BCF6-C4CE38563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7892" y="3171468"/>
            <a:ext cx="11337702" cy="3139633"/>
          </a:xfrm>
          <a:custGeom>
            <a:avLst/>
            <a:gdLst>
              <a:gd name="connsiteX0" fmla="*/ 11201667 w 11337702"/>
              <a:gd name="connsiteY0" fmla="*/ 0 h 3139633"/>
              <a:gd name="connsiteX1" fmla="*/ 11337702 w 11337702"/>
              <a:gd name="connsiteY1" fmla="*/ 2535626 h 3139633"/>
              <a:gd name="connsiteX2" fmla="*/ 8445 w 11337702"/>
              <a:gd name="connsiteY2" fmla="*/ 3139633 h 3139633"/>
              <a:gd name="connsiteX3" fmla="*/ 508 w 11337702"/>
              <a:gd name="connsiteY3" fmla="*/ 772722 h 3139633"/>
              <a:gd name="connsiteX4" fmla="*/ 0 w 11337702"/>
              <a:gd name="connsiteY4" fmla="*/ 597204 h 313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7702" h="3139633">
                <a:moveTo>
                  <a:pt x="11201667" y="0"/>
                </a:moveTo>
                <a:lnTo>
                  <a:pt x="11337702" y="2535626"/>
                </a:lnTo>
                <a:lnTo>
                  <a:pt x="8445" y="3139633"/>
                </a:lnTo>
                <a:cubicBezTo>
                  <a:pt x="10562" y="2610219"/>
                  <a:pt x="3154" y="1561693"/>
                  <a:pt x="508" y="772722"/>
                </a:cubicBezTo>
                <a:lnTo>
                  <a:pt x="0" y="597204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930E0-3662-41BB-8D48-66920F00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32474" y="3680785"/>
            <a:ext cx="10178799" cy="1346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>
                <a:solidFill>
                  <a:schemeClr val="bg1"/>
                </a:solidFill>
              </a:rPr>
              <a:t>Host a game at your booth</a:t>
            </a:r>
          </a:p>
        </p:txBody>
      </p:sp>
      <p:sp>
        <p:nvSpPr>
          <p:cNvPr id="42" name="5-Point Star 24">
            <a:extLst>
              <a:ext uri="{FF2B5EF4-FFF2-40B4-BE49-F238E27FC236}">
                <a16:creationId xmlns:a16="http://schemas.microsoft.com/office/drawing/2014/main" id="{08AAA5C3-EF4F-4876-B973-96731FF8F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5492692" y="5364445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779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3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EACA9E-8906-4196-8BD2-641FB35B7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18D124B-418D-44DE-BA73-90C617190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36666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DF650842-BA14-4137-95A6-2F419707C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04" y="0"/>
            <a:ext cx="530809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91568-4D3E-4136-AFAB-B37F64F0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39" y="1304458"/>
            <a:ext cx="4333118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/>
              <a:t>Games to engage guests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A657C2-966C-477E-A494-B7C32AF3D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162" y="0"/>
            <a:ext cx="5255022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29E0A2-B8BF-4890-8C82-51F2C06C4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163" y="5762147"/>
            <a:ext cx="5266944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0D4AC3-9039-4677-98C7-8034ED12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2" y="450792"/>
            <a:ext cx="5634294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789FF3-EC82-4F9C-990F-D934415E73D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r="20310"/>
          <a:stretch/>
        </p:blipFill>
        <p:spPr>
          <a:xfrm rot="5400000">
            <a:off x="6174800" y="845999"/>
            <a:ext cx="5482657" cy="51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2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CF33-0B91-4D83-A8B8-D6ABC9A6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094" y="685800"/>
            <a:ext cx="4210873" cy="1151965"/>
          </a:xfrm>
        </p:spPr>
        <p:txBody>
          <a:bodyPr>
            <a:normAutofit/>
          </a:bodyPr>
          <a:lstStyle/>
          <a:p>
            <a:r>
              <a:rPr lang="en-US" sz="3800"/>
              <a:t>Its all about the kids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42FBF-E6D8-45BD-9902-4F0CC04BE1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4209992" cy="286634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If you entice the kids, the parents will follow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Games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Candy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Fun pictures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Touchy feely “stuff”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Furry mascot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7DF66-9C53-4104-A2D0-29A84D227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1282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D3A07-F7C5-46F2-B42C-9208E1CC0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83" r="-1" b="8783"/>
          <a:stretch/>
        </p:blipFill>
        <p:spPr>
          <a:xfrm rot="5400000">
            <a:off x="4806325" y="1494782"/>
            <a:ext cx="4219633" cy="2608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A18B2-8481-4551-B055-719A3A3AB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22" r="4" b="5599"/>
          <a:stretch/>
        </p:blipFill>
        <p:spPr>
          <a:xfrm rot="5400000">
            <a:off x="7538141" y="1488992"/>
            <a:ext cx="4225838" cy="2614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8709E0-C676-4D8A-90B9-0643E95E7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3034">
            <a:off x="2951592" y="2871483"/>
            <a:ext cx="2182491" cy="19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01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1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9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9EACA9E-8906-4196-8BD2-641FB35B7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518D124B-418D-44DE-BA73-90C617190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36666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DF650842-BA14-4137-95A6-2F419707C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04" y="0"/>
            <a:ext cx="530809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56948-098D-4ED5-AB4E-DA09C8D8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39" y="1304458"/>
            <a:ext cx="4333118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/>
              <a:t>Booth idea</a:t>
            </a:r>
          </a:p>
        </p:txBody>
      </p:sp>
      <p:sp>
        <p:nvSpPr>
          <p:cNvPr id="34" name="Content Placeholder 9">
            <a:extLst>
              <a:ext uri="{FF2B5EF4-FFF2-40B4-BE49-F238E27FC236}">
                <a16:creationId xmlns:a16="http://schemas.microsoft.com/office/drawing/2014/main" id="{E32ABB94-7E4A-4FA0-8587-D3B9B03E91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039" y="4206239"/>
            <a:ext cx="4333117" cy="10669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See  the table cover ??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9A657C2-966C-477E-A494-B7C32AF3D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162" y="0"/>
            <a:ext cx="5255022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029E0A2-B8BF-4890-8C82-51F2C06C4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163" y="5762147"/>
            <a:ext cx="5266944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00D4AC3-9039-4677-98C7-8034ED12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2" y="450792"/>
            <a:ext cx="5634294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0273F94-91A8-4752-A052-AC1565E87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10"/>
          <a:stretch/>
        </p:blipFill>
        <p:spPr>
          <a:xfrm rot="5400000">
            <a:off x="6174800" y="845999"/>
            <a:ext cx="5482657" cy="51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2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0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A4DAE9-8810-461F-9FED-7768CD2D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62263" y="655592"/>
            <a:ext cx="5428489" cy="32786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400"/>
              <a:t>What 2 signs stick 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05EC4-A386-4F00-99DD-9152DE95C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0" r="27559" b="-3"/>
          <a:stretch/>
        </p:blipFill>
        <p:spPr>
          <a:xfrm rot="26820000">
            <a:off x="6635077" y="176269"/>
            <a:ext cx="3813745" cy="42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5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8FC9-0653-40E7-AD89-9A84B31A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9" y="278153"/>
            <a:ext cx="10396882" cy="1151965"/>
          </a:xfrm>
        </p:spPr>
        <p:txBody>
          <a:bodyPr>
            <a:normAutofit/>
          </a:bodyPr>
          <a:lstStyle/>
          <a:p>
            <a:r>
              <a:rPr lang="en-US" sz="4400" dirty="0"/>
              <a:t>Let me introduce myself…….#that’s </a:t>
            </a:r>
            <a:r>
              <a:rPr lang="en-US" sz="4400" dirty="0" err="1"/>
              <a:t>laurie</a:t>
            </a:r>
            <a:endParaRPr lang="en-US" sz="4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952BC4-8438-4CFF-80A9-72EDAE286B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30749" y="1430118"/>
            <a:ext cx="5260209" cy="3945157"/>
          </a:xfrm>
        </p:spPr>
      </p:pic>
    </p:spTree>
    <p:extLst>
      <p:ext uri="{BB962C8B-B14F-4D97-AF65-F5344CB8AC3E}">
        <p14:creationId xmlns:p14="http://schemas.microsoft.com/office/powerpoint/2010/main" val="3650704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CAFF2-1F31-498A-BF82-D7A9624D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12" y="685800"/>
            <a:ext cx="3072869" cy="1151965"/>
          </a:xfrm>
        </p:spPr>
        <p:txBody>
          <a:bodyPr>
            <a:normAutofit/>
          </a:bodyPr>
          <a:lstStyle/>
          <a:p>
            <a:r>
              <a:rPr lang="en-US" sz="3700"/>
              <a:t>Prizes for addresses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0EBDF3C-61A6-450C-8532-9276D9A1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sign up">
            <a:extLst>
              <a:ext uri="{FF2B5EF4-FFF2-40B4-BE49-F238E27FC236}">
                <a16:creationId xmlns:a16="http://schemas.microsoft.com/office/drawing/2014/main" id="{C4FF59A3-58BC-44D5-9212-526FC9B6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7" y="890753"/>
            <a:ext cx="6557897" cy="381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3542F-6B6A-4B1E-A6A8-A4F271300E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06592" y="2071048"/>
            <a:ext cx="3076090" cy="3072290"/>
          </a:xfrm>
        </p:spPr>
        <p:txBody>
          <a:bodyPr anchor="t">
            <a:normAutofit/>
          </a:bodyPr>
          <a:lstStyle/>
          <a:p>
            <a:r>
              <a:rPr lang="en-US" sz="1800" dirty="0"/>
              <a:t>Advertise a 2 night stay 	</a:t>
            </a:r>
          </a:p>
          <a:p>
            <a:r>
              <a:rPr lang="en-US" sz="1800" dirty="0"/>
              <a:t>Register here</a:t>
            </a:r>
          </a:p>
          <a:p>
            <a:r>
              <a:rPr lang="en-US" sz="1800" dirty="0"/>
              <a:t>Obtain name &amp; address or email</a:t>
            </a:r>
          </a:p>
          <a:p>
            <a:r>
              <a:rPr lang="en-US" sz="1800" dirty="0"/>
              <a:t>Use these addresses each year to send new brochures/mailings</a:t>
            </a:r>
          </a:p>
        </p:txBody>
      </p:sp>
    </p:spTree>
    <p:extLst>
      <p:ext uri="{BB962C8B-B14F-4D97-AF65-F5344CB8AC3E}">
        <p14:creationId xmlns:p14="http://schemas.microsoft.com/office/powerpoint/2010/main" val="2369215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8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6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A77901-1FF5-4A58-B667-A7822335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/>
              <a:t>giveaways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7F21E2-A111-4494-A22C-222151EE7B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3174" r="21198" b="-1"/>
          <a:stretch/>
        </p:blipFill>
        <p:spPr>
          <a:xfrm rot="21420000">
            <a:off x="-118586" y="237518"/>
            <a:ext cx="4633277" cy="4518254"/>
          </a:xfrm>
          <a:custGeom>
            <a:avLst/>
            <a:gdLst>
              <a:gd name="connsiteX0" fmla="*/ 4633277 w 4633277"/>
              <a:gd name="connsiteY0" fmla="*/ 0 h 4410442"/>
              <a:gd name="connsiteX1" fmla="*/ 4633277 w 4633277"/>
              <a:gd name="connsiteY1" fmla="*/ 4410442 h 4410442"/>
              <a:gd name="connsiteX2" fmla="*/ 0 w 4633277"/>
              <a:gd name="connsiteY2" fmla="*/ 4410442 h 4410442"/>
              <a:gd name="connsiteX3" fmla="*/ 231142 w 4633277"/>
              <a:gd name="connsiteY3" fmla="*/ 0 h 44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</p:spPr>
      </p:pic>
      <p:sp>
        <p:nvSpPr>
          <p:cNvPr id="48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4115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69F0-B2DE-4788-8A3C-C32D94240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1395919"/>
          </a:xfrm>
        </p:spPr>
        <p:txBody>
          <a:bodyPr>
            <a:normAutofit fontScale="90000"/>
          </a:bodyPr>
          <a:lstStyle/>
          <a:p>
            <a:r>
              <a:rPr lang="en-US" dirty="0"/>
              <a:t>Necessities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6B020-70DA-4BD6-9A16-2BBD538550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Bring supplies!</a:t>
            </a:r>
          </a:p>
          <a:p>
            <a:r>
              <a:rPr lang="en-US" dirty="0"/>
              <a:t>Tools</a:t>
            </a:r>
          </a:p>
          <a:p>
            <a:r>
              <a:rPr lang="en-US" dirty="0"/>
              <a:t>Toiletries</a:t>
            </a:r>
          </a:p>
          <a:p>
            <a:r>
              <a:rPr lang="en-US" dirty="0"/>
              <a:t>Office supplies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67FF0-D903-40C6-9FE2-18335080A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933" y="1429992"/>
            <a:ext cx="4126861" cy="2665533"/>
          </a:xfrm>
        </p:spPr>
        <p:txBody>
          <a:bodyPr/>
          <a:lstStyle/>
          <a:p>
            <a:r>
              <a:rPr lang="en-US" dirty="0"/>
              <a:t>It can get quiet at times………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765EF-277D-4246-83B7-A444D627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157" y="1429992"/>
            <a:ext cx="4267200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C13DB-A816-4613-B4BF-514B1E9D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40879">
            <a:off x="1520053" y="2365069"/>
            <a:ext cx="2320618" cy="17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89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6712F-8CE8-4493-A111-BB4AC5A4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ready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DAA49-772F-45D9-ADF6-F47F7E8AD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 that seasonal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A8599-8599-4FD5-82F1-97A109B0BBC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Bring seasonal agreement with you</a:t>
            </a:r>
          </a:p>
          <a:p>
            <a:r>
              <a:rPr lang="en-US" dirty="0"/>
              <a:t>Just in case…..</a:t>
            </a:r>
          </a:p>
          <a:p>
            <a:r>
              <a:rPr lang="en-US" dirty="0"/>
              <a:t>Know what sites are open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FBFD73-9D94-47EB-803D-81A8CCE32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Make that reservation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7A7AE0C-54D2-4508-B657-3A3664F1D91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05" b="20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8930ED-C3CC-4F68-9CEC-AEE5B10B42C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Have laptop in hand</a:t>
            </a:r>
          </a:p>
          <a:p>
            <a:r>
              <a:rPr lang="en-US" dirty="0"/>
              <a:t>They want to know now</a:t>
            </a:r>
          </a:p>
          <a:p>
            <a:r>
              <a:rPr lang="en-US" dirty="0"/>
              <a:t>Is it available ??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2E897D-42C6-4655-8F78-A850D602F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Show that rental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832E4DD-81EE-4503-BB71-D1BE939E1A2A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19049" b="19049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BE72F2-934B-439C-B47E-C9065D504636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Pictures of cabins</a:t>
            </a:r>
          </a:p>
          <a:p>
            <a:r>
              <a:rPr lang="en-US" dirty="0"/>
              <a:t>Is it available</a:t>
            </a:r>
          </a:p>
          <a:p>
            <a:r>
              <a:rPr lang="en-US" dirty="0"/>
              <a:t>How many does it sleep ?</a:t>
            </a:r>
          </a:p>
        </p:txBody>
      </p:sp>
      <p:pic>
        <p:nvPicPr>
          <p:cNvPr id="5122" name="Picture 2" descr="Image result for contract icon">
            <a:extLst>
              <a:ext uri="{FF2B5EF4-FFF2-40B4-BE49-F238E27FC236}">
                <a16:creationId xmlns:a16="http://schemas.microsoft.com/office/drawing/2014/main" id="{0C29E41C-BC19-465A-A69D-B00FB286CE5A}"/>
              </a:ext>
            </a:extLst>
          </p:cNvPr>
          <p:cNvPicPr>
            <a:picLocks noGrp="1" noChangeAspect="1" noChangeArrowheads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7" b="26787"/>
          <a:stretch>
            <a:fillRect/>
          </a:stretch>
        </p:blipFill>
        <p:spPr bwMode="auto">
          <a:xfrm>
            <a:off x="684768" y="2062925"/>
            <a:ext cx="3311140" cy="153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437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1137F-CCA1-4CDB-A881-7E29E98E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400"/>
              <a:t>Bring comfortable chairs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4FBA5-220F-4520-9592-8E25ECCCBE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80" r="3" b="11145"/>
          <a:stretch/>
        </p:blipFill>
        <p:spPr>
          <a:xfrm rot="21420000">
            <a:off x="-118586" y="237518"/>
            <a:ext cx="4633277" cy="4518254"/>
          </a:xfrm>
          <a:custGeom>
            <a:avLst/>
            <a:gdLst>
              <a:gd name="connsiteX0" fmla="*/ 4633277 w 4633277"/>
              <a:gd name="connsiteY0" fmla="*/ 0 h 4410442"/>
              <a:gd name="connsiteX1" fmla="*/ 4633277 w 4633277"/>
              <a:gd name="connsiteY1" fmla="*/ 4410442 h 4410442"/>
              <a:gd name="connsiteX2" fmla="*/ 0 w 4633277"/>
              <a:gd name="connsiteY2" fmla="*/ 4410442 h 4410442"/>
              <a:gd name="connsiteX3" fmla="*/ 231142 w 4633277"/>
              <a:gd name="connsiteY3" fmla="*/ 0 h 44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</p:spPr>
      </p:pic>
      <p:sp>
        <p:nvSpPr>
          <p:cNvPr id="20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80567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D2FF5-C78D-4D0F-A2C2-55D9A33B0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ABCD50-2A43-4A08-8C91-7149DE056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0B66C21B-84DF-40D9-824D-29F01DB17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07EC9A-1A49-428D-BC58-912B66DE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D6D-5A4F-4E1C-9E51-92243D2B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4858965" cy="484696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Plan, plan, plan your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A8FD5-8490-4802-AB8A-EC16B4BF55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27446" y="685800"/>
            <a:ext cx="4453061" cy="4846967"/>
          </a:xfrm>
        </p:spPr>
        <p:txBody>
          <a:bodyPr>
            <a:normAutofit/>
          </a:bodyPr>
          <a:lstStyle/>
          <a:p>
            <a:r>
              <a:rPr lang="en-US" dirty="0"/>
              <a:t>Don’t put a table between yourself and the customer. </a:t>
            </a:r>
          </a:p>
          <a:p>
            <a:r>
              <a:rPr lang="en-US" dirty="0"/>
              <a:t>It is very easy to become complacent during the lulls at trade shows and find yourself absorbed in checking e-mails etc. behind the table and not engaging people at all. </a:t>
            </a:r>
          </a:p>
          <a:p>
            <a:r>
              <a:rPr lang="en-US" dirty="0"/>
              <a:t>Set your table up in a manner that invites people to come INTO your booth. Camping is friendly, be friendly!</a:t>
            </a:r>
          </a:p>
        </p:txBody>
      </p:sp>
    </p:spTree>
    <p:extLst>
      <p:ext uri="{BB962C8B-B14F-4D97-AF65-F5344CB8AC3E}">
        <p14:creationId xmlns:p14="http://schemas.microsoft.com/office/powerpoint/2010/main" val="3253798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691BDF7-74ED-406A-8A22-22721EE5F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3544B1A-9E28-4189-AE12-8CDBA2C0F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7" name="Rectangle 16">
              <a:extLst>
                <a:ext uri="{FF2B5EF4-FFF2-40B4-BE49-F238E27FC236}">
                  <a16:creationId xmlns:a16="http://schemas.microsoft.com/office/drawing/2014/main" id="{2B6A25A0-6CD9-45B3-A42D-509D3E2F2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8AFC8E5-EE69-4EDA-9BAA-D9650668B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1EE848-149F-4FB9-B7EF-229308554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CCD5F-7365-4355-8619-BEE9D8AF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Pre show marketing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digital marketing plan</a:t>
            </a: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2C393E1B-A870-48BF-8E05-015BE2F51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766769"/>
              </p:ext>
            </p:extLst>
          </p:nvPr>
        </p:nvGraphicFramePr>
        <p:xfrm>
          <a:off x="5294108" y="685800"/>
          <a:ext cx="5759656" cy="484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71771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64F4-97D5-413C-8E33-70D1CD02D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372534"/>
            <a:ext cx="10394706" cy="1465232"/>
          </a:xfrm>
        </p:spPr>
        <p:txBody>
          <a:bodyPr>
            <a:normAutofit fontScale="90000"/>
          </a:bodyPr>
          <a:lstStyle/>
          <a:p>
            <a:r>
              <a:rPr lang="en-US" dirty="0"/>
              <a:t>Social media – stay active</a:t>
            </a:r>
            <a:br>
              <a:rPr lang="en-US" dirty="0"/>
            </a:br>
            <a:r>
              <a:rPr lang="en-US" dirty="0"/>
              <a:t>tell all your peeps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0A0AC-A09C-42AC-8305-70D9E8D3F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facebook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48FDC-0D68-4222-AC6D-5E84F302A58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095090" y="2679580"/>
            <a:ext cx="2455475" cy="2489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9A364-5717-4F36-8FDC-CE7045493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instagram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34E526-7FDF-4902-ADA8-1DEECAF22FE6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056248" y="3487852"/>
            <a:ext cx="1655064" cy="15323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038F97-0E3C-498E-9F18-24D13198F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twitter</a:t>
            </a:r>
          </a:p>
        </p:txBody>
      </p:sp>
      <p:pic>
        <p:nvPicPr>
          <p:cNvPr id="1026" name="Picture 2" descr="Image result for facebook icon">
            <a:extLst>
              <a:ext uri="{FF2B5EF4-FFF2-40B4-BE49-F238E27FC236}">
                <a16:creationId xmlns:a16="http://schemas.microsoft.com/office/drawing/2014/main" id="{F19B8F4B-FC97-4393-8A21-AC1AF3AB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7" y="2679580"/>
            <a:ext cx="2874473" cy="21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nstagram icon">
            <a:extLst>
              <a:ext uri="{FF2B5EF4-FFF2-40B4-BE49-F238E27FC236}">
                <a16:creationId xmlns:a16="http://schemas.microsoft.com/office/drawing/2014/main" id="{2FC5866E-644E-4AEA-8C44-93EAE73AD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2846049"/>
            <a:ext cx="21240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witter icon">
            <a:extLst>
              <a:ext uri="{FF2B5EF4-FFF2-40B4-BE49-F238E27FC236}">
                <a16:creationId xmlns:a16="http://schemas.microsoft.com/office/drawing/2014/main" id="{E282E685-DD26-4B14-B1E1-440C73447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985" y="2671642"/>
            <a:ext cx="2379548" cy="237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15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402D60-C880-4612-919F-AAD710A4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 different mindsets of a tradeshow attendee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57F470-F1C8-4DC6-A3F6-31D9848B4A8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Scholar – serious hunt for campgrounds</a:t>
            </a:r>
          </a:p>
          <a:p>
            <a:r>
              <a:rPr lang="en-US" dirty="0"/>
              <a:t>Explorer – no stone unturned</a:t>
            </a:r>
          </a:p>
          <a:p>
            <a:r>
              <a:rPr lang="en-US" dirty="0"/>
              <a:t>Detective – collects every brochure</a:t>
            </a:r>
          </a:p>
          <a:p>
            <a:r>
              <a:rPr lang="en-US" dirty="0"/>
              <a:t>Fashionista – what’s in &amp; what’s out?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12A99989-717B-4E60-B10A-DA0ACECD22D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Shopper – </a:t>
            </a:r>
            <a:r>
              <a:rPr lang="en-US" dirty="0" err="1"/>
              <a:t>makin</a:t>
            </a:r>
            <a:r>
              <a:rPr lang="en-US" dirty="0"/>
              <a:t>’ her reservation today!</a:t>
            </a:r>
          </a:p>
          <a:p>
            <a:r>
              <a:rPr lang="en-US" dirty="0"/>
              <a:t>Pillager – collector of freebies, candy</a:t>
            </a:r>
          </a:p>
          <a:p>
            <a:r>
              <a:rPr lang="en-US" dirty="0"/>
              <a:t>Social butterfly – you aren’t here to see, but to “be seen” too</a:t>
            </a:r>
          </a:p>
          <a:p>
            <a:r>
              <a:rPr lang="en-US" dirty="0"/>
              <a:t>Judge – let the campgrounds plead their case and after much thought, you book</a:t>
            </a:r>
          </a:p>
        </p:txBody>
      </p:sp>
    </p:spTree>
    <p:extLst>
      <p:ext uri="{BB962C8B-B14F-4D97-AF65-F5344CB8AC3E}">
        <p14:creationId xmlns:p14="http://schemas.microsoft.com/office/powerpoint/2010/main" val="1368962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679E24-B442-48DA-91F5-D20C35276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7FFD68E-AD03-4180-8BBB-B3E7DE0D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B36C81B8-0929-4B46-BCB0-00954C0E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A771D040-DA75-4CDB-859B-07D4C809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7C64C-CFCE-45F6-B8D4-4B46AB898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686C8F-E963-4FEA-8947-855EB295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571500"/>
            <a:ext cx="4526328" cy="12662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  Get in the bag 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76CF47-78D1-45D4-B8A5-05DD68D9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67518-6828-445E-9CDD-DE80E0FCD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08" y="1409462"/>
            <a:ext cx="5099864" cy="27794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B2035-F610-4C4D-8DD1-08443BD8C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1610" y="2071048"/>
            <a:ext cx="4531072" cy="30722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Literature Distribution Program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Are you in the bag ?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26,000 brochures into the hands of    	strangers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4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C53C8BF-9653-4474-9153-4FE835420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7C08F021-28CE-479A-B96B-5252A9DDF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5">
            <a:extLst>
              <a:ext uri="{FF2B5EF4-FFF2-40B4-BE49-F238E27FC236}">
                <a16:creationId xmlns:a16="http://schemas.microsoft.com/office/drawing/2014/main" id="{09507514-A010-4863-8E99-AB3983760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89490-C882-4DF3-9D84-EA3FB54A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4" y="1304458"/>
            <a:ext cx="5778684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/>
              <a:t>who has done a trade show ?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015C3BB-3CA4-4964-8FB4-7DA3FBB63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41F53E-EAF1-4AF0-9386-A74DFBA20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7210737-D731-4ED9-8D08-A238C71D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do something new">
            <a:extLst>
              <a:ext uri="{FF2B5EF4-FFF2-40B4-BE49-F238E27FC236}">
                <a16:creationId xmlns:a16="http://schemas.microsoft.com/office/drawing/2014/main" id="{C345864A-7591-4035-B80C-0F81908CF927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r="1434" b="3"/>
          <a:stretch/>
        </p:blipFill>
        <p:spPr bwMode="auto">
          <a:xfrm>
            <a:off x="7798182" y="684680"/>
            <a:ext cx="3697956" cy="54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89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A761382-B117-4485-9517-167E8CC76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3FFDFB6-375E-4EFC-B052-B2CFB2DB44F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9513D49F-1216-4B6D-93A0-4C90F8D1B3A7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03" y="2063396"/>
            <a:ext cx="3311525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863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DFECB-3C89-4971-B63D-EF26C1B2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400"/>
              <a:t>Why do a trade show  ??</a:t>
            </a:r>
          </a:p>
        </p:txBody>
      </p:sp>
      <p:pic>
        <p:nvPicPr>
          <p:cNvPr id="3074" name="Picture 2" descr="Image result for why do it">
            <a:extLst>
              <a:ext uri="{FF2B5EF4-FFF2-40B4-BE49-F238E27FC236}">
                <a16:creationId xmlns:a16="http://schemas.microsoft.com/office/drawing/2014/main" id="{7B677130-F092-42E7-9375-3483793928F8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r="17639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>
              <a:gd name="connsiteX0" fmla="*/ 4633277 w 4633277"/>
              <a:gd name="connsiteY0" fmla="*/ 0 h 4410442"/>
              <a:gd name="connsiteX1" fmla="*/ 4633277 w 4633277"/>
              <a:gd name="connsiteY1" fmla="*/ 4410442 h 4410442"/>
              <a:gd name="connsiteX2" fmla="*/ 0 w 4633277"/>
              <a:gd name="connsiteY2" fmla="*/ 4410442 h 4410442"/>
              <a:gd name="connsiteX3" fmla="*/ 231142 w 4633277"/>
              <a:gd name="connsiteY3" fmla="*/ 0 h 44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5661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8A73-69AA-4774-8FCE-E906D2C00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started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7AF4-408E-4E5B-8EB2-14A73DDD2D2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Once you’ve registered for the show, book your hotel !</a:t>
            </a:r>
          </a:p>
          <a:p>
            <a:r>
              <a:rPr lang="en-US" dirty="0"/>
              <a:t>Decide who is going – need bodies</a:t>
            </a:r>
          </a:p>
          <a:p>
            <a:r>
              <a:rPr lang="en-US" dirty="0"/>
              <a:t>Get your brochure up to date, need 2500 per show or more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7ED48-B317-497B-9F21-B67A941CDAB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Purchase a display booth</a:t>
            </a:r>
          </a:p>
          <a:p>
            <a:pPr lvl="1"/>
            <a:r>
              <a:rPr lang="en-US" dirty="0"/>
              <a:t>This can take awhile – don’t wait!   </a:t>
            </a:r>
          </a:p>
          <a:p>
            <a:pPr lvl="1"/>
            <a:r>
              <a:rPr lang="en-US" dirty="0"/>
              <a:t>Month lead time</a:t>
            </a:r>
          </a:p>
          <a:p>
            <a:pPr lvl="1"/>
            <a:r>
              <a:rPr lang="en-US" dirty="0"/>
              <a:t>See alpha graphics flyer</a:t>
            </a:r>
          </a:p>
          <a:p>
            <a:pPr lvl="1"/>
            <a:r>
              <a:rPr lang="en-US" dirty="0"/>
              <a:t>Check out the booth here for sale today!</a:t>
            </a:r>
          </a:p>
          <a:p>
            <a:r>
              <a:rPr lang="en-US" dirty="0"/>
              <a:t>Print out your best colorful pictures big!</a:t>
            </a:r>
          </a:p>
          <a:p>
            <a:pPr lvl="1"/>
            <a:r>
              <a:rPr lang="en-US" dirty="0"/>
              <a:t>Print and laminate 11 x 18</a:t>
            </a:r>
          </a:p>
        </p:txBody>
      </p:sp>
      <p:pic>
        <p:nvPicPr>
          <p:cNvPr id="6146" name="Picture 2" descr="Image result for super 8 hotel">
            <a:extLst>
              <a:ext uri="{FF2B5EF4-FFF2-40B4-BE49-F238E27FC236}">
                <a16:creationId xmlns:a16="http://schemas.microsoft.com/office/drawing/2014/main" id="{2740B0A2-92FE-47B4-9271-FA187EC05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302">
            <a:off x="8321878" y="357286"/>
            <a:ext cx="2978087" cy="14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94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4CD2-46D2-47D6-8010-F7A49040F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1151965"/>
          </a:xfrm>
        </p:spPr>
        <p:txBody>
          <a:bodyPr>
            <a:normAutofit/>
          </a:bodyPr>
          <a:lstStyle/>
          <a:p>
            <a:r>
              <a:rPr lang="en-US" sz="3800"/>
              <a:t>Get registered – don’t wait!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5894-B545-4245-8293-068317692C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76423"/>
            <a:ext cx="4951410" cy="32887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Where are the shows?  Waco can help with contacts – start preparing October/</a:t>
            </a:r>
            <a:r>
              <a:rPr lang="en-US" sz="1700" dirty="0" err="1"/>
              <a:t>november</a:t>
            </a:r>
            <a:endParaRPr lang="en-US" sz="1700" dirty="0"/>
          </a:p>
          <a:p>
            <a:pPr lvl="1">
              <a:lnSpc>
                <a:spcPct val="110000"/>
              </a:lnSpc>
            </a:pPr>
            <a:r>
              <a:rPr lang="en-US" sz="1700" dirty="0"/>
              <a:t>Green bay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Madison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Milwaukee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Minneapolis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Rockford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Chicago</a:t>
            </a:r>
          </a:p>
          <a:p>
            <a:pPr lvl="1">
              <a:lnSpc>
                <a:spcPct val="110000"/>
              </a:lnSpc>
            </a:pPr>
            <a:r>
              <a:rPr lang="en-US" sz="1700" dirty="0" err="1"/>
              <a:t>iowa</a:t>
            </a:r>
            <a:endParaRPr lang="en-US" sz="1700" dirty="0"/>
          </a:p>
        </p:txBody>
      </p:sp>
      <p:pic>
        <p:nvPicPr>
          <p:cNvPr id="4098" name="Picture 2" descr="Image result for registration icon">
            <a:extLst>
              <a:ext uri="{FF2B5EF4-FFF2-40B4-BE49-F238E27FC236}">
                <a16:creationId xmlns:a16="http://schemas.microsoft.com/office/drawing/2014/main" id="{9E986D78-C13A-4475-8EEF-68E429498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r="1642" b="3"/>
          <a:stretch/>
        </p:blipFill>
        <p:spPr bwMode="auto">
          <a:xfrm>
            <a:off x="6094410" y="10"/>
            <a:ext cx="5310189" cy="5301586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96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179F3-2B6E-4F8B-867C-F7629F4C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600"/>
              <a:t>How do we get the people to stop at our booth ?  </a:t>
            </a:r>
          </a:p>
        </p:txBody>
      </p:sp>
      <p:pic>
        <p:nvPicPr>
          <p:cNvPr id="2050" name="Picture 2" descr="Image result for make a spectacle of yourself">
            <a:extLst>
              <a:ext uri="{FF2B5EF4-FFF2-40B4-BE49-F238E27FC236}">
                <a16:creationId xmlns:a16="http://schemas.microsoft.com/office/drawing/2014/main" id="{2EAFBA7F-4817-488A-B2D0-0EF89B809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r="17404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>
              <a:gd name="connsiteX0" fmla="*/ 4633277 w 4633277"/>
              <a:gd name="connsiteY0" fmla="*/ 0 h 4410442"/>
              <a:gd name="connsiteX1" fmla="*/ 4633277 w 4633277"/>
              <a:gd name="connsiteY1" fmla="*/ 4410442 h 4410442"/>
              <a:gd name="connsiteX2" fmla="*/ 0 w 4633277"/>
              <a:gd name="connsiteY2" fmla="*/ 4410442 h 4410442"/>
              <a:gd name="connsiteX3" fmla="*/ 231142 w 4633277"/>
              <a:gd name="connsiteY3" fmla="*/ 0 h 44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54EB7-CC38-46F6-88DF-7B1AB2819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06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54DE59E-B5D4-459B-9B25-926B38169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5720BE6-2514-406D-8C93-C0F40A74E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Image result for alpha graphics logo">
            <a:extLst>
              <a:ext uri="{FF2B5EF4-FFF2-40B4-BE49-F238E27FC236}">
                <a16:creationId xmlns:a16="http://schemas.microsoft.com/office/drawing/2014/main" id="{B2B3EA78-061F-46F0-845B-818540D4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1139393" y="2650732"/>
            <a:ext cx="4810608" cy="164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525D26-CBA2-4445-89C3-DFE58F60D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6258421" y="1083662"/>
            <a:ext cx="4769976" cy="4424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E17125-E018-4CB7-B2C1-229DD98A2850}"/>
              </a:ext>
            </a:extLst>
          </p:cNvPr>
          <p:cNvSpPr txBox="1"/>
          <p:nvPr/>
        </p:nvSpPr>
        <p:spPr>
          <a:xfrm>
            <a:off x="2348917" y="4840448"/>
            <a:ext cx="23908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Need STUFF !!</a:t>
            </a:r>
          </a:p>
          <a:p>
            <a:r>
              <a:rPr lang="en-US" sz="1200" dirty="0"/>
              <a:t>       See handout</a:t>
            </a:r>
          </a:p>
        </p:txBody>
      </p:sp>
    </p:spTree>
    <p:extLst>
      <p:ext uri="{BB962C8B-B14F-4D97-AF65-F5344CB8AC3E}">
        <p14:creationId xmlns:p14="http://schemas.microsoft.com/office/powerpoint/2010/main" val="3688178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" name="Group 3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35" name="Rectangle 3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58806D-CCC6-4904-9E07-D3EE24AF9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1"/>
          <a:stretch/>
        </p:blipFill>
        <p:spPr>
          <a:xfrm>
            <a:off x="1" y="-1"/>
            <a:ext cx="5791144" cy="3980623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BA21D-512F-4DC4-9335-174FC58443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172" r="-1" b="4459"/>
          <a:stretch/>
        </p:blipFill>
        <p:spPr>
          <a:xfrm>
            <a:off x="5914589" y="10"/>
            <a:ext cx="5794811" cy="3980612"/>
          </a:xfrm>
          <a:prstGeom prst="rect">
            <a:avLst/>
          </a:prstGeom>
          <a:ln>
            <a:noFill/>
          </a:ln>
        </p:spPr>
      </p:pic>
      <p:sp>
        <p:nvSpPr>
          <p:cNvPr id="47" name="Rectangle 38">
            <a:extLst>
              <a:ext uri="{FF2B5EF4-FFF2-40B4-BE49-F238E27FC236}">
                <a16:creationId xmlns:a16="http://schemas.microsoft.com/office/drawing/2014/main" id="{19075C07-CFB6-4B00-8D9D-38D8FB766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86C9B-90C1-4324-AD5D-279D398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267829"/>
            <a:ext cx="3373149" cy="16080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Examples of displays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C6225-B37A-4C88-B447-6422C579D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4682" y="4267829"/>
            <a:ext cx="6635805" cy="16080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Simple and fun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more audience participation, the better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Photo booth with props is a great idea!  Ahh millennials! </a:t>
            </a:r>
          </a:p>
        </p:txBody>
      </p:sp>
    </p:spTree>
    <p:extLst>
      <p:ext uri="{BB962C8B-B14F-4D97-AF65-F5344CB8AC3E}">
        <p14:creationId xmlns:p14="http://schemas.microsoft.com/office/powerpoint/2010/main" val="40834012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8035</TotalTime>
  <Words>627</Words>
  <Application>Microsoft Office PowerPoint</Application>
  <PresentationFormat>Widescreen</PresentationFormat>
  <Paragraphs>106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Impact</vt:lpstr>
      <vt:lpstr>Main Event</vt:lpstr>
      <vt:lpstr>Trade/rv show prep</vt:lpstr>
      <vt:lpstr>Let me introduce myself…….#that’s laurie</vt:lpstr>
      <vt:lpstr>who has done a trade show ?</vt:lpstr>
      <vt:lpstr>Why do a trade show  ??</vt:lpstr>
      <vt:lpstr>How do I get started ?</vt:lpstr>
      <vt:lpstr>Get registered – don’t wait!</vt:lpstr>
      <vt:lpstr>How do we get the people to stop at our booth ?  </vt:lpstr>
      <vt:lpstr>PowerPoint Presentation</vt:lpstr>
      <vt:lpstr>Examples of displays</vt:lpstr>
      <vt:lpstr>PowerPoint Presentation</vt:lpstr>
      <vt:lpstr>PowerPoint Presentation</vt:lpstr>
      <vt:lpstr>PowerPoint Presentation</vt:lpstr>
      <vt:lpstr>PowerPoint Presentation</vt:lpstr>
      <vt:lpstr>Arrange pictures</vt:lpstr>
      <vt:lpstr>Host a game at your booth</vt:lpstr>
      <vt:lpstr>Games to engage guests</vt:lpstr>
      <vt:lpstr>Its all about the kids</vt:lpstr>
      <vt:lpstr>Booth idea</vt:lpstr>
      <vt:lpstr>What 2 signs stick out</vt:lpstr>
      <vt:lpstr>Prizes for addresses</vt:lpstr>
      <vt:lpstr>giveaways</vt:lpstr>
      <vt:lpstr>Necessities  </vt:lpstr>
      <vt:lpstr>Be ready</vt:lpstr>
      <vt:lpstr>Bring comfortable chairs</vt:lpstr>
      <vt:lpstr>Plan, plan, plan your layout</vt:lpstr>
      <vt:lpstr>Pre show marketing digital marketing plan</vt:lpstr>
      <vt:lpstr>Social media – stay active tell all your peeps </vt:lpstr>
      <vt:lpstr>The different mindsets of a tradeshow attendee</vt:lpstr>
      <vt:lpstr>  Get in the bag !</vt:lpstr>
      <vt:lpstr>Thank you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Trade/rv show prep</dc:title>
  <dc:creator>ADAMS, TRENTON (ADAMT2758 - BRB)</dc:creator>
  <cp:lastModifiedBy>ADAMS, TRENTON (ADAMT2758 - BRB)</cp:lastModifiedBy>
  <cp:revision>4</cp:revision>
  <dcterms:created xsi:type="dcterms:W3CDTF">2019-02-07T21:44:56Z</dcterms:created>
  <dcterms:modified xsi:type="dcterms:W3CDTF">2019-02-13T11:40:19Z</dcterms:modified>
</cp:coreProperties>
</file>