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86" r:id="rId5"/>
    <p:sldId id="259" r:id="rId6"/>
    <p:sldId id="260" r:id="rId7"/>
    <p:sldId id="261" r:id="rId8"/>
    <p:sldId id="262" r:id="rId9"/>
    <p:sldId id="287" r:id="rId10"/>
    <p:sldId id="288" r:id="rId11"/>
    <p:sldId id="291" r:id="rId12"/>
    <p:sldId id="294" r:id="rId13"/>
    <p:sldId id="289" r:id="rId14"/>
    <p:sldId id="290" r:id="rId15"/>
    <p:sldId id="267" r:id="rId16"/>
    <p:sldId id="268" r:id="rId17"/>
    <p:sldId id="269" r:id="rId18"/>
    <p:sldId id="270" r:id="rId19"/>
    <p:sldId id="263" r:id="rId20"/>
    <p:sldId id="272" r:id="rId21"/>
    <p:sldId id="273" r:id="rId22"/>
    <p:sldId id="274" r:id="rId23"/>
    <p:sldId id="275" r:id="rId24"/>
    <p:sldId id="276" r:id="rId25"/>
    <p:sldId id="277" r:id="rId26"/>
    <p:sldId id="278" r:id="rId27"/>
    <p:sldId id="279" r:id="rId28"/>
    <p:sldId id="280" r:id="rId29"/>
    <p:sldId id="281" r:id="rId30"/>
    <p:sldId id="283" r:id="rId31"/>
    <p:sldId id="284" r:id="rId32"/>
    <p:sldId id="285" r:id="rId33"/>
  </p:sldIdLst>
  <p:sldSz cx="12192000" cy="6858000"/>
  <p:notesSz cx="6858000" cy="9144000"/>
  <p:embeddedFontLst>
    <p:embeddedFont>
      <p:font typeface="Source Sans Pr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4" d="100"/>
          <a:sy n="114" d="100"/>
        </p:scale>
        <p:origin x="-354"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360013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015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9841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019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481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8990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211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764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63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386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979badff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4979badff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41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76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5831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8152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218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976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4856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344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5902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425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508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61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43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979badf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4979badf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40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979badff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4979badff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167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845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672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lstStyle>
            <a:lvl1pPr lvl="0" algn="ctr">
              <a:lnSpc>
                <a:spcPct val="89000"/>
              </a:lnSpc>
              <a:spcBef>
                <a:spcPts val="0"/>
              </a:spcBef>
              <a:spcAft>
                <a:spcPts val="0"/>
              </a:spcAft>
              <a:buClr>
                <a:schemeClr val="dk2"/>
              </a:buClr>
              <a:buSzPts val="7200"/>
              <a:buFont typeface="Source Sans Pro"/>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15" name="Google Shape;15;p2"/>
          <p:cNvSpPr txBox="1">
            <a:spLocks noGrp="1"/>
          </p:cNvSpPr>
          <p:nvPr>
            <p:ph type="dt" idx="10"/>
          </p:nvPr>
        </p:nvSpPr>
        <p:spPr>
          <a:xfrm>
            <a:off x="752858" y="6453386"/>
            <a:ext cx="1607944"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2584054" y="6453386"/>
            <a:ext cx="7023377" cy="40461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dk2"/>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dk2"/>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dk2"/>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dk2"/>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dk2"/>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dk2"/>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dk2"/>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grpSp>
        <p:nvGrpSpPr>
          <p:cNvPr id="18" name="Google Shape;18;p2"/>
          <p:cNvGrpSpPr/>
          <p:nvPr/>
        </p:nvGrpSpPr>
        <p:grpSpPr>
          <a:xfrm>
            <a:off x="752858" y="744469"/>
            <a:ext cx="10674116" cy="5349671"/>
            <a:chOff x="752858" y="744469"/>
            <a:chExt cx="10674116" cy="5349671"/>
          </a:xfrm>
        </p:grpSpPr>
        <p:sp>
          <p:nvSpPr>
            <p:cNvPr id="19" name="Google Shape;19;p2"/>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0" name="Google Shape;20;p2"/>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4386262" y="-719138"/>
            <a:ext cx="3571875" cy="9601200"/>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0" name="Google Shape;80;p1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rot="5400000">
            <a:off x="2839798" y="-844042"/>
            <a:ext cx="5243244" cy="8179641"/>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6" name="Google Shape;86;p1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4" name="Google Shape;24;p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lstStyle>
            <a:lvl1pPr lvl="0" algn="r">
              <a:lnSpc>
                <a:spcPct val="89000"/>
              </a:lnSpc>
              <a:spcBef>
                <a:spcPts val="0"/>
              </a:spcBef>
              <a:spcAft>
                <a:spcPts val="0"/>
              </a:spcAft>
              <a:buClr>
                <a:schemeClr val="lt2"/>
              </a:buClr>
              <a:buSzPts val="7200"/>
              <a:buFont typeface="Source Sans Pro"/>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chemeClr val="lt1"/>
              </a:buClr>
              <a:buSzPts val="2000"/>
              <a:buNone/>
              <a:defRPr sz="2000">
                <a:solidFill>
                  <a:schemeClr val="lt1"/>
                </a:solidFill>
              </a:defRPr>
            </a:lvl2pPr>
            <a:lvl3pPr marL="1371600" lvl="2" indent="-228600" algn="l">
              <a:lnSpc>
                <a:spcPct val="94000"/>
              </a:lnSpc>
              <a:spcBef>
                <a:spcPts val="500"/>
              </a:spcBef>
              <a:spcAft>
                <a:spcPts val="0"/>
              </a:spcAft>
              <a:buClr>
                <a:schemeClr val="lt1"/>
              </a:buClr>
              <a:buSzPts val="1800"/>
              <a:buNone/>
              <a:defRPr sz="1800">
                <a:solidFill>
                  <a:schemeClr val="lt1"/>
                </a:solidFill>
              </a:defRPr>
            </a:lvl3pPr>
            <a:lvl4pPr marL="1828800" lvl="3" indent="-228600" algn="l">
              <a:lnSpc>
                <a:spcPct val="94000"/>
              </a:lnSpc>
              <a:spcBef>
                <a:spcPts val="500"/>
              </a:spcBef>
              <a:spcAft>
                <a:spcPts val="0"/>
              </a:spcAft>
              <a:buClr>
                <a:schemeClr val="lt1"/>
              </a:buClr>
              <a:buSzPts val="1600"/>
              <a:buNone/>
              <a:defRPr sz="1600">
                <a:solidFill>
                  <a:schemeClr val="lt1"/>
                </a:solidFill>
              </a:defRPr>
            </a:lvl4pPr>
            <a:lvl5pPr marL="2286000" lvl="4" indent="-228600" algn="l">
              <a:lnSpc>
                <a:spcPct val="94000"/>
              </a:lnSpc>
              <a:spcBef>
                <a:spcPts val="500"/>
              </a:spcBef>
              <a:spcAft>
                <a:spcPts val="0"/>
              </a:spcAft>
              <a:buClr>
                <a:schemeClr val="lt1"/>
              </a:buClr>
              <a:buSzPts val="1600"/>
              <a:buNone/>
              <a:defRPr sz="1600">
                <a:solidFill>
                  <a:schemeClr val="lt1"/>
                </a:solidFill>
              </a:defRPr>
            </a:lvl5pPr>
            <a:lvl6pPr marL="2743200" lvl="5" indent="-228600" algn="l">
              <a:lnSpc>
                <a:spcPct val="94000"/>
              </a:lnSpc>
              <a:spcBef>
                <a:spcPts val="500"/>
              </a:spcBef>
              <a:spcAft>
                <a:spcPts val="0"/>
              </a:spcAft>
              <a:buClr>
                <a:schemeClr val="lt1"/>
              </a:buClr>
              <a:buSzPts val="1600"/>
              <a:buNone/>
              <a:defRPr sz="1600">
                <a:solidFill>
                  <a:schemeClr val="lt1"/>
                </a:solidFill>
              </a:defRPr>
            </a:lvl6pPr>
            <a:lvl7pPr marL="3200400" lvl="6" indent="-228600" algn="l">
              <a:lnSpc>
                <a:spcPct val="94000"/>
              </a:lnSpc>
              <a:spcBef>
                <a:spcPts val="500"/>
              </a:spcBef>
              <a:spcAft>
                <a:spcPts val="0"/>
              </a:spcAft>
              <a:buClr>
                <a:schemeClr val="lt1"/>
              </a:buClr>
              <a:buSzPts val="1600"/>
              <a:buNone/>
              <a:defRPr sz="1600">
                <a:solidFill>
                  <a:schemeClr val="lt1"/>
                </a:solidFill>
              </a:defRPr>
            </a:lvl7pPr>
            <a:lvl8pPr marL="3657600" lvl="7" indent="-228600" algn="l">
              <a:lnSpc>
                <a:spcPct val="94000"/>
              </a:lnSpc>
              <a:spcBef>
                <a:spcPts val="500"/>
              </a:spcBef>
              <a:spcAft>
                <a:spcPts val="0"/>
              </a:spcAft>
              <a:buClr>
                <a:schemeClr val="lt1"/>
              </a:buClr>
              <a:buSzPts val="1600"/>
              <a:buNone/>
              <a:defRPr sz="1600">
                <a:solidFill>
                  <a:schemeClr val="lt1"/>
                </a:solidFill>
              </a:defRPr>
            </a:lvl8pPr>
            <a:lvl9pPr marL="4114800" lvl="8" indent="-228600" algn="l">
              <a:lnSpc>
                <a:spcPct val="94000"/>
              </a:lnSpc>
              <a:spcBef>
                <a:spcPts val="500"/>
              </a:spcBef>
              <a:spcAft>
                <a:spcPts val="200"/>
              </a:spcAft>
              <a:buClr>
                <a:schemeClr val="lt1"/>
              </a:buClr>
              <a:buSzPts val="1600"/>
              <a:buNone/>
              <a:defRPr sz="1600">
                <a:solidFill>
                  <a:schemeClr val="lt1"/>
                </a:solidFill>
              </a:defRPr>
            </a:lvl9pPr>
          </a:lstStyle>
          <a:p>
            <a:endParaRPr/>
          </a:p>
        </p:txBody>
      </p:sp>
      <p:sp>
        <p:nvSpPr>
          <p:cNvPr id="30" name="Google Shape;30;p4"/>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2"/>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lt2"/>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lt2"/>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lt2"/>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lt2"/>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lt2"/>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lt2"/>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lt2"/>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 title="Crop Mark"/>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4400"/>
              <a:buFont typeface="Source Sans Pro"/>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7" name="Google Shape;37;p5"/>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8" name="Google Shape;38;p5"/>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4400"/>
              <a:buFont typeface="Source Sans Pro"/>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4" name="Google Shape;44;p6"/>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5" name="Google Shape;45;p6"/>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6" name="Google Shape;46;p6"/>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7" name="Google Shape;47;p6"/>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9"/>
        <p:cNvGrpSpPr/>
        <p:nvPr/>
      </p:nvGrpSpPr>
      <p:grpSpPr>
        <a:xfrm>
          <a:off x="0" y="0"/>
          <a:ext cx="0" cy="0"/>
          <a:chOff x="0" y="0"/>
          <a:chExt cx="0" cy="0"/>
        </a:xfrm>
      </p:grpSpPr>
      <p:sp>
        <p:nvSpPr>
          <p:cNvPr id="60" name="Google Shape;60;p9"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lstStyle>
            <a:lvl1pPr lvl="0" algn="l">
              <a:lnSpc>
                <a:spcPct val="84000"/>
              </a:lnSpc>
              <a:spcBef>
                <a:spcPts val="0"/>
              </a:spcBef>
              <a:spcAft>
                <a:spcPts val="0"/>
              </a:spcAft>
              <a:buClr>
                <a:schemeClr val="dk2"/>
              </a:buClr>
              <a:buSzPts val="4800"/>
              <a:buFont typeface="Source Sans Pro"/>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6256020" y="685801"/>
            <a:ext cx="5212080" cy="5175250"/>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sz="2000"/>
            </a:lvl1pPr>
            <a:lvl2pPr marL="914400" lvl="1" indent="-355600" algn="l">
              <a:lnSpc>
                <a:spcPct val="94000"/>
              </a:lnSpc>
              <a:spcBef>
                <a:spcPts val="500"/>
              </a:spcBef>
              <a:spcAft>
                <a:spcPts val="0"/>
              </a:spcAft>
              <a:buClr>
                <a:schemeClr val="dk2"/>
              </a:buClr>
              <a:buSzPts val="2000"/>
              <a:buChar char="–"/>
              <a:defRPr sz="2000"/>
            </a:lvl2pPr>
            <a:lvl3pPr marL="1371600" lvl="2" indent="-342900" algn="l">
              <a:lnSpc>
                <a:spcPct val="94000"/>
              </a:lnSpc>
              <a:spcBef>
                <a:spcPts val="500"/>
              </a:spcBef>
              <a:spcAft>
                <a:spcPts val="0"/>
              </a:spcAft>
              <a:buClr>
                <a:schemeClr val="dk2"/>
              </a:buClr>
              <a:buSzPts val="1800"/>
              <a:buChar char="■"/>
              <a:defRPr sz="1800"/>
            </a:lvl3pPr>
            <a:lvl4pPr marL="1828800" lvl="3" indent="-342900" algn="l">
              <a:lnSpc>
                <a:spcPct val="94000"/>
              </a:lnSpc>
              <a:spcBef>
                <a:spcPts val="500"/>
              </a:spcBef>
              <a:spcAft>
                <a:spcPts val="0"/>
              </a:spcAft>
              <a:buClr>
                <a:schemeClr val="dk2"/>
              </a:buClr>
              <a:buSzPts val="1800"/>
              <a:buChar char="–"/>
              <a:defRPr sz="1800"/>
            </a:lvl4pPr>
            <a:lvl5pPr marL="2286000" lvl="4" indent="-330200" algn="l">
              <a:lnSpc>
                <a:spcPct val="94000"/>
              </a:lnSpc>
              <a:spcBef>
                <a:spcPts val="500"/>
              </a:spcBef>
              <a:spcAft>
                <a:spcPts val="0"/>
              </a:spcAft>
              <a:buClr>
                <a:schemeClr val="dk2"/>
              </a:buClr>
              <a:buSzPts val="1600"/>
              <a:buChar char="■"/>
              <a:defRPr sz="1600"/>
            </a:lvl5pPr>
            <a:lvl6pPr marL="2743200" lvl="5" indent="-330200" algn="l">
              <a:lnSpc>
                <a:spcPct val="94000"/>
              </a:lnSpc>
              <a:spcBef>
                <a:spcPts val="500"/>
              </a:spcBef>
              <a:spcAft>
                <a:spcPts val="0"/>
              </a:spcAft>
              <a:buClr>
                <a:schemeClr val="dk2"/>
              </a:buClr>
              <a:buSzPts val="1600"/>
              <a:buChar char="–"/>
              <a:defRPr sz="1600"/>
            </a:lvl6pPr>
            <a:lvl7pPr marL="3200400" lvl="6" indent="-330200" algn="l">
              <a:lnSpc>
                <a:spcPct val="94000"/>
              </a:lnSpc>
              <a:spcBef>
                <a:spcPts val="500"/>
              </a:spcBef>
              <a:spcAft>
                <a:spcPts val="0"/>
              </a:spcAft>
              <a:buClr>
                <a:schemeClr val="dk2"/>
              </a:buClr>
              <a:buSzPts val="1600"/>
              <a:buChar char="■"/>
              <a:defRPr sz="1600"/>
            </a:lvl7pPr>
            <a:lvl8pPr marL="3657600" lvl="7" indent="-330200" algn="l">
              <a:lnSpc>
                <a:spcPct val="94000"/>
              </a:lnSpc>
              <a:spcBef>
                <a:spcPts val="500"/>
              </a:spcBef>
              <a:spcAft>
                <a:spcPts val="0"/>
              </a:spcAft>
              <a:buClr>
                <a:schemeClr val="dk2"/>
              </a:buClr>
              <a:buSzPts val="1600"/>
              <a:buChar char="–"/>
              <a:defRPr sz="1600"/>
            </a:lvl8pPr>
            <a:lvl9pPr marL="4114800" lvl="8" indent="-330200" algn="l">
              <a:lnSpc>
                <a:spcPct val="94000"/>
              </a:lnSpc>
              <a:spcBef>
                <a:spcPts val="500"/>
              </a:spcBef>
              <a:spcAft>
                <a:spcPts val="200"/>
              </a:spcAft>
              <a:buClr>
                <a:schemeClr val="dk2"/>
              </a:buClr>
              <a:buSzPts val="1600"/>
              <a:buChar char="■"/>
              <a:defRPr sz="1600"/>
            </a:lvl9pPr>
          </a:lstStyle>
          <a:p>
            <a:endParaRPr/>
          </a:p>
        </p:txBody>
      </p:sp>
      <p:sp>
        <p:nvSpPr>
          <p:cNvPr id="63" name="Google Shape;63;p9"/>
          <p:cNvSpPr txBox="1">
            <a:spLocks noGrp="1"/>
          </p:cNvSpPr>
          <p:nvPr>
            <p:ph type="body" idx="2"/>
          </p:nvPr>
        </p:nvSpPr>
        <p:spPr>
          <a:xfrm>
            <a:off x="723900" y="2856344"/>
            <a:ext cx="3855720" cy="3011056"/>
          </a:xfrm>
          <a:prstGeom prst="rect">
            <a:avLst/>
          </a:prstGeom>
          <a:noFill/>
          <a:ln>
            <a:noFill/>
          </a:ln>
        </p:spPr>
        <p:txBody>
          <a:bodyPr spcFirstLastPara="1" wrap="square" lIns="91425" tIns="45700" rIns="91425" bIns="45700" anchor="t" anchorCtr="0"/>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64" name="Google Shape;64;p9"/>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dk2"/>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dk2"/>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dk2"/>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dk2"/>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dk2"/>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dk2"/>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dk2"/>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9"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0"/>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lstStyle>
            <a:lvl1pPr lvl="0" algn="l">
              <a:lnSpc>
                <a:spcPct val="84000"/>
              </a:lnSpc>
              <a:spcBef>
                <a:spcPts val="0"/>
              </a:spcBef>
              <a:spcAft>
                <a:spcPts val="0"/>
              </a:spcAft>
              <a:buClr>
                <a:schemeClr val="dk2"/>
              </a:buClr>
              <a:buSzPts val="4800"/>
              <a:buFont typeface="Source Sans Pr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532120" y="0"/>
            <a:ext cx="6659880" cy="6857999"/>
          </a:xfrm>
          <a:prstGeom prst="rect">
            <a:avLst/>
          </a:prstGeom>
          <a:noFill/>
          <a:ln>
            <a:noFill/>
          </a:ln>
        </p:spPr>
        <p:txBody>
          <a:bodyPr spcFirstLastPara="1" wrap="square" lIns="91425" tIns="45700" rIns="91425" bIns="45700" anchor="t" anchorCtr="0"/>
          <a:lstStyle>
            <a:lvl1pPr marR="0" lvl="0" algn="l" rtl="0">
              <a:lnSpc>
                <a:spcPct val="94000"/>
              </a:lnSpc>
              <a:spcBef>
                <a:spcPts val="10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1pPr>
            <a:lvl2pPr marR="0" lvl="1"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2pPr>
            <a:lvl3pPr marR="0" lvl="2" algn="l" rtl="0">
              <a:lnSpc>
                <a:spcPct val="94000"/>
              </a:lnSpc>
              <a:spcBef>
                <a:spcPts val="5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3pPr>
            <a:lvl4pPr marR="0" lvl="3"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4pPr>
            <a:lvl5pPr marR="0" lvl="4" algn="l" rtl="0">
              <a:lnSpc>
                <a:spcPct val="94000"/>
              </a:lnSpc>
              <a:spcBef>
                <a:spcPts val="5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5pPr>
            <a:lvl6pPr marR="0" lvl="5"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6pPr>
            <a:lvl7pPr marR="0" lvl="6" algn="l" rtl="0">
              <a:lnSpc>
                <a:spcPct val="94000"/>
              </a:lnSpc>
              <a:spcBef>
                <a:spcPts val="5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7pPr>
            <a:lvl8pPr marR="0" lvl="7"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8pPr>
            <a:lvl9pPr marR="0" lvl="8" algn="l" rtl="0">
              <a:lnSpc>
                <a:spcPct val="94000"/>
              </a:lnSpc>
              <a:spcBef>
                <a:spcPts val="500"/>
              </a:spcBef>
              <a:spcAft>
                <a:spcPts val="20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9pPr>
          </a:lstStyle>
          <a:p>
            <a:endParaRPr/>
          </a:p>
        </p:txBody>
      </p:sp>
      <p:sp>
        <p:nvSpPr>
          <p:cNvPr id="72" name="Google Shape;72;p10"/>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73" name="Google Shape;73;p10"/>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dk2"/>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dk2"/>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dk2"/>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dk2"/>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dk2"/>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dk2"/>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dk2"/>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0"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marR="0" lvl="0" algn="l" rtl="0">
              <a:lnSpc>
                <a:spcPct val="89000"/>
              </a:lnSpc>
              <a:spcBef>
                <a:spcPts val="0"/>
              </a:spcBef>
              <a:spcAft>
                <a:spcPts val="0"/>
              </a:spcAft>
              <a:buClr>
                <a:schemeClr val="dk2"/>
              </a:buClr>
              <a:buSzPts val="4400"/>
              <a:buFont typeface="Source Sans Pro"/>
              <a:buNone/>
              <a:defRPr sz="44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lstStyle>
            <a:lvl1pPr marL="457200" marR="0" lvl="0" indent="-355600" algn="l" rtl="0">
              <a:lnSpc>
                <a:spcPct val="94000"/>
              </a:lnSpc>
              <a:spcBef>
                <a:spcPts val="1000"/>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500"/>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42900" algn="l" rtl="0">
              <a:lnSpc>
                <a:spcPct val="94000"/>
              </a:lnSpc>
              <a:spcBef>
                <a:spcPts val="5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4000"/>
              </a:lnSpc>
              <a:spcBef>
                <a:spcPts val="500"/>
              </a:spcBef>
              <a:spcAft>
                <a:spcPts val="0"/>
              </a:spcAft>
              <a:buClr>
                <a:schemeClr val="dk2"/>
              </a:buClr>
              <a:buSzPts val="1800"/>
              <a:buFont typeface="Source Sans Pro"/>
              <a:buChar char="–"/>
              <a:defRPr sz="1800" b="0" i="1" u="none" strike="noStrike" cap="none">
                <a:solidFill>
                  <a:schemeClr val="dk2"/>
                </a:solidFill>
                <a:latin typeface="Source Sans Pro"/>
                <a:ea typeface="Source Sans Pro"/>
                <a:cs typeface="Source Sans Pro"/>
                <a:sym typeface="Source Sans Pro"/>
              </a:defRPr>
            </a:lvl4pPr>
            <a:lvl5pPr marL="2286000" marR="0" lvl="4"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6pPr>
            <a:lvl7pPr marL="3200400" marR="0" lvl="6" indent="-317500" algn="l" rtl="0">
              <a:lnSpc>
                <a:spcPct val="94000"/>
              </a:lnSpc>
              <a:spcBef>
                <a:spcPts val="500"/>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7pPr>
            <a:lvl8pPr marL="3657600" marR="0" lvl="7" indent="-317500" algn="l" rtl="0">
              <a:lnSpc>
                <a:spcPct val="94000"/>
              </a:lnSpc>
              <a:spcBef>
                <a:spcPts val="500"/>
              </a:spcBef>
              <a:spcAft>
                <a:spcPts val="0"/>
              </a:spcAft>
              <a:buClr>
                <a:schemeClr val="dk2"/>
              </a:buClr>
              <a:buSzPts val="1400"/>
              <a:buFont typeface="Source Sans Pro"/>
              <a:buChar char="–"/>
              <a:defRPr sz="1400" b="0" i="1" u="none" strike="noStrike" cap="none">
                <a:solidFill>
                  <a:schemeClr val="dk2"/>
                </a:solidFill>
                <a:latin typeface="Source Sans Pro"/>
                <a:ea typeface="Source Sans Pro"/>
                <a:cs typeface="Source Sans Pro"/>
                <a:sym typeface="Source Sans Pro"/>
              </a:defRPr>
            </a:lvl8pPr>
            <a:lvl9pPr marL="4114800" marR="0" lvl="8" indent="-317500" algn="l" rtl="0">
              <a:lnSpc>
                <a:spcPct val="94000"/>
              </a:lnSpc>
              <a:spcBef>
                <a:spcPts val="500"/>
              </a:spcBef>
              <a:spcAft>
                <a:spcPts val="20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 name="Google Shape;9;p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 name="Google Shape;10;p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chemeClr val="dk2"/>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chemeClr val="dk2"/>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chemeClr val="dk2"/>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chemeClr val="dk2"/>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chemeClr val="dk2"/>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chemeClr val="dk2"/>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chemeClr val="dk2"/>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michael@texasadvertising.ne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1915127" y="2490014"/>
            <a:ext cx="8361229" cy="2098226"/>
          </a:xfrm>
          <a:prstGeom prst="rect">
            <a:avLst/>
          </a:prstGeom>
          <a:noFill/>
          <a:ln>
            <a:noFill/>
          </a:ln>
        </p:spPr>
        <p:txBody>
          <a:bodyPr spcFirstLastPara="1" wrap="square" lIns="91425" tIns="45700" rIns="91425" bIns="45700" anchor="b" anchorCtr="0">
            <a:noAutofit/>
          </a:bodyPr>
          <a:lstStyle/>
          <a:p>
            <a:pPr marL="0" lvl="0" indent="0" algn="ctr" rtl="0">
              <a:lnSpc>
                <a:spcPct val="89000"/>
              </a:lnSpc>
              <a:spcBef>
                <a:spcPts val="0"/>
              </a:spcBef>
              <a:spcAft>
                <a:spcPts val="0"/>
              </a:spcAft>
              <a:buClr>
                <a:schemeClr val="dk2"/>
              </a:buClr>
              <a:buSzPts val="7200"/>
              <a:buFont typeface="Source Sans Pro"/>
              <a:buNone/>
            </a:pPr>
            <a:r>
              <a:rPr lang="en-US" dirty="0" smtClean="0"/>
              <a:t>RELATIONSHIP MARKETING REALLY WORKS</a:t>
            </a: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4135"/>
            <a:ext cx="1828800" cy="1713866"/>
          </a:xfrm>
          <a:prstGeom prst="rect">
            <a:avLst/>
          </a:prstGeom>
        </p:spPr>
      </p:pic>
      <p:sp>
        <p:nvSpPr>
          <p:cNvPr id="4" name="TextBox 3"/>
          <p:cNvSpPr txBox="1"/>
          <p:nvPr/>
        </p:nvSpPr>
        <p:spPr>
          <a:xfrm>
            <a:off x="2420983" y="4667794"/>
            <a:ext cx="7672251" cy="461665"/>
          </a:xfrm>
          <a:prstGeom prst="rect">
            <a:avLst/>
          </a:prstGeom>
          <a:noFill/>
        </p:spPr>
        <p:txBody>
          <a:bodyPr wrap="square" rtlCol="0">
            <a:spAutoFit/>
          </a:bodyPr>
          <a:lstStyle/>
          <a:p>
            <a:r>
              <a:rPr lang="en-US" sz="2400" dirty="0" smtClean="0"/>
              <a:t>Michael Moore, General Manager – Texas Advertising </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Marketing – Providing info </a:t>
            </a:r>
            <a:r>
              <a:rPr lang="en-US" dirty="0"/>
              <a:t>directly suited to their needs </a:t>
            </a:r>
            <a:r>
              <a:rPr lang="en-US" dirty="0" smtClean="0"/>
              <a:t>&amp; interests </a:t>
            </a:r>
            <a:endParaRPr lang="en-US" dirty="0"/>
          </a:p>
        </p:txBody>
      </p:sp>
      <p:sp>
        <p:nvSpPr>
          <p:cNvPr id="3" name="Text Placeholder 2"/>
          <p:cNvSpPr>
            <a:spLocks noGrp="1"/>
          </p:cNvSpPr>
          <p:nvPr>
            <p:ph type="body" idx="1"/>
          </p:nvPr>
        </p:nvSpPr>
        <p:spPr/>
        <p:txBody>
          <a:bodyPr/>
          <a:lstStyle/>
          <a:p>
            <a:r>
              <a:rPr lang="en-US" sz="2400" dirty="0"/>
              <a:t>Site map / guest guide </a:t>
            </a:r>
            <a:r>
              <a:rPr lang="en-US" sz="2400" dirty="0" smtClean="0"/>
              <a:t>upon their arrival</a:t>
            </a:r>
          </a:p>
          <a:p>
            <a:pPr lvl="1"/>
            <a:r>
              <a:rPr lang="en-US" sz="2400" dirty="0"/>
              <a:t>1/3 of parks have used a guest guide (with local businesses supporting it) for 10 years or more</a:t>
            </a:r>
          </a:p>
          <a:p>
            <a:pPr lvl="1"/>
            <a:r>
              <a:rPr lang="en-US" sz="2400" dirty="0"/>
              <a:t>½ of parks get asked several  times a day about services or products </a:t>
            </a:r>
            <a:r>
              <a:rPr lang="en-US" sz="2400" dirty="0" err="1"/>
              <a:t>RVers</a:t>
            </a:r>
            <a:r>
              <a:rPr lang="en-US" sz="2400" dirty="0"/>
              <a:t> need</a:t>
            </a:r>
          </a:p>
          <a:p>
            <a:pPr lvl="1"/>
            <a:r>
              <a:rPr lang="en-US" sz="2400" dirty="0" smtClean="0"/>
              <a:t>80</a:t>
            </a:r>
            <a:r>
              <a:rPr lang="en-US" sz="2400" dirty="0"/>
              <a:t>% of parks consistently support their </a:t>
            </a:r>
            <a:r>
              <a:rPr lang="en-US" sz="2400" dirty="0" smtClean="0"/>
              <a:t>advertisers</a:t>
            </a:r>
            <a:r>
              <a:rPr lang="en-US" sz="2400" dirty="0"/>
              <a:t> </a:t>
            </a:r>
            <a:r>
              <a:rPr lang="en-US" sz="2400" dirty="0" smtClean="0"/>
              <a:t>by referring them to their customers</a:t>
            </a:r>
          </a:p>
          <a:p>
            <a:pPr lvl="1"/>
            <a:r>
              <a:rPr lang="en-US" sz="2400" dirty="0"/>
              <a:t>40% listed the top reason for advertising as the unique customer </a:t>
            </a:r>
            <a:r>
              <a:rPr lang="en-US" sz="2400" dirty="0" smtClean="0"/>
              <a:t>base</a:t>
            </a:r>
          </a:p>
          <a:p>
            <a:pPr lvl="1"/>
            <a:r>
              <a:rPr lang="en-US" sz="2400" dirty="0" smtClean="0"/>
              <a:t>Source: AGS Study, 2019</a:t>
            </a:r>
            <a:endParaRPr lang="en-US" sz="2400" dirty="0"/>
          </a:p>
          <a:p>
            <a:pPr lvl="1"/>
            <a:endParaRPr lang="en-US" sz="2400" dirty="0"/>
          </a:p>
          <a:p>
            <a:pPr lvl="1"/>
            <a:endParaRPr lang="en-US" dirty="0"/>
          </a:p>
          <a:p>
            <a:endParaRPr lang="en-US" dirty="0" smtClean="0"/>
          </a:p>
        </p:txBody>
      </p:sp>
    </p:spTree>
    <p:extLst>
      <p:ext uri="{BB962C8B-B14F-4D97-AF65-F5344CB8AC3E}">
        <p14:creationId xmlns:p14="http://schemas.microsoft.com/office/powerpoint/2010/main" val="262189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Marketing – Providing info directly suited to their needs &amp; interests </a:t>
            </a:r>
          </a:p>
        </p:txBody>
      </p:sp>
      <p:sp>
        <p:nvSpPr>
          <p:cNvPr id="3" name="Text Placeholder 2"/>
          <p:cNvSpPr>
            <a:spLocks noGrp="1"/>
          </p:cNvSpPr>
          <p:nvPr>
            <p:ph type="body" idx="1"/>
          </p:nvPr>
        </p:nvSpPr>
        <p:spPr/>
        <p:txBody>
          <a:bodyPr/>
          <a:lstStyle/>
          <a:p>
            <a:r>
              <a:rPr lang="en-US" sz="2400" dirty="0" smtClean="0"/>
              <a:t>Parks – big and small – reach out to their community. Most of your guests aren’t familiar with the community and need information</a:t>
            </a:r>
          </a:p>
          <a:p>
            <a:r>
              <a:rPr lang="en-US" sz="2400" dirty="0" smtClean="0"/>
              <a:t>Joining your Chamber of Commerce and networking </a:t>
            </a:r>
            <a:endParaRPr lang="en-US" sz="2400" dirty="0"/>
          </a:p>
          <a:p>
            <a:r>
              <a:rPr lang="en-US" sz="2400" dirty="0" smtClean="0"/>
              <a:t>Getting your staff to experience local businesses and attractions in order to gain experience and share with your customer</a:t>
            </a:r>
          </a:p>
          <a:p>
            <a:r>
              <a:rPr lang="en-US" sz="2400" dirty="0" smtClean="0"/>
              <a:t>Bringing local businesses that support your park and/or guest guide in to the campground. </a:t>
            </a:r>
          </a:p>
          <a:p>
            <a:pPr lvl="1"/>
            <a:r>
              <a:rPr lang="en-US" sz="2400" dirty="0" smtClean="0"/>
              <a:t>Cater your parties</a:t>
            </a:r>
          </a:p>
          <a:p>
            <a:pPr lvl="1"/>
            <a:r>
              <a:rPr lang="en-US" sz="2400" dirty="0" smtClean="0"/>
              <a:t>Mobile techs conducting workshop</a:t>
            </a:r>
            <a:endParaRPr lang="en-US" sz="2400" dirty="0"/>
          </a:p>
        </p:txBody>
      </p:sp>
    </p:spTree>
    <p:extLst>
      <p:ext uri="{BB962C8B-B14F-4D97-AF65-F5344CB8AC3E}">
        <p14:creationId xmlns:p14="http://schemas.microsoft.com/office/powerpoint/2010/main" val="1573344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lvl="0">
              <a:buSzPts val="4400"/>
            </a:pPr>
            <a:r>
              <a:rPr lang="en-US" dirty="0"/>
              <a:t>Relationship Marketing – Providing info directly suited to their needs &amp; interests </a:t>
            </a:r>
            <a:endParaRPr dirty="0"/>
          </a:p>
        </p:txBody>
      </p:sp>
      <p:sp>
        <p:nvSpPr>
          <p:cNvPr id="256" name="Google Shape;256;p39"/>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100000"/>
              </a:lnSpc>
              <a:spcBef>
                <a:spcPts val="0"/>
              </a:spcBef>
              <a:spcAft>
                <a:spcPts val="0"/>
              </a:spcAft>
              <a:buClr>
                <a:schemeClr val="dk2"/>
              </a:buClr>
              <a:buSzPts val="1700"/>
              <a:buChar char="■"/>
            </a:pPr>
            <a:r>
              <a:rPr lang="en-US" sz="1700"/>
              <a:t>7 out of 10 tourists and visitors pick-up brochures at their travel destination</a:t>
            </a:r>
            <a:endParaRPr/>
          </a:p>
          <a:p>
            <a:pPr marL="914400" lvl="1" indent="-384048" algn="l" rtl="0">
              <a:lnSpc>
                <a:spcPct val="100000"/>
              </a:lnSpc>
              <a:spcBef>
                <a:spcPts val="700"/>
              </a:spcBef>
              <a:spcAft>
                <a:spcPts val="0"/>
              </a:spcAft>
              <a:buClr>
                <a:schemeClr val="dk2"/>
              </a:buClr>
              <a:buSzPts val="1700"/>
              <a:buChar char="–"/>
            </a:pPr>
            <a:r>
              <a:rPr lang="en-US" sz="1700"/>
              <a:t>Placing rack cards or brochures at state travel centers or chambers of commerce </a:t>
            </a:r>
            <a:endParaRPr/>
          </a:p>
          <a:p>
            <a:pPr marL="384048" lvl="0" indent="-384048" algn="l" rtl="0">
              <a:lnSpc>
                <a:spcPct val="100000"/>
              </a:lnSpc>
              <a:spcBef>
                <a:spcPts val="1200"/>
              </a:spcBef>
              <a:spcAft>
                <a:spcPts val="0"/>
              </a:spcAft>
              <a:buClr>
                <a:schemeClr val="dk2"/>
              </a:buClr>
              <a:buSzPts val="1700"/>
              <a:buChar char="■"/>
            </a:pPr>
            <a:r>
              <a:rPr lang="en-US" sz="1700"/>
              <a:t>95% of visitors had their travel plans influenced by information from a brochure / magazine</a:t>
            </a:r>
            <a:endParaRPr/>
          </a:p>
          <a:p>
            <a:pPr marL="914400" lvl="1" indent="-384048" algn="l" rtl="0">
              <a:lnSpc>
                <a:spcPct val="100000"/>
              </a:lnSpc>
              <a:spcBef>
                <a:spcPts val="700"/>
              </a:spcBef>
              <a:spcAft>
                <a:spcPts val="0"/>
              </a:spcAft>
              <a:buClr>
                <a:schemeClr val="dk2"/>
              </a:buClr>
              <a:buSzPts val="1700"/>
              <a:buChar char="–"/>
            </a:pPr>
            <a:r>
              <a:rPr lang="en-US" sz="1700"/>
              <a:t>Being listed in things like the PCOA directory </a:t>
            </a:r>
            <a:endParaRPr sz="1700"/>
          </a:p>
          <a:p>
            <a:pPr marL="384048" lvl="0" indent="-384048" algn="l" rtl="0">
              <a:lnSpc>
                <a:spcPct val="100000"/>
              </a:lnSpc>
              <a:spcBef>
                <a:spcPts val="1200"/>
              </a:spcBef>
              <a:spcAft>
                <a:spcPts val="0"/>
              </a:spcAft>
              <a:buClr>
                <a:schemeClr val="dk2"/>
              </a:buClr>
              <a:buSzPts val="1700"/>
              <a:buChar char="■"/>
            </a:pPr>
            <a:r>
              <a:rPr lang="en-US" sz="1700"/>
              <a:t>83% plan to visit a business or attraction highlighted in a brochure, map or travel guide</a:t>
            </a:r>
            <a:endParaRPr sz="1700"/>
          </a:p>
          <a:p>
            <a:pPr marL="384048" lvl="0" indent="-384048" algn="l" rtl="0">
              <a:lnSpc>
                <a:spcPct val="100000"/>
              </a:lnSpc>
              <a:spcBef>
                <a:spcPts val="1200"/>
              </a:spcBef>
              <a:spcAft>
                <a:spcPts val="0"/>
              </a:spcAft>
              <a:buClr>
                <a:schemeClr val="dk2"/>
              </a:buClr>
              <a:buSzPts val="1700"/>
              <a:buChar char="■"/>
            </a:pPr>
            <a:r>
              <a:rPr lang="en-US" sz="1700"/>
              <a:t>78% of visitors consider altering their travel plans as a result of a brochure</a:t>
            </a:r>
            <a:endParaRPr sz="1700"/>
          </a:p>
          <a:p>
            <a:pPr marL="384048" lvl="0" indent="-384048" algn="l" rtl="0">
              <a:lnSpc>
                <a:spcPct val="100000"/>
              </a:lnSpc>
              <a:spcBef>
                <a:spcPts val="1200"/>
              </a:spcBef>
              <a:spcAft>
                <a:spcPts val="0"/>
              </a:spcAft>
              <a:buClr>
                <a:schemeClr val="dk2"/>
              </a:buClr>
              <a:buSzPts val="1700"/>
              <a:buChar char="■"/>
            </a:pPr>
            <a:r>
              <a:rPr lang="en-US" sz="1700"/>
              <a:t>53% of travelers use brochures to plan their trip before they arrive at their vacation spot</a:t>
            </a:r>
            <a:endParaRPr/>
          </a:p>
          <a:p>
            <a:pPr marL="384048" lvl="0" indent="-384048" algn="l" rtl="0">
              <a:lnSpc>
                <a:spcPct val="100000"/>
              </a:lnSpc>
              <a:spcBef>
                <a:spcPts val="1200"/>
              </a:spcBef>
              <a:spcAft>
                <a:spcPts val="0"/>
              </a:spcAft>
              <a:buClr>
                <a:schemeClr val="dk2"/>
              </a:buClr>
              <a:buSzPts val="1700"/>
              <a:buChar char="■"/>
            </a:pPr>
            <a:r>
              <a:rPr lang="en-US" sz="1700"/>
              <a:t>43% of visitors share their travel literature with three-plus travel companions </a:t>
            </a:r>
            <a:endParaRPr/>
          </a:p>
          <a:p>
            <a:pPr marL="384048" lvl="0" indent="-384048" algn="l" rtl="0">
              <a:lnSpc>
                <a:spcPct val="74000"/>
              </a:lnSpc>
              <a:spcBef>
                <a:spcPts val="1200"/>
              </a:spcBef>
              <a:spcAft>
                <a:spcPts val="0"/>
              </a:spcAft>
              <a:buClr>
                <a:schemeClr val="dk2"/>
              </a:buClr>
              <a:buSzPts val="1700"/>
              <a:buChar char="■"/>
            </a:pPr>
            <a:r>
              <a:rPr lang="en-US" sz="1700"/>
              <a:t>(source: Bentley.edu)</a:t>
            </a:r>
            <a:endParaRPr sz="1700"/>
          </a:p>
          <a:p>
            <a:pPr marL="914400" lvl="1" indent="-276098" algn="l" rtl="0">
              <a:lnSpc>
                <a:spcPct val="74000"/>
              </a:lnSpc>
              <a:spcBef>
                <a:spcPts val="700"/>
              </a:spcBef>
              <a:spcAft>
                <a:spcPts val="0"/>
              </a:spcAft>
              <a:buClr>
                <a:schemeClr val="dk2"/>
              </a:buClr>
              <a:buSzPts val="1700"/>
              <a:buNone/>
            </a:pPr>
            <a:endParaRPr sz="1700"/>
          </a:p>
        </p:txBody>
      </p:sp>
    </p:spTree>
    <p:extLst>
      <p:ext uri="{BB962C8B-B14F-4D97-AF65-F5344CB8AC3E}">
        <p14:creationId xmlns:p14="http://schemas.microsoft.com/office/powerpoint/2010/main" val="279896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Marketing – Providing info directly suited to their needs &amp; interests </a:t>
            </a:r>
          </a:p>
        </p:txBody>
      </p:sp>
      <p:sp>
        <p:nvSpPr>
          <p:cNvPr id="3" name="Text Placeholder 2"/>
          <p:cNvSpPr>
            <a:spLocks noGrp="1"/>
          </p:cNvSpPr>
          <p:nvPr>
            <p:ph type="body" idx="1"/>
          </p:nvPr>
        </p:nvSpPr>
        <p:spPr/>
        <p:txBody>
          <a:bodyPr/>
          <a:lstStyle/>
          <a:p>
            <a:r>
              <a:rPr lang="en-US" sz="2400" dirty="0"/>
              <a:t>Website </a:t>
            </a:r>
            <a:r>
              <a:rPr lang="en-US" sz="2400" dirty="0" smtClean="0"/>
              <a:t>/ </a:t>
            </a:r>
            <a:r>
              <a:rPr lang="en-US" sz="2400" dirty="0"/>
              <a:t>app component for those on their </a:t>
            </a:r>
            <a:r>
              <a:rPr lang="en-US" sz="2400" dirty="0" smtClean="0"/>
              <a:t>phones</a:t>
            </a:r>
          </a:p>
          <a:p>
            <a:r>
              <a:rPr lang="en-US" sz="2400" dirty="0" smtClean="0"/>
              <a:t>Which demographic was most likely to say technology improved their camping experience? </a:t>
            </a:r>
          </a:p>
          <a:p>
            <a:pPr lvl="1"/>
            <a:r>
              <a:rPr lang="en-US" sz="2400" dirty="0" smtClean="0"/>
              <a:t>22% of baby boomers (ages 55-73)</a:t>
            </a:r>
          </a:p>
          <a:p>
            <a:pPr lvl="1"/>
            <a:r>
              <a:rPr lang="en-US" sz="2400" dirty="0" smtClean="0"/>
              <a:t>19% of millennials (ages 24-42)</a:t>
            </a:r>
          </a:p>
          <a:p>
            <a:pPr lvl="1"/>
            <a:r>
              <a:rPr lang="en-US" sz="2400" dirty="0" smtClean="0"/>
              <a:t>18% of Gen Xers (ages 43-54)</a:t>
            </a:r>
          </a:p>
          <a:p>
            <a:pPr lvl="1"/>
            <a:r>
              <a:rPr lang="en-US" sz="2400" dirty="0" smtClean="0"/>
              <a:t>12% of mature (ages 74+)</a:t>
            </a:r>
          </a:p>
          <a:p>
            <a:r>
              <a:rPr lang="en-US" sz="2400" dirty="0" smtClean="0"/>
              <a:t>3.7 additional days of camping due to access to technology</a:t>
            </a:r>
          </a:p>
          <a:p>
            <a:r>
              <a:rPr lang="en-US" sz="2400" dirty="0" smtClean="0"/>
              <a:t>Source: 2018 North American Camping Report </a:t>
            </a:r>
          </a:p>
        </p:txBody>
      </p:sp>
    </p:spTree>
    <p:extLst>
      <p:ext uri="{BB962C8B-B14F-4D97-AF65-F5344CB8AC3E}">
        <p14:creationId xmlns:p14="http://schemas.microsoft.com/office/powerpoint/2010/main" val="202716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Marketing - Promoting </a:t>
            </a:r>
            <a:r>
              <a:rPr lang="en-US" dirty="0"/>
              <a:t>open communication</a:t>
            </a:r>
          </a:p>
        </p:txBody>
      </p:sp>
      <p:sp>
        <p:nvSpPr>
          <p:cNvPr id="3" name="Text Placeholder 2"/>
          <p:cNvSpPr>
            <a:spLocks noGrp="1"/>
          </p:cNvSpPr>
          <p:nvPr>
            <p:ph type="body" idx="1"/>
          </p:nvPr>
        </p:nvSpPr>
        <p:spPr/>
        <p:txBody>
          <a:bodyPr/>
          <a:lstStyle/>
          <a:p>
            <a:r>
              <a:rPr lang="en-US" sz="2400" dirty="0" smtClean="0"/>
              <a:t>Is your front desk always staffed? How do they address walk-ups and phone conversations? </a:t>
            </a:r>
          </a:p>
          <a:p>
            <a:r>
              <a:rPr lang="en-US" sz="2400" dirty="0" smtClean="0"/>
              <a:t>Is the emergency number always available? </a:t>
            </a:r>
          </a:p>
          <a:p>
            <a:r>
              <a:rPr lang="en-US" sz="2400" dirty="0" smtClean="0"/>
              <a:t>Are you reaching out after their stay? </a:t>
            </a:r>
          </a:p>
          <a:p>
            <a:r>
              <a:rPr lang="en-US" sz="2400" dirty="0" smtClean="0"/>
              <a:t>Are you responding to reviews on review websites? </a:t>
            </a:r>
            <a:endParaRPr lang="en-US" sz="2400" dirty="0"/>
          </a:p>
        </p:txBody>
      </p:sp>
    </p:spTree>
    <p:extLst>
      <p:ext uri="{BB962C8B-B14F-4D97-AF65-F5344CB8AC3E}">
        <p14:creationId xmlns:p14="http://schemas.microsoft.com/office/powerpoint/2010/main" val="1283654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dirty="0" smtClean="0"/>
              <a:t>Google as a form of communication</a:t>
            </a:r>
            <a:endParaRPr dirty="0"/>
          </a:p>
        </p:txBody>
      </p:sp>
      <p:sp>
        <p:nvSpPr>
          <p:cNvPr id="163" name="Google Shape;163;p24"/>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dirty="0"/>
              <a:t>5.5 billion Google searches every day</a:t>
            </a:r>
            <a:endParaRPr dirty="0"/>
          </a:p>
          <a:p>
            <a:pPr marL="384048" lvl="0" indent="-384048" algn="l" rtl="0">
              <a:lnSpc>
                <a:spcPct val="94000"/>
              </a:lnSpc>
              <a:spcBef>
                <a:spcPts val="1200"/>
              </a:spcBef>
              <a:spcAft>
                <a:spcPts val="0"/>
              </a:spcAft>
              <a:buClr>
                <a:schemeClr val="dk2"/>
              </a:buClr>
              <a:buSzPts val="2000"/>
              <a:buChar char="■"/>
            </a:pPr>
            <a:r>
              <a:rPr lang="en-US" dirty="0"/>
              <a:t>Claim your Google business listing and update your information, especially your contact information</a:t>
            </a:r>
            <a:endParaRPr dirty="0"/>
          </a:p>
          <a:p>
            <a:pPr marL="384048" lvl="0" indent="-384048" algn="l" rtl="0">
              <a:lnSpc>
                <a:spcPct val="94000"/>
              </a:lnSpc>
              <a:spcBef>
                <a:spcPts val="1200"/>
              </a:spcBef>
              <a:spcAft>
                <a:spcPts val="0"/>
              </a:spcAft>
              <a:buClr>
                <a:schemeClr val="dk2"/>
              </a:buClr>
              <a:buSzPts val="2000"/>
              <a:buChar char="■"/>
            </a:pPr>
            <a:r>
              <a:rPr lang="en-US" dirty="0"/>
              <a:t>Offer availability options</a:t>
            </a:r>
            <a:endParaRPr dirty="0"/>
          </a:p>
          <a:p>
            <a:pPr marL="384048" lvl="0" indent="-384048" algn="l" rtl="0">
              <a:lnSpc>
                <a:spcPct val="94000"/>
              </a:lnSpc>
              <a:spcBef>
                <a:spcPts val="1200"/>
              </a:spcBef>
              <a:spcAft>
                <a:spcPts val="0"/>
              </a:spcAft>
              <a:buClr>
                <a:schemeClr val="dk2"/>
              </a:buClr>
              <a:buSzPts val="2000"/>
              <a:buChar char="■"/>
            </a:pPr>
            <a:r>
              <a:rPr lang="en-US" dirty="0"/>
              <a:t>Allows </a:t>
            </a:r>
            <a:r>
              <a:rPr lang="en-US" dirty="0" smtClean="0"/>
              <a:t>your park </a:t>
            </a:r>
            <a:r>
              <a:rPr lang="en-US" dirty="0"/>
              <a:t>to properly be located on Google maps</a:t>
            </a:r>
            <a:endParaRPr dirty="0"/>
          </a:p>
          <a:p>
            <a:pPr marL="384048" lvl="0" indent="-384048" algn="l" rtl="0">
              <a:lnSpc>
                <a:spcPct val="94000"/>
              </a:lnSpc>
              <a:spcBef>
                <a:spcPts val="1200"/>
              </a:spcBef>
              <a:spcAft>
                <a:spcPts val="0"/>
              </a:spcAft>
              <a:buClr>
                <a:schemeClr val="dk2"/>
              </a:buClr>
              <a:buSzPts val="2000"/>
              <a:buChar char="■"/>
            </a:pPr>
            <a:r>
              <a:rPr lang="en-US" dirty="0"/>
              <a:t>Also allows customer reviews and, more importantly, </a:t>
            </a:r>
            <a:r>
              <a:rPr lang="en-US" b="1" dirty="0" smtClean="0"/>
              <a:t>feedback</a:t>
            </a:r>
            <a:endParaRP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endParaRPr/>
          </a:p>
        </p:txBody>
      </p:sp>
      <p:pic>
        <p:nvPicPr>
          <p:cNvPr id="169" name="Google Shape;169;p25"/>
          <p:cNvPicPr preferRelativeResize="0">
            <a:picLocks noGrp="1"/>
          </p:cNvPicPr>
          <p:nvPr>
            <p:ph type="body" idx="1"/>
          </p:nvPr>
        </p:nvPicPr>
        <p:blipFill rotWithShape="1">
          <a:blip r:embed="rId3">
            <a:alphaModFix/>
          </a:blip>
          <a:srcRect/>
          <a:stretch/>
        </p:blipFill>
        <p:spPr>
          <a:xfrm>
            <a:off x="1371600" y="157802"/>
            <a:ext cx="9601200" cy="6542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endParaRPr/>
          </a:p>
        </p:txBody>
      </p:sp>
      <p:pic>
        <p:nvPicPr>
          <p:cNvPr id="175" name="Google Shape;175;p26"/>
          <p:cNvPicPr preferRelativeResize="0">
            <a:picLocks noGrp="1"/>
          </p:cNvPicPr>
          <p:nvPr>
            <p:ph type="body" idx="1"/>
          </p:nvPr>
        </p:nvPicPr>
        <p:blipFill rotWithShape="1">
          <a:blip r:embed="rId3">
            <a:alphaModFix/>
          </a:blip>
          <a:srcRect/>
          <a:stretch/>
        </p:blipFill>
        <p:spPr>
          <a:xfrm>
            <a:off x="1371600" y="272850"/>
            <a:ext cx="8819400" cy="6312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sz="3200" dirty="0"/>
              <a:t>More </a:t>
            </a:r>
            <a:r>
              <a:rPr lang="en-US" sz="3200" dirty="0" smtClean="0"/>
              <a:t>Google – Providing information for your customer</a:t>
            </a:r>
            <a:endParaRPr sz="3200" dirty="0"/>
          </a:p>
        </p:txBody>
      </p:sp>
      <p:sp>
        <p:nvSpPr>
          <p:cNvPr id="181" name="Google Shape;181;p27"/>
          <p:cNvSpPr txBox="1">
            <a:spLocks noGrp="1"/>
          </p:cNvSpPr>
          <p:nvPr>
            <p:ph type="body" idx="1"/>
          </p:nvPr>
        </p:nvSpPr>
        <p:spPr>
          <a:xfrm>
            <a:off x="1371600" y="1542150"/>
            <a:ext cx="106245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dirty="0"/>
              <a:t>Google AdWords</a:t>
            </a:r>
            <a:endParaRPr dirty="0"/>
          </a:p>
          <a:p>
            <a:pPr marL="384048" lvl="0" indent="-384048" algn="l" rtl="0">
              <a:lnSpc>
                <a:spcPct val="94000"/>
              </a:lnSpc>
              <a:spcBef>
                <a:spcPts val="1200"/>
              </a:spcBef>
              <a:spcAft>
                <a:spcPts val="0"/>
              </a:spcAft>
              <a:buClr>
                <a:schemeClr val="dk2"/>
              </a:buClr>
              <a:buSzPts val="2000"/>
              <a:buChar char="■"/>
            </a:pPr>
            <a:r>
              <a:rPr lang="en-US" dirty="0"/>
              <a:t>Bid on terms people use to find you</a:t>
            </a:r>
            <a:endParaRPr dirty="0"/>
          </a:p>
          <a:p>
            <a:pPr marL="914400" lvl="1" indent="-384048" algn="l" rtl="0">
              <a:lnSpc>
                <a:spcPct val="94000"/>
              </a:lnSpc>
              <a:spcBef>
                <a:spcPts val="700"/>
              </a:spcBef>
              <a:spcAft>
                <a:spcPts val="0"/>
              </a:spcAft>
              <a:buClr>
                <a:schemeClr val="dk2"/>
              </a:buClr>
              <a:buSzPts val="2000"/>
              <a:buChar char="–"/>
            </a:pPr>
            <a:r>
              <a:rPr lang="en-US" dirty="0"/>
              <a:t>For example – Philadelphia </a:t>
            </a:r>
            <a:r>
              <a:rPr lang="en-US" dirty="0" err="1"/>
              <a:t>rv</a:t>
            </a:r>
            <a:r>
              <a:rPr lang="en-US" dirty="0"/>
              <a:t> parks, </a:t>
            </a:r>
            <a:r>
              <a:rPr lang="en-US" dirty="0" err="1"/>
              <a:t>poconos</a:t>
            </a:r>
            <a:r>
              <a:rPr lang="en-US" dirty="0"/>
              <a:t> camping</a:t>
            </a:r>
            <a:endParaRPr dirty="0"/>
          </a:p>
          <a:p>
            <a:pPr marL="384048" lvl="0" indent="-384048" algn="l" rtl="0">
              <a:lnSpc>
                <a:spcPct val="94000"/>
              </a:lnSpc>
              <a:spcBef>
                <a:spcPts val="1200"/>
              </a:spcBef>
              <a:spcAft>
                <a:spcPts val="0"/>
              </a:spcAft>
              <a:buClr>
                <a:schemeClr val="dk2"/>
              </a:buClr>
              <a:buSzPts val="2000"/>
              <a:buChar char="■"/>
            </a:pPr>
            <a:r>
              <a:rPr lang="en-US" dirty="0"/>
              <a:t>Think of search terms as supply and demand – the more demand for terms and less supply, the higher the price</a:t>
            </a:r>
            <a:endParaRPr dirty="0"/>
          </a:p>
          <a:p>
            <a:pPr marL="384048" lvl="0" indent="-384048" algn="l" rtl="0">
              <a:lnSpc>
                <a:spcPct val="94000"/>
              </a:lnSpc>
              <a:spcBef>
                <a:spcPts val="1200"/>
              </a:spcBef>
              <a:spcAft>
                <a:spcPts val="0"/>
              </a:spcAft>
              <a:buClr>
                <a:schemeClr val="dk2"/>
              </a:buClr>
              <a:buSzPts val="2000"/>
              <a:buChar char="■"/>
            </a:pPr>
            <a:r>
              <a:rPr lang="en-US" dirty="0"/>
              <a:t>Campground example:</a:t>
            </a:r>
            <a:endParaRPr dirty="0"/>
          </a:p>
          <a:p>
            <a:pPr marL="914400" lvl="1" indent="-384048" algn="l" rtl="0">
              <a:lnSpc>
                <a:spcPct val="94000"/>
              </a:lnSpc>
              <a:spcBef>
                <a:spcPts val="700"/>
              </a:spcBef>
              <a:spcAft>
                <a:spcPts val="0"/>
              </a:spcAft>
              <a:buClr>
                <a:schemeClr val="dk2"/>
              </a:buClr>
              <a:buSzPts val="2000"/>
              <a:buChar char="–"/>
            </a:pPr>
            <a:r>
              <a:rPr lang="en-US" dirty="0" err="1"/>
              <a:t>rv</a:t>
            </a:r>
            <a:r>
              <a:rPr lang="en-US" dirty="0"/>
              <a:t> parks Houston </a:t>
            </a:r>
            <a:r>
              <a:rPr lang="en-US" dirty="0" err="1"/>
              <a:t>tx</a:t>
            </a:r>
            <a:r>
              <a:rPr lang="en-US" dirty="0"/>
              <a:t>, Houston </a:t>
            </a:r>
            <a:r>
              <a:rPr lang="en-US" dirty="0" err="1"/>
              <a:t>rv</a:t>
            </a:r>
            <a:r>
              <a:rPr lang="en-US" dirty="0"/>
              <a:t> parks in the national campaign</a:t>
            </a:r>
            <a:endParaRPr dirty="0"/>
          </a:p>
          <a:p>
            <a:pPr marL="914400" lvl="1" indent="-384048" algn="l" rtl="0">
              <a:lnSpc>
                <a:spcPct val="94000"/>
              </a:lnSpc>
              <a:spcBef>
                <a:spcPts val="700"/>
              </a:spcBef>
              <a:spcAft>
                <a:spcPts val="0"/>
              </a:spcAft>
              <a:buClr>
                <a:schemeClr val="dk2"/>
              </a:buClr>
              <a:buSzPts val="2000"/>
              <a:buChar char="–"/>
            </a:pPr>
            <a:r>
              <a:rPr lang="en-US" dirty="0" err="1"/>
              <a:t>rv</a:t>
            </a:r>
            <a:r>
              <a:rPr lang="en-US" dirty="0"/>
              <a:t> parks and </a:t>
            </a:r>
            <a:r>
              <a:rPr lang="en-US" dirty="0" err="1"/>
              <a:t>rv</a:t>
            </a:r>
            <a:r>
              <a:rPr lang="en-US" dirty="0"/>
              <a:t> parks near me in local search area of the Houston area</a:t>
            </a:r>
            <a:endParaRPr dirty="0"/>
          </a:p>
          <a:p>
            <a:pPr marL="914400" lvl="1" indent="-384048" algn="l" rtl="0">
              <a:lnSpc>
                <a:spcPct val="94000"/>
              </a:lnSpc>
              <a:spcBef>
                <a:spcPts val="700"/>
              </a:spcBef>
              <a:spcAft>
                <a:spcPts val="0"/>
              </a:spcAft>
              <a:buClr>
                <a:schemeClr val="dk2"/>
              </a:buClr>
              <a:buSzPts val="2000"/>
              <a:buChar char="–"/>
            </a:pPr>
            <a:r>
              <a:rPr lang="en-US" dirty="0"/>
              <a:t>Cost - $1.50-$6.00 per click </a:t>
            </a:r>
            <a:endParaRPr dirty="0"/>
          </a:p>
          <a:p>
            <a:pPr marL="914400" lvl="1" indent="-257048" algn="l" rtl="0">
              <a:lnSpc>
                <a:spcPct val="94000"/>
              </a:lnSpc>
              <a:spcBef>
                <a:spcPts val="700"/>
              </a:spcBef>
              <a:spcAft>
                <a:spcPts val="0"/>
              </a:spcAft>
              <a:buClr>
                <a:schemeClr val="dk2"/>
              </a:buClr>
              <a:buSzPts val="2000"/>
              <a:buNone/>
            </a:pPr>
            <a:endParaRPr dirty="0"/>
          </a:p>
        </p:txBody>
      </p:sp>
      <p:pic>
        <p:nvPicPr>
          <p:cNvPr id="182" name="Google Shape;182;p27"/>
          <p:cNvPicPr preferRelativeResize="0"/>
          <p:nvPr/>
        </p:nvPicPr>
        <p:blipFill rotWithShape="1">
          <a:blip r:embed="rId3">
            <a:alphaModFix/>
          </a:blip>
          <a:srcRect/>
          <a:stretch/>
        </p:blipFill>
        <p:spPr>
          <a:xfrm>
            <a:off x="1371612" y="5258359"/>
            <a:ext cx="5762625" cy="1428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dirty="0"/>
              <a:t>What should I spend? </a:t>
            </a:r>
            <a:endParaRPr dirty="0"/>
          </a:p>
        </p:txBody>
      </p:sp>
      <p:sp>
        <p:nvSpPr>
          <p:cNvPr id="137" name="Google Shape;137;p20"/>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a:t>As a general rule, </a:t>
            </a:r>
            <a:r>
              <a:rPr lang="en-US" b="1"/>
              <a:t>small businesses with revenues less than $5 million should allocate 7-8 percent of their revenues to marketing</a:t>
            </a:r>
            <a:r>
              <a:rPr lang="en-US"/>
              <a:t>. This budget should be split between 1) </a:t>
            </a:r>
            <a:r>
              <a:rPr lang="en-US" b="1"/>
              <a:t>brand development costs</a:t>
            </a:r>
            <a:r>
              <a:rPr lang="en-US"/>
              <a:t> (which includes all the channels you use to promote your brand such as your website, blogs, sales collateral, etc.), and 2) </a:t>
            </a:r>
            <a:r>
              <a:rPr lang="en-US" b="1"/>
              <a:t>the costs of promoting your business </a:t>
            </a:r>
            <a:r>
              <a:rPr lang="en-US"/>
              <a:t>(campaigns, advertising, events, etc.).</a:t>
            </a:r>
            <a:endParaRPr/>
          </a:p>
          <a:p>
            <a:pPr marL="384048" lvl="0" indent="-384048" algn="l" rtl="0">
              <a:lnSpc>
                <a:spcPct val="94000"/>
              </a:lnSpc>
              <a:spcBef>
                <a:spcPts val="1200"/>
              </a:spcBef>
              <a:spcAft>
                <a:spcPts val="0"/>
              </a:spcAft>
              <a:buClr>
                <a:schemeClr val="dk2"/>
              </a:buClr>
              <a:buSzPts val="2000"/>
              <a:buChar char="■"/>
            </a:pPr>
            <a:r>
              <a:rPr lang="en-US"/>
              <a:t>This percentage also </a:t>
            </a:r>
            <a:r>
              <a:rPr lang="en-US" b="1"/>
              <a:t>assumes you have margins in the range of 10-12 percent</a:t>
            </a:r>
            <a:r>
              <a:rPr lang="en-US"/>
              <a:t> (after you’ve covered your other expenses, including marketing).</a:t>
            </a:r>
            <a:endParaRPr/>
          </a:p>
          <a:p>
            <a:pPr marL="384048" lvl="0" indent="-384048" algn="l" rtl="0">
              <a:lnSpc>
                <a:spcPct val="94000"/>
              </a:lnSpc>
              <a:spcBef>
                <a:spcPts val="1200"/>
              </a:spcBef>
              <a:spcAft>
                <a:spcPts val="0"/>
              </a:spcAft>
              <a:buClr>
                <a:schemeClr val="dk2"/>
              </a:buClr>
              <a:buSzPts val="2000"/>
              <a:buChar char="■"/>
            </a:pPr>
            <a:r>
              <a:rPr lang="en-US"/>
              <a:t>Any startup or new businesses should allot a few points more.</a:t>
            </a:r>
            <a:endParaRPr/>
          </a:p>
          <a:p>
            <a:pPr marL="384048" lvl="0" indent="-384048" algn="l" rtl="0">
              <a:lnSpc>
                <a:spcPct val="94000"/>
              </a:lnSpc>
              <a:spcBef>
                <a:spcPts val="1200"/>
              </a:spcBef>
              <a:spcAft>
                <a:spcPts val="0"/>
              </a:spcAft>
              <a:buClr>
                <a:schemeClr val="dk2"/>
              </a:buClr>
              <a:buSzPts val="2000"/>
              <a:buChar char="■"/>
            </a:pPr>
            <a:r>
              <a:rPr lang="en-US"/>
              <a:t>(Source: US SBA)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a:t>Not THIS Michael Moore</a:t>
            </a:r>
            <a:endParaRPr/>
          </a:p>
        </p:txBody>
      </p:sp>
      <p:pic>
        <p:nvPicPr>
          <p:cNvPr id="101" name="Google Shape;101;p14"/>
          <p:cNvPicPr preferRelativeResize="0">
            <a:picLocks noGrp="1"/>
          </p:cNvPicPr>
          <p:nvPr>
            <p:ph type="body" idx="1"/>
          </p:nvPr>
        </p:nvPicPr>
        <p:blipFill rotWithShape="1">
          <a:blip r:embed="rId3">
            <a:alphaModFix/>
          </a:blip>
          <a:srcRect/>
          <a:stretch/>
        </p:blipFill>
        <p:spPr>
          <a:xfrm>
            <a:off x="3487492" y="2286000"/>
            <a:ext cx="5369415" cy="3581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a:t>Facebook Tips For You!</a:t>
            </a:r>
            <a:endParaRPr/>
          </a:p>
        </p:txBody>
      </p:sp>
      <p:sp>
        <p:nvSpPr>
          <p:cNvPr id="194" name="Google Shape;194;p29"/>
          <p:cNvSpPr txBox="1">
            <a:spLocks noGrp="1"/>
          </p:cNvSpPr>
          <p:nvPr>
            <p:ph type="body" idx="1"/>
          </p:nvPr>
        </p:nvSpPr>
        <p:spPr>
          <a:xfrm>
            <a:off x="1371600" y="1826650"/>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84000"/>
              </a:lnSpc>
              <a:spcBef>
                <a:spcPts val="0"/>
              </a:spcBef>
              <a:spcAft>
                <a:spcPts val="0"/>
              </a:spcAft>
              <a:buClr>
                <a:schemeClr val="dk2"/>
              </a:buClr>
              <a:buSzPts val="2000"/>
              <a:buChar char="■"/>
            </a:pPr>
            <a:r>
              <a:rPr lang="en-US"/>
              <a:t>Create a Facebook Business page!</a:t>
            </a:r>
            <a:endParaRPr/>
          </a:p>
          <a:p>
            <a:pPr marL="384048" lvl="0" indent="-384048" algn="l" rtl="0">
              <a:lnSpc>
                <a:spcPct val="84000"/>
              </a:lnSpc>
              <a:spcBef>
                <a:spcPts val="1200"/>
              </a:spcBef>
              <a:spcAft>
                <a:spcPts val="0"/>
              </a:spcAft>
              <a:buClr>
                <a:schemeClr val="dk2"/>
              </a:buClr>
              <a:buSzPts val="2000"/>
              <a:buChar char="■"/>
            </a:pPr>
            <a:r>
              <a:rPr lang="en-US"/>
              <a:t>If you don’t provide a place for people to reach out on Facebook, a site with 2.27 billion users, you’re making it harder for them to give you money</a:t>
            </a:r>
            <a:endParaRPr/>
          </a:p>
          <a:p>
            <a:pPr marL="384048" lvl="0" indent="-384048" algn="l" rtl="0">
              <a:lnSpc>
                <a:spcPct val="84000"/>
              </a:lnSpc>
              <a:spcBef>
                <a:spcPts val="1200"/>
              </a:spcBef>
              <a:spcAft>
                <a:spcPts val="0"/>
              </a:spcAft>
              <a:buClr>
                <a:schemeClr val="dk2"/>
              </a:buClr>
              <a:buSzPts val="2000"/>
              <a:buChar char="■"/>
            </a:pPr>
            <a:r>
              <a:rPr lang="en-US"/>
              <a:t>Speaking of money, you can book reservations from Facebook</a:t>
            </a:r>
            <a:endParaRPr/>
          </a:p>
          <a:p>
            <a:pPr marL="384048" lvl="0" indent="-384048" algn="l" rtl="0">
              <a:lnSpc>
                <a:spcPct val="84000"/>
              </a:lnSpc>
              <a:spcBef>
                <a:spcPts val="1200"/>
              </a:spcBef>
              <a:spcAft>
                <a:spcPts val="0"/>
              </a:spcAft>
              <a:buClr>
                <a:schemeClr val="dk2"/>
              </a:buClr>
              <a:buSzPts val="2000"/>
              <a:buChar char="■"/>
            </a:pPr>
            <a:r>
              <a:rPr lang="en-US"/>
              <a:t>Provides a free web listing that provides you an online presence that is easily searchable on Google search results</a:t>
            </a:r>
            <a:endParaRPr/>
          </a:p>
          <a:p>
            <a:pPr marL="384048" lvl="0" indent="-384048" algn="l" rtl="0">
              <a:lnSpc>
                <a:spcPct val="84000"/>
              </a:lnSpc>
              <a:spcBef>
                <a:spcPts val="1200"/>
              </a:spcBef>
              <a:spcAft>
                <a:spcPts val="0"/>
              </a:spcAft>
              <a:buClr>
                <a:schemeClr val="dk2"/>
              </a:buClr>
              <a:buSzPts val="2000"/>
              <a:buChar char="■"/>
            </a:pPr>
            <a:r>
              <a:rPr lang="en-US"/>
              <a:t>Offers a way to push out information to your current or potential customers such as holiday plans or specials events</a:t>
            </a:r>
            <a:endParaRPr/>
          </a:p>
          <a:p>
            <a:pPr marL="384048" lvl="0" indent="-384048" algn="l" rtl="0">
              <a:lnSpc>
                <a:spcPct val="84000"/>
              </a:lnSpc>
              <a:spcBef>
                <a:spcPts val="1200"/>
              </a:spcBef>
              <a:spcAft>
                <a:spcPts val="0"/>
              </a:spcAft>
              <a:buClr>
                <a:schemeClr val="dk2"/>
              </a:buClr>
              <a:buSzPts val="2000"/>
              <a:buChar char="■"/>
            </a:pPr>
            <a:r>
              <a:rPr lang="en-US"/>
              <a:t>Provides a way to get feedback from your customers and respond to the good and bad</a:t>
            </a:r>
            <a:endParaRPr/>
          </a:p>
          <a:p>
            <a:pPr marL="384048" lvl="0" indent="-384048" algn="l" rtl="0">
              <a:lnSpc>
                <a:spcPct val="84000"/>
              </a:lnSpc>
              <a:spcBef>
                <a:spcPts val="1200"/>
              </a:spcBef>
              <a:spcAft>
                <a:spcPts val="0"/>
              </a:spcAft>
              <a:buClr>
                <a:schemeClr val="dk2"/>
              </a:buClr>
              <a:buSzPts val="2000"/>
              <a:buChar char="■"/>
            </a:pPr>
            <a:r>
              <a:rPr lang="en-US"/>
              <a:t>Also makes it easier for your customers to post pictures to their friends via your page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endParaRPr/>
          </a:p>
        </p:txBody>
      </p:sp>
      <p:pic>
        <p:nvPicPr>
          <p:cNvPr id="200" name="Google Shape;200;p30"/>
          <p:cNvPicPr preferRelativeResize="0">
            <a:picLocks noGrp="1"/>
          </p:cNvPicPr>
          <p:nvPr>
            <p:ph type="body" idx="1"/>
          </p:nvPr>
        </p:nvPicPr>
        <p:blipFill rotWithShape="1">
          <a:blip r:embed="rId3">
            <a:alphaModFix/>
          </a:blip>
          <a:srcRect/>
          <a:stretch/>
        </p:blipFill>
        <p:spPr>
          <a:xfrm>
            <a:off x="1371600" y="509713"/>
            <a:ext cx="9601200" cy="5838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a:t>Instagram Tips For You!</a:t>
            </a:r>
            <a:endParaRPr/>
          </a:p>
        </p:txBody>
      </p:sp>
      <p:sp>
        <p:nvSpPr>
          <p:cNvPr id="206" name="Google Shape;206;p31"/>
          <p:cNvSpPr txBox="1">
            <a:spLocks noGrp="1"/>
          </p:cNvSpPr>
          <p:nvPr>
            <p:ph type="body" idx="1"/>
          </p:nvPr>
        </p:nvSpPr>
        <p:spPr>
          <a:xfrm>
            <a:off x="1371600" y="1730875"/>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dirty="0"/>
              <a:t>Create a campground-specific account</a:t>
            </a:r>
            <a:endParaRPr dirty="0"/>
          </a:p>
          <a:p>
            <a:pPr marL="384048" lvl="0" indent="-384048" algn="l" rtl="0">
              <a:lnSpc>
                <a:spcPct val="94000"/>
              </a:lnSpc>
              <a:spcBef>
                <a:spcPts val="1200"/>
              </a:spcBef>
              <a:spcAft>
                <a:spcPts val="0"/>
              </a:spcAft>
              <a:buClr>
                <a:schemeClr val="dk2"/>
              </a:buClr>
              <a:buSzPts val="2000"/>
              <a:buChar char="■"/>
            </a:pPr>
            <a:r>
              <a:rPr lang="en-US" dirty="0"/>
              <a:t>Take nice photos of various events and activities – something you would send a relative </a:t>
            </a:r>
            <a:endParaRPr dirty="0"/>
          </a:p>
          <a:p>
            <a:pPr marL="384048" lvl="0" indent="-384048" algn="l" rtl="0">
              <a:lnSpc>
                <a:spcPct val="94000"/>
              </a:lnSpc>
              <a:spcBef>
                <a:spcPts val="1200"/>
              </a:spcBef>
              <a:spcAft>
                <a:spcPts val="0"/>
              </a:spcAft>
              <a:buClr>
                <a:schemeClr val="dk2"/>
              </a:buClr>
              <a:buSzPts val="2000"/>
              <a:buChar char="■"/>
            </a:pPr>
            <a:r>
              <a:rPr lang="en-US" dirty="0"/>
              <a:t>Use hashtags – (#camping). Hashtags are Instagram’s method of search results. So if someone is searching #camping or #</a:t>
            </a:r>
            <a:r>
              <a:rPr lang="en-US" dirty="0" err="1"/>
              <a:t>poconoscamping</a:t>
            </a:r>
            <a:r>
              <a:rPr lang="en-US" dirty="0"/>
              <a:t>, your photos will show up. But don’t go crazy as the more hashtags, the more </a:t>
            </a:r>
            <a:r>
              <a:rPr lang="en-US" dirty="0" err="1"/>
              <a:t>spammy</a:t>
            </a:r>
            <a:r>
              <a:rPr lang="en-US" dirty="0"/>
              <a:t> it looks</a:t>
            </a:r>
            <a:endParaRPr dirty="0"/>
          </a:p>
          <a:p>
            <a:pPr marL="384048" lvl="0" indent="-384048" algn="l" rtl="0">
              <a:lnSpc>
                <a:spcPct val="94000"/>
              </a:lnSpc>
              <a:spcBef>
                <a:spcPts val="1200"/>
              </a:spcBef>
              <a:spcAft>
                <a:spcPts val="0"/>
              </a:spcAft>
              <a:buClr>
                <a:schemeClr val="dk2"/>
              </a:buClr>
              <a:buSzPts val="2000"/>
              <a:buChar char="■"/>
            </a:pPr>
            <a:r>
              <a:rPr lang="en-US" dirty="0"/>
              <a:t>Ask your followers questions! Things like ‘what's your favorite thing about the 4</a:t>
            </a:r>
            <a:r>
              <a:rPr lang="en-US" baseline="30000" dirty="0"/>
              <a:t>th</a:t>
            </a:r>
            <a:r>
              <a:rPr lang="en-US" dirty="0"/>
              <a:t> of July?’ This shows your followers you’re a real person</a:t>
            </a:r>
            <a:endParaRPr dirty="0"/>
          </a:p>
          <a:p>
            <a:pPr marL="841248" lvl="1" indent="-384048">
              <a:spcBef>
                <a:spcPts val="1200"/>
              </a:spcBef>
              <a:buSzPts val="2000"/>
              <a:buChar char="■"/>
            </a:pPr>
            <a:r>
              <a:rPr lang="en-US" dirty="0"/>
              <a:t>(Source: Shortstack.com)</a:t>
            </a:r>
            <a:endParaRPr dirty="0"/>
          </a:p>
          <a:p>
            <a:pPr marL="384048" lvl="0" indent="-371348" algn="l" rtl="0">
              <a:lnSpc>
                <a:spcPct val="94000"/>
              </a:lnSpc>
              <a:spcBef>
                <a:spcPts val="1200"/>
              </a:spcBef>
              <a:spcAft>
                <a:spcPts val="0"/>
              </a:spcAft>
              <a:buSzPts val="1800"/>
              <a:buChar char="■"/>
            </a:pPr>
            <a:r>
              <a:rPr lang="en-US" dirty="0"/>
              <a:t>Use Instagram stories to create polls, answer questions, post live video and highlight special events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endParaRPr/>
          </a:p>
        </p:txBody>
      </p:sp>
      <p:pic>
        <p:nvPicPr>
          <p:cNvPr id="212" name="Google Shape;212;p32"/>
          <p:cNvPicPr preferRelativeResize="0">
            <a:picLocks noGrp="1"/>
          </p:cNvPicPr>
          <p:nvPr>
            <p:ph type="body" idx="1"/>
          </p:nvPr>
        </p:nvPicPr>
        <p:blipFill rotWithShape="1">
          <a:blip r:embed="rId3">
            <a:alphaModFix/>
          </a:blip>
          <a:srcRect/>
          <a:stretch/>
        </p:blipFill>
        <p:spPr>
          <a:xfrm>
            <a:off x="1371600" y="685799"/>
            <a:ext cx="4701000" cy="4833600"/>
          </a:xfrm>
          <a:prstGeom prst="rect">
            <a:avLst/>
          </a:prstGeom>
          <a:noFill/>
          <a:ln>
            <a:noFill/>
          </a:ln>
        </p:spPr>
      </p:pic>
      <p:pic>
        <p:nvPicPr>
          <p:cNvPr id="213" name="Google Shape;213;p32"/>
          <p:cNvPicPr preferRelativeResize="0"/>
          <p:nvPr/>
        </p:nvPicPr>
        <p:blipFill rotWithShape="1">
          <a:blip r:embed="rId4">
            <a:alphaModFix/>
          </a:blip>
          <a:srcRect/>
          <a:stretch/>
        </p:blipFill>
        <p:spPr>
          <a:xfrm>
            <a:off x="6385043" y="2171700"/>
            <a:ext cx="4587757" cy="26285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endParaRPr/>
          </a:p>
        </p:txBody>
      </p:sp>
      <p:pic>
        <p:nvPicPr>
          <p:cNvPr id="219" name="Google Shape;219;p33"/>
          <p:cNvPicPr preferRelativeResize="0"/>
          <p:nvPr/>
        </p:nvPicPr>
        <p:blipFill>
          <a:blip r:embed="rId3">
            <a:alphaModFix/>
          </a:blip>
          <a:stretch>
            <a:fillRect/>
          </a:stretch>
        </p:blipFill>
        <p:spPr>
          <a:xfrm>
            <a:off x="1371600" y="788150"/>
            <a:ext cx="3584871" cy="5281698"/>
          </a:xfrm>
          <a:prstGeom prst="rect">
            <a:avLst/>
          </a:prstGeom>
          <a:noFill/>
          <a:ln>
            <a:noFill/>
          </a:ln>
        </p:spPr>
      </p:pic>
      <p:pic>
        <p:nvPicPr>
          <p:cNvPr id="220" name="Google Shape;220;p33"/>
          <p:cNvPicPr preferRelativeResize="0"/>
          <p:nvPr/>
        </p:nvPicPr>
        <p:blipFill>
          <a:blip r:embed="rId4">
            <a:alphaModFix/>
          </a:blip>
          <a:stretch>
            <a:fillRect/>
          </a:stretch>
        </p:blipFill>
        <p:spPr>
          <a:xfrm>
            <a:off x="5598721" y="788150"/>
            <a:ext cx="2969479" cy="5281700"/>
          </a:xfrm>
          <a:prstGeom prst="rect">
            <a:avLst/>
          </a:prstGeom>
          <a:noFill/>
          <a:ln>
            <a:noFill/>
          </a:ln>
        </p:spPr>
      </p:pic>
      <p:cxnSp>
        <p:nvCxnSpPr>
          <p:cNvPr id="221" name="Google Shape;221;p33"/>
          <p:cNvCxnSpPr/>
          <p:nvPr/>
        </p:nvCxnSpPr>
        <p:spPr>
          <a:xfrm rot="10800000" flipH="1">
            <a:off x="4459025" y="3110925"/>
            <a:ext cx="1057500" cy="3561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a:t>Blogging for RV Parks </a:t>
            </a:r>
            <a:endParaRPr/>
          </a:p>
        </p:txBody>
      </p:sp>
      <p:sp>
        <p:nvSpPr>
          <p:cNvPr id="227" name="Google Shape;227;p34"/>
          <p:cNvSpPr txBox="1">
            <a:spLocks noGrp="1"/>
          </p:cNvSpPr>
          <p:nvPr>
            <p:ph type="body" idx="1"/>
          </p:nvPr>
        </p:nvSpPr>
        <p:spPr>
          <a:xfrm>
            <a:off x="1371600" y="1996875"/>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74000"/>
              </a:lnSpc>
              <a:spcBef>
                <a:spcPts val="0"/>
              </a:spcBef>
              <a:spcAft>
                <a:spcPts val="0"/>
              </a:spcAft>
              <a:buClr>
                <a:schemeClr val="dk2"/>
              </a:buClr>
              <a:buSzPts val="1550"/>
              <a:buChar char="■"/>
            </a:pPr>
            <a:r>
              <a:rPr lang="en-US" sz="1550"/>
              <a:t>Blogging is more for your repeat and referral business – information and education customers on what’s happening at your park</a:t>
            </a:r>
            <a:endParaRPr/>
          </a:p>
          <a:p>
            <a:pPr marL="384048" lvl="0" indent="-384048" algn="l" rtl="0">
              <a:lnSpc>
                <a:spcPct val="74000"/>
              </a:lnSpc>
              <a:spcBef>
                <a:spcPts val="1200"/>
              </a:spcBef>
              <a:spcAft>
                <a:spcPts val="0"/>
              </a:spcAft>
              <a:buClr>
                <a:schemeClr val="dk2"/>
              </a:buClr>
              <a:buSzPts val="1550"/>
              <a:buChar char="■"/>
            </a:pPr>
            <a:r>
              <a:rPr lang="en-US" sz="1550"/>
              <a:t>Even though you may not get a ton of clicks from the blogs, you do get a following and develop a following and a place for someone to jump in and get to know your business beyond the info on your website</a:t>
            </a:r>
            <a:endParaRPr/>
          </a:p>
          <a:p>
            <a:pPr marL="384048" lvl="0" indent="-384048" algn="l" rtl="0">
              <a:lnSpc>
                <a:spcPct val="74000"/>
              </a:lnSpc>
              <a:spcBef>
                <a:spcPts val="1200"/>
              </a:spcBef>
              <a:spcAft>
                <a:spcPts val="0"/>
              </a:spcAft>
              <a:buClr>
                <a:schemeClr val="dk2"/>
              </a:buClr>
              <a:buSzPts val="1550"/>
              <a:buChar char="■"/>
            </a:pPr>
            <a:r>
              <a:rPr lang="en-US" sz="1550"/>
              <a:t>Event blogs tend to get the most traction for RV Parks</a:t>
            </a:r>
            <a:endParaRPr sz="1550"/>
          </a:p>
          <a:p>
            <a:pPr marL="384048" lvl="0" indent="-384048" algn="l" rtl="0">
              <a:lnSpc>
                <a:spcPct val="74000"/>
              </a:lnSpc>
              <a:spcBef>
                <a:spcPts val="1200"/>
              </a:spcBef>
              <a:spcAft>
                <a:spcPts val="0"/>
              </a:spcAft>
              <a:buClr>
                <a:schemeClr val="dk2"/>
              </a:buClr>
              <a:buSzPts val="1550"/>
              <a:buChar char="■"/>
            </a:pPr>
            <a:r>
              <a:rPr lang="en-US" sz="1550"/>
              <a:t>They are a great way to link out to partners and have partnering businesses link to you. After all, if you’re promoting a local business, they should promote you right back</a:t>
            </a:r>
            <a:endParaRPr sz="1550"/>
          </a:p>
          <a:p>
            <a:pPr marL="384048" lvl="0" indent="-384048" algn="l" rtl="0">
              <a:lnSpc>
                <a:spcPct val="74000"/>
              </a:lnSpc>
              <a:spcBef>
                <a:spcPts val="1200"/>
              </a:spcBef>
              <a:spcAft>
                <a:spcPts val="0"/>
              </a:spcAft>
              <a:buClr>
                <a:schemeClr val="dk2"/>
              </a:buClr>
              <a:buSzPts val="1550"/>
              <a:buChar char="■"/>
            </a:pPr>
            <a:r>
              <a:rPr lang="en-US" sz="1550"/>
              <a:t>It develops original and relevant content that can help with gaining traction in the rankings in Google and others</a:t>
            </a:r>
            <a:endParaRPr sz="1550"/>
          </a:p>
          <a:p>
            <a:pPr marL="384048" lvl="0" indent="-384048" algn="l" rtl="0">
              <a:lnSpc>
                <a:spcPct val="74000"/>
              </a:lnSpc>
              <a:spcBef>
                <a:spcPts val="1200"/>
              </a:spcBef>
              <a:spcAft>
                <a:spcPts val="0"/>
              </a:spcAft>
              <a:buClr>
                <a:schemeClr val="dk2"/>
              </a:buClr>
              <a:buSzPts val="1550"/>
              <a:buChar char="■"/>
            </a:pPr>
            <a:r>
              <a:rPr lang="en-US" sz="1550"/>
              <a:t>Depending on the length of the blog, it helps increase the time on site</a:t>
            </a:r>
            <a:endParaRPr sz="1550"/>
          </a:p>
          <a:p>
            <a:pPr marL="384048" lvl="0" indent="-384048" algn="l" rtl="0">
              <a:lnSpc>
                <a:spcPct val="74000"/>
              </a:lnSpc>
              <a:spcBef>
                <a:spcPts val="1200"/>
              </a:spcBef>
              <a:spcAft>
                <a:spcPts val="0"/>
              </a:spcAft>
              <a:buClr>
                <a:schemeClr val="dk2"/>
              </a:buClr>
              <a:buSzPts val="1550"/>
              <a:buChar char="■"/>
            </a:pPr>
            <a:r>
              <a:rPr lang="en-US" sz="1550"/>
              <a:t>Continued blogging also helps increase continual web traffic if you blog on a regular basis</a:t>
            </a:r>
            <a:endParaRPr/>
          </a:p>
          <a:p>
            <a:pPr marL="384048" lvl="0" indent="-384048" algn="l" rtl="0">
              <a:lnSpc>
                <a:spcPct val="74000"/>
              </a:lnSpc>
              <a:spcBef>
                <a:spcPts val="1200"/>
              </a:spcBef>
              <a:spcAft>
                <a:spcPts val="0"/>
              </a:spcAft>
              <a:buClr>
                <a:schemeClr val="dk2"/>
              </a:buClr>
              <a:buSzPts val="1550"/>
              <a:buChar char="■"/>
            </a:pPr>
            <a:r>
              <a:rPr lang="en-US" sz="1550"/>
              <a:t>Make sure to do it consistently, even if it’s once a month so that people that visit the blog, know there is a human behind it</a:t>
            </a:r>
            <a:endParaRPr sz="1550"/>
          </a:p>
          <a:p>
            <a:pPr marL="0" lvl="0" indent="0" algn="l" rtl="0">
              <a:lnSpc>
                <a:spcPct val="74000"/>
              </a:lnSpc>
              <a:spcBef>
                <a:spcPts val="1200"/>
              </a:spcBef>
              <a:spcAft>
                <a:spcPts val="0"/>
              </a:spcAft>
              <a:buClr>
                <a:schemeClr val="dk2"/>
              </a:buClr>
              <a:buSzPts val="1550"/>
              <a:buNone/>
            </a:pPr>
            <a:endParaRPr sz="155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a:t>YouTube</a:t>
            </a:r>
            <a:endParaRPr/>
          </a:p>
        </p:txBody>
      </p:sp>
      <p:sp>
        <p:nvSpPr>
          <p:cNvPr id="233" name="Google Shape;233;p35"/>
          <p:cNvSpPr txBox="1">
            <a:spLocks noGrp="1"/>
          </p:cNvSpPr>
          <p:nvPr>
            <p:ph type="body" idx="1"/>
          </p:nvPr>
        </p:nvSpPr>
        <p:spPr>
          <a:xfrm>
            <a:off x="1371600" y="1927475"/>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84000"/>
              </a:lnSpc>
              <a:spcBef>
                <a:spcPts val="0"/>
              </a:spcBef>
              <a:spcAft>
                <a:spcPts val="0"/>
              </a:spcAft>
              <a:buClr>
                <a:schemeClr val="dk2"/>
              </a:buClr>
              <a:buSzPts val="2000"/>
              <a:buChar char="■"/>
            </a:pPr>
            <a:r>
              <a:rPr lang="en-US"/>
              <a:t>Top three websites in the world (Source: alexa.com/topsites)</a:t>
            </a:r>
            <a:endParaRPr/>
          </a:p>
          <a:p>
            <a:pPr marL="914400" lvl="1" indent="-384048" algn="l" rtl="0">
              <a:lnSpc>
                <a:spcPct val="84000"/>
              </a:lnSpc>
              <a:spcBef>
                <a:spcPts val="700"/>
              </a:spcBef>
              <a:spcAft>
                <a:spcPts val="0"/>
              </a:spcAft>
              <a:buClr>
                <a:schemeClr val="dk2"/>
              </a:buClr>
              <a:buSzPts val="2000"/>
              <a:buChar char="–"/>
            </a:pPr>
            <a:r>
              <a:rPr lang="en-US"/>
              <a:t>Google</a:t>
            </a:r>
            <a:endParaRPr/>
          </a:p>
          <a:p>
            <a:pPr marL="914400" lvl="1" indent="-384048" algn="l" rtl="0">
              <a:lnSpc>
                <a:spcPct val="84000"/>
              </a:lnSpc>
              <a:spcBef>
                <a:spcPts val="700"/>
              </a:spcBef>
              <a:spcAft>
                <a:spcPts val="0"/>
              </a:spcAft>
              <a:buClr>
                <a:schemeClr val="dk2"/>
              </a:buClr>
              <a:buSzPts val="2000"/>
              <a:buChar char="–"/>
            </a:pPr>
            <a:r>
              <a:rPr lang="en-US"/>
              <a:t>YouTube</a:t>
            </a:r>
            <a:endParaRPr/>
          </a:p>
          <a:p>
            <a:pPr marL="914400" lvl="1" indent="-384048" algn="l" rtl="0">
              <a:lnSpc>
                <a:spcPct val="84000"/>
              </a:lnSpc>
              <a:spcBef>
                <a:spcPts val="700"/>
              </a:spcBef>
              <a:spcAft>
                <a:spcPts val="0"/>
              </a:spcAft>
              <a:buClr>
                <a:schemeClr val="dk2"/>
              </a:buClr>
              <a:buSzPts val="2000"/>
              <a:buChar char="–"/>
            </a:pPr>
            <a:r>
              <a:rPr lang="en-US"/>
              <a:t>Facebook</a:t>
            </a:r>
            <a:endParaRPr/>
          </a:p>
          <a:p>
            <a:pPr marL="384048" lvl="0" indent="-384048" algn="l" rtl="0">
              <a:lnSpc>
                <a:spcPct val="84000"/>
              </a:lnSpc>
              <a:spcBef>
                <a:spcPts val="1200"/>
              </a:spcBef>
              <a:spcAft>
                <a:spcPts val="0"/>
              </a:spcAft>
              <a:buClr>
                <a:schemeClr val="dk2"/>
              </a:buClr>
              <a:buSzPts val="2000"/>
              <a:buChar char="■"/>
            </a:pPr>
            <a:r>
              <a:rPr lang="en-US"/>
              <a:t>Like Facebook, if you don’t have a dedicated, page you’re missing out on billions of people – 1.9 billion as of September 2018. </a:t>
            </a:r>
            <a:endParaRPr/>
          </a:p>
          <a:p>
            <a:pPr marL="384048" lvl="0" indent="-384048" algn="l" rtl="0">
              <a:lnSpc>
                <a:spcPct val="84000"/>
              </a:lnSpc>
              <a:spcBef>
                <a:spcPts val="1200"/>
              </a:spcBef>
              <a:spcAft>
                <a:spcPts val="0"/>
              </a:spcAft>
              <a:buClr>
                <a:schemeClr val="dk2"/>
              </a:buClr>
              <a:buSzPts val="2000"/>
              <a:buChar char="■"/>
            </a:pPr>
            <a:r>
              <a:rPr lang="en-US"/>
              <a:t>53% of users are 35-plus years old – not just for kids</a:t>
            </a:r>
            <a:endParaRPr/>
          </a:p>
          <a:p>
            <a:pPr marL="384048" lvl="0" indent="-384048" algn="l" rtl="0">
              <a:lnSpc>
                <a:spcPct val="84000"/>
              </a:lnSpc>
              <a:spcBef>
                <a:spcPts val="1200"/>
              </a:spcBef>
              <a:spcAft>
                <a:spcPts val="0"/>
              </a:spcAft>
              <a:buClr>
                <a:schemeClr val="dk2"/>
              </a:buClr>
              <a:buSzPts val="2000"/>
              <a:buChar char="■"/>
            </a:pPr>
            <a:r>
              <a:rPr lang="en-US"/>
              <a:t>Videos have 41% higher click-through rate and are showing up higher on Google Search Results, showing up as much 50 times higher than a typical website</a:t>
            </a:r>
            <a:endParaRPr/>
          </a:p>
          <a:p>
            <a:pPr marL="384048" lvl="0" indent="-384048" algn="l" rtl="0">
              <a:lnSpc>
                <a:spcPct val="84000"/>
              </a:lnSpc>
              <a:spcBef>
                <a:spcPts val="1200"/>
              </a:spcBef>
              <a:spcAft>
                <a:spcPts val="0"/>
              </a:spcAft>
              <a:buClr>
                <a:schemeClr val="dk2"/>
              </a:buClr>
              <a:buSzPts val="2000"/>
              <a:buChar char="■"/>
            </a:pPr>
            <a:r>
              <a:rPr lang="en-US"/>
              <a:t>(source: videonitch.com and searchenginewatch.com)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6"/>
          <p:cNvPicPr preferRelativeResize="0">
            <a:picLocks noGrp="1"/>
          </p:cNvPicPr>
          <p:nvPr>
            <p:ph type="body" idx="1"/>
          </p:nvPr>
        </p:nvPicPr>
        <p:blipFill rotWithShape="1">
          <a:blip r:embed="rId3">
            <a:alphaModFix/>
          </a:blip>
          <a:srcRect/>
          <a:stretch/>
        </p:blipFill>
        <p:spPr>
          <a:xfrm>
            <a:off x="2961502" y="453675"/>
            <a:ext cx="6421500" cy="5950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a:t>YouTube – Why is this important?</a:t>
            </a:r>
            <a:endParaRPr/>
          </a:p>
        </p:txBody>
      </p:sp>
      <p:sp>
        <p:nvSpPr>
          <p:cNvPr id="244" name="Google Shape;244;p37"/>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a:t>If you don’t take control of your name on YouTube, any customer – happy or unhappy - can post a video at (or about) your campground and have it be the only content showing on YouTube / Google. </a:t>
            </a:r>
            <a:endParaRPr/>
          </a:p>
          <a:p>
            <a:pPr marL="384048" lvl="0" indent="-384048" algn="l" rtl="0">
              <a:lnSpc>
                <a:spcPct val="94000"/>
              </a:lnSpc>
              <a:spcBef>
                <a:spcPts val="1200"/>
              </a:spcBef>
              <a:spcAft>
                <a:spcPts val="0"/>
              </a:spcAft>
              <a:buClr>
                <a:schemeClr val="dk2"/>
              </a:buClr>
              <a:buSzPts val="2000"/>
              <a:buChar char="■"/>
            </a:pPr>
            <a:r>
              <a:rPr lang="en-US"/>
              <a:t>Take ownership of your name and get video content out there – no matter how short or simple it is. </a:t>
            </a:r>
            <a:endParaRPr/>
          </a:p>
          <a:p>
            <a:pPr marL="384048" lvl="0" indent="-384048" algn="l" rtl="0">
              <a:lnSpc>
                <a:spcPct val="94000"/>
              </a:lnSpc>
              <a:spcBef>
                <a:spcPts val="1200"/>
              </a:spcBef>
              <a:spcAft>
                <a:spcPts val="0"/>
              </a:spcAft>
              <a:buClr>
                <a:schemeClr val="dk2"/>
              </a:buClr>
              <a:buSzPts val="2000"/>
              <a:buChar char="■"/>
            </a:pPr>
            <a:r>
              <a:rPr lang="en-US"/>
              <a:t>50% of videos up to two minutes are viewed all the way through. So make them short and put the more applicable material first.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8"/>
          <p:cNvPicPr preferRelativeResize="0">
            <a:picLocks noGrp="1"/>
          </p:cNvPicPr>
          <p:nvPr>
            <p:ph type="body" idx="1"/>
          </p:nvPr>
        </p:nvPicPr>
        <p:blipFill rotWithShape="1">
          <a:blip r:embed="rId3">
            <a:alphaModFix/>
          </a:blip>
          <a:srcRect/>
          <a:stretch/>
        </p:blipFill>
        <p:spPr>
          <a:xfrm>
            <a:off x="1960605" y="685800"/>
            <a:ext cx="8423189" cy="5739812"/>
          </a:xfrm>
          <a:prstGeom prst="rect">
            <a:avLst/>
          </a:prstGeom>
          <a:noFill/>
          <a:ln>
            <a:noFill/>
          </a:ln>
        </p:spPr>
      </p:pic>
      <p:sp>
        <p:nvSpPr>
          <p:cNvPr id="250" name="Google Shape;250;p38"/>
          <p:cNvSpPr/>
          <p:nvPr/>
        </p:nvSpPr>
        <p:spPr>
          <a:xfrm>
            <a:off x="790833" y="4983892"/>
            <a:ext cx="1062681" cy="922638"/>
          </a:xfrm>
          <a:prstGeom prst="rightArrow">
            <a:avLst>
              <a:gd name="adj1" fmla="val 50000"/>
              <a:gd name="adj2" fmla="val 50000"/>
            </a:avLst>
          </a:prstGeom>
          <a:solidFill>
            <a:schemeClr val="accent1"/>
          </a:solidFill>
          <a:ln w="34925" cap="flat" cmpd="sng">
            <a:solidFill>
              <a:srgbClr val="6666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a:t>Credentials</a:t>
            </a:r>
            <a:endParaRPr/>
          </a:p>
        </p:txBody>
      </p:sp>
      <p:sp>
        <p:nvSpPr>
          <p:cNvPr id="107" name="Google Shape;107;p15"/>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a:t>Texas Advertising has been a campground marketing company since 1994. AGS Guest Guides has been producing site maps for campgrounds since 1986.</a:t>
            </a:r>
            <a:endParaRPr/>
          </a:p>
          <a:p>
            <a:pPr marL="384048" lvl="0" indent="-384048" algn="l" rtl="0">
              <a:lnSpc>
                <a:spcPct val="94000"/>
              </a:lnSpc>
              <a:spcBef>
                <a:spcPts val="1200"/>
              </a:spcBef>
              <a:spcAft>
                <a:spcPts val="0"/>
              </a:spcAft>
              <a:buClr>
                <a:schemeClr val="dk2"/>
              </a:buClr>
              <a:buSzPts val="2000"/>
              <a:buChar char="■"/>
            </a:pPr>
            <a:r>
              <a:rPr lang="en-US"/>
              <a:t>I’ve been with Texas Advertising, a marketing and publishing company, for 15 years </a:t>
            </a:r>
            <a:endParaRPr/>
          </a:p>
          <a:p>
            <a:pPr marL="384048" lvl="0" indent="-384048" algn="l" rtl="0">
              <a:lnSpc>
                <a:spcPct val="94000"/>
              </a:lnSpc>
              <a:spcBef>
                <a:spcPts val="1200"/>
              </a:spcBef>
              <a:spcAft>
                <a:spcPts val="0"/>
              </a:spcAft>
              <a:buClr>
                <a:schemeClr val="dk2"/>
              </a:buClr>
              <a:buSzPts val="2000"/>
              <a:buChar char="■"/>
            </a:pPr>
            <a:r>
              <a:rPr lang="en-US"/>
              <a:t>We own AGS Guest Guides, which produces a thousand site maps and guest guides-per-year along with every of collateral you can think of</a:t>
            </a:r>
            <a:endParaRPr/>
          </a:p>
          <a:p>
            <a:pPr marL="384048" lvl="0" indent="-384048" algn="l" rtl="0">
              <a:lnSpc>
                <a:spcPct val="94000"/>
              </a:lnSpc>
              <a:spcBef>
                <a:spcPts val="1200"/>
              </a:spcBef>
              <a:spcAft>
                <a:spcPts val="0"/>
              </a:spcAft>
              <a:buClr>
                <a:schemeClr val="dk2"/>
              </a:buClr>
              <a:buSzPts val="2000"/>
              <a:buChar char="■"/>
            </a:pPr>
            <a:r>
              <a:rPr lang="en-US"/>
              <a:t>We also produce a half-dozen state campground directories such Texas, Arizona, Illinois, Missouri, Tennessee and Alaska </a:t>
            </a:r>
            <a:endParaRPr/>
          </a:p>
          <a:p>
            <a:pPr marL="384048" lvl="0" indent="-384048" algn="l" rtl="0">
              <a:lnSpc>
                <a:spcPct val="94000"/>
              </a:lnSpc>
              <a:spcBef>
                <a:spcPts val="1200"/>
              </a:spcBef>
              <a:spcAft>
                <a:spcPts val="0"/>
              </a:spcAft>
              <a:buClr>
                <a:schemeClr val="dk2"/>
              </a:buClr>
              <a:buSzPts val="2000"/>
              <a:buChar char="■"/>
            </a:pPr>
            <a:r>
              <a:rPr lang="en-US"/>
              <a:t>Also own and operate TXAD Internet Services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a:t>How do I track all this stuff?</a:t>
            </a:r>
            <a:endParaRPr/>
          </a:p>
        </p:txBody>
      </p:sp>
      <p:sp>
        <p:nvSpPr>
          <p:cNvPr id="262" name="Google Shape;262;p40"/>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84000"/>
              </a:lnSpc>
              <a:spcBef>
                <a:spcPts val="0"/>
              </a:spcBef>
              <a:spcAft>
                <a:spcPts val="0"/>
              </a:spcAft>
              <a:buClr>
                <a:schemeClr val="dk2"/>
              </a:buClr>
              <a:buSzPts val="1850"/>
              <a:buChar char="■"/>
            </a:pPr>
            <a:r>
              <a:rPr lang="en-US" sz="1850" dirty="0"/>
              <a:t>On the web, Google analytics or some sort of tracking on your website</a:t>
            </a:r>
            <a:endParaRPr dirty="0"/>
          </a:p>
          <a:p>
            <a:pPr marL="384048" lvl="0" indent="-384048" algn="l" rtl="0">
              <a:lnSpc>
                <a:spcPct val="84000"/>
              </a:lnSpc>
              <a:spcBef>
                <a:spcPts val="1200"/>
              </a:spcBef>
              <a:spcAft>
                <a:spcPts val="0"/>
              </a:spcAft>
              <a:buClr>
                <a:schemeClr val="dk2"/>
              </a:buClr>
              <a:buSzPts val="1850"/>
              <a:buChar char="■"/>
            </a:pPr>
            <a:r>
              <a:rPr lang="en-US" sz="1850" dirty="0"/>
              <a:t>Can check things like referrals and sources to determine how and which websites people came to yours from</a:t>
            </a:r>
            <a:r>
              <a:rPr lang="en-US" sz="1850" dirty="0" smtClean="0"/>
              <a:t>.</a:t>
            </a:r>
          </a:p>
          <a:p>
            <a:pPr marL="841248" lvl="1" indent="-384048">
              <a:lnSpc>
                <a:spcPct val="84000"/>
              </a:lnSpc>
              <a:spcBef>
                <a:spcPts val="1200"/>
              </a:spcBef>
              <a:buSzPts val="1850"/>
              <a:buChar char="■"/>
            </a:pPr>
            <a:r>
              <a:rPr lang="en-US" dirty="0" smtClean="0"/>
              <a:t>Be sure to look at new visitors compared to returning. Returning visitors should not cost the same as new visitors</a:t>
            </a:r>
            <a:endParaRPr dirty="0"/>
          </a:p>
          <a:p>
            <a:pPr marL="384048" lvl="0" indent="-384048" algn="l" rtl="0">
              <a:lnSpc>
                <a:spcPct val="84000"/>
              </a:lnSpc>
              <a:spcBef>
                <a:spcPts val="1200"/>
              </a:spcBef>
              <a:spcAft>
                <a:spcPts val="0"/>
              </a:spcAft>
              <a:buClr>
                <a:schemeClr val="dk2"/>
              </a:buClr>
              <a:buSzPts val="1850"/>
              <a:buChar char="■"/>
            </a:pPr>
            <a:r>
              <a:rPr lang="en-US" sz="1850" dirty="0"/>
              <a:t>For print </a:t>
            </a:r>
            <a:r>
              <a:rPr lang="en-US" sz="1850" dirty="0" smtClean="0"/>
              <a:t>ads, print distribution are viewed as the same as website impressions </a:t>
            </a:r>
          </a:p>
          <a:p>
            <a:pPr marL="841248" lvl="1" indent="-384048">
              <a:lnSpc>
                <a:spcPct val="84000"/>
              </a:lnSpc>
              <a:spcBef>
                <a:spcPts val="1200"/>
              </a:spcBef>
              <a:buSzPts val="1850"/>
              <a:buChar char="■"/>
            </a:pPr>
            <a:r>
              <a:rPr lang="en-US" sz="1850" dirty="0" smtClean="0"/>
              <a:t>How many guides were printed? How many people see one guide (couples)? How many times do they flip through those guides?  Multiply that out! </a:t>
            </a:r>
            <a:endParaRPr lang="en-US" sz="1850" dirty="0"/>
          </a:p>
          <a:p>
            <a:pPr marL="384048" lvl="0" indent="-384048" algn="l" rtl="0">
              <a:lnSpc>
                <a:spcPct val="84000"/>
              </a:lnSpc>
              <a:spcBef>
                <a:spcPts val="1200"/>
              </a:spcBef>
              <a:spcAft>
                <a:spcPts val="0"/>
              </a:spcAft>
              <a:buClr>
                <a:schemeClr val="dk2"/>
              </a:buClr>
              <a:buSzPts val="1850"/>
              <a:buChar char="■"/>
            </a:pPr>
            <a:r>
              <a:rPr lang="en-US" sz="1850" dirty="0"/>
              <a:t>C</a:t>
            </a:r>
            <a:r>
              <a:rPr lang="en-US" sz="1850" dirty="0" smtClean="0"/>
              <a:t>reate </a:t>
            </a:r>
            <a:r>
              <a:rPr lang="en-US" sz="1850" dirty="0"/>
              <a:t>unique URLs or addresses only to that print ad. From there, you can see how many people visited that URL and, therefore, determine how many people found you via that particular ad</a:t>
            </a:r>
            <a:endParaRPr dirty="0"/>
          </a:p>
          <a:p>
            <a:pPr marL="384048" lvl="0" indent="-384048" algn="l" rtl="0">
              <a:lnSpc>
                <a:spcPct val="84000"/>
              </a:lnSpc>
              <a:spcBef>
                <a:spcPts val="1200"/>
              </a:spcBef>
              <a:spcAft>
                <a:spcPts val="0"/>
              </a:spcAft>
              <a:buClr>
                <a:schemeClr val="dk2"/>
              </a:buClr>
              <a:buSzPts val="1850"/>
              <a:buChar char="■"/>
            </a:pPr>
            <a:r>
              <a:rPr lang="en-US" sz="1850" dirty="0"/>
              <a:t>From looking at your analytics, you can put pen to paper and determine a) about how much business are you getting and b) what’s the cost compared to the revenue that’s bringing in </a:t>
            </a:r>
            <a:endParaRPr sz="18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a:t>Tracking the long term</a:t>
            </a:r>
            <a:endParaRPr/>
          </a:p>
        </p:txBody>
      </p:sp>
      <p:sp>
        <p:nvSpPr>
          <p:cNvPr id="268" name="Google Shape;268;p41"/>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sz="2400" dirty="0" smtClean="0"/>
              <a:t>If you’re tracking your marketing, the first question should be ‘have you visited us before?’ </a:t>
            </a:r>
          </a:p>
          <a:p>
            <a:pPr marL="841248" lvl="1" indent="-384048">
              <a:spcBef>
                <a:spcPts val="0"/>
              </a:spcBef>
              <a:buSzPts val="2000"/>
              <a:buChar char="■"/>
            </a:pPr>
            <a:r>
              <a:rPr lang="en-US" sz="2400" dirty="0" smtClean="0"/>
              <a:t>This way, you can easily count as repeat and move on to asking specifically where they heard about you</a:t>
            </a:r>
          </a:p>
          <a:p>
            <a:pPr marL="384048" lvl="0" indent="-384048" algn="l" rtl="0">
              <a:lnSpc>
                <a:spcPct val="94000"/>
              </a:lnSpc>
              <a:spcBef>
                <a:spcPts val="0"/>
              </a:spcBef>
              <a:spcAft>
                <a:spcPts val="0"/>
              </a:spcAft>
              <a:buClr>
                <a:schemeClr val="dk2"/>
              </a:buClr>
              <a:buSzPts val="2000"/>
              <a:buChar char="■"/>
            </a:pPr>
            <a:r>
              <a:rPr lang="en-US" sz="2400" dirty="0" smtClean="0"/>
              <a:t>Remember </a:t>
            </a:r>
            <a:r>
              <a:rPr lang="en-US" sz="2400" dirty="0"/>
              <a:t>that any ‘new’ business brought in this year won’t just give you money this </a:t>
            </a:r>
            <a:r>
              <a:rPr lang="en-US" sz="2400" dirty="0" smtClean="0"/>
              <a:t>year but can act as residual income</a:t>
            </a:r>
            <a:endParaRPr sz="2400" dirty="0"/>
          </a:p>
          <a:p>
            <a:pPr marL="384048" lvl="0" indent="-384048" algn="l" rtl="0">
              <a:lnSpc>
                <a:spcPct val="94000"/>
              </a:lnSpc>
              <a:spcBef>
                <a:spcPts val="1200"/>
              </a:spcBef>
              <a:spcAft>
                <a:spcPts val="0"/>
              </a:spcAft>
              <a:buClr>
                <a:schemeClr val="dk2"/>
              </a:buClr>
              <a:buSzPts val="2000"/>
              <a:buChar char="■"/>
            </a:pPr>
            <a:r>
              <a:rPr lang="en-US" sz="2400" dirty="0"/>
              <a:t>If you give them a good experience, they’ll </a:t>
            </a:r>
            <a:r>
              <a:rPr lang="en-US" sz="2400" dirty="0" smtClean="0"/>
              <a:t>be back</a:t>
            </a:r>
          </a:p>
          <a:p>
            <a:pPr marL="841248" lvl="1" indent="-384048">
              <a:spcBef>
                <a:spcPts val="1200"/>
              </a:spcBef>
              <a:buSzPts val="2000"/>
              <a:buChar char="■"/>
            </a:pPr>
            <a:r>
              <a:rPr lang="en-US" sz="2400" dirty="0" smtClean="0"/>
              <a:t>How many years have people stayed at your park?</a:t>
            </a:r>
            <a:endParaRPr lang="en-US" sz="2200" dirty="0"/>
          </a:p>
          <a:p>
            <a:pPr marL="384048" indent="-384048">
              <a:spcBef>
                <a:spcPts val="1200"/>
              </a:spcBef>
              <a:buSzPts val="2000"/>
            </a:pPr>
            <a:r>
              <a:rPr lang="en-US" sz="2400" dirty="0" smtClean="0"/>
              <a:t>Bottom line? How you </a:t>
            </a:r>
            <a:r>
              <a:rPr lang="en-US" sz="2400" dirty="0" err="1" smtClean="0"/>
              <a:t>doin</a:t>
            </a:r>
            <a:r>
              <a:rPr lang="en-US" sz="2400" dirty="0" smtClean="0"/>
              <a:t>’? </a:t>
            </a:r>
          </a:p>
          <a:p>
            <a:pPr marL="841248" lvl="1" indent="-384048">
              <a:spcBef>
                <a:spcPts val="1200"/>
              </a:spcBef>
              <a:buSzPts val="2000"/>
            </a:pPr>
            <a:r>
              <a:rPr lang="en-US" sz="2400" dirty="0" smtClean="0"/>
              <a:t>If you’re doing good, why make wholesale changes?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a:t>Ask me anything! </a:t>
            </a:r>
            <a:endParaRPr/>
          </a:p>
        </p:txBody>
      </p:sp>
      <p:sp>
        <p:nvSpPr>
          <p:cNvPr id="274" name="Google Shape;274;p42"/>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a:t>Contact:</a:t>
            </a:r>
            <a:endParaRPr/>
          </a:p>
          <a:p>
            <a:pPr marL="914400" lvl="1" indent="-384048" algn="l" rtl="0">
              <a:lnSpc>
                <a:spcPct val="94000"/>
              </a:lnSpc>
              <a:spcBef>
                <a:spcPts val="700"/>
              </a:spcBef>
              <a:spcAft>
                <a:spcPts val="0"/>
              </a:spcAft>
              <a:buClr>
                <a:schemeClr val="dk2"/>
              </a:buClr>
              <a:buSzPts val="2000"/>
              <a:buChar char="–"/>
            </a:pPr>
            <a:r>
              <a:rPr lang="en-US" u="sng">
                <a:solidFill>
                  <a:schemeClr val="hlink"/>
                </a:solidFill>
                <a:hlinkClick r:id="rId3"/>
              </a:rPr>
              <a:t>michael@texasadvertising.net</a:t>
            </a:r>
            <a:endParaRPr/>
          </a:p>
          <a:p>
            <a:pPr marL="914400" lvl="1" indent="-384048" algn="l" rtl="0">
              <a:lnSpc>
                <a:spcPct val="94000"/>
              </a:lnSpc>
              <a:spcBef>
                <a:spcPts val="700"/>
              </a:spcBef>
              <a:spcAft>
                <a:spcPts val="0"/>
              </a:spcAft>
              <a:buClr>
                <a:schemeClr val="dk2"/>
              </a:buClr>
              <a:buSzPts val="2000"/>
              <a:buChar char="–"/>
            </a:pPr>
            <a:r>
              <a:rPr lang="en-US"/>
              <a:t>817-426-9395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Marketing – What is it? </a:t>
            </a:r>
            <a:endParaRPr lang="en-US" dirty="0"/>
          </a:p>
        </p:txBody>
      </p:sp>
      <p:sp>
        <p:nvSpPr>
          <p:cNvPr id="3" name="Text Placeholder 2"/>
          <p:cNvSpPr>
            <a:spLocks noGrp="1"/>
          </p:cNvSpPr>
          <p:nvPr>
            <p:ph type="body" idx="1"/>
          </p:nvPr>
        </p:nvSpPr>
        <p:spPr/>
        <p:txBody>
          <a:bodyPr/>
          <a:lstStyle/>
          <a:p>
            <a:r>
              <a:rPr lang="en-US" dirty="0"/>
              <a:t>"</a:t>
            </a:r>
            <a:r>
              <a:rPr lang="en-US" b="1" dirty="0"/>
              <a:t>Relationship marketing</a:t>
            </a:r>
            <a:r>
              <a:rPr lang="en-US" dirty="0"/>
              <a:t> is a strategy designed to </a:t>
            </a:r>
            <a:r>
              <a:rPr lang="en-US" b="1" dirty="0"/>
              <a:t>foster customer loyalty</a:t>
            </a:r>
            <a:r>
              <a:rPr lang="en-US" dirty="0"/>
              <a:t>, </a:t>
            </a:r>
            <a:r>
              <a:rPr lang="en-US" b="1" dirty="0"/>
              <a:t>interaction and long-term engagement</a:t>
            </a:r>
            <a:r>
              <a:rPr lang="en-US" dirty="0"/>
              <a:t>. It is designed to develop strong connections with customers by </a:t>
            </a:r>
            <a:r>
              <a:rPr lang="en-US" b="1" dirty="0"/>
              <a:t>providing them with information directly suited to their needs and interests </a:t>
            </a:r>
            <a:r>
              <a:rPr lang="en-US" dirty="0"/>
              <a:t>and by </a:t>
            </a:r>
            <a:r>
              <a:rPr lang="en-US" b="1" dirty="0"/>
              <a:t>promoting open communication</a:t>
            </a:r>
            <a:r>
              <a:rPr lang="en-US" dirty="0" smtClean="0"/>
              <a:t>.“ (Forbes Magazine)</a:t>
            </a:r>
            <a:endParaRPr lang="en-US" dirty="0"/>
          </a:p>
        </p:txBody>
      </p:sp>
    </p:spTree>
    <p:extLst>
      <p:ext uri="{BB962C8B-B14F-4D97-AF65-F5344CB8AC3E}">
        <p14:creationId xmlns:p14="http://schemas.microsoft.com/office/powerpoint/2010/main" val="110029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dirty="0" smtClean="0"/>
              <a:t>Relationship Marketing – Why do it? </a:t>
            </a:r>
            <a:endParaRPr dirty="0"/>
          </a:p>
        </p:txBody>
      </p:sp>
      <p:sp>
        <p:nvSpPr>
          <p:cNvPr id="113" name="Google Shape;113;p16"/>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dirty="0"/>
              <a:t>Your #1 source of business - Repeat and </a:t>
            </a:r>
            <a:r>
              <a:rPr lang="en-US" dirty="0" smtClean="0"/>
              <a:t>referral!</a:t>
            </a:r>
            <a:endParaRPr dirty="0"/>
          </a:p>
          <a:p>
            <a:pPr marL="384048" lvl="0" indent="-384048" algn="l" rtl="0">
              <a:lnSpc>
                <a:spcPct val="94000"/>
              </a:lnSpc>
              <a:spcBef>
                <a:spcPts val="1200"/>
              </a:spcBef>
              <a:spcAft>
                <a:spcPts val="0"/>
              </a:spcAft>
              <a:buClr>
                <a:schemeClr val="dk2"/>
              </a:buClr>
              <a:buSzPts val="2000"/>
              <a:buChar char="■"/>
            </a:pPr>
            <a:r>
              <a:rPr lang="en-US" dirty="0"/>
              <a:t>No matter what industry, the best source of business will always be </a:t>
            </a:r>
            <a:r>
              <a:rPr lang="en-US" dirty="0" smtClean="0"/>
              <a:t>repeat/referral</a:t>
            </a:r>
          </a:p>
          <a:p>
            <a:pPr marL="841248" lvl="1" indent="-384048">
              <a:spcBef>
                <a:spcPts val="1200"/>
              </a:spcBef>
              <a:buSzPts val="2000"/>
              <a:buChar char="■"/>
            </a:pPr>
            <a:r>
              <a:rPr lang="en-US" dirty="0" smtClean="0"/>
              <a:t>How do you market to them? </a:t>
            </a:r>
            <a:endParaRPr dirty="0"/>
          </a:p>
          <a:p>
            <a:pPr marL="384048" lvl="0" indent="-384048" algn="l" rtl="0">
              <a:lnSpc>
                <a:spcPct val="94000"/>
              </a:lnSpc>
              <a:spcBef>
                <a:spcPts val="1200"/>
              </a:spcBef>
              <a:spcAft>
                <a:spcPts val="0"/>
              </a:spcAft>
              <a:buClr>
                <a:schemeClr val="dk2"/>
              </a:buClr>
              <a:buSzPts val="2000"/>
              <a:buChar char="■"/>
            </a:pPr>
            <a:r>
              <a:rPr lang="en-US" dirty="0" smtClean="0"/>
              <a:t>Other </a:t>
            </a:r>
            <a:r>
              <a:rPr lang="en-US" dirty="0"/>
              <a:t>forms of marketing supplement and even increase repeat and referral business but any form of advertising and marketing we talk about is ultimately connected to repeat and referral</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endParaRPr/>
          </a:p>
        </p:txBody>
      </p:sp>
      <p:pic>
        <p:nvPicPr>
          <p:cNvPr id="119" name="Google Shape;119;p17"/>
          <p:cNvPicPr preferRelativeResize="0"/>
          <p:nvPr/>
        </p:nvPicPr>
        <p:blipFill>
          <a:blip r:embed="rId3">
            <a:alphaModFix/>
          </a:blip>
          <a:stretch>
            <a:fillRect/>
          </a:stretch>
        </p:blipFill>
        <p:spPr>
          <a:xfrm>
            <a:off x="1371600" y="687638"/>
            <a:ext cx="9601199" cy="54827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endParaRPr/>
          </a:p>
        </p:txBody>
      </p:sp>
      <p:pic>
        <p:nvPicPr>
          <p:cNvPr id="125" name="Google Shape;125;p18"/>
          <p:cNvPicPr preferRelativeResize="0"/>
          <p:nvPr/>
        </p:nvPicPr>
        <p:blipFill>
          <a:blip r:embed="rId3">
            <a:alphaModFix/>
          </a:blip>
          <a:stretch>
            <a:fillRect/>
          </a:stretch>
        </p:blipFill>
        <p:spPr>
          <a:xfrm>
            <a:off x="1328850" y="328513"/>
            <a:ext cx="8030651" cy="620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endParaRPr/>
          </a:p>
        </p:txBody>
      </p:sp>
      <p:pic>
        <p:nvPicPr>
          <p:cNvPr id="131" name="Google Shape;131;p19"/>
          <p:cNvPicPr preferRelativeResize="0"/>
          <p:nvPr/>
        </p:nvPicPr>
        <p:blipFill rotWithShape="1">
          <a:blip r:embed="rId3">
            <a:alphaModFix/>
          </a:blip>
          <a:srcRect/>
          <a:stretch/>
        </p:blipFill>
        <p:spPr>
          <a:xfrm>
            <a:off x="1371600" y="380263"/>
            <a:ext cx="9601199" cy="60974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Marketing – Fostering </a:t>
            </a:r>
            <a:r>
              <a:rPr lang="en-US" dirty="0" err="1"/>
              <a:t>Loyalty,etc</a:t>
            </a:r>
            <a:endParaRPr lang="en-US" dirty="0"/>
          </a:p>
        </p:txBody>
      </p:sp>
      <p:sp>
        <p:nvSpPr>
          <p:cNvPr id="3" name="Text Placeholder 2"/>
          <p:cNvSpPr>
            <a:spLocks noGrp="1"/>
          </p:cNvSpPr>
          <p:nvPr>
            <p:ph type="body" idx="1"/>
          </p:nvPr>
        </p:nvSpPr>
        <p:spPr/>
        <p:txBody>
          <a:bodyPr/>
          <a:lstStyle/>
          <a:p>
            <a:r>
              <a:rPr lang="en-US" sz="2400" dirty="0" smtClean="0"/>
              <a:t>How do you </a:t>
            </a:r>
            <a:r>
              <a:rPr lang="en-US" sz="2400" dirty="0"/>
              <a:t>foster customer loyalty, interaction and long-term </a:t>
            </a:r>
            <a:r>
              <a:rPr lang="en-US" sz="2400" dirty="0" smtClean="0"/>
              <a:t>engagement? </a:t>
            </a:r>
          </a:p>
          <a:p>
            <a:pPr lvl="1"/>
            <a:r>
              <a:rPr lang="en-US" sz="2400" dirty="0"/>
              <a:t>You could spend a million dollars on advertising but if you don’t provide a positive, memorable experience for your customers, they won’t come back and they won’t tell people about </a:t>
            </a:r>
            <a:r>
              <a:rPr lang="en-US" sz="2400" dirty="0" smtClean="0"/>
              <a:t>it</a:t>
            </a:r>
          </a:p>
          <a:p>
            <a:r>
              <a:rPr lang="en-US" sz="2400" dirty="0" smtClean="0"/>
              <a:t>Cleanliness, friendly staff upon arrival</a:t>
            </a:r>
          </a:p>
          <a:p>
            <a:r>
              <a:rPr lang="en-US" sz="2400" dirty="0" smtClean="0"/>
              <a:t>Interaction with other staff and customers </a:t>
            </a:r>
          </a:p>
          <a:p>
            <a:r>
              <a:rPr lang="en-US" sz="2400" dirty="0" smtClean="0"/>
              <a:t>Are you reaching out to your customers after they leave? </a:t>
            </a:r>
          </a:p>
          <a:p>
            <a:pPr lvl="1"/>
            <a:r>
              <a:rPr lang="en-US" dirty="0" smtClean="0"/>
              <a:t>Are you conducting your own customer satisfaction surveys? </a:t>
            </a:r>
          </a:p>
        </p:txBody>
      </p:sp>
    </p:spTree>
    <p:extLst>
      <p:ext uri="{BB962C8B-B14F-4D97-AF65-F5344CB8AC3E}">
        <p14:creationId xmlns:p14="http://schemas.microsoft.com/office/powerpoint/2010/main" val="17470012"/>
      </p:ext>
    </p:extLst>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1617</Words>
  <Application>Microsoft Office PowerPoint</Application>
  <PresentationFormat>Custom</PresentationFormat>
  <Paragraphs>139</Paragraphs>
  <Slides>32</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Source Sans Pro</vt:lpstr>
      <vt:lpstr>Crop</vt:lpstr>
      <vt:lpstr>RELATIONSHIP MARKETING REALLY WORKS</vt:lpstr>
      <vt:lpstr>Not THIS Michael Moore</vt:lpstr>
      <vt:lpstr>Credentials</vt:lpstr>
      <vt:lpstr>Relationship Marketing – What is it? </vt:lpstr>
      <vt:lpstr>Relationship Marketing – Why do it? </vt:lpstr>
      <vt:lpstr>PowerPoint Presentation</vt:lpstr>
      <vt:lpstr>PowerPoint Presentation</vt:lpstr>
      <vt:lpstr>PowerPoint Presentation</vt:lpstr>
      <vt:lpstr>Relationship Marketing – Fostering Loyalty,etc</vt:lpstr>
      <vt:lpstr>Relationship Marketing – Providing info directly suited to their needs &amp; interests </vt:lpstr>
      <vt:lpstr>Relationship Marketing – Providing info directly suited to their needs &amp; interests </vt:lpstr>
      <vt:lpstr>Relationship Marketing – Providing info directly suited to their needs &amp; interests </vt:lpstr>
      <vt:lpstr>Relationship Marketing – Providing info directly suited to their needs &amp; interests </vt:lpstr>
      <vt:lpstr>Relationship Marketing - Promoting open communication</vt:lpstr>
      <vt:lpstr>Google as a form of communication</vt:lpstr>
      <vt:lpstr>PowerPoint Presentation</vt:lpstr>
      <vt:lpstr>PowerPoint Presentation</vt:lpstr>
      <vt:lpstr>More Google – Providing information for your customer</vt:lpstr>
      <vt:lpstr>What should I spend? </vt:lpstr>
      <vt:lpstr>Facebook Tips For You!</vt:lpstr>
      <vt:lpstr>PowerPoint Presentation</vt:lpstr>
      <vt:lpstr>Instagram Tips For You!</vt:lpstr>
      <vt:lpstr>PowerPoint Presentation</vt:lpstr>
      <vt:lpstr>PowerPoint Presentation</vt:lpstr>
      <vt:lpstr>Blogging for RV Parks </vt:lpstr>
      <vt:lpstr>YouTube</vt:lpstr>
      <vt:lpstr>PowerPoint Presentation</vt:lpstr>
      <vt:lpstr>YouTube – Why is this important?</vt:lpstr>
      <vt:lpstr>PowerPoint Presentation</vt:lpstr>
      <vt:lpstr>How do I track all this stuff?</vt:lpstr>
      <vt:lpstr>Tracking the long term</vt:lpstr>
      <vt:lpstr>Ask me anything!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HOW’S YOUR MIX?</dc:title>
  <dc:creator>Michael Moore</dc:creator>
  <cp:lastModifiedBy>Jessica</cp:lastModifiedBy>
  <cp:revision>19</cp:revision>
  <dcterms:modified xsi:type="dcterms:W3CDTF">2019-03-06T15:02:36Z</dcterms:modified>
</cp:coreProperties>
</file>