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62" r:id="rId6"/>
    <p:sldId id="276" r:id="rId7"/>
    <p:sldId id="277" r:id="rId8"/>
    <p:sldId id="280" r:id="rId9"/>
    <p:sldId id="261" r:id="rId10"/>
    <p:sldId id="258" r:id="rId11"/>
    <p:sldId id="257" r:id="rId12"/>
    <p:sldId id="259" r:id="rId13"/>
    <p:sldId id="275" r:id="rId14"/>
    <p:sldId id="260" r:id="rId15"/>
    <p:sldId id="279" r:id="rId16"/>
    <p:sldId id="264" r:id="rId17"/>
    <p:sldId id="263" r:id="rId18"/>
    <p:sldId id="266" r:id="rId19"/>
    <p:sldId id="278" r:id="rId20"/>
    <p:sldId id="268" r:id="rId21"/>
    <p:sldId id="267" r:id="rId22"/>
    <p:sldId id="281" r:id="rId23"/>
    <p:sldId id="274" r:id="rId24"/>
    <p:sldId id="270" r:id="rId25"/>
    <p:sldId id="273" r:id="rId26"/>
    <p:sldId id="272" r:id="rId27"/>
    <p:sldId id="271" r:id="rId28"/>
    <p:sldId id="269" r:id="rId29"/>
    <p:sldId id="28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3/5/2019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3/5/2019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3/5/2019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8478E-B509-4BF2-A134-54D46AD77035}"/>
              </a:ext>
            </a:extLst>
          </p:cNvPr>
          <p:cNvSpPr>
            <a:spLocks noGrp="1"/>
          </p:cNvSpPr>
          <p:nvPr>
            <p:ph type="ctrTitle"/>
          </p:nvPr>
        </p:nvSpPr>
        <p:spPr/>
        <p:txBody>
          <a:bodyPr/>
          <a:lstStyle/>
          <a:p>
            <a:r>
              <a:rPr lang="en-US" dirty="0"/>
              <a:t>RV Industry Perspective</a:t>
            </a:r>
          </a:p>
        </p:txBody>
      </p:sp>
      <p:sp>
        <p:nvSpPr>
          <p:cNvPr id="3" name="Subtitle 2">
            <a:extLst>
              <a:ext uri="{FF2B5EF4-FFF2-40B4-BE49-F238E27FC236}">
                <a16:creationId xmlns:a16="http://schemas.microsoft.com/office/drawing/2014/main" id="{3E0BDD58-903A-4907-8D43-4057E806568C}"/>
              </a:ext>
            </a:extLst>
          </p:cNvPr>
          <p:cNvSpPr>
            <a:spLocks noGrp="1"/>
          </p:cNvSpPr>
          <p:nvPr>
            <p:ph type="subTitle" idx="1"/>
          </p:nvPr>
        </p:nvSpPr>
        <p:spPr/>
        <p:txBody>
          <a:bodyPr>
            <a:noAutofit/>
          </a:bodyPr>
          <a:lstStyle/>
          <a:p>
            <a:r>
              <a:rPr lang="en-US" sz="2000" b="1" dirty="0"/>
              <a:t>Amy Bliss, Executive Director</a:t>
            </a:r>
          </a:p>
          <a:p>
            <a:r>
              <a:rPr lang="en-US" sz="2000" b="1" dirty="0"/>
              <a:t>Angie Diedrich, deputy executive director</a:t>
            </a:r>
          </a:p>
          <a:p>
            <a:r>
              <a:rPr lang="en-US" sz="2000" b="1" dirty="0"/>
              <a:t>WI RV Dealers Alliance</a:t>
            </a:r>
          </a:p>
        </p:txBody>
      </p:sp>
    </p:spTree>
    <p:extLst>
      <p:ext uri="{BB962C8B-B14F-4D97-AF65-F5344CB8AC3E}">
        <p14:creationId xmlns:p14="http://schemas.microsoft.com/office/powerpoint/2010/main" val="174628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61C7-D684-4452-AEAE-AC61AE2868E6}"/>
              </a:ext>
            </a:extLst>
          </p:cNvPr>
          <p:cNvSpPr>
            <a:spLocks noGrp="1"/>
          </p:cNvSpPr>
          <p:nvPr>
            <p:ph type="title"/>
          </p:nvPr>
        </p:nvSpPr>
        <p:spPr/>
        <p:txBody>
          <a:bodyPr>
            <a:normAutofit fontScale="90000"/>
          </a:bodyPr>
          <a:lstStyle/>
          <a:p>
            <a:r>
              <a:rPr lang="en-US" sz="3600" dirty="0"/>
              <a:t>Top Manufacturers OF Park model SALES in Wisconsin</a:t>
            </a:r>
          </a:p>
        </p:txBody>
      </p:sp>
      <p:sp>
        <p:nvSpPr>
          <p:cNvPr id="5" name="Content Placeholder 4">
            <a:extLst>
              <a:ext uri="{FF2B5EF4-FFF2-40B4-BE49-F238E27FC236}">
                <a16:creationId xmlns:a16="http://schemas.microsoft.com/office/drawing/2014/main" id="{D6000C4C-E572-4BB2-93D5-59A53F788CBB}"/>
              </a:ext>
            </a:extLst>
          </p:cNvPr>
          <p:cNvSpPr>
            <a:spLocks noGrp="1"/>
          </p:cNvSpPr>
          <p:nvPr>
            <p:ph idx="1"/>
          </p:nvPr>
        </p:nvSpPr>
        <p:spPr>
          <a:xfrm>
            <a:off x="1451579" y="2015732"/>
            <a:ext cx="9603275" cy="3974007"/>
          </a:xfrm>
        </p:spPr>
        <p:txBody>
          <a:bodyPr>
            <a:normAutofit/>
          </a:bodyPr>
          <a:lstStyle/>
          <a:p>
            <a:pPr marL="0" indent="0">
              <a:lnSpc>
                <a:spcPct val="100000"/>
              </a:lnSpc>
              <a:spcBef>
                <a:spcPts val="0"/>
              </a:spcBef>
              <a:buNone/>
            </a:pPr>
            <a:r>
              <a:rPr lang="en-US" sz="2800" b="1" dirty="0"/>
              <a:t>Manufacturer</a:t>
            </a:r>
            <a:r>
              <a:rPr lang="en-US" sz="2800" dirty="0"/>
              <a:t>		</a:t>
            </a:r>
            <a:r>
              <a:rPr lang="en-US" sz="2800" b="1" dirty="0"/>
              <a:t>Market Share</a:t>
            </a:r>
          </a:p>
          <a:p>
            <a:pPr marL="0" indent="0">
              <a:lnSpc>
                <a:spcPct val="100000"/>
              </a:lnSpc>
              <a:spcBef>
                <a:spcPts val="0"/>
              </a:spcBef>
              <a:buNone/>
            </a:pPr>
            <a:r>
              <a:rPr lang="en-US" sz="2800" dirty="0" err="1"/>
              <a:t>Kropf</a:t>
            </a:r>
            <a:r>
              <a:rPr lang="en-US" sz="2800" dirty="0"/>
              <a:t>				80% of  Wisconsin’s market</a:t>
            </a:r>
            <a:endParaRPr lang="en-US" i="1" dirty="0"/>
          </a:p>
          <a:p>
            <a:pPr marL="0" indent="0">
              <a:buNone/>
            </a:pPr>
            <a:r>
              <a:rPr lang="en-US" sz="2800" dirty="0"/>
              <a:t>Forest River 		20%</a:t>
            </a:r>
          </a:p>
          <a:p>
            <a:pPr marL="0" indent="0">
              <a:buNone/>
            </a:pPr>
            <a:endParaRPr lang="en-US" sz="2800" dirty="0"/>
          </a:p>
          <a:p>
            <a:pPr marL="0" indent="0">
              <a:buNone/>
            </a:pPr>
            <a:endParaRPr lang="en-US" sz="2800" dirty="0"/>
          </a:p>
          <a:p>
            <a:pPr marL="0" indent="0">
              <a:buNone/>
            </a:pPr>
            <a:r>
              <a:rPr lang="en-US" sz="2400" i="1" dirty="0"/>
              <a:t>Data provided by Statistical Surveys</a:t>
            </a:r>
            <a:endParaRPr lang="en-US" sz="2400" dirty="0"/>
          </a:p>
          <a:p>
            <a:pPr marL="0" indent="0">
              <a:buNone/>
            </a:pPr>
            <a:endParaRPr lang="en-US" sz="2800" dirty="0"/>
          </a:p>
        </p:txBody>
      </p:sp>
    </p:spTree>
    <p:extLst>
      <p:ext uri="{BB962C8B-B14F-4D97-AF65-F5344CB8AC3E}">
        <p14:creationId xmlns:p14="http://schemas.microsoft.com/office/powerpoint/2010/main" val="739220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C0CE-A287-4B87-8534-4F68E1EE10C5}"/>
              </a:ext>
            </a:extLst>
          </p:cNvPr>
          <p:cNvSpPr>
            <a:spLocks noGrp="1"/>
          </p:cNvSpPr>
          <p:nvPr>
            <p:ph type="title"/>
          </p:nvPr>
        </p:nvSpPr>
        <p:spPr/>
        <p:txBody>
          <a:bodyPr/>
          <a:lstStyle/>
          <a:p>
            <a:r>
              <a:rPr lang="en-US" dirty="0"/>
              <a:t>Top 5 RV model lines of 2018</a:t>
            </a:r>
          </a:p>
        </p:txBody>
      </p:sp>
      <p:sp>
        <p:nvSpPr>
          <p:cNvPr id="3" name="Content Placeholder 2">
            <a:extLst>
              <a:ext uri="{FF2B5EF4-FFF2-40B4-BE49-F238E27FC236}">
                <a16:creationId xmlns:a16="http://schemas.microsoft.com/office/drawing/2014/main" id="{6058CCE6-0E12-4F22-ACC5-CDA8FD9ECEEC}"/>
              </a:ext>
            </a:extLst>
          </p:cNvPr>
          <p:cNvSpPr>
            <a:spLocks noGrp="1"/>
          </p:cNvSpPr>
          <p:nvPr>
            <p:ph idx="1"/>
          </p:nvPr>
        </p:nvSpPr>
        <p:spPr>
          <a:xfrm>
            <a:off x="1451579" y="2015732"/>
            <a:ext cx="9603275" cy="4037749"/>
          </a:xfrm>
        </p:spPr>
        <p:txBody>
          <a:bodyPr>
            <a:normAutofit/>
          </a:bodyPr>
          <a:lstStyle/>
          <a:p>
            <a:r>
              <a:rPr lang="en-US" sz="2800" dirty="0"/>
              <a:t>Cherokee from Forest River Salem from Forest River </a:t>
            </a:r>
          </a:p>
          <a:p>
            <a:r>
              <a:rPr lang="en-US" sz="2800" dirty="0"/>
              <a:t>Jay Flight from Thor Industries</a:t>
            </a:r>
            <a:endParaRPr lang="en-US" sz="2800" i="1" dirty="0"/>
          </a:p>
          <a:p>
            <a:r>
              <a:rPr lang="en-US" sz="2800" dirty="0"/>
              <a:t>Rockwood from Forest River</a:t>
            </a:r>
          </a:p>
          <a:p>
            <a:r>
              <a:rPr lang="en-US" sz="2800" dirty="0"/>
              <a:t>Hideout from Thor Industries</a:t>
            </a:r>
          </a:p>
          <a:p>
            <a:pPr marL="0" indent="0">
              <a:buNone/>
            </a:pPr>
            <a:endParaRPr lang="en-US" sz="1700" i="1" dirty="0"/>
          </a:p>
          <a:p>
            <a:pPr marL="0" indent="0">
              <a:buNone/>
            </a:pPr>
            <a:r>
              <a:rPr lang="en-US" sz="2400" i="1" dirty="0"/>
              <a:t>Note: Data for Non-Motorized RVs Only. Data provided by Statistical Surveys.</a:t>
            </a:r>
            <a:endParaRPr lang="en-US" sz="2400" dirty="0"/>
          </a:p>
          <a:p>
            <a:pPr marL="0" indent="0">
              <a:buNone/>
            </a:pPr>
            <a:endParaRPr lang="en-US" sz="2600" dirty="0"/>
          </a:p>
        </p:txBody>
      </p:sp>
    </p:spTree>
    <p:extLst>
      <p:ext uri="{BB962C8B-B14F-4D97-AF65-F5344CB8AC3E}">
        <p14:creationId xmlns:p14="http://schemas.microsoft.com/office/powerpoint/2010/main" val="720430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A434B-1A6A-43E2-A2E3-025BEBB1032F}"/>
              </a:ext>
            </a:extLst>
          </p:cNvPr>
          <p:cNvSpPr>
            <a:spLocks noGrp="1"/>
          </p:cNvSpPr>
          <p:nvPr>
            <p:ph type="title"/>
          </p:nvPr>
        </p:nvSpPr>
        <p:spPr/>
        <p:txBody>
          <a:bodyPr/>
          <a:lstStyle/>
          <a:p>
            <a:r>
              <a:rPr lang="en-US" dirty="0"/>
              <a:t>Non-motorized RVs </a:t>
            </a:r>
          </a:p>
        </p:txBody>
      </p:sp>
      <p:sp>
        <p:nvSpPr>
          <p:cNvPr id="3" name="Content Placeholder 2">
            <a:extLst>
              <a:ext uri="{FF2B5EF4-FFF2-40B4-BE49-F238E27FC236}">
                <a16:creationId xmlns:a16="http://schemas.microsoft.com/office/drawing/2014/main" id="{5E34268E-E1E7-4564-8031-48491E014743}"/>
              </a:ext>
            </a:extLst>
          </p:cNvPr>
          <p:cNvSpPr>
            <a:spLocks noGrp="1"/>
          </p:cNvSpPr>
          <p:nvPr>
            <p:ph idx="1"/>
          </p:nvPr>
        </p:nvSpPr>
        <p:spPr>
          <a:xfrm>
            <a:off x="1451579" y="2015732"/>
            <a:ext cx="9603275" cy="4166954"/>
          </a:xfrm>
        </p:spPr>
        <p:txBody>
          <a:bodyPr>
            <a:normAutofit fontScale="25000" lnSpcReduction="20000"/>
          </a:bodyPr>
          <a:lstStyle/>
          <a:p>
            <a:pPr marL="0" indent="0">
              <a:buNone/>
            </a:pPr>
            <a:r>
              <a:rPr lang="en-US" sz="8000" dirty="0"/>
              <a:t>Travel Trailer		</a:t>
            </a:r>
          </a:p>
          <a:p>
            <a:pPr marL="0" indent="0">
              <a:buNone/>
            </a:pPr>
            <a:r>
              <a:rPr lang="en-US" sz="8000" dirty="0"/>
              <a:t>		</a:t>
            </a:r>
            <a:br>
              <a:rPr lang="en-US" sz="8000" dirty="0"/>
            </a:br>
            <a:br>
              <a:rPr lang="en-US" sz="8000" dirty="0"/>
            </a:br>
            <a:r>
              <a:rPr lang="en-US" sz="8000" dirty="0"/>
              <a:t>Fifth Wheel	</a:t>
            </a:r>
          </a:p>
          <a:p>
            <a:pPr marL="0" indent="0">
              <a:buNone/>
            </a:pPr>
            <a:r>
              <a:rPr lang="en-US" sz="8000" dirty="0"/>
              <a:t>		</a:t>
            </a:r>
            <a:br>
              <a:rPr lang="en-US" sz="8000" dirty="0"/>
            </a:br>
            <a:endParaRPr lang="en-US" sz="8000" dirty="0"/>
          </a:p>
          <a:p>
            <a:pPr marL="0" indent="0">
              <a:buNone/>
            </a:pPr>
            <a:r>
              <a:rPr lang="en-US" sz="8000" dirty="0"/>
              <a:t>Camping Trailer</a:t>
            </a:r>
          </a:p>
          <a:p>
            <a:pPr marL="0" indent="0">
              <a:buNone/>
            </a:pPr>
            <a:r>
              <a:rPr lang="en-US" sz="8000" dirty="0"/>
              <a:t>		</a:t>
            </a:r>
            <a:br>
              <a:rPr lang="en-US" sz="8000" dirty="0"/>
            </a:br>
            <a:endParaRPr lang="en-US" sz="8000" dirty="0"/>
          </a:p>
          <a:p>
            <a:pPr marL="0" indent="0">
              <a:buNone/>
            </a:pPr>
            <a:r>
              <a:rPr lang="en-US" sz="8000" dirty="0"/>
              <a:t>Park Model			</a:t>
            </a:r>
            <a:br>
              <a:rPr lang="en-US" sz="8000" u="sng" dirty="0"/>
            </a:br>
            <a:r>
              <a:rPr lang="en-US" sz="8000" dirty="0"/>
              <a:t>	</a:t>
            </a:r>
            <a:r>
              <a:rPr lang="en-US" sz="3000" dirty="0"/>
              <a:t>			</a:t>
            </a:r>
            <a:endParaRPr lang="en-US" sz="3600" dirty="0"/>
          </a:p>
          <a:p>
            <a:pPr marL="0" indent="0">
              <a:buNone/>
            </a:pPr>
            <a:endParaRPr lang="en-US" sz="1100" dirty="0"/>
          </a:p>
          <a:p>
            <a:pPr marL="0" indent="0">
              <a:buNone/>
            </a:pPr>
            <a:r>
              <a:rPr lang="en-US" dirty="0"/>
              <a:t>	</a:t>
            </a:r>
          </a:p>
        </p:txBody>
      </p:sp>
      <p:pic>
        <p:nvPicPr>
          <p:cNvPr id="5" name="Picture 4">
            <a:extLst>
              <a:ext uri="{FF2B5EF4-FFF2-40B4-BE49-F238E27FC236}">
                <a16:creationId xmlns:a16="http://schemas.microsoft.com/office/drawing/2014/main" id="{5F3179FC-5CE9-40D6-B144-0460533A5017}"/>
              </a:ext>
            </a:extLst>
          </p:cNvPr>
          <p:cNvPicPr>
            <a:picLocks noChangeAspect="1"/>
          </p:cNvPicPr>
          <p:nvPr/>
        </p:nvPicPr>
        <p:blipFill>
          <a:blip r:embed="rId2"/>
          <a:stretch>
            <a:fillRect/>
          </a:stretch>
        </p:blipFill>
        <p:spPr>
          <a:xfrm>
            <a:off x="3328408" y="1747693"/>
            <a:ext cx="2914651" cy="1238251"/>
          </a:xfrm>
          <a:prstGeom prst="rect">
            <a:avLst/>
          </a:prstGeom>
        </p:spPr>
      </p:pic>
      <p:pic>
        <p:nvPicPr>
          <p:cNvPr id="7" name="Picture 6">
            <a:extLst>
              <a:ext uri="{FF2B5EF4-FFF2-40B4-BE49-F238E27FC236}">
                <a16:creationId xmlns:a16="http://schemas.microsoft.com/office/drawing/2014/main" id="{79E8A615-3CE7-441A-97E5-73A4C6A863CC}"/>
              </a:ext>
            </a:extLst>
          </p:cNvPr>
          <p:cNvPicPr>
            <a:picLocks noChangeAspect="1"/>
          </p:cNvPicPr>
          <p:nvPr/>
        </p:nvPicPr>
        <p:blipFill>
          <a:blip r:embed="rId3"/>
          <a:stretch>
            <a:fillRect/>
          </a:stretch>
        </p:blipFill>
        <p:spPr>
          <a:xfrm>
            <a:off x="6459523" y="1875503"/>
            <a:ext cx="2404066" cy="1021335"/>
          </a:xfrm>
          <a:prstGeom prst="rect">
            <a:avLst/>
          </a:prstGeom>
        </p:spPr>
      </p:pic>
      <p:pic>
        <p:nvPicPr>
          <p:cNvPr id="9" name="Picture 8">
            <a:extLst>
              <a:ext uri="{FF2B5EF4-FFF2-40B4-BE49-F238E27FC236}">
                <a16:creationId xmlns:a16="http://schemas.microsoft.com/office/drawing/2014/main" id="{4424A18F-B6D2-4DDA-9C22-024CB2BC4D49}"/>
              </a:ext>
            </a:extLst>
          </p:cNvPr>
          <p:cNvPicPr>
            <a:picLocks noChangeAspect="1"/>
          </p:cNvPicPr>
          <p:nvPr/>
        </p:nvPicPr>
        <p:blipFill>
          <a:blip r:embed="rId4"/>
          <a:stretch>
            <a:fillRect/>
          </a:stretch>
        </p:blipFill>
        <p:spPr>
          <a:xfrm>
            <a:off x="9080052" y="1765988"/>
            <a:ext cx="2954904" cy="1255352"/>
          </a:xfrm>
          <a:prstGeom prst="rect">
            <a:avLst/>
          </a:prstGeom>
        </p:spPr>
      </p:pic>
      <p:pic>
        <p:nvPicPr>
          <p:cNvPr id="11" name="Picture 10">
            <a:extLst>
              <a:ext uri="{FF2B5EF4-FFF2-40B4-BE49-F238E27FC236}">
                <a16:creationId xmlns:a16="http://schemas.microsoft.com/office/drawing/2014/main" id="{929FF424-2A10-44A7-BD73-AEC099F034E1}"/>
              </a:ext>
            </a:extLst>
          </p:cNvPr>
          <p:cNvPicPr>
            <a:picLocks noChangeAspect="1"/>
          </p:cNvPicPr>
          <p:nvPr/>
        </p:nvPicPr>
        <p:blipFill>
          <a:blip r:embed="rId5"/>
          <a:stretch>
            <a:fillRect/>
          </a:stretch>
        </p:blipFill>
        <p:spPr>
          <a:xfrm>
            <a:off x="3187844" y="2796794"/>
            <a:ext cx="3055216" cy="1297968"/>
          </a:xfrm>
          <a:prstGeom prst="rect">
            <a:avLst/>
          </a:prstGeom>
        </p:spPr>
      </p:pic>
      <p:pic>
        <p:nvPicPr>
          <p:cNvPr id="13" name="Picture 12">
            <a:extLst>
              <a:ext uri="{FF2B5EF4-FFF2-40B4-BE49-F238E27FC236}">
                <a16:creationId xmlns:a16="http://schemas.microsoft.com/office/drawing/2014/main" id="{192BDA45-D706-4E32-8A58-CD4648FA5AE2}"/>
              </a:ext>
            </a:extLst>
          </p:cNvPr>
          <p:cNvPicPr>
            <a:picLocks noChangeAspect="1"/>
          </p:cNvPicPr>
          <p:nvPr/>
        </p:nvPicPr>
        <p:blipFill>
          <a:blip r:embed="rId6"/>
          <a:stretch>
            <a:fillRect/>
          </a:stretch>
        </p:blipFill>
        <p:spPr>
          <a:xfrm>
            <a:off x="3389607" y="3967698"/>
            <a:ext cx="2584577" cy="1098023"/>
          </a:xfrm>
          <a:prstGeom prst="rect">
            <a:avLst/>
          </a:prstGeom>
        </p:spPr>
      </p:pic>
      <p:pic>
        <p:nvPicPr>
          <p:cNvPr id="15" name="Picture 14">
            <a:extLst>
              <a:ext uri="{FF2B5EF4-FFF2-40B4-BE49-F238E27FC236}">
                <a16:creationId xmlns:a16="http://schemas.microsoft.com/office/drawing/2014/main" id="{C6D40CFA-FA58-4D43-BA4D-B0027C176EE2}"/>
              </a:ext>
            </a:extLst>
          </p:cNvPr>
          <p:cNvPicPr>
            <a:picLocks noChangeAspect="1"/>
          </p:cNvPicPr>
          <p:nvPr/>
        </p:nvPicPr>
        <p:blipFill>
          <a:blip r:embed="rId7"/>
          <a:stretch>
            <a:fillRect/>
          </a:stretch>
        </p:blipFill>
        <p:spPr>
          <a:xfrm>
            <a:off x="3020064" y="4796168"/>
            <a:ext cx="3644920" cy="1548496"/>
          </a:xfrm>
          <a:prstGeom prst="rect">
            <a:avLst/>
          </a:prstGeom>
        </p:spPr>
      </p:pic>
      <p:sp>
        <p:nvSpPr>
          <p:cNvPr id="16" name="TextBox 15">
            <a:extLst>
              <a:ext uri="{FF2B5EF4-FFF2-40B4-BE49-F238E27FC236}">
                <a16:creationId xmlns:a16="http://schemas.microsoft.com/office/drawing/2014/main" id="{BAB3C4CB-E28E-433B-922B-8C9A6E7C3FC8}"/>
              </a:ext>
            </a:extLst>
          </p:cNvPr>
          <p:cNvSpPr txBox="1"/>
          <p:nvPr/>
        </p:nvSpPr>
        <p:spPr>
          <a:xfrm>
            <a:off x="8233469" y="4742555"/>
            <a:ext cx="2931763" cy="646331"/>
          </a:xfrm>
          <a:prstGeom prst="rect">
            <a:avLst/>
          </a:prstGeom>
          <a:noFill/>
        </p:spPr>
        <p:txBody>
          <a:bodyPr wrap="square" rtlCol="0">
            <a:spAutoFit/>
          </a:bodyPr>
          <a:lstStyle/>
          <a:p>
            <a:pPr algn="ctr"/>
            <a:r>
              <a:rPr lang="en-US" dirty="0" err="1"/>
              <a:t>GoRving</a:t>
            </a:r>
            <a:r>
              <a:rPr lang="en-US" dirty="0"/>
              <a:t> has a full list of </a:t>
            </a:r>
            <a:br>
              <a:rPr lang="en-US" dirty="0"/>
            </a:br>
            <a:r>
              <a:rPr lang="en-US" dirty="0"/>
              <a:t>all RV types. </a:t>
            </a:r>
          </a:p>
        </p:txBody>
      </p:sp>
      <p:pic>
        <p:nvPicPr>
          <p:cNvPr id="18" name="Picture 17">
            <a:extLst>
              <a:ext uri="{FF2B5EF4-FFF2-40B4-BE49-F238E27FC236}">
                <a16:creationId xmlns:a16="http://schemas.microsoft.com/office/drawing/2014/main" id="{A5B6115D-73F5-4EEF-8EEB-8D9717B6F3AA}"/>
              </a:ext>
            </a:extLst>
          </p:cNvPr>
          <p:cNvPicPr>
            <a:picLocks noChangeAspect="1"/>
          </p:cNvPicPr>
          <p:nvPr/>
        </p:nvPicPr>
        <p:blipFill>
          <a:blip r:embed="rId8"/>
          <a:stretch>
            <a:fillRect/>
          </a:stretch>
        </p:blipFill>
        <p:spPr>
          <a:xfrm>
            <a:off x="8456814" y="4183104"/>
            <a:ext cx="2229455" cy="667209"/>
          </a:xfrm>
          <a:prstGeom prst="rect">
            <a:avLst/>
          </a:prstGeom>
        </p:spPr>
      </p:pic>
    </p:spTree>
    <p:extLst>
      <p:ext uri="{BB962C8B-B14F-4D97-AF65-F5344CB8AC3E}">
        <p14:creationId xmlns:p14="http://schemas.microsoft.com/office/powerpoint/2010/main" val="1641819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A434B-1A6A-43E2-A2E3-025BEBB1032F}"/>
              </a:ext>
            </a:extLst>
          </p:cNvPr>
          <p:cNvSpPr>
            <a:spLocks noGrp="1"/>
          </p:cNvSpPr>
          <p:nvPr>
            <p:ph type="title"/>
          </p:nvPr>
        </p:nvSpPr>
        <p:spPr/>
        <p:txBody>
          <a:bodyPr/>
          <a:lstStyle/>
          <a:p>
            <a:r>
              <a:rPr lang="en-US" dirty="0"/>
              <a:t>2018 RV sales In Wisconsin </a:t>
            </a:r>
            <a:r>
              <a:rPr lang="en-US" i="1" dirty="0"/>
              <a:t>(non-motorized)</a:t>
            </a:r>
            <a:r>
              <a:rPr lang="en-US" dirty="0"/>
              <a:t> </a:t>
            </a:r>
          </a:p>
        </p:txBody>
      </p:sp>
      <p:sp>
        <p:nvSpPr>
          <p:cNvPr id="3" name="Content Placeholder 2">
            <a:extLst>
              <a:ext uri="{FF2B5EF4-FFF2-40B4-BE49-F238E27FC236}">
                <a16:creationId xmlns:a16="http://schemas.microsoft.com/office/drawing/2014/main" id="{5E34268E-E1E7-4564-8031-48491E014743}"/>
              </a:ext>
            </a:extLst>
          </p:cNvPr>
          <p:cNvSpPr>
            <a:spLocks noGrp="1"/>
          </p:cNvSpPr>
          <p:nvPr>
            <p:ph idx="1"/>
          </p:nvPr>
        </p:nvSpPr>
        <p:spPr>
          <a:xfrm>
            <a:off x="1451579" y="2015732"/>
            <a:ext cx="9603275" cy="4166954"/>
          </a:xfrm>
        </p:spPr>
        <p:txBody>
          <a:bodyPr>
            <a:normAutofit fontScale="92500" lnSpcReduction="10000"/>
          </a:bodyPr>
          <a:lstStyle/>
          <a:p>
            <a:pPr marL="0" indent="0">
              <a:buNone/>
            </a:pPr>
            <a:r>
              <a:rPr lang="en-US" sz="3000" b="1" dirty="0"/>
              <a:t>Unit Type</a:t>
            </a:r>
            <a:r>
              <a:rPr lang="en-US" sz="3000" dirty="0"/>
              <a:t>			</a:t>
            </a:r>
            <a:r>
              <a:rPr lang="en-US" sz="3000" b="1" dirty="0"/>
              <a:t>Units Sold</a:t>
            </a:r>
          </a:p>
          <a:p>
            <a:pPr marL="0" indent="0">
              <a:buNone/>
            </a:pPr>
            <a:r>
              <a:rPr lang="en-US" sz="3000" dirty="0"/>
              <a:t>Travel Trailer		7519</a:t>
            </a:r>
            <a:br>
              <a:rPr lang="en-US" sz="3000" dirty="0"/>
            </a:br>
            <a:r>
              <a:rPr lang="en-US" sz="3000" dirty="0"/>
              <a:t>Fifth Wheel			1502</a:t>
            </a:r>
            <a:br>
              <a:rPr lang="en-US" sz="3000" dirty="0"/>
            </a:br>
            <a:r>
              <a:rPr lang="en-US" sz="3000" dirty="0"/>
              <a:t>Camping Trailer		  308</a:t>
            </a:r>
            <a:br>
              <a:rPr lang="en-US" sz="3000" dirty="0"/>
            </a:br>
            <a:r>
              <a:rPr lang="en-US" sz="3000" dirty="0"/>
              <a:t>Park Model			</a:t>
            </a:r>
            <a:r>
              <a:rPr lang="en-US" sz="3000" u="sng" dirty="0"/>
              <a:t>  186</a:t>
            </a:r>
            <a:br>
              <a:rPr lang="en-US" sz="3000" u="sng" dirty="0"/>
            </a:br>
            <a:r>
              <a:rPr lang="en-US" sz="3000" dirty="0"/>
              <a:t>				</a:t>
            </a:r>
            <a:r>
              <a:rPr lang="en-US" sz="3000" b="1" dirty="0"/>
              <a:t>9515</a:t>
            </a:r>
            <a:r>
              <a:rPr lang="en-US" sz="3600" dirty="0"/>
              <a:t>	</a:t>
            </a:r>
          </a:p>
          <a:p>
            <a:pPr marL="0" indent="0">
              <a:buNone/>
            </a:pPr>
            <a:endParaRPr lang="en-US" sz="1100" dirty="0"/>
          </a:p>
          <a:p>
            <a:pPr marL="0" indent="0">
              <a:buNone/>
            </a:pPr>
            <a:r>
              <a:rPr lang="en-US" sz="2400" i="1" dirty="0"/>
              <a:t>Note: Data for Non-Motorized RVs Only. Data provided by Statistical Surveys.</a:t>
            </a:r>
            <a:r>
              <a:rPr lang="en-US" sz="2800" dirty="0"/>
              <a:t>	</a:t>
            </a:r>
            <a:r>
              <a:rPr lang="en-US" dirty="0"/>
              <a:t>	</a:t>
            </a:r>
          </a:p>
        </p:txBody>
      </p:sp>
    </p:spTree>
    <p:extLst>
      <p:ext uri="{BB962C8B-B14F-4D97-AF65-F5344CB8AC3E}">
        <p14:creationId xmlns:p14="http://schemas.microsoft.com/office/powerpoint/2010/main" val="363665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52A3-C465-4CC0-85E3-9367058C222F}"/>
              </a:ext>
            </a:extLst>
          </p:cNvPr>
          <p:cNvSpPr>
            <a:spLocks noGrp="1"/>
          </p:cNvSpPr>
          <p:nvPr>
            <p:ph type="title"/>
          </p:nvPr>
        </p:nvSpPr>
        <p:spPr/>
        <p:txBody>
          <a:bodyPr/>
          <a:lstStyle/>
          <a:p>
            <a:r>
              <a:rPr lang="en-US" dirty="0"/>
              <a:t>Retail Statistics	</a:t>
            </a:r>
          </a:p>
        </p:txBody>
      </p:sp>
      <p:sp>
        <p:nvSpPr>
          <p:cNvPr id="3" name="Content Placeholder 2">
            <a:extLst>
              <a:ext uri="{FF2B5EF4-FFF2-40B4-BE49-F238E27FC236}">
                <a16:creationId xmlns:a16="http://schemas.microsoft.com/office/drawing/2014/main" id="{6773A5C1-BDC4-4D1F-B7C3-E432326F1D09}"/>
              </a:ext>
            </a:extLst>
          </p:cNvPr>
          <p:cNvSpPr>
            <a:spLocks noGrp="1"/>
          </p:cNvSpPr>
          <p:nvPr>
            <p:ph idx="1"/>
          </p:nvPr>
        </p:nvSpPr>
        <p:spPr>
          <a:xfrm>
            <a:off x="1451579" y="2015732"/>
            <a:ext cx="9603275" cy="3851668"/>
          </a:xfrm>
        </p:spPr>
        <p:txBody>
          <a:bodyPr>
            <a:noAutofit/>
          </a:bodyPr>
          <a:lstStyle/>
          <a:p>
            <a:pPr marL="0" indent="0">
              <a:buNone/>
            </a:pPr>
            <a:r>
              <a:rPr lang="en-US" sz="2800" b="1" dirty="0"/>
              <a:t>Year</a:t>
            </a:r>
            <a:r>
              <a:rPr lang="en-US" sz="2800" dirty="0"/>
              <a:t>			</a:t>
            </a:r>
            <a:r>
              <a:rPr lang="en-US" sz="2800" b="1" dirty="0"/>
              <a:t>Units Sold</a:t>
            </a:r>
          </a:p>
          <a:p>
            <a:pPr marL="0" indent="0">
              <a:buNone/>
            </a:pPr>
            <a:r>
              <a:rPr lang="en-US" sz="2800" dirty="0"/>
              <a:t>2018 			9515</a:t>
            </a:r>
          </a:p>
          <a:p>
            <a:pPr marL="0" indent="0">
              <a:buNone/>
            </a:pPr>
            <a:r>
              <a:rPr lang="en-US" sz="2800" dirty="0"/>
              <a:t>2017			9176</a:t>
            </a:r>
          </a:p>
          <a:p>
            <a:pPr marL="0" indent="0">
              <a:buNone/>
            </a:pPr>
            <a:r>
              <a:rPr lang="en-US" sz="2800" dirty="0"/>
              <a:t>3.7% increase over last year</a:t>
            </a:r>
          </a:p>
          <a:p>
            <a:pPr marL="0" indent="0">
              <a:buNone/>
            </a:pPr>
            <a:endParaRPr lang="en-US" sz="800" dirty="0"/>
          </a:p>
          <a:p>
            <a:pPr marL="0" indent="0">
              <a:buNone/>
            </a:pPr>
            <a:endParaRPr lang="en-US" sz="800" dirty="0"/>
          </a:p>
          <a:p>
            <a:pPr marL="0" indent="0">
              <a:buNone/>
            </a:pPr>
            <a:r>
              <a:rPr lang="en-US" sz="2400" i="1" dirty="0"/>
              <a:t>Note: Data for Non-Motorized RVs Only. Data provided by Statistical Surveys.</a:t>
            </a:r>
            <a:endParaRPr lang="en-US" sz="2400" dirty="0"/>
          </a:p>
        </p:txBody>
      </p:sp>
    </p:spTree>
    <p:extLst>
      <p:ext uri="{BB962C8B-B14F-4D97-AF65-F5344CB8AC3E}">
        <p14:creationId xmlns:p14="http://schemas.microsoft.com/office/powerpoint/2010/main" val="965510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B81B-DEF2-44A4-AFAF-8CB9BBC6D4DD}"/>
              </a:ext>
            </a:extLst>
          </p:cNvPr>
          <p:cNvSpPr>
            <a:spLocks noGrp="1"/>
          </p:cNvSpPr>
          <p:nvPr>
            <p:ph type="title"/>
          </p:nvPr>
        </p:nvSpPr>
        <p:spPr/>
        <p:txBody>
          <a:bodyPr/>
          <a:lstStyle/>
          <a:p>
            <a:r>
              <a:rPr lang="en-US" dirty="0"/>
              <a:t>What’s Hot and What’s Not in 2018</a:t>
            </a:r>
            <a:br>
              <a:rPr lang="en-US" dirty="0"/>
            </a:br>
            <a:endParaRPr lang="en-US" dirty="0"/>
          </a:p>
        </p:txBody>
      </p:sp>
      <p:sp>
        <p:nvSpPr>
          <p:cNvPr id="3" name="Content Placeholder 2">
            <a:extLst>
              <a:ext uri="{FF2B5EF4-FFF2-40B4-BE49-F238E27FC236}">
                <a16:creationId xmlns:a16="http://schemas.microsoft.com/office/drawing/2014/main" id="{CAB1590E-B8B5-440F-A72C-0010CF09D254}"/>
              </a:ext>
            </a:extLst>
          </p:cNvPr>
          <p:cNvSpPr>
            <a:spLocks noGrp="1"/>
          </p:cNvSpPr>
          <p:nvPr>
            <p:ph idx="1"/>
          </p:nvPr>
        </p:nvSpPr>
        <p:spPr>
          <a:xfrm>
            <a:off x="1451579" y="2015732"/>
            <a:ext cx="9603275" cy="4116620"/>
          </a:xfrm>
        </p:spPr>
        <p:txBody>
          <a:bodyPr>
            <a:noAutofit/>
          </a:bodyPr>
          <a:lstStyle/>
          <a:p>
            <a:pPr marL="0" indent="0">
              <a:buNone/>
            </a:pPr>
            <a:r>
              <a:rPr lang="en-US" sz="2800" b="1" dirty="0"/>
              <a:t>RV Type	</a:t>
            </a:r>
            <a:r>
              <a:rPr lang="en-US" sz="2800" dirty="0"/>
              <a:t>		</a:t>
            </a:r>
            <a:r>
              <a:rPr lang="en-US" sz="2800" b="1" dirty="0"/>
              <a:t>Percent Change from 2017</a:t>
            </a:r>
          </a:p>
          <a:p>
            <a:pPr marL="0" indent="0">
              <a:buNone/>
            </a:pPr>
            <a:r>
              <a:rPr lang="en-US" sz="2800" dirty="0"/>
              <a:t>Travel Trailer		+ 5.5%</a:t>
            </a:r>
          </a:p>
          <a:p>
            <a:pPr marL="0" indent="0">
              <a:buNone/>
            </a:pPr>
            <a:r>
              <a:rPr lang="en-US" sz="2800" dirty="0"/>
              <a:t>Fifth Wheel			-  1.6%</a:t>
            </a:r>
          </a:p>
          <a:p>
            <a:pPr marL="0" indent="0">
              <a:buNone/>
            </a:pPr>
            <a:r>
              <a:rPr lang="en-US" sz="2800" dirty="0"/>
              <a:t>Camping Trailer		-10.7%</a:t>
            </a:r>
          </a:p>
          <a:p>
            <a:pPr marL="0" indent="0">
              <a:buNone/>
            </a:pPr>
            <a:r>
              <a:rPr lang="en-US" sz="2800" dirty="0"/>
              <a:t>Park Model			-  2.1%</a:t>
            </a:r>
          </a:p>
          <a:p>
            <a:pPr marL="0" indent="0">
              <a:buNone/>
            </a:pPr>
            <a:endParaRPr lang="en-US" sz="800" dirty="0"/>
          </a:p>
          <a:p>
            <a:pPr marL="0" indent="0">
              <a:buNone/>
            </a:pPr>
            <a:r>
              <a:rPr lang="en-US" sz="2400" i="1" dirty="0"/>
              <a:t>Data provided by Statistical Surveys</a:t>
            </a:r>
            <a:endParaRPr lang="en-US" sz="2400" dirty="0"/>
          </a:p>
        </p:txBody>
      </p:sp>
    </p:spTree>
    <p:extLst>
      <p:ext uri="{BB962C8B-B14F-4D97-AF65-F5344CB8AC3E}">
        <p14:creationId xmlns:p14="http://schemas.microsoft.com/office/powerpoint/2010/main" val="2622476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1206-D864-436A-96A5-8A726B561990}"/>
              </a:ext>
            </a:extLst>
          </p:cNvPr>
          <p:cNvSpPr>
            <a:spLocks noGrp="1"/>
          </p:cNvSpPr>
          <p:nvPr>
            <p:ph type="title"/>
          </p:nvPr>
        </p:nvSpPr>
        <p:spPr/>
        <p:txBody>
          <a:bodyPr/>
          <a:lstStyle/>
          <a:p>
            <a:r>
              <a:rPr lang="en-US" dirty="0"/>
              <a:t>Motorized RVs</a:t>
            </a:r>
          </a:p>
        </p:txBody>
      </p:sp>
      <p:pic>
        <p:nvPicPr>
          <p:cNvPr id="13" name="Picture 12">
            <a:extLst>
              <a:ext uri="{FF2B5EF4-FFF2-40B4-BE49-F238E27FC236}">
                <a16:creationId xmlns:a16="http://schemas.microsoft.com/office/drawing/2014/main" id="{2793BE68-0F0C-4025-8543-90CF0B5BAA53}"/>
              </a:ext>
            </a:extLst>
          </p:cNvPr>
          <p:cNvPicPr>
            <a:picLocks noChangeAspect="1"/>
          </p:cNvPicPr>
          <p:nvPr/>
        </p:nvPicPr>
        <p:blipFill>
          <a:blip r:embed="rId2"/>
          <a:stretch>
            <a:fillRect/>
          </a:stretch>
        </p:blipFill>
        <p:spPr>
          <a:xfrm>
            <a:off x="1213171" y="2005474"/>
            <a:ext cx="2914650" cy="1238250"/>
          </a:xfrm>
          <a:prstGeom prst="rect">
            <a:avLst/>
          </a:prstGeom>
        </p:spPr>
      </p:pic>
      <p:pic>
        <p:nvPicPr>
          <p:cNvPr id="15" name="Picture 14">
            <a:extLst>
              <a:ext uri="{FF2B5EF4-FFF2-40B4-BE49-F238E27FC236}">
                <a16:creationId xmlns:a16="http://schemas.microsoft.com/office/drawing/2014/main" id="{6F5C7E9C-CC48-4995-BC86-98F0896E64E7}"/>
              </a:ext>
            </a:extLst>
          </p:cNvPr>
          <p:cNvPicPr>
            <a:picLocks noChangeAspect="1"/>
          </p:cNvPicPr>
          <p:nvPr/>
        </p:nvPicPr>
        <p:blipFill>
          <a:blip r:embed="rId3"/>
          <a:stretch>
            <a:fillRect/>
          </a:stretch>
        </p:blipFill>
        <p:spPr>
          <a:xfrm>
            <a:off x="1104114" y="3418548"/>
            <a:ext cx="2914650" cy="1238250"/>
          </a:xfrm>
          <a:prstGeom prst="rect">
            <a:avLst/>
          </a:prstGeom>
        </p:spPr>
      </p:pic>
      <p:pic>
        <p:nvPicPr>
          <p:cNvPr id="17" name="Picture 16">
            <a:extLst>
              <a:ext uri="{FF2B5EF4-FFF2-40B4-BE49-F238E27FC236}">
                <a16:creationId xmlns:a16="http://schemas.microsoft.com/office/drawing/2014/main" id="{817E960D-7A49-4AF5-A456-5D0491BEDE69}"/>
              </a:ext>
            </a:extLst>
          </p:cNvPr>
          <p:cNvPicPr>
            <a:picLocks noChangeAspect="1"/>
          </p:cNvPicPr>
          <p:nvPr/>
        </p:nvPicPr>
        <p:blipFill>
          <a:blip r:embed="rId4"/>
          <a:stretch>
            <a:fillRect/>
          </a:stretch>
        </p:blipFill>
        <p:spPr>
          <a:xfrm>
            <a:off x="1213171" y="4873567"/>
            <a:ext cx="2914650" cy="1238250"/>
          </a:xfrm>
          <a:prstGeom prst="rect">
            <a:avLst/>
          </a:prstGeom>
        </p:spPr>
      </p:pic>
      <p:sp>
        <p:nvSpPr>
          <p:cNvPr id="18" name="TextBox 17">
            <a:extLst>
              <a:ext uri="{FF2B5EF4-FFF2-40B4-BE49-F238E27FC236}">
                <a16:creationId xmlns:a16="http://schemas.microsoft.com/office/drawing/2014/main" id="{7FBE6C0A-8E8D-4A50-A40E-9F2CBC1EBD87}"/>
              </a:ext>
            </a:extLst>
          </p:cNvPr>
          <p:cNvSpPr txBox="1"/>
          <p:nvPr/>
        </p:nvSpPr>
        <p:spPr>
          <a:xfrm>
            <a:off x="4756558" y="2005474"/>
            <a:ext cx="6298296" cy="1200329"/>
          </a:xfrm>
          <a:prstGeom prst="rect">
            <a:avLst/>
          </a:prstGeom>
          <a:noFill/>
        </p:spPr>
        <p:txBody>
          <a:bodyPr wrap="square" rtlCol="0">
            <a:spAutoFit/>
          </a:bodyPr>
          <a:lstStyle/>
          <a:p>
            <a:r>
              <a:rPr lang="en-US" sz="2400" dirty="0"/>
              <a:t>Class A</a:t>
            </a:r>
          </a:p>
          <a:p>
            <a:pPr marL="742950" lvl="1" indent="-285750">
              <a:buFont typeface="Arial" panose="020B0604020202020204" pitchFamily="34" charset="0"/>
              <a:buChar char="•"/>
            </a:pPr>
            <a:r>
              <a:rPr lang="en-US" sz="2400" dirty="0"/>
              <a:t>Specialty design build</a:t>
            </a:r>
          </a:p>
          <a:p>
            <a:pPr marL="742950" lvl="1" indent="-285750">
              <a:buFont typeface="Arial" panose="020B0604020202020204" pitchFamily="34" charset="0"/>
              <a:buChar char="•"/>
            </a:pPr>
            <a:r>
              <a:rPr lang="en-US" sz="2400" dirty="0"/>
              <a:t>21-40 feet in length</a:t>
            </a:r>
          </a:p>
        </p:txBody>
      </p:sp>
      <p:sp>
        <p:nvSpPr>
          <p:cNvPr id="19" name="TextBox 18">
            <a:extLst>
              <a:ext uri="{FF2B5EF4-FFF2-40B4-BE49-F238E27FC236}">
                <a16:creationId xmlns:a16="http://schemas.microsoft.com/office/drawing/2014/main" id="{33B3DB82-F1E8-49AB-85D9-3BF011CEF446}"/>
              </a:ext>
            </a:extLst>
          </p:cNvPr>
          <p:cNvSpPr txBox="1"/>
          <p:nvPr/>
        </p:nvSpPr>
        <p:spPr>
          <a:xfrm>
            <a:off x="4756558" y="3395444"/>
            <a:ext cx="6298296" cy="1200329"/>
          </a:xfrm>
          <a:prstGeom prst="rect">
            <a:avLst/>
          </a:prstGeom>
          <a:noFill/>
        </p:spPr>
        <p:txBody>
          <a:bodyPr wrap="square" rtlCol="0">
            <a:spAutoFit/>
          </a:bodyPr>
          <a:lstStyle/>
          <a:p>
            <a:r>
              <a:rPr lang="en-US" sz="2400" dirty="0"/>
              <a:t>Class B</a:t>
            </a:r>
          </a:p>
          <a:p>
            <a:pPr marL="742950" lvl="1" indent="-285750">
              <a:buFont typeface="Arial" panose="020B0604020202020204" pitchFamily="34" charset="0"/>
              <a:buChar char="•"/>
            </a:pPr>
            <a:r>
              <a:rPr lang="en-US" sz="2400" dirty="0"/>
              <a:t>Built on van or panel truck shell</a:t>
            </a:r>
          </a:p>
          <a:p>
            <a:pPr marL="742950" lvl="1" indent="-285750">
              <a:buFont typeface="Arial" panose="020B0604020202020204" pitchFamily="34" charset="0"/>
              <a:buChar char="•"/>
            </a:pPr>
            <a:r>
              <a:rPr lang="en-US" sz="2400" dirty="0"/>
              <a:t>16-22 feet in length</a:t>
            </a:r>
          </a:p>
        </p:txBody>
      </p:sp>
      <p:sp>
        <p:nvSpPr>
          <p:cNvPr id="20" name="TextBox 19">
            <a:extLst>
              <a:ext uri="{FF2B5EF4-FFF2-40B4-BE49-F238E27FC236}">
                <a16:creationId xmlns:a16="http://schemas.microsoft.com/office/drawing/2014/main" id="{C710ECEA-6582-48FA-89DE-0A8DBD709F35}"/>
              </a:ext>
            </a:extLst>
          </p:cNvPr>
          <p:cNvSpPr txBox="1"/>
          <p:nvPr/>
        </p:nvSpPr>
        <p:spPr>
          <a:xfrm>
            <a:off x="4756558" y="4865178"/>
            <a:ext cx="6298296" cy="1200329"/>
          </a:xfrm>
          <a:prstGeom prst="rect">
            <a:avLst/>
          </a:prstGeom>
          <a:noFill/>
        </p:spPr>
        <p:txBody>
          <a:bodyPr wrap="square" rtlCol="0">
            <a:spAutoFit/>
          </a:bodyPr>
          <a:lstStyle/>
          <a:p>
            <a:r>
              <a:rPr lang="en-US" sz="2400" dirty="0"/>
              <a:t>Class C</a:t>
            </a:r>
          </a:p>
          <a:p>
            <a:pPr marL="742950" lvl="1" indent="-285750">
              <a:buFont typeface="Arial" panose="020B0604020202020204" pitchFamily="34" charset="0"/>
              <a:buChar char="•"/>
            </a:pPr>
            <a:r>
              <a:rPr lang="en-US" sz="2400" dirty="0"/>
              <a:t>Built on automobile van frame</a:t>
            </a:r>
          </a:p>
          <a:p>
            <a:pPr marL="742950" lvl="1" indent="-285750">
              <a:buFont typeface="Arial" panose="020B0604020202020204" pitchFamily="34" charset="0"/>
              <a:buChar char="•"/>
            </a:pPr>
            <a:r>
              <a:rPr lang="en-US" sz="2400" dirty="0"/>
              <a:t>21-35 feet in length</a:t>
            </a:r>
          </a:p>
        </p:txBody>
      </p:sp>
    </p:spTree>
    <p:extLst>
      <p:ext uri="{BB962C8B-B14F-4D97-AF65-F5344CB8AC3E}">
        <p14:creationId xmlns:p14="http://schemas.microsoft.com/office/powerpoint/2010/main" val="2808992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1206-D864-436A-96A5-8A726B561990}"/>
              </a:ext>
            </a:extLst>
          </p:cNvPr>
          <p:cNvSpPr>
            <a:spLocks noGrp="1"/>
          </p:cNvSpPr>
          <p:nvPr>
            <p:ph type="title"/>
          </p:nvPr>
        </p:nvSpPr>
        <p:spPr/>
        <p:txBody>
          <a:bodyPr/>
          <a:lstStyle/>
          <a:p>
            <a:r>
              <a:rPr lang="en-US" dirty="0"/>
              <a:t>Motorized RV sales In Wisconsin </a:t>
            </a:r>
          </a:p>
        </p:txBody>
      </p:sp>
      <p:sp>
        <p:nvSpPr>
          <p:cNvPr id="5" name="Content Placeholder 4">
            <a:extLst>
              <a:ext uri="{FF2B5EF4-FFF2-40B4-BE49-F238E27FC236}">
                <a16:creationId xmlns:a16="http://schemas.microsoft.com/office/drawing/2014/main" id="{7E4ED719-DD20-4B1A-8BBC-A4DB9B3E490C}"/>
              </a:ext>
            </a:extLst>
          </p:cNvPr>
          <p:cNvSpPr>
            <a:spLocks noGrp="1"/>
          </p:cNvSpPr>
          <p:nvPr>
            <p:ph idx="1"/>
          </p:nvPr>
        </p:nvSpPr>
        <p:spPr>
          <a:xfrm>
            <a:off x="1451579" y="2015732"/>
            <a:ext cx="9603275" cy="4037749"/>
          </a:xfrm>
        </p:spPr>
        <p:txBody>
          <a:bodyPr>
            <a:normAutofit lnSpcReduction="10000"/>
          </a:bodyPr>
          <a:lstStyle/>
          <a:p>
            <a:pPr marL="0" indent="0">
              <a:buNone/>
            </a:pPr>
            <a:r>
              <a:rPr lang="en-US" sz="2800" b="1" dirty="0"/>
              <a:t>Type		2014	    2015	2016	     2017	2018</a:t>
            </a:r>
          </a:p>
          <a:p>
            <a:pPr marL="0" indent="0">
              <a:buNone/>
            </a:pPr>
            <a:r>
              <a:rPr lang="en-US" sz="2800" dirty="0"/>
              <a:t>Class A	  207	      261	  277	       303	  313</a:t>
            </a:r>
          </a:p>
          <a:p>
            <a:pPr marL="0" indent="0">
              <a:buNone/>
            </a:pPr>
            <a:r>
              <a:rPr lang="en-US" sz="2800" dirty="0"/>
              <a:t>Class B	   47	       54	   49	        79	    98</a:t>
            </a:r>
          </a:p>
          <a:p>
            <a:pPr marL="0" indent="0">
              <a:buNone/>
            </a:pPr>
            <a:r>
              <a:rPr lang="en-US" sz="2800" dirty="0"/>
              <a:t>Class C	 234	      281	  331	      408	  416</a:t>
            </a:r>
          </a:p>
          <a:p>
            <a:pPr marL="0" indent="0">
              <a:buNone/>
            </a:pPr>
            <a:r>
              <a:rPr lang="en-US" sz="2800" b="1" dirty="0"/>
              <a:t>Total		 488	     596	 657	      790	  827</a:t>
            </a:r>
          </a:p>
          <a:p>
            <a:endParaRPr lang="en-US" dirty="0"/>
          </a:p>
          <a:p>
            <a:pPr marL="0" indent="0">
              <a:buNone/>
            </a:pPr>
            <a:r>
              <a:rPr lang="en-US" sz="2400" i="1" dirty="0"/>
              <a:t>Data provided by Statistical Surveys</a:t>
            </a:r>
            <a:endParaRPr lang="en-US" sz="2400" dirty="0"/>
          </a:p>
          <a:p>
            <a:endParaRPr lang="en-US" dirty="0"/>
          </a:p>
        </p:txBody>
      </p:sp>
    </p:spTree>
    <p:extLst>
      <p:ext uri="{BB962C8B-B14F-4D97-AF65-F5344CB8AC3E}">
        <p14:creationId xmlns:p14="http://schemas.microsoft.com/office/powerpoint/2010/main" val="261199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8AC4-7499-4E30-9E56-71B113AA9C34}"/>
              </a:ext>
            </a:extLst>
          </p:cNvPr>
          <p:cNvSpPr>
            <a:spLocks noGrp="1"/>
          </p:cNvSpPr>
          <p:nvPr>
            <p:ph type="title"/>
          </p:nvPr>
        </p:nvSpPr>
        <p:spPr/>
        <p:txBody>
          <a:bodyPr/>
          <a:lstStyle/>
          <a:p>
            <a:r>
              <a:rPr lang="en-US" dirty="0"/>
              <a:t>Two Biggest trends Dealers see	</a:t>
            </a:r>
          </a:p>
        </p:txBody>
      </p:sp>
      <p:sp>
        <p:nvSpPr>
          <p:cNvPr id="3" name="Content Placeholder 2">
            <a:extLst>
              <a:ext uri="{FF2B5EF4-FFF2-40B4-BE49-F238E27FC236}">
                <a16:creationId xmlns:a16="http://schemas.microsoft.com/office/drawing/2014/main" id="{16294A8E-05FB-4218-B989-1F5C1E62518A}"/>
              </a:ext>
            </a:extLst>
          </p:cNvPr>
          <p:cNvSpPr>
            <a:spLocks noGrp="1"/>
          </p:cNvSpPr>
          <p:nvPr>
            <p:ph idx="1"/>
          </p:nvPr>
        </p:nvSpPr>
        <p:spPr>
          <a:xfrm>
            <a:off x="1451579" y="2015732"/>
            <a:ext cx="9603275" cy="4037749"/>
          </a:xfrm>
        </p:spPr>
        <p:txBody>
          <a:bodyPr>
            <a:noAutofit/>
          </a:bodyPr>
          <a:lstStyle/>
          <a:p>
            <a:r>
              <a:rPr lang="en-US" sz="2800" dirty="0"/>
              <a:t>More Technology </a:t>
            </a:r>
          </a:p>
          <a:p>
            <a:pPr lvl="1"/>
            <a:r>
              <a:rPr lang="en-US" sz="2400" dirty="0"/>
              <a:t>Solar Panels – reduce carbon footprint and less usage of RV generator</a:t>
            </a:r>
          </a:p>
          <a:p>
            <a:pPr lvl="1"/>
            <a:r>
              <a:rPr lang="en-US" sz="2400" dirty="0"/>
              <a:t>Staying Connected – more or better </a:t>
            </a:r>
            <a:r>
              <a:rPr lang="en-US" sz="2400" dirty="0" err="1"/>
              <a:t>Wifi</a:t>
            </a:r>
            <a:r>
              <a:rPr lang="en-US" sz="2400" dirty="0"/>
              <a:t> connection while camping</a:t>
            </a:r>
          </a:p>
          <a:p>
            <a:r>
              <a:rPr lang="en-US" sz="2800" dirty="0"/>
              <a:t>More Power </a:t>
            </a:r>
          </a:p>
          <a:p>
            <a:pPr lvl="1"/>
            <a:r>
              <a:rPr lang="en-US" sz="2400" dirty="0"/>
              <a:t>More technology means more power needed to run multiple devices</a:t>
            </a:r>
          </a:p>
          <a:p>
            <a:r>
              <a:rPr lang="en-US" sz="2800" dirty="0"/>
              <a:t>Increase in RV Rentals</a:t>
            </a:r>
          </a:p>
          <a:p>
            <a:pPr lvl="1"/>
            <a:r>
              <a:rPr lang="en-US" sz="2400" dirty="0"/>
              <a:t>More online rental sites</a:t>
            </a:r>
          </a:p>
        </p:txBody>
      </p:sp>
    </p:spTree>
    <p:extLst>
      <p:ext uri="{BB962C8B-B14F-4D97-AF65-F5344CB8AC3E}">
        <p14:creationId xmlns:p14="http://schemas.microsoft.com/office/powerpoint/2010/main" val="239400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8AC4-7499-4E30-9E56-71B113AA9C34}"/>
              </a:ext>
            </a:extLst>
          </p:cNvPr>
          <p:cNvSpPr>
            <a:spLocks noGrp="1"/>
          </p:cNvSpPr>
          <p:nvPr>
            <p:ph type="title"/>
          </p:nvPr>
        </p:nvSpPr>
        <p:spPr/>
        <p:txBody>
          <a:bodyPr/>
          <a:lstStyle/>
          <a:p>
            <a:r>
              <a:rPr lang="en-US" dirty="0"/>
              <a:t>Dealer Wish list From campgrounds	</a:t>
            </a:r>
          </a:p>
        </p:txBody>
      </p:sp>
      <p:sp>
        <p:nvSpPr>
          <p:cNvPr id="3" name="Content Placeholder 2">
            <a:extLst>
              <a:ext uri="{FF2B5EF4-FFF2-40B4-BE49-F238E27FC236}">
                <a16:creationId xmlns:a16="http://schemas.microsoft.com/office/drawing/2014/main" id="{16294A8E-05FB-4218-B989-1F5C1E62518A}"/>
              </a:ext>
            </a:extLst>
          </p:cNvPr>
          <p:cNvSpPr>
            <a:spLocks noGrp="1"/>
          </p:cNvSpPr>
          <p:nvPr>
            <p:ph idx="1"/>
          </p:nvPr>
        </p:nvSpPr>
        <p:spPr/>
        <p:txBody>
          <a:bodyPr/>
          <a:lstStyle/>
          <a:p>
            <a:r>
              <a:rPr lang="en-US" sz="2800" dirty="0"/>
              <a:t>More camping sites that can accommodate their customers</a:t>
            </a:r>
          </a:p>
          <a:p>
            <a:r>
              <a:rPr lang="en-US" sz="2800" dirty="0"/>
              <a:t>50amp minimum electrical service</a:t>
            </a:r>
          </a:p>
          <a:p>
            <a:r>
              <a:rPr lang="en-US" sz="2800" dirty="0"/>
              <a:t>Larger sites to accommodate new models from manufacturers</a:t>
            </a:r>
          </a:p>
          <a:p>
            <a:r>
              <a:rPr lang="en-US" sz="2800" dirty="0"/>
              <a:t>Less seasonal and more weekly rental sites</a:t>
            </a:r>
          </a:p>
          <a:p>
            <a:r>
              <a:rPr lang="en-US" sz="2800" dirty="0"/>
              <a:t>To work together to promote the recreation industry</a:t>
            </a:r>
          </a:p>
          <a:p>
            <a:endParaRPr lang="en-US" dirty="0"/>
          </a:p>
        </p:txBody>
      </p:sp>
    </p:spTree>
    <p:extLst>
      <p:ext uri="{BB962C8B-B14F-4D97-AF65-F5344CB8AC3E}">
        <p14:creationId xmlns:p14="http://schemas.microsoft.com/office/powerpoint/2010/main" val="3061266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6805-4F38-41FC-8525-958652D20373}"/>
              </a:ext>
            </a:extLst>
          </p:cNvPr>
          <p:cNvSpPr>
            <a:spLocks noGrp="1"/>
          </p:cNvSpPr>
          <p:nvPr>
            <p:ph type="title"/>
          </p:nvPr>
        </p:nvSpPr>
        <p:spPr/>
        <p:txBody>
          <a:bodyPr>
            <a:normAutofit/>
          </a:bodyPr>
          <a:lstStyle/>
          <a:p>
            <a:r>
              <a:rPr lang="en-US" sz="3600" dirty="0"/>
              <a:t>Industry Historical Perspective</a:t>
            </a:r>
          </a:p>
        </p:txBody>
      </p:sp>
      <p:sp>
        <p:nvSpPr>
          <p:cNvPr id="3" name="Content Placeholder 2">
            <a:extLst>
              <a:ext uri="{FF2B5EF4-FFF2-40B4-BE49-F238E27FC236}">
                <a16:creationId xmlns:a16="http://schemas.microsoft.com/office/drawing/2014/main" id="{F365691C-EB60-41E4-8992-4F3D445745E2}"/>
              </a:ext>
            </a:extLst>
          </p:cNvPr>
          <p:cNvSpPr>
            <a:spLocks noGrp="1"/>
          </p:cNvSpPr>
          <p:nvPr>
            <p:ph idx="1"/>
          </p:nvPr>
        </p:nvSpPr>
        <p:spPr/>
        <p:txBody>
          <a:bodyPr>
            <a:normAutofit/>
          </a:bodyPr>
          <a:lstStyle/>
          <a:p>
            <a:r>
              <a:rPr lang="en-US" sz="2800" dirty="0"/>
              <a:t>RV industry was born about 1910</a:t>
            </a:r>
          </a:p>
          <a:p>
            <a:r>
              <a:rPr lang="en-US" sz="2800" dirty="0"/>
              <a:t>First RV were custom built</a:t>
            </a:r>
          </a:p>
          <a:p>
            <a:r>
              <a:rPr lang="en-US" sz="2800" dirty="0"/>
              <a:t>Popularity of RVs grew as more </a:t>
            </a:r>
            <a:br>
              <a:rPr lang="en-US" sz="2800" dirty="0"/>
            </a:br>
            <a:r>
              <a:rPr lang="en-US" sz="2800" dirty="0"/>
              <a:t>roads going west were being paved</a:t>
            </a:r>
          </a:p>
          <a:p>
            <a:r>
              <a:rPr lang="en-US" sz="2800" dirty="0"/>
              <a:t>RVs were used as post war housing</a:t>
            </a:r>
          </a:p>
        </p:txBody>
      </p:sp>
      <p:pic>
        <p:nvPicPr>
          <p:cNvPr id="4" name="Picture 3">
            <a:extLst>
              <a:ext uri="{FF2B5EF4-FFF2-40B4-BE49-F238E27FC236}">
                <a16:creationId xmlns:a16="http://schemas.microsoft.com/office/drawing/2014/main" id="{6F4A060A-D793-4B8E-B8F7-FDAFF14A90FE}"/>
              </a:ext>
            </a:extLst>
          </p:cNvPr>
          <p:cNvPicPr>
            <a:picLocks noChangeAspect="1"/>
          </p:cNvPicPr>
          <p:nvPr/>
        </p:nvPicPr>
        <p:blipFill>
          <a:blip r:embed="rId2"/>
          <a:stretch>
            <a:fillRect/>
          </a:stretch>
        </p:blipFill>
        <p:spPr>
          <a:xfrm>
            <a:off x="7076202" y="2653524"/>
            <a:ext cx="4446977" cy="2013726"/>
          </a:xfrm>
          <a:prstGeom prst="rect">
            <a:avLst/>
          </a:prstGeom>
        </p:spPr>
      </p:pic>
    </p:spTree>
    <p:extLst>
      <p:ext uri="{BB962C8B-B14F-4D97-AF65-F5344CB8AC3E}">
        <p14:creationId xmlns:p14="http://schemas.microsoft.com/office/powerpoint/2010/main" val="3334197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33DB-81D5-4245-88E1-14455F837C2B}"/>
              </a:ext>
            </a:extLst>
          </p:cNvPr>
          <p:cNvSpPr>
            <a:spLocks noGrp="1"/>
          </p:cNvSpPr>
          <p:nvPr>
            <p:ph type="title"/>
          </p:nvPr>
        </p:nvSpPr>
        <p:spPr/>
        <p:txBody>
          <a:bodyPr>
            <a:normAutofit fontScale="90000"/>
          </a:bodyPr>
          <a:lstStyle/>
          <a:p>
            <a:r>
              <a:rPr lang="en-US" sz="4000" dirty="0"/>
              <a:t>Road back in time</a:t>
            </a:r>
            <a:br>
              <a:rPr lang="en-US" dirty="0"/>
            </a:br>
            <a:br>
              <a:rPr lang="en-US" dirty="0"/>
            </a:br>
            <a:endParaRPr lang="en-US" dirty="0"/>
          </a:p>
        </p:txBody>
      </p:sp>
      <p:sp>
        <p:nvSpPr>
          <p:cNvPr id="3" name="Content Placeholder 2">
            <a:extLst>
              <a:ext uri="{FF2B5EF4-FFF2-40B4-BE49-F238E27FC236}">
                <a16:creationId xmlns:a16="http://schemas.microsoft.com/office/drawing/2014/main" id="{2E967723-9771-49FD-8A5F-54A45DA793CD}"/>
              </a:ext>
            </a:extLst>
          </p:cNvPr>
          <p:cNvSpPr>
            <a:spLocks noGrp="1"/>
          </p:cNvSpPr>
          <p:nvPr>
            <p:ph idx="1"/>
          </p:nvPr>
        </p:nvSpPr>
        <p:spPr/>
        <p:txBody>
          <a:bodyPr>
            <a:noAutofit/>
          </a:bodyPr>
          <a:lstStyle/>
          <a:p>
            <a:pPr marL="0" indent="0">
              <a:buNone/>
            </a:pPr>
            <a:r>
              <a:rPr lang="en-US" sz="3600" dirty="0"/>
              <a:t>Visit the RV/MH Hall of Fame in Elkhart Indiana!</a:t>
            </a:r>
            <a:br>
              <a:rPr lang="en-US" sz="3600" dirty="0"/>
            </a:br>
            <a:endParaRPr lang="en-US" sz="800" dirty="0"/>
          </a:p>
          <a:p>
            <a:pPr marL="0" indent="0">
              <a:buNone/>
            </a:pPr>
            <a:r>
              <a:rPr lang="en-US" sz="2800" dirty="0"/>
              <a:t>The RV Founders Hall displays trailers, photos, and memorabilia reaching back to the 1920's and 1930's and is open to the public. The museum presents chronological and technological advancements in the industry from before WW I to the present.</a:t>
            </a:r>
          </a:p>
        </p:txBody>
      </p:sp>
      <p:pic>
        <p:nvPicPr>
          <p:cNvPr id="5" name="Picture 4">
            <a:extLst>
              <a:ext uri="{FF2B5EF4-FFF2-40B4-BE49-F238E27FC236}">
                <a16:creationId xmlns:a16="http://schemas.microsoft.com/office/drawing/2014/main" id="{F32476FB-503C-4E90-8C1A-534E45E6399B}"/>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446003" y="256601"/>
            <a:ext cx="1864803" cy="1759131"/>
          </a:xfrm>
          <a:prstGeom prst="rect">
            <a:avLst/>
          </a:prstGeom>
        </p:spPr>
      </p:pic>
    </p:spTree>
    <p:extLst>
      <p:ext uri="{BB962C8B-B14F-4D97-AF65-F5344CB8AC3E}">
        <p14:creationId xmlns:p14="http://schemas.microsoft.com/office/powerpoint/2010/main" val="3378647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B815B2-4D9C-4516-9E2E-E3909163C0D7}"/>
              </a:ext>
            </a:extLst>
          </p:cNvPr>
          <p:cNvPicPr>
            <a:picLocks noChangeAspect="1"/>
          </p:cNvPicPr>
          <p:nvPr/>
        </p:nvPicPr>
        <p:blipFill>
          <a:blip r:embed="rId2"/>
          <a:stretch>
            <a:fillRect/>
          </a:stretch>
        </p:blipFill>
        <p:spPr>
          <a:xfrm>
            <a:off x="2110509" y="1037705"/>
            <a:ext cx="7970982" cy="4782589"/>
          </a:xfrm>
          <a:prstGeom prst="rect">
            <a:avLst/>
          </a:prstGeom>
        </p:spPr>
      </p:pic>
      <p:sp>
        <p:nvSpPr>
          <p:cNvPr id="4" name="TextBox 3">
            <a:extLst>
              <a:ext uri="{FF2B5EF4-FFF2-40B4-BE49-F238E27FC236}">
                <a16:creationId xmlns:a16="http://schemas.microsoft.com/office/drawing/2014/main" id="{1A13F517-B469-45AF-96F7-82FF494EABE5}"/>
              </a:ext>
            </a:extLst>
          </p:cNvPr>
          <p:cNvSpPr txBox="1"/>
          <p:nvPr/>
        </p:nvSpPr>
        <p:spPr>
          <a:xfrm>
            <a:off x="3338557" y="418649"/>
            <a:ext cx="5514886" cy="523220"/>
          </a:xfrm>
          <a:prstGeom prst="rect">
            <a:avLst/>
          </a:prstGeom>
          <a:noFill/>
        </p:spPr>
        <p:txBody>
          <a:bodyPr wrap="square" rtlCol="0">
            <a:spAutoFit/>
          </a:bodyPr>
          <a:lstStyle/>
          <a:p>
            <a:pPr algn="ctr"/>
            <a:r>
              <a:rPr lang="en-US" sz="2800" dirty="0"/>
              <a:t>RV/MH Hall of Fame Museum</a:t>
            </a:r>
          </a:p>
        </p:txBody>
      </p:sp>
    </p:spTree>
    <p:extLst>
      <p:ext uri="{BB962C8B-B14F-4D97-AF65-F5344CB8AC3E}">
        <p14:creationId xmlns:p14="http://schemas.microsoft.com/office/powerpoint/2010/main" val="3782157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F6944F-36F2-4FC6-A198-BE229CE74BE9}"/>
              </a:ext>
            </a:extLst>
          </p:cNvPr>
          <p:cNvPicPr>
            <a:picLocks noChangeAspect="1"/>
          </p:cNvPicPr>
          <p:nvPr/>
        </p:nvPicPr>
        <p:blipFill>
          <a:blip r:embed="rId2"/>
          <a:stretch>
            <a:fillRect/>
          </a:stretch>
        </p:blipFill>
        <p:spPr>
          <a:xfrm>
            <a:off x="3476625" y="1462086"/>
            <a:ext cx="5238750" cy="3933825"/>
          </a:xfrm>
          <a:prstGeom prst="rect">
            <a:avLst/>
          </a:prstGeom>
        </p:spPr>
      </p:pic>
      <p:sp>
        <p:nvSpPr>
          <p:cNvPr id="3" name="TextBox 2">
            <a:extLst>
              <a:ext uri="{FF2B5EF4-FFF2-40B4-BE49-F238E27FC236}">
                <a16:creationId xmlns:a16="http://schemas.microsoft.com/office/drawing/2014/main" id="{2B874EBC-7492-49C7-B712-0B145DDD6967}"/>
              </a:ext>
            </a:extLst>
          </p:cNvPr>
          <p:cNvSpPr txBox="1"/>
          <p:nvPr/>
        </p:nvSpPr>
        <p:spPr>
          <a:xfrm>
            <a:off x="2812028" y="440867"/>
            <a:ext cx="6567944" cy="954107"/>
          </a:xfrm>
          <a:prstGeom prst="rect">
            <a:avLst/>
          </a:prstGeom>
          <a:noFill/>
        </p:spPr>
        <p:txBody>
          <a:bodyPr wrap="square" rtlCol="0">
            <a:spAutoFit/>
          </a:bodyPr>
          <a:lstStyle/>
          <a:p>
            <a:pPr algn="ctr"/>
            <a:r>
              <a:rPr lang="en-US" sz="2800" dirty="0"/>
              <a:t>1915 Model T with Telescope Apartment</a:t>
            </a:r>
          </a:p>
          <a:p>
            <a:pPr algn="ctr"/>
            <a:r>
              <a:rPr lang="en-US" sz="2800" dirty="0"/>
              <a:t>(This has a pop out kitchen!)</a:t>
            </a:r>
          </a:p>
        </p:txBody>
      </p:sp>
    </p:spTree>
    <p:extLst>
      <p:ext uri="{BB962C8B-B14F-4D97-AF65-F5344CB8AC3E}">
        <p14:creationId xmlns:p14="http://schemas.microsoft.com/office/powerpoint/2010/main" val="2145960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706DC-7641-444C-B6E6-B7EFA126C2AC}"/>
              </a:ext>
            </a:extLst>
          </p:cNvPr>
          <p:cNvPicPr>
            <a:picLocks noChangeAspect="1"/>
          </p:cNvPicPr>
          <p:nvPr/>
        </p:nvPicPr>
        <p:blipFill>
          <a:blip r:embed="rId2"/>
          <a:stretch>
            <a:fillRect/>
          </a:stretch>
        </p:blipFill>
        <p:spPr>
          <a:xfrm>
            <a:off x="2809875" y="1285875"/>
            <a:ext cx="6572250" cy="4286250"/>
          </a:xfrm>
          <a:prstGeom prst="rect">
            <a:avLst/>
          </a:prstGeom>
        </p:spPr>
      </p:pic>
      <p:sp>
        <p:nvSpPr>
          <p:cNvPr id="5" name="TextBox 4">
            <a:extLst>
              <a:ext uri="{FF2B5EF4-FFF2-40B4-BE49-F238E27FC236}">
                <a16:creationId xmlns:a16="http://schemas.microsoft.com/office/drawing/2014/main" id="{E873EC0D-C5C3-41F6-A152-0E0E9A8FFA1D}"/>
              </a:ext>
            </a:extLst>
          </p:cNvPr>
          <p:cNvSpPr txBox="1"/>
          <p:nvPr/>
        </p:nvSpPr>
        <p:spPr>
          <a:xfrm>
            <a:off x="3707450" y="259000"/>
            <a:ext cx="4554908" cy="954107"/>
          </a:xfrm>
          <a:prstGeom prst="rect">
            <a:avLst/>
          </a:prstGeom>
          <a:noFill/>
        </p:spPr>
        <p:txBody>
          <a:bodyPr wrap="square" rtlCol="0">
            <a:spAutoFit/>
          </a:bodyPr>
          <a:lstStyle/>
          <a:p>
            <a:pPr algn="ctr"/>
            <a:r>
              <a:rPr lang="en-US" sz="2800" dirty="0"/>
              <a:t>1950 Fleetwood </a:t>
            </a:r>
            <a:r>
              <a:rPr lang="en-US" sz="2800" dirty="0" err="1"/>
              <a:t>Sporter</a:t>
            </a:r>
            <a:endParaRPr lang="en-US" sz="2800" dirty="0"/>
          </a:p>
          <a:p>
            <a:pPr algn="ctr"/>
            <a:r>
              <a:rPr lang="en-US" sz="2800" dirty="0"/>
              <a:t>(Fleetwood’s First RV)</a:t>
            </a:r>
          </a:p>
        </p:txBody>
      </p:sp>
    </p:spTree>
    <p:extLst>
      <p:ext uri="{BB962C8B-B14F-4D97-AF65-F5344CB8AC3E}">
        <p14:creationId xmlns:p14="http://schemas.microsoft.com/office/powerpoint/2010/main" val="3216028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C132B9-DE85-4A49-A91B-924FA4F2C303}"/>
              </a:ext>
            </a:extLst>
          </p:cNvPr>
          <p:cNvPicPr>
            <a:picLocks noChangeAspect="1"/>
          </p:cNvPicPr>
          <p:nvPr/>
        </p:nvPicPr>
        <p:blipFill>
          <a:blip r:embed="rId2"/>
          <a:stretch>
            <a:fillRect/>
          </a:stretch>
        </p:blipFill>
        <p:spPr>
          <a:xfrm>
            <a:off x="2762250" y="1209675"/>
            <a:ext cx="6667500" cy="4438650"/>
          </a:xfrm>
          <a:prstGeom prst="rect">
            <a:avLst/>
          </a:prstGeom>
        </p:spPr>
      </p:pic>
      <p:sp>
        <p:nvSpPr>
          <p:cNvPr id="3" name="TextBox 2">
            <a:extLst>
              <a:ext uri="{FF2B5EF4-FFF2-40B4-BE49-F238E27FC236}">
                <a16:creationId xmlns:a16="http://schemas.microsoft.com/office/drawing/2014/main" id="{76505A52-ED5E-4012-BEB9-3056D0FC0369}"/>
              </a:ext>
            </a:extLst>
          </p:cNvPr>
          <p:cNvSpPr txBox="1"/>
          <p:nvPr/>
        </p:nvSpPr>
        <p:spPr>
          <a:xfrm>
            <a:off x="3685309" y="601041"/>
            <a:ext cx="4821382" cy="523220"/>
          </a:xfrm>
          <a:prstGeom prst="rect">
            <a:avLst/>
          </a:prstGeom>
          <a:noFill/>
        </p:spPr>
        <p:txBody>
          <a:bodyPr wrap="square" rtlCol="0">
            <a:spAutoFit/>
          </a:bodyPr>
          <a:lstStyle/>
          <a:p>
            <a:pPr algn="ctr"/>
            <a:r>
              <a:rPr lang="en-US" sz="2800" dirty="0"/>
              <a:t>1935 Covered Wagon 17’</a:t>
            </a:r>
          </a:p>
        </p:txBody>
      </p:sp>
    </p:spTree>
    <p:extLst>
      <p:ext uri="{BB962C8B-B14F-4D97-AF65-F5344CB8AC3E}">
        <p14:creationId xmlns:p14="http://schemas.microsoft.com/office/powerpoint/2010/main" val="3989323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DAB971-86DA-4D26-9A6F-9D7F2DA0E37D}"/>
              </a:ext>
            </a:extLst>
          </p:cNvPr>
          <p:cNvSpPr txBox="1"/>
          <p:nvPr/>
        </p:nvSpPr>
        <p:spPr>
          <a:xfrm>
            <a:off x="4632036" y="406315"/>
            <a:ext cx="2927928" cy="523220"/>
          </a:xfrm>
          <a:prstGeom prst="rect">
            <a:avLst/>
          </a:prstGeom>
          <a:noFill/>
        </p:spPr>
        <p:txBody>
          <a:bodyPr wrap="square" rtlCol="0">
            <a:spAutoFit/>
          </a:bodyPr>
          <a:lstStyle/>
          <a:p>
            <a:pPr algn="ctr"/>
            <a:r>
              <a:rPr lang="en-US" sz="2800" dirty="0"/>
              <a:t>1967 Winnebago</a:t>
            </a:r>
          </a:p>
        </p:txBody>
      </p:sp>
      <p:pic>
        <p:nvPicPr>
          <p:cNvPr id="3" name="Picture 2">
            <a:extLst>
              <a:ext uri="{FF2B5EF4-FFF2-40B4-BE49-F238E27FC236}">
                <a16:creationId xmlns:a16="http://schemas.microsoft.com/office/drawing/2014/main" id="{3E77B5F7-2825-47D5-88FB-2E93B287652E}"/>
              </a:ext>
            </a:extLst>
          </p:cNvPr>
          <p:cNvPicPr>
            <a:picLocks noChangeAspect="1"/>
          </p:cNvPicPr>
          <p:nvPr/>
        </p:nvPicPr>
        <p:blipFill rotWithShape="1">
          <a:blip r:embed="rId2"/>
          <a:srcRect l="950" r="1" b="1145"/>
          <a:stretch/>
        </p:blipFill>
        <p:spPr>
          <a:xfrm>
            <a:off x="3004401" y="1009072"/>
            <a:ext cx="6183198" cy="4839855"/>
          </a:xfrm>
          <a:prstGeom prst="rect">
            <a:avLst/>
          </a:prstGeom>
        </p:spPr>
      </p:pic>
    </p:spTree>
    <p:extLst>
      <p:ext uri="{BB962C8B-B14F-4D97-AF65-F5344CB8AC3E}">
        <p14:creationId xmlns:p14="http://schemas.microsoft.com/office/powerpoint/2010/main" val="2020297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33DB-81D5-4245-88E1-14455F837C2B}"/>
              </a:ext>
            </a:extLst>
          </p:cNvPr>
          <p:cNvSpPr>
            <a:spLocks noGrp="1"/>
          </p:cNvSpPr>
          <p:nvPr>
            <p:ph type="title"/>
          </p:nvPr>
        </p:nvSpPr>
        <p:spPr/>
        <p:txBody>
          <a:bodyPr>
            <a:normAutofit fontScale="90000"/>
          </a:bodyPr>
          <a:lstStyle/>
          <a:p>
            <a:r>
              <a:rPr lang="en-US" sz="4000" dirty="0"/>
              <a:t>Contact us</a:t>
            </a:r>
            <a:br>
              <a:rPr lang="en-US" dirty="0"/>
            </a:br>
            <a:br>
              <a:rPr lang="en-US" dirty="0"/>
            </a:br>
            <a:endParaRPr lang="en-US" dirty="0"/>
          </a:p>
        </p:txBody>
      </p:sp>
      <p:sp>
        <p:nvSpPr>
          <p:cNvPr id="3" name="Content Placeholder 2">
            <a:extLst>
              <a:ext uri="{FF2B5EF4-FFF2-40B4-BE49-F238E27FC236}">
                <a16:creationId xmlns:a16="http://schemas.microsoft.com/office/drawing/2014/main" id="{2E967723-9771-49FD-8A5F-54A45DA793CD}"/>
              </a:ext>
            </a:extLst>
          </p:cNvPr>
          <p:cNvSpPr>
            <a:spLocks noGrp="1"/>
          </p:cNvSpPr>
          <p:nvPr>
            <p:ph idx="1"/>
          </p:nvPr>
        </p:nvSpPr>
        <p:spPr>
          <a:xfrm>
            <a:off x="1451579" y="2015732"/>
            <a:ext cx="9603275" cy="3806228"/>
          </a:xfrm>
        </p:spPr>
        <p:txBody>
          <a:bodyPr>
            <a:noAutofit/>
          </a:bodyPr>
          <a:lstStyle/>
          <a:p>
            <a:pPr marL="0" indent="0">
              <a:buNone/>
            </a:pPr>
            <a:r>
              <a:rPr lang="en-US" sz="3200" dirty="0"/>
              <a:t>Amy Bliss – Executive Director</a:t>
            </a:r>
            <a:br>
              <a:rPr lang="en-US" sz="3200" dirty="0"/>
            </a:br>
            <a:r>
              <a:rPr lang="en-US" sz="2800" dirty="0"/>
              <a:t>amy@housingalliance.us</a:t>
            </a:r>
          </a:p>
          <a:p>
            <a:pPr marL="0" indent="0">
              <a:buNone/>
            </a:pPr>
            <a:endParaRPr lang="en-US" sz="400" dirty="0"/>
          </a:p>
          <a:p>
            <a:pPr marL="0" indent="0">
              <a:buNone/>
            </a:pPr>
            <a:r>
              <a:rPr lang="en-US" sz="3200" dirty="0"/>
              <a:t>Angie Diedrich – Deputy Executive Director</a:t>
            </a:r>
            <a:br>
              <a:rPr lang="en-US" sz="3200" dirty="0"/>
            </a:br>
            <a:r>
              <a:rPr lang="en-US" sz="2800" dirty="0"/>
              <a:t>angie@housingalliance.us</a:t>
            </a:r>
            <a:br>
              <a:rPr lang="en-US" sz="2800" dirty="0"/>
            </a:br>
            <a:endParaRPr lang="en-US" sz="400" dirty="0"/>
          </a:p>
          <a:p>
            <a:pPr marL="0" indent="0">
              <a:buNone/>
            </a:pPr>
            <a:r>
              <a:rPr lang="en-US" sz="2800" dirty="0"/>
              <a:t>Website - rvwisconsin.org</a:t>
            </a:r>
            <a:br>
              <a:rPr lang="en-US" sz="2800" dirty="0"/>
            </a:br>
            <a:r>
              <a:rPr lang="en-US" sz="2800" dirty="0"/>
              <a:t>Phone – 608-255-3131</a:t>
            </a:r>
          </a:p>
        </p:txBody>
      </p:sp>
      <p:pic>
        <p:nvPicPr>
          <p:cNvPr id="4" name="Picture 3">
            <a:extLst>
              <a:ext uri="{FF2B5EF4-FFF2-40B4-BE49-F238E27FC236}">
                <a16:creationId xmlns:a16="http://schemas.microsoft.com/office/drawing/2014/main" id="{563F6231-0C4C-4DC7-A7E7-4452C61215F2}"/>
              </a:ext>
            </a:extLst>
          </p:cNvPr>
          <p:cNvPicPr>
            <a:picLocks noChangeAspect="1"/>
          </p:cNvPicPr>
          <p:nvPr/>
        </p:nvPicPr>
        <p:blipFill>
          <a:blip r:embed="rId2"/>
          <a:stretch>
            <a:fillRect/>
          </a:stretch>
        </p:blipFill>
        <p:spPr>
          <a:xfrm>
            <a:off x="8226065" y="381930"/>
            <a:ext cx="2828789" cy="1127858"/>
          </a:xfrm>
          <a:prstGeom prst="rect">
            <a:avLst/>
          </a:prstGeom>
        </p:spPr>
      </p:pic>
    </p:spTree>
    <p:extLst>
      <p:ext uri="{BB962C8B-B14F-4D97-AF65-F5344CB8AC3E}">
        <p14:creationId xmlns:p14="http://schemas.microsoft.com/office/powerpoint/2010/main" val="4048941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6805-4F38-41FC-8525-958652D20373}"/>
              </a:ext>
            </a:extLst>
          </p:cNvPr>
          <p:cNvSpPr>
            <a:spLocks noGrp="1"/>
          </p:cNvSpPr>
          <p:nvPr>
            <p:ph type="title"/>
          </p:nvPr>
        </p:nvSpPr>
        <p:spPr/>
        <p:txBody>
          <a:bodyPr>
            <a:normAutofit/>
          </a:bodyPr>
          <a:lstStyle/>
          <a:p>
            <a:r>
              <a:rPr lang="en-US" sz="3600" dirty="0"/>
              <a:t>Industry Historical Perspective</a:t>
            </a:r>
          </a:p>
        </p:txBody>
      </p:sp>
      <p:pic>
        <p:nvPicPr>
          <p:cNvPr id="5" name="Content Placeholder 4">
            <a:extLst>
              <a:ext uri="{FF2B5EF4-FFF2-40B4-BE49-F238E27FC236}">
                <a16:creationId xmlns:a16="http://schemas.microsoft.com/office/drawing/2014/main" id="{D31DAFA2-4C1C-4BD9-8AF5-91892AEB9180}"/>
              </a:ext>
            </a:extLst>
          </p:cNvPr>
          <p:cNvPicPr>
            <a:picLocks noGrp="1" noChangeAspect="1"/>
          </p:cNvPicPr>
          <p:nvPr>
            <p:ph idx="1"/>
          </p:nvPr>
        </p:nvPicPr>
        <p:blipFill>
          <a:blip r:embed="rId2"/>
          <a:stretch>
            <a:fillRect/>
          </a:stretch>
        </p:blipFill>
        <p:spPr>
          <a:xfrm>
            <a:off x="414183" y="2234043"/>
            <a:ext cx="6891780" cy="3276599"/>
          </a:xfrm>
          <a:prstGeom prst="rect">
            <a:avLst/>
          </a:prstGeom>
        </p:spPr>
      </p:pic>
      <p:pic>
        <p:nvPicPr>
          <p:cNvPr id="6" name="Picture 5">
            <a:extLst>
              <a:ext uri="{FF2B5EF4-FFF2-40B4-BE49-F238E27FC236}">
                <a16:creationId xmlns:a16="http://schemas.microsoft.com/office/drawing/2014/main" id="{7DF8D667-CE79-4EBE-838F-EA915A28EE39}"/>
              </a:ext>
            </a:extLst>
          </p:cNvPr>
          <p:cNvPicPr>
            <a:picLocks noChangeAspect="1"/>
          </p:cNvPicPr>
          <p:nvPr/>
        </p:nvPicPr>
        <p:blipFill>
          <a:blip r:embed="rId3"/>
          <a:stretch>
            <a:fillRect/>
          </a:stretch>
        </p:blipFill>
        <p:spPr>
          <a:xfrm>
            <a:off x="7729692" y="2234043"/>
            <a:ext cx="4048125" cy="3276600"/>
          </a:xfrm>
          <a:prstGeom prst="rect">
            <a:avLst/>
          </a:prstGeom>
        </p:spPr>
      </p:pic>
    </p:spTree>
    <p:extLst>
      <p:ext uri="{BB962C8B-B14F-4D97-AF65-F5344CB8AC3E}">
        <p14:creationId xmlns:p14="http://schemas.microsoft.com/office/powerpoint/2010/main" val="2904018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6805-4F38-41FC-8525-958652D20373}"/>
              </a:ext>
            </a:extLst>
          </p:cNvPr>
          <p:cNvSpPr>
            <a:spLocks noGrp="1"/>
          </p:cNvSpPr>
          <p:nvPr>
            <p:ph type="title"/>
          </p:nvPr>
        </p:nvSpPr>
        <p:spPr/>
        <p:txBody>
          <a:bodyPr>
            <a:normAutofit/>
          </a:bodyPr>
          <a:lstStyle/>
          <a:p>
            <a:r>
              <a:rPr lang="en-US" sz="3600" dirty="0"/>
              <a:t>Industry Historical Perspective</a:t>
            </a:r>
          </a:p>
        </p:txBody>
      </p:sp>
      <p:pic>
        <p:nvPicPr>
          <p:cNvPr id="7" name="Picture 6">
            <a:extLst>
              <a:ext uri="{FF2B5EF4-FFF2-40B4-BE49-F238E27FC236}">
                <a16:creationId xmlns:a16="http://schemas.microsoft.com/office/drawing/2014/main" id="{2970F988-B8D9-4347-8806-2B5164E86AE6}"/>
              </a:ext>
            </a:extLst>
          </p:cNvPr>
          <p:cNvPicPr>
            <a:picLocks noChangeAspect="1"/>
          </p:cNvPicPr>
          <p:nvPr/>
        </p:nvPicPr>
        <p:blipFill>
          <a:blip r:embed="rId2"/>
          <a:stretch>
            <a:fillRect/>
          </a:stretch>
        </p:blipFill>
        <p:spPr>
          <a:xfrm>
            <a:off x="1162198" y="2253726"/>
            <a:ext cx="4953000" cy="3400425"/>
          </a:xfrm>
          <a:prstGeom prst="rect">
            <a:avLst/>
          </a:prstGeom>
        </p:spPr>
      </p:pic>
      <p:pic>
        <p:nvPicPr>
          <p:cNvPr id="8" name="Picture 7">
            <a:extLst>
              <a:ext uri="{FF2B5EF4-FFF2-40B4-BE49-F238E27FC236}">
                <a16:creationId xmlns:a16="http://schemas.microsoft.com/office/drawing/2014/main" id="{7CD0646E-D37C-4DF7-A550-5F2526E3984B}"/>
              </a:ext>
            </a:extLst>
          </p:cNvPr>
          <p:cNvPicPr>
            <a:picLocks noChangeAspect="1"/>
          </p:cNvPicPr>
          <p:nvPr/>
        </p:nvPicPr>
        <p:blipFill>
          <a:blip r:embed="rId3"/>
          <a:stretch>
            <a:fillRect/>
          </a:stretch>
        </p:blipFill>
        <p:spPr>
          <a:xfrm>
            <a:off x="6657183" y="2253727"/>
            <a:ext cx="4610744" cy="3400424"/>
          </a:xfrm>
          <a:prstGeom prst="rect">
            <a:avLst/>
          </a:prstGeom>
        </p:spPr>
      </p:pic>
    </p:spTree>
    <p:extLst>
      <p:ext uri="{BB962C8B-B14F-4D97-AF65-F5344CB8AC3E}">
        <p14:creationId xmlns:p14="http://schemas.microsoft.com/office/powerpoint/2010/main" val="3401886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6805-4F38-41FC-8525-958652D20373}"/>
              </a:ext>
            </a:extLst>
          </p:cNvPr>
          <p:cNvSpPr>
            <a:spLocks noGrp="1"/>
          </p:cNvSpPr>
          <p:nvPr>
            <p:ph type="title"/>
          </p:nvPr>
        </p:nvSpPr>
        <p:spPr/>
        <p:txBody>
          <a:bodyPr>
            <a:normAutofit/>
          </a:bodyPr>
          <a:lstStyle/>
          <a:p>
            <a:r>
              <a:rPr lang="en-US" sz="3600" dirty="0"/>
              <a:t>Industry Historical Perspective</a:t>
            </a:r>
          </a:p>
        </p:txBody>
      </p:sp>
      <p:pic>
        <p:nvPicPr>
          <p:cNvPr id="3" name="Picture 2">
            <a:extLst>
              <a:ext uri="{FF2B5EF4-FFF2-40B4-BE49-F238E27FC236}">
                <a16:creationId xmlns:a16="http://schemas.microsoft.com/office/drawing/2014/main" id="{928DCE80-4572-44C6-A0DA-7594F76F0ED0}"/>
              </a:ext>
            </a:extLst>
          </p:cNvPr>
          <p:cNvPicPr>
            <a:picLocks noChangeAspect="1"/>
          </p:cNvPicPr>
          <p:nvPr/>
        </p:nvPicPr>
        <p:blipFill>
          <a:blip r:embed="rId2"/>
          <a:stretch>
            <a:fillRect/>
          </a:stretch>
        </p:blipFill>
        <p:spPr>
          <a:xfrm>
            <a:off x="408340" y="2400300"/>
            <a:ext cx="5748909" cy="3009900"/>
          </a:xfrm>
          <a:prstGeom prst="rect">
            <a:avLst/>
          </a:prstGeom>
        </p:spPr>
      </p:pic>
      <p:pic>
        <p:nvPicPr>
          <p:cNvPr id="6" name="Picture 5">
            <a:extLst>
              <a:ext uri="{FF2B5EF4-FFF2-40B4-BE49-F238E27FC236}">
                <a16:creationId xmlns:a16="http://schemas.microsoft.com/office/drawing/2014/main" id="{0F22E44C-3EEB-47EF-A10D-2BC8FCFCEC12}"/>
              </a:ext>
            </a:extLst>
          </p:cNvPr>
          <p:cNvPicPr>
            <a:picLocks noChangeAspect="1"/>
          </p:cNvPicPr>
          <p:nvPr/>
        </p:nvPicPr>
        <p:blipFill rotWithShape="1">
          <a:blip r:embed="rId3"/>
          <a:srcRect r="9829"/>
          <a:stretch/>
        </p:blipFill>
        <p:spPr>
          <a:xfrm>
            <a:off x="6333840" y="2400300"/>
            <a:ext cx="5449820" cy="3009900"/>
          </a:xfrm>
          <a:prstGeom prst="rect">
            <a:avLst/>
          </a:prstGeom>
        </p:spPr>
      </p:pic>
    </p:spTree>
    <p:extLst>
      <p:ext uri="{BB962C8B-B14F-4D97-AF65-F5344CB8AC3E}">
        <p14:creationId xmlns:p14="http://schemas.microsoft.com/office/powerpoint/2010/main" val="287918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53FC-21C4-41ED-80C6-A83A3ADD8A0C}"/>
              </a:ext>
            </a:extLst>
          </p:cNvPr>
          <p:cNvSpPr>
            <a:spLocks noGrp="1"/>
          </p:cNvSpPr>
          <p:nvPr>
            <p:ph type="title"/>
          </p:nvPr>
        </p:nvSpPr>
        <p:spPr/>
        <p:txBody>
          <a:bodyPr>
            <a:normAutofit/>
          </a:bodyPr>
          <a:lstStyle/>
          <a:p>
            <a:r>
              <a:rPr lang="en-US" sz="3600" dirty="0"/>
              <a:t>ABOUT WRVDA</a:t>
            </a:r>
          </a:p>
        </p:txBody>
      </p:sp>
      <p:sp>
        <p:nvSpPr>
          <p:cNvPr id="3" name="Content Placeholder 2">
            <a:extLst>
              <a:ext uri="{FF2B5EF4-FFF2-40B4-BE49-F238E27FC236}">
                <a16:creationId xmlns:a16="http://schemas.microsoft.com/office/drawing/2014/main" id="{CE81B608-A473-4FC0-8DD2-01FD2877AA7C}"/>
              </a:ext>
            </a:extLst>
          </p:cNvPr>
          <p:cNvSpPr>
            <a:spLocks noGrp="1"/>
          </p:cNvSpPr>
          <p:nvPr>
            <p:ph idx="1"/>
          </p:nvPr>
        </p:nvSpPr>
        <p:spPr/>
        <p:txBody>
          <a:bodyPr>
            <a:normAutofit/>
          </a:bodyPr>
          <a:lstStyle/>
          <a:p>
            <a:r>
              <a:rPr lang="en-US" sz="2800" dirty="0"/>
              <a:t>Less than three years old</a:t>
            </a:r>
          </a:p>
          <a:p>
            <a:r>
              <a:rPr lang="en-US" sz="2800" dirty="0"/>
              <a:t>Formed to watch for legislation that would be negative to the industry and to advocate for positive legislation</a:t>
            </a:r>
          </a:p>
          <a:p>
            <a:r>
              <a:rPr lang="en-US" sz="2800" dirty="0"/>
              <a:t>Provides legislative efforts and training for members</a:t>
            </a:r>
          </a:p>
        </p:txBody>
      </p:sp>
      <p:pic>
        <p:nvPicPr>
          <p:cNvPr id="5" name="Picture 4">
            <a:extLst>
              <a:ext uri="{FF2B5EF4-FFF2-40B4-BE49-F238E27FC236}">
                <a16:creationId xmlns:a16="http://schemas.microsoft.com/office/drawing/2014/main" id="{9D95CBDF-4D6B-4CA1-ACA3-BD6D8307DAC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221211" y="624846"/>
            <a:ext cx="2833643" cy="1128210"/>
          </a:xfrm>
          <a:prstGeom prst="rect">
            <a:avLst/>
          </a:prstGeom>
        </p:spPr>
      </p:pic>
    </p:spTree>
    <p:extLst>
      <p:ext uri="{BB962C8B-B14F-4D97-AF65-F5344CB8AC3E}">
        <p14:creationId xmlns:p14="http://schemas.microsoft.com/office/powerpoint/2010/main" val="262688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54AF-961F-43E0-9A10-117EC765CD0B}"/>
              </a:ext>
            </a:extLst>
          </p:cNvPr>
          <p:cNvSpPr>
            <a:spLocks noGrp="1"/>
          </p:cNvSpPr>
          <p:nvPr>
            <p:ph type="title"/>
          </p:nvPr>
        </p:nvSpPr>
        <p:spPr/>
        <p:txBody>
          <a:bodyPr>
            <a:normAutofit/>
          </a:bodyPr>
          <a:lstStyle/>
          <a:p>
            <a:r>
              <a:rPr lang="en-US" sz="3600" dirty="0"/>
              <a:t>RVDA Board of Directors</a:t>
            </a:r>
          </a:p>
        </p:txBody>
      </p:sp>
      <p:sp>
        <p:nvSpPr>
          <p:cNvPr id="5" name="Control 1">
            <a:extLst>
              <a:ext uri="{FF2B5EF4-FFF2-40B4-BE49-F238E27FC236}">
                <a16:creationId xmlns:a16="http://schemas.microsoft.com/office/drawing/2014/main" id="{B72DCE37-FC40-4CCE-B91C-B75A03042A1C}"/>
              </a:ext>
            </a:extLst>
          </p:cNvPr>
          <p:cNvSpPr>
            <a:spLocks noChangeArrowheads="1" noChangeShapeType="1"/>
          </p:cNvSpPr>
          <p:nvPr/>
        </p:nvSpPr>
        <p:spPr bwMode="auto">
          <a:xfrm>
            <a:off x="-594346" y="6043219"/>
            <a:ext cx="10005391" cy="3250010"/>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6" name="Content Placeholder 5">
            <a:extLst>
              <a:ext uri="{FF2B5EF4-FFF2-40B4-BE49-F238E27FC236}">
                <a16:creationId xmlns:a16="http://schemas.microsoft.com/office/drawing/2014/main" id="{7A5A9E96-3C7F-43AA-998A-839AFA85DB7F}"/>
              </a:ext>
            </a:extLst>
          </p:cNvPr>
          <p:cNvSpPr>
            <a:spLocks noGrp="1"/>
          </p:cNvSpPr>
          <p:nvPr>
            <p:ph idx="1"/>
          </p:nvPr>
        </p:nvSpPr>
        <p:spPr>
          <a:xfrm>
            <a:off x="1451579" y="2015732"/>
            <a:ext cx="9603275" cy="3544559"/>
          </a:xfrm>
        </p:spPr>
        <p:txBody>
          <a:bodyPr>
            <a:normAutofit/>
          </a:bodyPr>
          <a:lstStyle/>
          <a:p>
            <a:r>
              <a:rPr lang="en-US" dirty="0"/>
              <a:t>Chairman – Mick </a:t>
            </a:r>
            <a:r>
              <a:rPr lang="en-US" dirty="0" err="1"/>
              <a:t>Ferkey</a:t>
            </a:r>
            <a:r>
              <a:rPr lang="en-US" dirty="0"/>
              <a:t>, </a:t>
            </a:r>
            <a:r>
              <a:rPr lang="en-US" dirty="0" err="1"/>
              <a:t>Greeneway</a:t>
            </a:r>
            <a:r>
              <a:rPr lang="en-US" dirty="0"/>
              <a:t> RV</a:t>
            </a:r>
          </a:p>
          <a:p>
            <a:r>
              <a:rPr lang="en-US" dirty="0"/>
              <a:t>Vice Chair – Gary </a:t>
            </a:r>
            <a:r>
              <a:rPr lang="en-US" dirty="0" err="1"/>
              <a:t>Roskopf</a:t>
            </a:r>
            <a:r>
              <a:rPr lang="en-US" dirty="0"/>
              <a:t>, </a:t>
            </a:r>
            <a:r>
              <a:rPr lang="en-US" dirty="0" err="1"/>
              <a:t>Roskopfs</a:t>
            </a:r>
            <a:r>
              <a:rPr lang="en-US" dirty="0"/>
              <a:t> RV</a:t>
            </a:r>
          </a:p>
          <a:p>
            <a:r>
              <a:rPr lang="en-US" dirty="0"/>
              <a:t>Secretary/Treasurer – Todd Oberg, Country Campers</a:t>
            </a:r>
          </a:p>
          <a:p>
            <a:r>
              <a:rPr lang="en-US" dirty="0"/>
              <a:t>At Large – Mark Doughty, Dick’s RV</a:t>
            </a:r>
          </a:p>
          <a:p>
            <a:r>
              <a:rPr lang="en-US" dirty="0"/>
              <a:t>At Large – John </a:t>
            </a:r>
            <a:r>
              <a:rPr lang="en-US" dirty="0" err="1"/>
              <a:t>Gajewski</a:t>
            </a:r>
            <a:r>
              <a:rPr lang="en-US" dirty="0"/>
              <a:t>, King’s Campers</a:t>
            </a:r>
          </a:p>
          <a:p>
            <a:r>
              <a:rPr lang="en-US" dirty="0"/>
              <a:t>At Large – Tom </a:t>
            </a:r>
            <a:r>
              <a:rPr lang="en-US" dirty="0" err="1"/>
              <a:t>Schiek</a:t>
            </a:r>
            <a:r>
              <a:rPr lang="en-US" dirty="0"/>
              <a:t>, </a:t>
            </a:r>
            <a:r>
              <a:rPr lang="en-US" dirty="0" err="1"/>
              <a:t>Schiek’s</a:t>
            </a:r>
            <a:r>
              <a:rPr lang="en-US" dirty="0"/>
              <a:t> Camping Center</a:t>
            </a:r>
          </a:p>
          <a:p>
            <a:r>
              <a:rPr lang="en-US" dirty="0"/>
              <a:t>At Large – Tim </a:t>
            </a:r>
            <a:r>
              <a:rPr lang="en-US" dirty="0" err="1"/>
              <a:t>Wegge</a:t>
            </a:r>
            <a:r>
              <a:rPr lang="en-US" dirty="0"/>
              <a:t>, Burlington RV Superstore</a:t>
            </a:r>
          </a:p>
        </p:txBody>
      </p:sp>
      <p:pic>
        <p:nvPicPr>
          <p:cNvPr id="10" name="Picture 9">
            <a:extLst>
              <a:ext uri="{FF2B5EF4-FFF2-40B4-BE49-F238E27FC236}">
                <a16:creationId xmlns:a16="http://schemas.microsoft.com/office/drawing/2014/main" id="{954CB071-89FF-41A9-BB6E-9E1AE4FFCE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221211" y="624846"/>
            <a:ext cx="2833643" cy="1128210"/>
          </a:xfrm>
          <a:prstGeom prst="rect">
            <a:avLst/>
          </a:prstGeom>
        </p:spPr>
      </p:pic>
    </p:spTree>
    <p:extLst>
      <p:ext uri="{BB962C8B-B14F-4D97-AF65-F5344CB8AC3E}">
        <p14:creationId xmlns:p14="http://schemas.microsoft.com/office/powerpoint/2010/main" val="276852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4336-BE36-4EF6-A47F-35F24570133B}"/>
              </a:ext>
            </a:extLst>
          </p:cNvPr>
          <p:cNvSpPr>
            <a:spLocks noGrp="1"/>
          </p:cNvSpPr>
          <p:nvPr>
            <p:ph type="title"/>
          </p:nvPr>
        </p:nvSpPr>
        <p:spPr/>
        <p:txBody>
          <a:bodyPr>
            <a:normAutofit/>
          </a:bodyPr>
          <a:lstStyle/>
          <a:p>
            <a:r>
              <a:rPr lang="en-US" sz="3600" dirty="0"/>
              <a:t>The lines are becoming blurred</a:t>
            </a:r>
          </a:p>
        </p:txBody>
      </p:sp>
      <p:sp>
        <p:nvSpPr>
          <p:cNvPr id="3" name="Content Placeholder 2">
            <a:extLst>
              <a:ext uri="{FF2B5EF4-FFF2-40B4-BE49-F238E27FC236}">
                <a16:creationId xmlns:a16="http://schemas.microsoft.com/office/drawing/2014/main" id="{28F748D8-55DC-42D1-AE42-9FC9704C759F}"/>
              </a:ext>
            </a:extLst>
          </p:cNvPr>
          <p:cNvSpPr>
            <a:spLocks noGrp="1"/>
          </p:cNvSpPr>
          <p:nvPr>
            <p:ph idx="1"/>
          </p:nvPr>
        </p:nvSpPr>
        <p:spPr>
          <a:xfrm>
            <a:off x="1451579" y="2015732"/>
            <a:ext cx="9603275" cy="3450613"/>
          </a:xfrm>
        </p:spPr>
        <p:txBody>
          <a:bodyPr>
            <a:normAutofit/>
          </a:bodyPr>
          <a:lstStyle/>
          <a:p>
            <a:r>
              <a:rPr lang="en-US" sz="2800" dirty="0"/>
              <a:t>Manufactured Homes</a:t>
            </a:r>
          </a:p>
          <a:p>
            <a:r>
              <a:rPr lang="en-US" sz="2800" dirty="0"/>
              <a:t>Modular Homes</a:t>
            </a:r>
          </a:p>
          <a:p>
            <a:r>
              <a:rPr lang="en-US" sz="2800" dirty="0"/>
              <a:t>RVs</a:t>
            </a:r>
          </a:p>
          <a:p>
            <a:r>
              <a:rPr lang="en-US" sz="2800" dirty="0"/>
              <a:t>Tiny Homes</a:t>
            </a:r>
          </a:p>
          <a:p>
            <a:r>
              <a:rPr lang="en-US" sz="2800" dirty="0"/>
              <a:t>Camping Cabins</a:t>
            </a:r>
          </a:p>
        </p:txBody>
      </p:sp>
      <p:pic>
        <p:nvPicPr>
          <p:cNvPr id="5" name="Picture 4">
            <a:extLst>
              <a:ext uri="{FF2B5EF4-FFF2-40B4-BE49-F238E27FC236}">
                <a16:creationId xmlns:a16="http://schemas.microsoft.com/office/drawing/2014/main" id="{A1678CC7-A6B2-4CC9-9D3F-E23EB9BF9FE2}"/>
              </a:ext>
            </a:extLst>
          </p:cNvPr>
          <p:cNvPicPr>
            <a:picLocks noChangeAspect="1"/>
          </p:cNvPicPr>
          <p:nvPr/>
        </p:nvPicPr>
        <p:blipFill>
          <a:blip r:embed="rId2"/>
          <a:stretch>
            <a:fillRect/>
          </a:stretch>
        </p:blipFill>
        <p:spPr>
          <a:xfrm>
            <a:off x="6213851" y="2492361"/>
            <a:ext cx="4841003" cy="2497354"/>
          </a:xfrm>
          <a:prstGeom prst="rect">
            <a:avLst/>
          </a:prstGeom>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3235868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61C7-D684-4452-AEAE-AC61AE2868E6}"/>
              </a:ext>
            </a:extLst>
          </p:cNvPr>
          <p:cNvSpPr>
            <a:spLocks noGrp="1"/>
          </p:cNvSpPr>
          <p:nvPr>
            <p:ph type="title"/>
          </p:nvPr>
        </p:nvSpPr>
        <p:spPr/>
        <p:txBody>
          <a:bodyPr>
            <a:normAutofit fontScale="90000"/>
          </a:bodyPr>
          <a:lstStyle/>
          <a:p>
            <a:r>
              <a:rPr lang="en-US" sz="3600" dirty="0"/>
              <a:t>Top Manufacturers OF RV SALES in Wisconsin</a:t>
            </a:r>
          </a:p>
        </p:txBody>
      </p:sp>
      <p:sp>
        <p:nvSpPr>
          <p:cNvPr id="5" name="Content Placeholder 4">
            <a:extLst>
              <a:ext uri="{FF2B5EF4-FFF2-40B4-BE49-F238E27FC236}">
                <a16:creationId xmlns:a16="http://schemas.microsoft.com/office/drawing/2014/main" id="{D6000C4C-E572-4BB2-93D5-59A53F788CBB}"/>
              </a:ext>
            </a:extLst>
          </p:cNvPr>
          <p:cNvSpPr>
            <a:spLocks noGrp="1"/>
          </p:cNvSpPr>
          <p:nvPr>
            <p:ph idx="1"/>
          </p:nvPr>
        </p:nvSpPr>
        <p:spPr>
          <a:xfrm>
            <a:off x="1451579" y="2015732"/>
            <a:ext cx="9603275" cy="3915168"/>
          </a:xfrm>
        </p:spPr>
        <p:txBody>
          <a:bodyPr>
            <a:normAutofit lnSpcReduction="10000"/>
          </a:bodyPr>
          <a:lstStyle/>
          <a:p>
            <a:pPr marL="0" indent="0">
              <a:lnSpc>
                <a:spcPct val="100000"/>
              </a:lnSpc>
              <a:spcBef>
                <a:spcPts val="0"/>
              </a:spcBef>
              <a:buNone/>
            </a:pPr>
            <a:r>
              <a:rPr lang="en-US" sz="2800" b="1" dirty="0"/>
              <a:t>Manufacturer</a:t>
            </a:r>
            <a:r>
              <a:rPr lang="en-US" sz="2800" dirty="0"/>
              <a:t>		</a:t>
            </a:r>
            <a:r>
              <a:rPr lang="en-US" sz="2800" b="1" dirty="0"/>
              <a:t>Market Share</a:t>
            </a:r>
          </a:p>
          <a:p>
            <a:pPr marL="0" indent="0">
              <a:lnSpc>
                <a:spcPct val="100000"/>
              </a:lnSpc>
              <a:spcBef>
                <a:spcPts val="0"/>
              </a:spcBef>
              <a:buNone/>
            </a:pPr>
            <a:r>
              <a:rPr lang="en-US" sz="2800" dirty="0"/>
              <a:t>Thor Industries 		48.4% </a:t>
            </a:r>
          </a:p>
          <a:p>
            <a:pPr marL="0" indent="0">
              <a:lnSpc>
                <a:spcPct val="100000"/>
              </a:lnSpc>
              <a:spcBef>
                <a:spcPts val="0"/>
              </a:spcBef>
              <a:buNone/>
            </a:pPr>
            <a:r>
              <a:rPr lang="en-US" i="1" dirty="0"/>
              <a:t>(Thor owns 17 RV companies)</a:t>
            </a:r>
          </a:p>
          <a:p>
            <a:pPr marL="0" indent="0">
              <a:buNone/>
            </a:pPr>
            <a:r>
              <a:rPr lang="en-US" sz="2800" dirty="0"/>
              <a:t>Forest River 		36.6%</a:t>
            </a:r>
          </a:p>
          <a:p>
            <a:pPr marL="0" indent="0">
              <a:buNone/>
            </a:pPr>
            <a:r>
              <a:rPr lang="en-US" sz="2800" dirty="0"/>
              <a:t>Grand Design		4.3%</a:t>
            </a:r>
          </a:p>
          <a:p>
            <a:pPr marL="0" indent="0">
              <a:buNone/>
            </a:pPr>
            <a:r>
              <a:rPr lang="en-US" sz="2800" dirty="0"/>
              <a:t>All others 			&lt;2%</a:t>
            </a:r>
          </a:p>
          <a:p>
            <a:pPr marL="0" indent="0">
              <a:buNone/>
            </a:pPr>
            <a:endParaRPr lang="en-US" sz="900" i="1" dirty="0"/>
          </a:p>
          <a:p>
            <a:pPr marL="0" indent="0">
              <a:buNone/>
            </a:pPr>
            <a:r>
              <a:rPr lang="en-US" sz="2400" i="1" dirty="0"/>
              <a:t>Note: Data for Non-Motorized RVs Only. Data provided by Statistical Surveys.</a:t>
            </a:r>
            <a:endParaRPr lang="en-US" sz="2400" dirty="0"/>
          </a:p>
          <a:p>
            <a:pPr marL="0" indent="0">
              <a:buNone/>
            </a:pPr>
            <a:endParaRPr lang="en-US" sz="2800" dirty="0"/>
          </a:p>
        </p:txBody>
      </p:sp>
    </p:spTree>
    <p:extLst>
      <p:ext uri="{BB962C8B-B14F-4D97-AF65-F5344CB8AC3E}">
        <p14:creationId xmlns:p14="http://schemas.microsoft.com/office/powerpoint/2010/main" val="287499086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2E3F6A494F244684D5AAA363FAF74F" ma:contentTypeVersion="10" ma:contentTypeDescription="Create a new document." ma:contentTypeScope="" ma:versionID="40ccbf4341648c8f53fb423c101d6207">
  <xsd:schema xmlns:xsd="http://www.w3.org/2001/XMLSchema" xmlns:xs="http://www.w3.org/2001/XMLSchema" xmlns:p="http://schemas.microsoft.com/office/2006/metadata/properties" xmlns:ns2="4f577aef-0e06-4883-a128-5fa4b79474da" xmlns:ns3="ddb80678-28a6-4915-82db-8e304476bd30" targetNamespace="http://schemas.microsoft.com/office/2006/metadata/properties" ma:root="true" ma:fieldsID="9d390f291d186bf1422e7194f970ccd6" ns2:_="" ns3:_="">
    <xsd:import namespace="4f577aef-0e06-4883-a128-5fa4b79474da"/>
    <xsd:import namespace="ddb80678-28a6-4915-82db-8e304476bd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577aef-0e06-4883-a128-5fa4b79474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b80678-28a6-4915-82db-8e304476bd3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272E06-11CB-46B6-82AF-547B89912FD5}">
  <ds:schemaRefs>
    <ds:schemaRef ds:uri="http://purl.org/dc/elements/1.1/"/>
    <ds:schemaRef ds:uri="http://schemas.microsoft.com/office/2006/metadata/properties"/>
    <ds:schemaRef ds:uri="4f577aef-0e06-4883-a128-5fa4b79474d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db80678-28a6-4915-82db-8e304476bd30"/>
    <ds:schemaRef ds:uri="http://www.w3.org/XML/1998/namespace"/>
    <ds:schemaRef ds:uri="http://purl.org/dc/dcmitype/"/>
  </ds:schemaRefs>
</ds:datastoreItem>
</file>

<file path=customXml/itemProps2.xml><?xml version="1.0" encoding="utf-8"?>
<ds:datastoreItem xmlns:ds="http://schemas.openxmlformats.org/officeDocument/2006/customXml" ds:itemID="{AD793FDC-F0DD-4F32-850C-B38174C23627}">
  <ds:schemaRefs>
    <ds:schemaRef ds:uri="http://schemas.microsoft.com/sharepoint/v3/contenttype/forms"/>
  </ds:schemaRefs>
</ds:datastoreItem>
</file>

<file path=customXml/itemProps3.xml><?xml version="1.0" encoding="utf-8"?>
<ds:datastoreItem xmlns:ds="http://schemas.openxmlformats.org/officeDocument/2006/customXml" ds:itemID="{385D9136-60B8-4BA2-B030-40587526CF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577aef-0e06-4883-a128-5fa4b79474da"/>
    <ds:schemaRef ds:uri="ddb80678-28a6-4915-82db-8e304476bd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Gallery</Template>
  <TotalTime>2935</TotalTime>
  <Words>435</Words>
  <Application>Microsoft Office PowerPoint</Application>
  <PresentationFormat>Widescreen</PresentationFormat>
  <Paragraphs>131</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Gill Sans MT</vt:lpstr>
      <vt:lpstr>Gallery</vt:lpstr>
      <vt:lpstr>RV Industry Perspective</vt:lpstr>
      <vt:lpstr>Industry Historical Perspective</vt:lpstr>
      <vt:lpstr>Industry Historical Perspective</vt:lpstr>
      <vt:lpstr>Industry Historical Perspective</vt:lpstr>
      <vt:lpstr>Industry Historical Perspective</vt:lpstr>
      <vt:lpstr>ABOUT WRVDA</vt:lpstr>
      <vt:lpstr>RVDA Board of Directors</vt:lpstr>
      <vt:lpstr>The lines are becoming blurred</vt:lpstr>
      <vt:lpstr>Top Manufacturers OF RV SALES in Wisconsin</vt:lpstr>
      <vt:lpstr>Top Manufacturers OF Park model SALES in Wisconsin</vt:lpstr>
      <vt:lpstr>Top 5 RV model lines of 2018</vt:lpstr>
      <vt:lpstr>Non-motorized RVs </vt:lpstr>
      <vt:lpstr>2018 RV sales In Wisconsin (non-motorized) </vt:lpstr>
      <vt:lpstr>Retail Statistics </vt:lpstr>
      <vt:lpstr>What’s Hot and What’s Not in 2018 </vt:lpstr>
      <vt:lpstr>Motorized RVs</vt:lpstr>
      <vt:lpstr>Motorized RV sales In Wisconsin </vt:lpstr>
      <vt:lpstr>Two Biggest trends Dealers see </vt:lpstr>
      <vt:lpstr>Dealer Wish list From campgrounds </vt:lpstr>
      <vt:lpstr>Road back in time  </vt:lpstr>
      <vt:lpstr>PowerPoint Presentation</vt:lpstr>
      <vt:lpstr>PowerPoint Presentation</vt:lpstr>
      <vt:lpstr>PowerPoint Presentation</vt:lpstr>
      <vt:lpstr>PowerPoint Presentation</vt:lpstr>
      <vt:lpstr>PowerPoint Presentation</vt:lpstr>
      <vt:lpstr>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RV Industry Perspective</dc:title>
  <dc:creator>abliss@WHA.local</dc:creator>
  <cp:lastModifiedBy>Angie Diedrich</cp:lastModifiedBy>
  <cp:revision>72</cp:revision>
  <dcterms:created xsi:type="dcterms:W3CDTF">2018-02-19T18:17:32Z</dcterms:created>
  <dcterms:modified xsi:type="dcterms:W3CDTF">2019-03-05T14:45:45Z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0x0101005F2E3F6A494F244684D5AAA363FAF74F</vt:lpwstr>
  </property>
</Properties>
</file>