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443" r:id="rId2"/>
    <p:sldId id="444" r:id="rId3"/>
    <p:sldId id="445" r:id="rId4"/>
    <p:sldId id="446" r:id="rId5"/>
    <p:sldId id="424" r:id="rId6"/>
    <p:sldId id="425" r:id="rId7"/>
    <p:sldId id="429" r:id="rId8"/>
    <p:sldId id="430" r:id="rId9"/>
    <p:sldId id="447" r:id="rId10"/>
    <p:sldId id="431" r:id="rId11"/>
    <p:sldId id="448" r:id="rId12"/>
    <p:sldId id="449" r:id="rId13"/>
    <p:sldId id="451" r:id="rId14"/>
    <p:sldId id="452" r:id="rId15"/>
    <p:sldId id="453" r:id="rId16"/>
    <p:sldId id="454" r:id="rId17"/>
    <p:sldId id="455" r:id="rId18"/>
    <p:sldId id="456" r:id="rId19"/>
    <p:sldId id="457" r:id="rId20"/>
    <p:sldId id="458" r:id="rId21"/>
    <p:sldId id="459" r:id="rId22"/>
    <p:sldId id="460" r:id="rId23"/>
    <p:sldId id="461" r:id="rId24"/>
    <p:sldId id="462" r:id="rId25"/>
    <p:sldId id="463" r:id="rId26"/>
    <p:sldId id="464" r:id="rId27"/>
    <p:sldId id="450" r:id="rId28"/>
    <p:sldId id="465" r:id="rId29"/>
    <p:sldId id="466" r:id="rId30"/>
    <p:sldId id="467" r:id="rId31"/>
    <p:sldId id="469" r:id="rId32"/>
    <p:sldId id="470" r:id="rId33"/>
    <p:sldId id="471" r:id="rId34"/>
    <p:sldId id="472" r:id="rId35"/>
    <p:sldId id="474" r:id="rId36"/>
    <p:sldId id="475" r:id="rId37"/>
    <p:sldId id="468" r:id="rId38"/>
    <p:sldId id="477" r:id="rId39"/>
    <p:sldId id="478" r:id="rId40"/>
    <p:sldId id="480" r:id="rId41"/>
  </p:sldIdLst>
  <p:sldSz cx="9144000" cy="6858000" type="screen4x3"/>
  <p:notesSz cx="7010400" cy="9296400"/>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3" autoAdjust="0"/>
    <p:restoredTop sz="88201" autoAdjust="0"/>
  </p:normalViewPr>
  <p:slideViewPr>
    <p:cSldViewPr>
      <p:cViewPr varScale="1">
        <p:scale>
          <a:sx n="97" d="100"/>
          <a:sy n="97" d="100"/>
        </p:scale>
        <p:origin x="131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255" cy="464820"/>
          </a:xfrm>
          <a:prstGeom prst="rect">
            <a:avLst/>
          </a:prstGeom>
        </p:spPr>
        <p:txBody>
          <a:bodyPr vert="horz" lIns="92465" tIns="46232" rIns="92465" bIns="46232" rtlCol="0"/>
          <a:lstStyle>
            <a:lvl1pPr algn="l">
              <a:defRPr sz="1200"/>
            </a:lvl1pPr>
          </a:lstStyle>
          <a:p>
            <a:endParaRPr lang="en-US" dirty="0"/>
          </a:p>
        </p:txBody>
      </p:sp>
      <p:sp>
        <p:nvSpPr>
          <p:cNvPr id="3" name="Date Placeholder 2"/>
          <p:cNvSpPr>
            <a:spLocks noGrp="1"/>
          </p:cNvSpPr>
          <p:nvPr>
            <p:ph type="dt" sz="quarter" idx="1"/>
          </p:nvPr>
        </p:nvSpPr>
        <p:spPr>
          <a:xfrm>
            <a:off x="3971556" y="1"/>
            <a:ext cx="3037254" cy="464820"/>
          </a:xfrm>
          <a:prstGeom prst="rect">
            <a:avLst/>
          </a:prstGeom>
        </p:spPr>
        <p:txBody>
          <a:bodyPr vert="horz" lIns="92465" tIns="46232" rIns="92465" bIns="46232" rtlCol="0"/>
          <a:lstStyle>
            <a:lvl1pPr algn="r">
              <a:defRPr sz="1200"/>
            </a:lvl1pPr>
          </a:lstStyle>
          <a:p>
            <a:fld id="{BAF5E492-55DE-40B7-9AB5-DE7DE7DC99E3}" type="datetimeFigureOut">
              <a:rPr lang="en-US" smtClean="0"/>
              <a:t>2/14/2019</a:t>
            </a:fld>
            <a:endParaRPr lang="en-US" dirty="0"/>
          </a:p>
        </p:txBody>
      </p:sp>
      <p:sp>
        <p:nvSpPr>
          <p:cNvPr id="4" name="Footer Placeholder 3"/>
          <p:cNvSpPr>
            <a:spLocks noGrp="1"/>
          </p:cNvSpPr>
          <p:nvPr>
            <p:ph type="ftr" sz="quarter" idx="2"/>
          </p:nvPr>
        </p:nvSpPr>
        <p:spPr>
          <a:xfrm>
            <a:off x="1" y="8829967"/>
            <a:ext cx="3037255" cy="464820"/>
          </a:xfrm>
          <a:prstGeom prst="rect">
            <a:avLst/>
          </a:prstGeom>
        </p:spPr>
        <p:txBody>
          <a:bodyPr vert="horz" lIns="92465" tIns="46232" rIns="92465"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556" y="8829967"/>
            <a:ext cx="3037254" cy="464820"/>
          </a:xfrm>
          <a:prstGeom prst="rect">
            <a:avLst/>
          </a:prstGeom>
        </p:spPr>
        <p:txBody>
          <a:bodyPr vert="horz" lIns="92465" tIns="46232" rIns="92465" bIns="46232" rtlCol="0" anchor="b"/>
          <a:lstStyle>
            <a:lvl1pPr algn="r">
              <a:defRPr sz="1200"/>
            </a:lvl1pPr>
          </a:lstStyle>
          <a:p>
            <a:fld id="{708A9AF9-C50C-4EC7-9B23-BED3944F19B5}" type="slidenum">
              <a:rPr lang="en-US" smtClean="0"/>
              <a:t>‹#›</a:t>
            </a:fld>
            <a:endParaRPr lang="en-US" dirty="0"/>
          </a:p>
        </p:txBody>
      </p:sp>
    </p:spTree>
    <p:extLst>
      <p:ext uri="{BB962C8B-B14F-4D97-AF65-F5344CB8AC3E}">
        <p14:creationId xmlns:p14="http://schemas.microsoft.com/office/powerpoint/2010/main" val="3422445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2465" tIns="46232" rIns="92465" bIns="46232"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2465" tIns="46232" rIns="92465" bIns="46232" rtlCol="0"/>
          <a:lstStyle>
            <a:lvl1pPr algn="r">
              <a:defRPr sz="1200"/>
            </a:lvl1pPr>
          </a:lstStyle>
          <a:p>
            <a:fld id="{F2379DA9-A489-4DB5-84DF-039BDCD24E59}" type="datetimeFigureOut">
              <a:rPr lang="en-US" smtClean="0"/>
              <a:t>2/14/2019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465" tIns="46232" rIns="92465" bIns="46232"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465" tIns="46232" rIns="92465" bIns="462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65" tIns="46232" rIns="92465" bIns="4623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465" tIns="46232" rIns="92465" bIns="46232" rtlCol="0" anchor="b"/>
          <a:lstStyle>
            <a:lvl1pPr algn="r">
              <a:defRPr sz="1200"/>
            </a:lvl1pPr>
          </a:lstStyle>
          <a:p>
            <a:fld id="{BE102D3C-0CC1-40D5-B89E-71C7D2EB27DA}" type="slidenum">
              <a:rPr lang="en-US" smtClean="0"/>
              <a:t>‹#›</a:t>
            </a:fld>
            <a:endParaRPr lang="en-US" dirty="0"/>
          </a:p>
        </p:txBody>
      </p:sp>
    </p:spTree>
    <p:extLst>
      <p:ext uri="{BB962C8B-B14F-4D97-AF65-F5344CB8AC3E}">
        <p14:creationId xmlns:p14="http://schemas.microsoft.com/office/powerpoint/2010/main" val="1249113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8688">
              <a:defRPr>
                <a:solidFill>
                  <a:schemeClr val="tx1"/>
                </a:solidFill>
                <a:latin typeface="Tahoma" panose="020B0604030504040204" pitchFamily="34" charset="0"/>
              </a:defRPr>
            </a:lvl1pPr>
            <a:lvl2pPr marL="742950" indent="-285750" defTabSz="928688">
              <a:defRPr>
                <a:solidFill>
                  <a:schemeClr val="tx1"/>
                </a:solidFill>
                <a:latin typeface="Tahoma" panose="020B0604030504040204" pitchFamily="34" charset="0"/>
              </a:defRPr>
            </a:lvl2pPr>
            <a:lvl3pPr marL="1143000" indent="-228600" defTabSz="928688">
              <a:defRPr>
                <a:solidFill>
                  <a:schemeClr val="tx1"/>
                </a:solidFill>
                <a:latin typeface="Tahoma" panose="020B0604030504040204" pitchFamily="34" charset="0"/>
              </a:defRPr>
            </a:lvl3pPr>
            <a:lvl4pPr marL="1600200" indent="-228600" defTabSz="928688">
              <a:defRPr>
                <a:solidFill>
                  <a:schemeClr val="tx1"/>
                </a:solidFill>
                <a:latin typeface="Tahoma" panose="020B0604030504040204" pitchFamily="34" charset="0"/>
              </a:defRPr>
            </a:lvl4pPr>
            <a:lvl5pPr marL="2057400" indent="-228600" defTabSz="928688">
              <a:defRPr>
                <a:solidFill>
                  <a:schemeClr val="tx1"/>
                </a:solidFill>
                <a:latin typeface="Tahoma" panose="020B0604030504040204" pitchFamily="34" charset="0"/>
              </a:defRPr>
            </a:lvl5pPr>
            <a:lvl6pPr marL="2514600" indent="-228600" defTabSz="928688" eaLnBrk="0" fontAlgn="base" hangingPunct="0">
              <a:spcBef>
                <a:spcPct val="0"/>
              </a:spcBef>
              <a:spcAft>
                <a:spcPct val="0"/>
              </a:spcAft>
              <a:defRPr>
                <a:solidFill>
                  <a:schemeClr val="tx1"/>
                </a:solidFill>
                <a:latin typeface="Tahoma" panose="020B0604030504040204" pitchFamily="34" charset="0"/>
              </a:defRPr>
            </a:lvl6pPr>
            <a:lvl7pPr marL="2971800" indent="-228600" defTabSz="928688" eaLnBrk="0" fontAlgn="base" hangingPunct="0">
              <a:spcBef>
                <a:spcPct val="0"/>
              </a:spcBef>
              <a:spcAft>
                <a:spcPct val="0"/>
              </a:spcAft>
              <a:defRPr>
                <a:solidFill>
                  <a:schemeClr val="tx1"/>
                </a:solidFill>
                <a:latin typeface="Tahoma" panose="020B0604030504040204" pitchFamily="34" charset="0"/>
              </a:defRPr>
            </a:lvl7pPr>
            <a:lvl8pPr marL="3429000" indent="-228600" defTabSz="928688" eaLnBrk="0" fontAlgn="base" hangingPunct="0">
              <a:spcBef>
                <a:spcPct val="0"/>
              </a:spcBef>
              <a:spcAft>
                <a:spcPct val="0"/>
              </a:spcAft>
              <a:defRPr>
                <a:solidFill>
                  <a:schemeClr val="tx1"/>
                </a:solidFill>
                <a:latin typeface="Tahoma" panose="020B0604030504040204" pitchFamily="34" charset="0"/>
              </a:defRPr>
            </a:lvl8pPr>
            <a:lvl9pPr marL="3886200" indent="-228600" defTabSz="928688" eaLnBrk="0" fontAlgn="base" hangingPunct="0">
              <a:spcBef>
                <a:spcPct val="0"/>
              </a:spcBef>
              <a:spcAft>
                <a:spcPct val="0"/>
              </a:spcAft>
              <a:defRPr>
                <a:solidFill>
                  <a:schemeClr val="tx1"/>
                </a:solidFill>
                <a:latin typeface="Tahoma" panose="020B0604030504040204" pitchFamily="34" charset="0"/>
              </a:defRPr>
            </a:lvl9pPr>
          </a:lstStyle>
          <a:p>
            <a:fld id="{A5E6DD52-B70A-4D9A-AB37-96FB10F7D9C4}" type="slidenum">
              <a:rPr lang="en-US" altLang="en-US">
                <a:latin typeface="Arial" panose="020B0604020202020204" pitchFamily="34" charset="0"/>
              </a:rPr>
              <a:pPr/>
              <a:t>1</a:t>
            </a:fld>
            <a:endParaRPr lang="en-US" altLang="en-US">
              <a:latin typeface="Arial" panose="020B0604020202020204"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9621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87017F-1A38-489C-BE0F-E4F0168942D4}" type="slidenum">
              <a:rPr lang="en-US" smtClean="0"/>
              <a:t>8</a:t>
            </a:fld>
            <a:endParaRPr lang="en-US" dirty="0"/>
          </a:p>
        </p:txBody>
      </p:sp>
    </p:spTree>
    <p:extLst>
      <p:ext uri="{BB962C8B-B14F-4D97-AF65-F5344CB8AC3E}">
        <p14:creationId xmlns:p14="http://schemas.microsoft.com/office/powerpoint/2010/main" val="117241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87017F-1A38-489C-BE0F-E4F0168942D4}" type="slidenum">
              <a:rPr lang="en-US" smtClean="0"/>
              <a:t>9</a:t>
            </a:fld>
            <a:endParaRPr lang="en-US" dirty="0"/>
          </a:p>
        </p:txBody>
      </p:sp>
    </p:spTree>
    <p:extLst>
      <p:ext uri="{BB962C8B-B14F-4D97-AF65-F5344CB8AC3E}">
        <p14:creationId xmlns:p14="http://schemas.microsoft.com/office/powerpoint/2010/main" val="1546130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87017F-1A38-489C-BE0F-E4F0168942D4}" type="slidenum">
              <a:rPr lang="en-US" smtClean="0"/>
              <a:t>10</a:t>
            </a:fld>
            <a:endParaRPr lang="en-US" dirty="0"/>
          </a:p>
        </p:txBody>
      </p:sp>
    </p:spTree>
    <p:extLst>
      <p:ext uri="{BB962C8B-B14F-4D97-AF65-F5344CB8AC3E}">
        <p14:creationId xmlns:p14="http://schemas.microsoft.com/office/powerpoint/2010/main" val="1926622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1481C-5785-436B-80EC-B35FA6274190}" type="datetime1">
              <a:rPr lang="en-US" smtClean="0"/>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533156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9FEAC6-3512-492B-94B5-A5A61538D21C}" type="datetime1">
              <a:rPr lang="en-US" smtClean="0"/>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25797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9900C-FDE3-46AA-AC16-82C9124FB02D}" type="datetime1">
              <a:rPr lang="en-US" smtClean="0"/>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212648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4F1D65-AA09-4CE1-A0CE-815D4303C580}" type="datetime1">
              <a:rPr lang="en-US" smtClean="0"/>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322106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062512-9B86-436E-BDED-1374451E699A}" type="datetime1">
              <a:rPr lang="en-US" smtClean="0"/>
              <a:t>2/14/2019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743531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80C16C-C90D-424B-BB35-52C3558C781E}" type="datetime1">
              <a:rPr lang="en-US" smtClean="0"/>
              <a:t>2/14/2019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416717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B5B661-C240-4D13-B46B-3E4BB6649F34}" type="datetime1">
              <a:rPr lang="en-US" smtClean="0"/>
              <a:t>2/14/2019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291546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866B0A-B034-4F0E-A5BA-C593BBCA8542}" type="datetime1">
              <a:rPr lang="en-US" smtClean="0"/>
              <a:t>2/14/2019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40679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4BEA6-4A80-4288-B64D-4A723C4606E2}" type="datetime1">
              <a:rPr lang="en-US" smtClean="0"/>
              <a:t>2/14/2019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351331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FCCC4-EF0B-4349-A50B-619795F9652F}" type="datetime1">
              <a:rPr lang="en-US" smtClean="0"/>
              <a:t>2/14/2019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417535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9131B9-DF08-4DCA-8B0D-D70042776C02}" type="datetime1">
              <a:rPr lang="en-US" smtClean="0"/>
              <a:t>2/14/2019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56499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0B9B3-C2A7-41ED-B575-4E66E983026D}" type="datetime1">
              <a:rPr lang="en-US" smtClean="0"/>
              <a:t>2/14/2019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FEDAC-1107-4176-9A6C-9FABD025F120}" type="slidenum">
              <a:rPr lang="en-US" smtClean="0"/>
              <a:t>‹#›</a:t>
            </a:fld>
            <a:endParaRPr lang="en-US" dirty="0"/>
          </a:p>
        </p:txBody>
      </p:sp>
    </p:spTree>
    <p:extLst>
      <p:ext uri="{BB962C8B-B14F-4D97-AF65-F5344CB8AC3E}">
        <p14:creationId xmlns:p14="http://schemas.microsoft.com/office/powerpoint/2010/main" val="425284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revenue.wi.gov/forms/sales/s-211.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revenue.wi.gov/Pages/HTML/FactSheets.aspx#alcohol" TargetMode="External"/><Relationship Id="rId2" Type="http://schemas.openxmlformats.org/officeDocument/2006/relationships/hyperlink" Target="https://www.revenue.wi.gov/pubs/pb302.pdf" TargetMode="External"/><Relationship Id="rId1" Type="http://schemas.openxmlformats.org/officeDocument/2006/relationships/slideLayout" Target="../slideLayouts/slideLayout2.xml"/><Relationship Id="rId6" Type="http://schemas.openxmlformats.org/officeDocument/2006/relationships/hyperlink" Target="https://www.revenue.wi.gov/DOR%20Publications/3105AlcoholBeverageCarry-Ins.pdf" TargetMode="External"/><Relationship Id="rId5" Type="http://schemas.openxmlformats.org/officeDocument/2006/relationships/hyperlink" Target="https://www.revenue.wi.gov/DOR%20Publications/3104OperatorsLicenses.pdf" TargetMode="External"/><Relationship Id="rId4" Type="http://schemas.openxmlformats.org/officeDocument/2006/relationships/hyperlink" Target="https://www.revenue.wi.gov/DOR%20Publications/3103PremisesDescription.pdf"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revenue.wi.gov/html/lists.html" TargetMode="External"/><Relationship Id="rId2" Type="http://schemas.openxmlformats.org/officeDocument/2006/relationships/hyperlink" Target="https://www.revenue.wi.go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DORSalesandUse@wisconsin.gov" TargetMode="External"/><Relationship Id="rId2" Type="http://schemas.openxmlformats.org/officeDocument/2006/relationships/hyperlink" Target="https://www.revenue.wi.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229600" cy="1143000"/>
          </a:xfrm>
        </p:spPr>
        <p:txBody>
          <a:bodyPr>
            <a:normAutofit fontScale="90000"/>
          </a:bodyPr>
          <a:lstStyle/>
          <a:p>
            <a:pPr eaLnBrk="1" hangingPunct="1">
              <a:defRPr/>
            </a:pP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en-US" sz="5400" dirty="0"/>
              <a:t/>
            </a:r>
            <a:br>
              <a:rPr lang="en-US" sz="5400" dirty="0"/>
            </a:br>
            <a:r>
              <a:rPr lang="en-US" sz="5400" dirty="0" smtClean="0"/>
              <a:t/>
            </a:r>
            <a:br>
              <a:rPr lang="en-US" sz="5400" dirty="0" smtClean="0"/>
            </a:br>
            <a:r>
              <a:rPr lang="en-US" dirty="0" smtClean="0"/>
              <a:t>Wisconsin Association of Campground Owners (WACO)</a:t>
            </a:r>
            <a:r>
              <a:rPr lang="en-US" sz="5400" dirty="0" smtClean="0"/>
              <a:t/>
            </a:r>
            <a:br>
              <a:rPr lang="en-US" sz="5400" dirty="0" smtClean="0"/>
            </a:br>
            <a:r>
              <a:rPr lang="en-US" dirty="0" smtClean="0"/>
              <a:t/>
            </a:r>
            <a:br>
              <a:rPr lang="en-US" dirty="0" smtClean="0"/>
            </a:br>
            <a:r>
              <a:rPr lang="en-US" dirty="0" smtClean="0"/>
              <a:t>To Tax or Not To Tax…</a:t>
            </a:r>
            <a:br>
              <a:rPr lang="en-US" dirty="0" smtClean="0"/>
            </a:br>
            <a:r>
              <a:rPr lang="en-US" dirty="0" smtClean="0"/>
              <a:t>Wisconsin Sales and Use Tax</a:t>
            </a:r>
          </a:p>
        </p:txBody>
      </p:sp>
      <p:sp>
        <p:nvSpPr>
          <p:cNvPr id="6147" name="Rectangle 3"/>
          <p:cNvSpPr>
            <a:spLocks noGrp="1" noChangeArrowheads="1"/>
          </p:cNvSpPr>
          <p:nvPr>
            <p:ph type="body" idx="1"/>
          </p:nvPr>
        </p:nvSpPr>
        <p:spPr>
          <a:xfrm>
            <a:off x="609600" y="4419600"/>
            <a:ext cx="8229600" cy="1981200"/>
          </a:xfrm>
        </p:spPr>
        <p:txBody>
          <a:bodyPr>
            <a:normAutofit/>
          </a:bodyPr>
          <a:lstStyle/>
          <a:p>
            <a:pPr eaLnBrk="1" hangingPunct="1">
              <a:buFont typeface="Wingdings" panose="05000000000000000000" pitchFamily="2" charset="2"/>
              <a:buNone/>
              <a:defRPr/>
            </a:pPr>
            <a:endParaRPr lang="en-US" sz="2800" dirty="0"/>
          </a:p>
          <a:p>
            <a:pPr eaLnBrk="1" hangingPunct="1">
              <a:buFont typeface="Wingdings" panose="05000000000000000000" pitchFamily="2" charset="2"/>
              <a:buNone/>
              <a:defRPr/>
            </a:pPr>
            <a:r>
              <a:rPr lang="en-US" sz="2800" dirty="0" smtClean="0"/>
              <a:t>March 15, 2019</a:t>
            </a:r>
          </a:p>
          <a:p>
            <a:pPr eaLnBrk="1" hangingPunct="1">
              <a:buFont typeface="Wingdings" panose="05000000000000000000" pitchFamily="2" charset="2"/>
              <a:buNone/>
              <a:defRPr/>
            </a:pPr>
            <a:r>
              <a:rPr lang="en-US" sz="2800" dirty="0" smtClean="0"/>
              <a:t>Holly Hoffman, Wisconsin Department of Revenue</a:t>
            </a:r>
          </a:p>
        </p:txBody>
      </p:sp>
    </p:spTree>
    <p:extLst>
      <p:ext uri="{BB962C8B-B14F-4D97-AF65-F5344CB8AC3E}">
        <p14:creationId xmlns:p14="http://schemas.microsoft.com/office/powerpoint/2010/main" val="279745633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l"/>
            <a:r>
              <a:rPr lang="en-US" sz="4000" dirty="0"/>
              <a:t/>
            </a:r>
            <a:br>
              <a:rPr lang="en-US" sz="4000" dirty="0"/>
            </a:br>
            <a:r>
              <a:rPr lang="en-US" sz="4000" dirty="0"/>
              <a:t/>
            </a:r>
            <a:br>
              <a:rPr lang="en-US" sz="4000" dirty="0"/>
            </a:br>
            <a:r>
              <a:rPr lang="en-US" sz="4000" dirty="0"/>
              <a:t>II.  Nature of Sales and Use Tax, cont.</a:t>
            </a:r>
            <a:br>
              <a:rPr lang="en-US" sz="4000" dirty="0"/>
            </a:br>
            <a:endParaRPr lang="en-US" sz="4000" b="1" dirty="0">
              <a:solidFill>
                <a:schemeClr val="accent1">
                  <a:lumMod val="75000"/>
                </a:schemeClr>
              </a:solidFill>
            </a:endParaRPr>
          </a:p>
        </p:txBody>
      </p:sp>
      <p:sp>
        <p:nvSpPr>
          <p:cNvPr id="3" name="Content Placeholder 2"/>
          <p:cNvSpPr>
            <a:spLocks noGrp="1"/>
          </p:cNvSpPr>
          <p:nvPr>
            <p:ph idx="1"/>
          </p:nvPr>
        </p:nvSpPr>
        <p:spPr>
          <a:xfrm>
            <a:off x="457200" y="1798637"/>
            <a:ext cx="8229600" cy="4525963"/>
          </a:xfrm>
        </p:spPr>
        <p:txBody>
          <a:bodyPr/>
          <a:lstStyle/>
          <a:p>
            <a:pPr marL="0" indent="0">
              <a:lnSpc>
                <a:spcPct val="90000"/>
              </a:lnSpc>
              <a:buNone/>
              <a:defRPr/>
            </a:pPr>
            <a:r>
              <a:rPr lang="en-US" dirty="0" smtClean="0"/>
              <a:t>Examples of when use tax is due:</a:t>
            </a:r>
          </a:p>
          <a:p>
            <a:pPr marL="0" indent="0">
              <a:lnSpc>
                <a:spcPct val="90000"/>
              </a:lnSpc>
              <a:buNone/>
              <a:defRPr/>
            </a:pPr>
            <a:endParaRPr lang="en-US" dirty="0"/>
          </a:p>
          <a:p>
            <a:pPr lvl="1">
              <a:lnSpc>
                <a:spcPct val="90000"/>
              </a:lnSpc>
              <a:buFont typeface="Wingdings" pitchFamily="2" charset="2"/>
              <a:buChar char="§"/>
              <a:defRPr/>
            </a:pPr>
            <a:r>
              <a:rPr lang="en-US" dirty="0" smtClean="0"/>
              <a:t>Internet purchases</a:t>
            </a:r>
          </a:p>
          <a:p>
            <a:pPr lvl="1">
              <a:lnSpc>
                <a:spcPct val="90000"/>
              </a:lnSpc>
              <a:buFont typeface="Wingdings" pitchFamily="2" charset="2"/>
              <a:buChar char="§"/>
              <a:defRPr/>
            </a:pPr>
            <a:endParaRPr lang="en-US" dirty="0"/>
          </a:p>
          <a:p>
            <a:pPr lvl="1">
              <a:lnSpc>
                <a:spcPct val="90000"/>
              </a:lnSpc>
              <a:buFont typeface="Wingdings" pitchFamily="2" charset="2"/>
              <a:buChar char="§"/>
              <a:defRPr/>
            </a:pPr>
            <a:r>
              <a:rPr lang="en-US" dirty="0"/>
              <a:t>Property purchased outside of Wisconsin to be used in </a:t>
            </a:r>
            <a:r>
              <a:rPr lang="en-US" dirty="0" smtClean="0"/>
              <a:t>Wisconsin</a:t>
            </a:r>
          </a:p>
          <a:p>
            <a:pPr lvl="1">
              <a:lnSpc>
                <a:spcPct val="90000"/>
              </a:lnSpc>
              <a:buFont typeface="Wingdings" pitchFamily="2" charset="2"/>
              <a:buChar char="§"/>
              <a:defRPr/>
            </a:pPr>
            <a:endParaRPr lang="en-US" dirty="0"/>
          </a:p>
          <a:p>
            <a:pPr lvl="1">
              <a:lnSpc>
                <a:spcPct val="90000"/>
              </a:lnSpc>
              <a:buFont typeface="Wingdings" pitchFamily="2" charset="2"/>
              <a:buChar char="§"/>
              <a:defRPr/>
            </a:pPr>
            <a:r>
              <a:rPr lang="en-US" dirty="0"/>
              <a:t>Purchases for resale that were used in </a:t>
            </a:r>
            <a:r>
              <a:rPr lang="en-US" dirty="0" smtClean="0"/>
              <a:t>business</a:t>
            </a:r>
          </a:p>
          <a:p>
            <a:pPr>
              <a:buFont typeface="Wingdings" pitchFamily="2" charset="2"/>
              <a:buChar char="§"/>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10</a:t>
            </a:fld>
            <a:endParaRPr lang="en-US" dirty="0"/>
          </a:p>
        </p:txBody>
      </p:sp>
    </p:spTree>
    <p:extLst>
      <p:ext uri="{BB962C8B-B14F-4D97-AF65-F5344CB8AC3E}">
        <p14:creationId xmlns:p14="http://schemas.microsoft.com/office/powerpoint/2010/main" val="1534644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smtClean="0"/>
              <a:t>III.  Campground's </a:t>
            </a:r>
            <a:r>
              <a:rPr lang="en-US" dirty="0"/>
              <a:t>Sales and Rentals to Customers</a:t>
            </a:r>
          </a:p>
        </p:txBody>
      </p:sp>
      <p:sp>
        <p:nvSpPr>
          <p:cNvPr id="3" name="Content Placeholder 2"/>
          <p:cNvSpPr>
            <a:spLocks noGrp="1"/>
          </p:cNvSpPr>
          <p:nvPr>
            <p:ph idx="1"/>
          </p:nvPr>
        </p:nvSpPr>
        <p:spPr>
          <a:xfrm>
            <a:off x="457200" y="2667000"/>
            <a:ext cx="8229600" cy="3459163"/>
          </a:xfrm>
        </p:spPr>
        <p:txBody>
          <a:bodyPr>
            <a:normAutofit fontScale="92500" lnSpcReduction="20000"/>
          </a:bodyPr>
          <a:lstStyle/>
          <a:p>
            <a:pPr marL="0" indent="0">
              <a:buNone/>
              <a:defRPr/>
            </a:pPr>
            <a:r>
              <a:rPr lang="en-US" sz="3000" dirty="0" smtClean="0"/>
              <a:t>Taxable Sales By Campgrounds</a:t>
            </a:r>
          </a:p>
          <a:p>
            <a:pPr marL="0" indent="0">
              <a:buNone/>
              <a:defRPr/>
            </a:pPr>
            <a:endParaRPr lang="en-US" sz="3000" dirty="0" smtClean="0"/>
          </a:p>
          <a:p>
            <a:pPr>
              <a:defRPr/>
            </a:pPr>
            <a:r>
              <a:rPr lang="en-US" sz="3000" dirty="0" smtClean="0"/>
              <a:t>Admissions </a:t>
            </a:r>
            <a:r>
              <a:rPr lang="en-US" sz="3000" dirty="0"/>
              <a:t>to Campgrounds</a:t>
            </a:r>
          </a:p>
          <a:p>
            <a:pPr>
              <a:defRPr/>
            </a:pPr>
            <a:r>
              <a:rPr lang="en-US" sz="3000" dirty="0"/>
              <a:t>Sales of Tangible Personal Property</a:t>
            </a:r>
          </a:p>
          <a:p>
            <a:pPr>
              <a:defRPr/>
            </a:pPr>
            <a:r>
              <a:rPr lang="en-US" sz="3000" dirty="0"/>
              <a:t>Admissions to Recreational Activities</a:t>
            </a:r>
          </a:p>
          <a:p>
            <a:pPr>
              <a:defRPr/>
            </a:pPr>
            <a:r>
              <a:rPr lang="en-US" sz="3000" dirty="0"/>
              <a:t>Rentals of Tangible Personal Property</a:t>
            </a:r>
          </a:p>
          <a:p>
            <a:pPr>
              <a:defRPr/>
            </a:pPr>
            <a:r>
              <a:rPr lang="en-US" sz="3000" dirty="0"/>
              <a:t>Sales from Vending Machines</a:t>
            </a:r>
          </a:p>
          <a:p>
            <a:pPr>
              <a:defRPr/>
            </a:pPr>
            <a:r>
              <a:rPr lang="en-US" sz="3000" dirty="0"/>
              <a:t>Amusement Devices</a:t>
            </a:r>
          </a:p>
          <a:p>
            <a:pPr marL="0" indent="0">
              <a:buNone/>
            </a:pPr>
            <a:endParaRPr lang="en-US" sz="3000" dirty="0"/>
          </a:p>
        </p:txBody>
      </p:sp>
      <p:sp>
        <p:nvSpPr>
          <p:cNvPr id="4" name="Slide Number Placeholder 3"/>
          <p:cNvSpPr>
            <a:spLocks noGrp="1"/>
          </p:cNvSpPr>
          <p:nvPr>
            <p:ph type="sldNum" sz="quarter" idx="12"/>
          </p:nvPr>
        </p:nvSpPr>
        <p:spPr/>
        <p:txBody>
          <a:bodyPr/>
          <a:lstStyle/>
          <a:p>
            <a:fld id="{653FEDAC-1107-4176-9A6C-9FABD025F120}" type="slidenum">
              <a:rPr lang="en-US" smtClean="0"/>
              <a:t>11</a:t>
            </a:fld>
            <a:endParaRPr lang="en-US" dirty="0"/>
          </a:p>
        </p:txBody>
      </p:sp>
    </p:spTree>
    <p:extLst>
      <p:ext uri="{BB962C8B-B14F-4D97-AF65-F5344CB8AC3E}">
        <p14:creationId xmlns:p14="http://schemas.microsoft.com/office/powerpoint/2010/main" val="3437541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eaLnBrk="1" hangingPunct="1">
              <a:defRPr/>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Taxable </a:t>
            </a:r>
            <a:r>
              <a:rPr lang="en-US" dirty="0"/>
              <a:t>Sales By Campgrounds</a:t>
            </a:r>
            <a:br>
              <a:rPr lang="en-US" dirty="0"/>
            </a:br>
            <a:r>
              <a:rPr lang="en-US" sz="3200" dirty="0"/>
              <a:t>Admissions </a:t>
            </a:r>
            <a:r>
              <a:rPr lang="en-US" sz="3200" dirty="0" smtClean="0"/>
              <a:t>and Lodging to </a:t>
            </a:r>
            <a:r>
              <a:rPr lang="en-US" sz="3200" dirty="0"/>
              <a:t>Campgrounds</a:t>
            </a: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a:xfrm>
            <a:off x="457200" y="1905000"/>
            <a:ext cx="8229600" cy="4525963"/>
          </a:xfrm>
        </p:spPr>
        <p:txBody>
          <a:bodyPr>
            <a:normAutofit fontScale="92500" lnSpcReduction="10000"/>
          </a:bodyPr>
          <a:lstStyle/>
          <a:p>
            <a:pPr marL="0" indent="0" eaLnBrk="1" hangingPunct="1">
              <a:buFont typeface="Wingdings" panose="05000000000000000000" pitchFamily="2" charset="2"/>
              <a:buNone/>
              <a:defRPr/>
            </a:pPr>
            <a:endParaRPr lang="en-US" dirty="0" smtClean="0">
              <a:effectLst/>
            </a:endParaRPr>
          </a:p>
          <a:p>
            <a:pPr marL="0" indent="0" eaLnBrk="1" hangingPunct="1">
              <a:buFont typeface="Wingdings" panose="05000000000000000000" pitchFamily="2" charset="2"/>
              <a:buNone/>
              <a:defRPr/>
            </a:pPr>
            <a:r>
              <a:rPr lang="en-US" dirty="0" smtClean="0">
                <a:effectLst/>
              </a:rPr>
              <a:t>Admissions </a:t>
            </a:r>
            <a:r>
              <a:rPr lang="en-US" dirty="0">
                <a:effectLst/>
              </a:rPr>
              <a:t>to campgrounds, including charges for </a:t>
            </a:r>
            <a:r>
              <a:rPr lang="en-US" dirty="0" smtClean="0">
                <a:effectLst/>
              </a:rPr>
              <a:t>electricity</a:t>
            </a:r>
          </a:p>
          <a:p>
            <a:pPr marL="0" indent="0" eaLnBrk="1" hangingPunct="1">
              <a:buFont typeface="Wingdings" panose="05000000000000000000" pitchFamily="2" charset="2"/>
              <a:buNone/>
              <a:defRPr/>
            </a:pPr>
            <a:endParaRPr lang="en-US" sz="1000" dirty="0" smtClean="0">
              <a:effectLst/>
            </a:endParaRPr>
          </a:p>
          <a:p>
            <a:pPr lvl="1" eaLnBrk="1" hangingPunct="1">
              <a:defRPr/>
            </a:pPr>
            <a:r>
              <a:rPr lang="en-US" dirty="0" smtClean="0">
                <a:effectLst/>
              </a:rPr>
              <a:t>Regardless whether </a:t>
            </a:r>
            <a:r>
              <a:rPr lang="en-US" dirty="0">
                <a:effectLst/>
              </a:rPr>
              <a:t>fees are collected on a daily, weekly, annual, or other </a:t>
            </a:r>
            <a:r>
              <a:rPr lang="en-US" dirty="0" smtClean="0">
                <a:effectLst/>
              </a:rPr>
              <a:t>basis</a:t>
            </a:r>
          </a:p>
          <a:p>
            <a:pPr marL="57150" indent="0" eaLnBrk="1" hangingPunct="1">
              <a:buFont typeface="Wingdings" panose="05000000000000000000" pitchFamily="2" charset="2"/>
              <a:buNone/>
              <a:defRPr/>
            </a:pPr>
            <a:r>
              <a:rPr lang="en-US" dirty="0" smtClean="0"/>
              <a:t>Lodging, such as charge to stay in cabins, trailers, or RVs that are already set up on campsites</a:t>
            </a:r>
          </a:p>
          <a:p>
            <a:pPr marL="914400" lvl="1" indent="-457200">
              <a:defRPr/>
            </a:pPr>
            <a:r>
              <a:rPr lang="en-US" dirty="0" smtClean="0">
                <a:effectLst/>
              </a:rPr>
              <a:t>Although lodging for mor</a:t>
            </a:r>
            <a:r>
              <a:rPr lang="en-US" dirty="0" smtClean="0"/>
              <a:t>e than 30 days is not taxable as "lodging," it is still taxable as an "admission"</a:t>
            </a:r>
            <a:endParaRPr lang="en-US" dirty="0" smtClean="0">
              <a:effectLst/>
            </a:endParaRPr>
          </a:p>
          <a:p>
            <a:pPr marL="57150" indent="0" eaLnBrk="1" hangingPunct="1">
              <a:buFont typeface="Wingdings" panose="05000000000000000000" pitchFamily="2" charset="2"/>
              <a:buNone/>
              <a:defRPr/>
            </a:pPr>
            <a:endParaRPr lang="en-US" b="1" dirty="0" smtClean="0">
              <a:effectLst/>
            </a:endParaRPr>
          </a:p>
          <a:p>
            <a:pPr marL="0" indent="0" eaLnBrk="1" hangingPunct="1">
              <a:buFont typeface="Wingdings" panose="05000000000000000000" pitchFamily="2" charset="2"/>
              <a:buNone/>
              <a:defRPr/>
            </a:pP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12</a:t>
            </a:r>
            <a:endParaRPr lang="en-US" dirty="0"/>
          </a:p>
        </p:txBody>
      </p:sp>
    </p:spTree>
    <p:extLst>
      <p:ext uri="{BB962C8B-B14F-4D97-AF65-F5344CB8AC3E}">
        <p14:creationId xmlns:p14="http://schemas.microsoft.com/office/powerpoint/2010/main" val="2191304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658" y="533400"/>
            <a:ext cx="8229600" cy="1143000"/>
          </a:xfrm>
        </p:spPr>
        <p:txBody>
          <a:bodyPr>
            <a:normAutofit fontScale="90000"/>
          </a:bodyPr>
          <a:lstStyle/>
          <a:p>
            <a:pPr eaLnBrk="1" hangingPunct="1">
              <a:defRPr/>
            </a:pPr>
            <a:r>
              <a:rPr lang="en-US" dirty="0" smtClean="0"/>
              <a:t/>
            </a:r>
            <a:br>
              <a:rPr lang="en-US" dirty="0" smtClean="0"/>
            </a:br>
            <a:r>
              <a:rPr lang="en-US" dirty="0"/>
              <a:t/>
            </a:r>
            <a:br>
              <a:rPr lang="en-US" dirty="0"/>
            </a:br>
            <a:r>
              <a:rPr lang="en-US" dirty="0" smtClean="0"/>
              <a:t/>
            </a:r>
            <a:br>
              <a:rPr lang="en-US" dirty="0" smtClean="0"/>
            </a:br>
            <a:r>
              <a:rPr lang="en-US" dirty="0" smtClean="0"/>
              <a:t>Taxable </a:t>
            </a:r>
            <a:r>
              <a:rPr lang="en-US" dirty="0"/>
              <a:t>Sales By Campgrounds</a:t>
            </a:r>
            <a:br>
              <a:rPr lang="en-US" dirty="0"/>
            </a:br>
            <a:r>
              <a:rPr lang="en-US" sz="3200" dirty="0" smtClean="0"/>
              <a:t>Sales </a:t>
            </a:r>
            <a:r>
              <a:rPr lang="en-US" sz="3200" dirty="0"/>
              <a:t>of Tangible Personal Property</a:t>
            </a:r>
            <a:r>
              <a:rPr lang="en-US" sz="3200" dirty="0">
                <a:effectLst/>
              </a:rPr>
              <a:t/>
            </a:r>
            <a:br>
              <a:rPr lang="en-US" sz="3200" dirty="0">
                <a:effectLst/>
              </a:rPr>
            </a:br>
            <a:endParaRPr lang="en-US" dirty="0" smtClean="0"/>
          </a:p>
        </p:txBody>
      </p:sp>
      <p:sp>
        <p:nvSpPr>
          <p:cNvPr id="3" name="Content Placeholder 2"/>
          <p:cNvSpPr>
            <a:spLocks noGrp="1"/>
          </p:cNvSpPr>
          <p:nvPr>
            <p:ph idx="1"/>
          </p:nvPr>
        </p:nvSpPr>
        <p:spPr>
          <a:xfrm>
            <a:off x="459658" y="2012949"/>
            <a:ext cx="8229600" cy="4525963"/>
          </a:xfrm>
        </p:spPr>
        <p:txBody>
          <a:bodyPr>
            <a:normAutofit fontScale="92500" lnSpcReduction="10000"/>
          </a:bodyPr>
          <a:lstStyle/>
          <a:p>
            <a:pPr>
              <a:defRPr/>
            </a:pPr>
            <a:endParaRPr lang="en-US" sz="2400" dirty="0" smtClean="0">
              <a:effectLst/>
            </a:endParaRPr>
          </a:p>
          <a:p>
            <a:pPr>
              <a:defRPr/>
            </a:pPr>
            <a:r>
              <a:rPr lang="en-US" sz="2400" dirty="0" smtClean="0">
                <a:effectLst/>
              </a:rPr>
              <a:t>Firewood</a:t>
            </a:r>
            <a:endParaRPr lang="en-US" sz="2400" b="1" dirty="0">
              <a:effectLst/>
            </a:endParaRPr>
          </a:p>
          <a:p>
            <a:pPr>
              <a:defRPr/>
            </a:pPr>
            <a:r>
              <a:rPr lang="en-US" sz="2400" dirty="0" smtClean="0">
                <a:effectLst/>
              </a:rPr>
              <a:t>Candy, soft drinks, and prepared foods</a:t>
            </a:r>
            <a:endParaRPr lang="en-US" sz="2400" dirty="0">
              <a:effectLst/>
            </a:endParaRPr>
          </a:p>
          <a:p>
            <a:pPr>
              <a:defRPr/>
            </a:pPr>
            <a:r>
              <a:rPr lang="en-US" sz="2400" dirty="0" smtClean="0">
                <a:effectLst/>
              </a:rPr>
              <a:t>Electrical supplies, </a:t>
            </a:r>
            <a:r>
              <a:rPr lang="en-US" sz="2400" dirty="0">
                <a:effectLst/>
              </a:rPr>
              <a:t>such as flashlights and batteries</a:t>
            </a:r>
            <a:endParaRPr lang="en-US" sz="2400" b="1" dirty="0">
              <a:effectLst/>
            </a:endParaRPr>
          </a:p>
          <a:p>
            <a:pPr>
              <a:defRPr/>
            </a:pPr>
            <a:r>
              <a:rPr lang="en-US" sz="2400" dirty="0">
                <a:effectLst/>
              </a:rPr>
              <a:t>Cigarettes and lighters</a:t>
            </a:r>
            <a:endParaRPr lang="en-US" sz="2400" b="1" dirty="0">
              <a:effectLst/>
            </a:endParaRPr>
          </a:p>
          <a:p>
            <a:pPr>
              <a:defRPr/>
            </a:pPr>
            <a:r>
              <a:rPr lang="en-US" sz="2400" dirty="0">
                <a:effectLst/>
              </a:rPr>
              <a:t>Hygiene </a:t>
            </a:r>
            <a:r>
              <a:rPr lang="en-US" sz="2400" dirty="0"/>
              <a:t>p</a:t>
            </a:r>
            <a:r>
              <a:rPr lang="en-US" sz="2400" dirty="0" smtClean="0">
                <a:effectLst/>
              </a:rPr>
              <a:t>roducts, such as soap</a:t>
            </a:r>
            <a:r>
              <a:rPr lang="en-US" sz="2400" dirty="0">
                <a:effectLst/>
              </a:rPr>
              <a:t>, shampoo, combs, shaving cream, and </a:t>
            </a:r>
            <a:r>
              <a:rPr lang="en-US" sz="2400" dirty="0" smtClean="0">
                <a:effectLst/>
              </a:rPr>
              <a:t>razors</a:t>
            </a:r>
          </a:p>
          <a:p>
            <a:pPr>
              <a:defRPr/>
            </a:pPr>
            <a:r>
              <a:rPr lang="en-US" sz="2400" dirty="0" smtClean="0"/>
              <a:t>Over-the-counter medicines, such as aspirin and cold medicine</a:t>
            </a:r>
            <a:endParaRPr lang="en-US" sz="2400" dirty="0">
              <a:effectLst/>
            </a:endParaRPr>
          </a:p>
          <a:p>
            <a:pPr>
              <a:defRPr/>
            </a:pPr>
            <a:r>
              <a:rPr lang="en-US" sz="2400" dirty="0" smtClean="0">
                <a:effectLst/>
              </a:rPr>
              <a:t>Ice </a:t>
            </a:r>
            <a:r>
              <a:rPr lang="en-US" sz="2400" dirty="0"/>
              <a:t>b</a:t>
            </a:r>
            <a:r>
              <a:rPr lang="en-US" sz="2400" dirty="0" smtClean="0">
                <a:effectLst/>
              </a:rPr>
              <a:t>locks for cooling – Bags of ice cubes are not taxable</a:t>
            </a:r>
            <a:endParaRPr lang="en-US" sz="2400" b="1" dirty="0">
              <a:effectLst/>
            </a:endParaRPr>
          </a:p>
          <a:p>
            <a:pPr>
              <a:defRPr/>
            </a:pPr>
            <a:r>
              <a:rPr lang="en-US" sz="2400" dirty="0">
                <a:effectLst/>
              </a:rPr>
              <a:t>Paper and plastic products, such as napkins, paper towels, paper plates, and plastic utensils</a:t>
            </a:r>
            <a:endParaRPr lang="en-US" sz="2400" b="1" dirty="0">
              <a:effectLst/>
            </a:endParaRPr>
          </a:p>
          <a:p>
            <a:pPr>
              <a:defRPr/>
            </a:pPr>
            <a:r>
              <a:rPr lang="en-US" sz="2400" dirty="0">
                <a:effectLst/>
              </a:rPr>
              <a:t>Pet food and supplies, such as collars and pet toys</a:t>
            </a:r>
            <a:endParaRPr lang="en-US" sz="2400" b="1" dirty="0">
              <a:effectLst/>
            </a:endParaRPr>
          </a:p>
          <a:p>
            <a:pPr eaLnBrk="1" hangingPunct="1">
              <a:defRPr/>
            </a:pP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13</a:t>
            </a:r>
            <a:endParaRPr lang="en-US" dirty="0"/>
          </a:p>
        </p:txBody>
      </p:sp>
    </p:spTree>
    <p:extLst>
      <p:ext uri="{BB962C8B-B14F-4D97-AF65-F5344CB8AC3E}">
        <p14:creationId xmlns:p14="http://schemas.microsoft.com/office/powerpoint/2010/main" val="27739760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Taxable </a:t>
            </a:r>
            <a:r>
              <a:rPr lang="en-US" dirty="0"/>
              <a:t>Sales By </a:t>
            </a:r>
            <a:r>
              <a:rPr lang="en-US" dirty="0" smtClean="0"/>
              <a:t>Campgrounds</a:t>
            </a:r>
            <a:br>
              <a:rPr lang="en-US" dirty="0" smtClean="0"/>
            </a:br>
            <a:r>
              <a:rPr lang="en-US" sz="3200" dirty="0"/>
              <a:t>Admissions to Recreational Activities</a:t>
            </a:r>
            <a:r>
              <a:rPr lang="en-US" dirty="0">
                <a:effectLst/>
              </a:rPr>
              <a:t/>
            </a:r>
            <a:br>
              <a:rPr lang="en-US" dirty="0">
                <a:effectLst/>
              </a:rPr>
            </a:br>
            <a:endParaRPr lang="en-US" dirty="0" smtClean="0"/>
          </a:p>
        </p:txBody>
      </p:sp>
      <p:sp>
        <p:nvSpPr>
          <p:cNvPr id="3" name="Content Placeholder 2"/>
          <p:cNvSpPr>
            <a:spLocks noGrp="1"/>
          </p:cNvSpPr>
          <p:nvPr>
            <p:ph idx="1"/>
          </p:nvPr>
        </p:nvSpPr>
        <p:spPr/>
        <p:txBody>
          <a:bodyPr/>
          <a:lstStyle/>
          <a:p>
            <a:pPr marL="0" indent="0" eaLnBrk="1" hangingPunct="1">
              <a:buFont typeface="Wingdings" panose="05000000000000000000" pitchFamily="2" charset="2"/>
              <a:buNone/>
              <a:defRPr/>
            </a:pPr>
            <a:endParaRPr lang="en-US" dirty="0" smtClean="0">
              <a:effectLst/>
            </a:endParaRPr>
          </a:p>
          <a:p>
            <a:pPr marL="0" indent="0" eaLnBrk="1" hangingPunct="1">
              <a:buFont typeface="Wingdings" panose="05000000000000000000" pitchFamily="2" charset="2"/>
              <a:buNone/>
              <a:defRPr/>
            </a:pPr>
            <a:endParaRPr lang="en-US" dirty="0" smtClean="0">
              <a:effectLst/>
            </a:endParaRPr>
          </a:p>
          <a:p>
            <a:pPr marL="0" indent="0" eaLnBrk="1" hangingPunct="1">
              <a:buFont typeface="Wingdings" panose="05000000000000000000" pitchFamily="2" charset="2"/>
              <a:buNone/>
              <a:defRPr/>
            </a:pPr>
            <a:r>
              <a:rPr lang="en-US" dirty="0" smtClean="0">
                <a:effectLst/>
              </a:rPr>
              <a:t>Admissions </a:t>
            </a:r>
            <a:r>
              <a:rPr lang="en-US" dirty="0">
                <a:effectLst/>
              </a:rPr>
              <a:t>to amusement, athletic, entertainment, or recreational events or </a:t>
            </a:r>
            <a:r>
              <a:rPr lang="en-US" dirty="0" smtClean="0">
                <a:effectLst/>
              </a:rPr>
              <a:t>places</a:t>
            </a:r>
          </a:p>
          <a:p>
            <a:pPr lvl="1" eaLnBrk="1" hangingPunct="1">
              <a:defRPr/>
            </a:pPr>
            <a:r>
              <a:rPr lang="en-US" dirty="0" smtClean="0">
                <a:effectLst/>
              </a:rPr>
              <a:t>Golfing</a:t>
            </a:r>
          </a:p>
          <a:p>
            <a:pPr lvl="1" eaLnBrk="1" hangingPunct="1">
              <a:defRPr/>
            </a:pPr>
            <a:r>
              <a:rPr lang="en-US" dirty="0" smtClean="0">
                <a:effectLst/>
              </a:rPr>
              <a:t>Hayrides</a:t>
            </a:r>
          </a:p>
          <a:p>
            <a:pPr lvl="1" eaLnBrk="1" hangingPunct="1">
              <a:defRPr/>
            </a:pPr>
            <a:r>
              <a:rPr lang="en-US" dirty="0" smtClean="0">
                <a:effectLst/>
              </a:rPr>
              <a:t>Hunting</a:t>
            </a:r>
            <a:r>
              <a:rPr lang="en-US" dirty="0"/>
              <a:t> </a:t>
            </a:r>
            <a:r>
              <a:rPr lang="en-US" dirty="0" smtClean="0"/>
              <a:t>and fishing</a:t>
            </a:r>
          </a:p>
          <a:p>
            <a:pPr lvl="1" eaLnBrk="1" hangingPunct="1">
              <a:defRPr/>
            </a:pPr>
            <a:r>
              <a:rPr lang="en-US" dirty="0" smtClean="0">
                <a:effectLst/>
              </a:rPr>
              <a:t>Horseback and pony rides</a:t>
            </a:r>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14</a:t>
            </a:r>
            <a:endParaRPr lang="en-US" dirty="0"/>
          </a:p>
        </p:txBody>
      </p:sp>
    </p:spTree>
    <p:extLst>
      <p:ext uri="{BB962C8B-B14F-4D97-AF65-F5344CB8AC3E}">
        <p14:creationId xmlns:p14="http://schemas.microsoft.com/office/powerpoint/2010/main" val="992223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
            </a:r>
            <a:br>
              <a:rPr lang="en-US" dirty="0" smtClean="0"/>
            </a:br>
            <a:r>
              <a:rPr lang="en-US" dirty="0"/>
              <a:t/>
            </a:r>
            <a:br>
              <a:rPr lang="en-US" dirty="0"/>
            </a:br>
            <a:r>
              <a:rPr lang="en-US" dirty="0" smtClean="0"/>
              <a:t/>
            </a:r>
            <a:br>
              <a:rPr lang="en-US" dirty="0" smtClean="0"/>
            </a:br>
            <a:r>
              <a:rPr lang="en-US" dirty="0" smtClean="0"/>
              <a:t>Taxable </a:t>
            </a:r>
            <a:r>
              <a:rPr lang="en-US" dirty="0"/>
              <a:t>Sales By </a:t>
            </a:r>
            <a:r>
              <a:rPr lang="en-US" dirty="0" smtClean="0"/>
              <a:t>Campgrounds</a:t>
            </a:r>
            <a:br>
              <a:rPr lang="en-US" dirty="0" smtClean="0"/>
            </a:br>
            <a:r>
              <a:rPr lang="en-US" sz="3200" dirty="0"/>
              <a:t>Rentals of Tangible Personal Property</a:t>
            </a:r>
          </a:p>
        </p:txBody>
      </p:sp>
      <p:sp>
        <p:nvSpPr>
          <p:cNvPr id="3" name="Content Placeholder 2"/>
          <p:cNvSpPr>
            <a:spLocks noGrp="1"/>
          </p:cNvSpPr>
          <p:nvPr>
            <p:ph idx="1"/>
          </p:nvPr>
        </p:nvSpPr>
        <p:spPr/>
        <p:txBody>
          <a:bodyPr>
            <a:normAutofit lnSpcReduction="10000"/>
          </a:bodyPr>
          <a:lstStyle/>
          <a:p>
            <a:pPr marL="0" indent="0" eaLnBrk="1" hangingPunct="1">
              <a:buFont typeface="Wingdings" panose="05000000000000000000" pitchFamily="2" charset="2"/>
              <a:buNone/>
              <a:defRPr/>
            </a:pPr>
            <a:endParaRPr lang="en-US" dirty="0" smtClean="0"/>
          </a:p>
          <a:p>
            <a:pPr marL="0" indent="0" eaLnBrk="1" hangingPunct="1">
              <a:buFont typeface="Wingdings" panose="05000000000000000000" pitchFamily="2" charset="2"/>
              <a:buNone/>
              <a:defRPr/>
            </a:pPr>
            <a:endParaRPr lang="en-US" dirty="0"/>
          </a:p>
          <a:p>
            <a:pPr marL="0" indent="0" eaLnBrk="1" hangingPunct="1">
              <a:buFont typeface="Wingdings" panose="05000000000000000000" pitchFamily="2" charset="2"/>
              <a:buNone/>
              <a:defRPr/>
            </a:pPr>
            <a:r>
              <a:rPr lang="en-US" dirty="0" smtClean="0"/>
              <a:t>Rentals of:</a:t>
            </a:r>
          </a:p>
          <a:p>
            <a:pPr lvl="1" eaLnBrk="1" hangingPunct="1">
              <a:defRPr/>
            </a:pPr>
            <a:r>
              <a:rPr lang="en-US" dirty="0" smtClean="0"/>
              <a:t>Boats</a:t>
            </a:r>
          </a:p>
          <a:p>
            <a:pPr lvl="1" eaLnBrk="1" hangingPunct="1">
              <a:defRPr/>
            </a:pPr>
            <a:r>
              <a:rPr lang="en-US" dirty="0" smtClean="0"/>
              <a:t>Bicycles</a:t>
            </a:r>
          </a:p>
          <a:p>
            <a:pPr lvl="1" eaLnBrk="1" hangingPunct="1">
              <a:defRPr/>
            </a:pPr>
            <a:r>
              <a:rPr lang="en-US" dirty="0" smtClean="0"/>
              <a:t>Scooters</a:t>
            </a:r>
          </a:p>
          <a:p>
            <a:pPr lvl="1" eaLnBrk="1" hangingPunct="1">
              <a:defRPr/>
            </a:pPr>
            <a:r>
              <a:rPr lang="en-US" dirty="0" smtClean="0"/>
              <a:t>Inflatable rafts and tubes</a:t>
            </a:r>
          </a:p>
          <a:p>
            <a:pPr lvl="1" eaLnBrk="1" hangingPunct="1">
              <a:defRPr/>
            </a:pPr>
            <a:r>
              <a:rPr lang="en-US" dirty="0" smtClean="0"/>
              <a:t>Roller skates</a:t>
            </a:r>
          </a:p>
          <a:p>
            <a:pPr lvl="1" eaLnBrk="1" hangingPunct="1">
              <a:defRPr/>
            </a:pPr>
            <a:r>
              <a:rPr lang="en-US" dirty="0" smtClean="0"/>
              <a:t>Skis</a:t>
            </a:r>
          </a:p>
          <a:p>
            <a:pPr marL="457200" lvl="1" indent="0" eaLnBrk="1" hangingPunct="1">
              <a:buFontTx/>
              <a:buNone/>
              <a:defRPr/>
            </a:pPr>
            <a:endParaRPr lang="en-US" dirty="0" smtClean="0"/>
          </a:p>
          <a:p>
            <a:pPr eaLnBrk="1" hangingPunct="1">
              <a:defRPr/>
            </a:pP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15</a:t>
            </a:r>
            <a:endParaRPr lang="en-US" dirty="0"/>
          </a:p>
        </p:txBody>
      </p:sp>
    </p:spTree>
    <p:extLst>
      <p:ext uri="{BB962C8B-B14F-4D97-AF65-F5344CB8AC3E}">
        <p14:creationId xmlns:p14="http://schemas.microsoft.com/office/powerpoint/2010/main" val="1025112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a:defRPr/>
            </a:pPr>
            <a:r>
              <a:rPr lang="en-US" dirty="0" smtClean="0"/>
              <a:t/>
            </a:r>
            <a:br>
              <a:rPr lang="en-US" dirty="0" smtClean="0"/>
            </a:br>
            <a:r>
              <a:rPr lang="en-US" dirty="0"/>
              <a:t/>
            </a:r>
            <a:br>
              <a:rPr lang="en-US" dirty="0"/>
            </a:br>
            <a:r>
              <a:rPr lang="en-US" dirty="0" smtClean="0"/>
              <a:t/>
            </a:r>
            <a:br>
              <a:rPr lang="en-US" dirty="0" smtClean="0"/>
            </a:br>
            <a:r>
              <a:rPr lang="en-US" dirty="0" smtClean="0"/>
              <a:t>Taxable Sales By Campgrounds</a:t>
            </a:r>
            <a:br>
              <a:rPr lang="en-US" dirty="0" smtClean="0"/>
            </a:br>
            <a:r>
              <a:rPr lang="en-US" sz="3200" dirty="0"/>
              <a:t>Sales from Vending Machines</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pPr>
              <a:defRPr/>
            </a:pPr>
            <a:endParaRPr lang="en-US" sz="2400" dirty="0" smtClean="0">
              <a:effectLst/>
            </a:endParaRPr>
          </a:p>
          <a:p>
            <a:pPr>
              <a:defRPr/>
            </a:pPr>
            <a:endParaRPr lang="en-US" sz="2400" dirty="0">
              <a:effectLst/>
            </a:endParaRPr>
          </a:p>
          <a:p>
            <a:pPr>
              <a:defRPr/>
            </a:pPr>
            <a:r>
              <a:rPr lang="en-US" sz="2400" dirty="0" smtClean="0">
                <a:effectLst/>
              </a:rPr>
              <a:t>If </a:t>
            </a:r>
            <a:r>
              <a:rPr lang="en-US" sz="2400" dirty="0">
                <a:effectLst/>
              </a:rPr>
              <a:t>a campground "controls" or is the "operator" of the vending machine, the campground's receipts from taxable sales made through the vending machine are taxable.</a:t>
            </a:r>
            <a:endParaRPr lang="en-US" sz="2400" b="1" dirty="0">
              <a:effectLst/>
            </a:endParaRPr>
          </a:p>
          <a:p>
            <a:pPr marL="0" indent="0">
              <a:buFont typeface="Wingdings" panose="05000000000000000000" pitchFamily="2" charset="2"/>
              <a:buNone/>
              <a:defRPr/>
            </a:pPr>
            <a:endParaRPr lang="en-US" sz="600" b="1" dirty="0">
              <a:effectLst/>
            </a:endParaRPr>
          </a:p>
          <a:p>
            <a:pPr>
              <a:defRPr/>
            </a:pPr>
            <a:r>
              <a:rPr lang="en-US" sz="2400" dirty="0">
                <a:effectLst/>
              </a:rPr>
              <a:t>A campground is considered to have "control" over the vending machine or be the "operator" if </a:t>
            </a:r>
            <a:endParaRPr lang="en-US" sz="2400" dirty="0" smtClean="0">
              <a:effectLst/>
            </a:endParaRPr>
          </a:p>
          <a:p>
            <a:pPr marL="857250" lvl="1" indent="-457200">
              <a:buFont typeface="+mj-lt"/>
              <a:buAutoNum type="arabicPeriod"/>
              <a:defRPr/>
            </a:pPr>
            <a:r>
              <a:rPr lang="en-US" sz="2000" dirty="0" smtClean="0">
                <a:effectLst/>
              </a:rPr>
              <a:t>Campground </a:t>
            </a:r>
            <a:r>
              <a:rPr lang="en-US" sz="2000" dirty="0">
                <a:effectLst/>
              </a:rPr>
              <a:t>has the right to access the machine for stocking, restocking, or removing the receipts from the machine, or </a:t>
            </a:r>
            <a:endParaRPr lang="en-US" sz="2000" dirty="0" smtClean="0">
              <a:effectLst/>
            </a:endParaRPr>
          </a:p>
          <a:p>
            <a:pPr marL="857250" lvl="1" indent="-457200">
              <a:buFont typeface="+mj-lt"/>
              <a:buAutoNum type="arabicPeriod"/>
              <a:defRPr/>
            </a:pPr>
            <a:r>
              <a:rPr lang="en-US" sz="2000" dirty="0" smtClean="0">
                <a:effectLst/>
              </a:rPr>
              <a:t>Campground </a:t>
            </a:r>
            <a:r>
              <a:rPr lang="en-US" sz="2000" dirty="0">
                <a:effectLst/>
              </a:rPr>
              <a:t>owns the tangible personal property sold through the vending machine</a:t>
            </a:r>
            <a:r>
              <a:rPr lang="en-US" sz="2000" dirty="0" smtClean="0">
                <a:effectLst/>
              </a:rPr>
              <a:t>.</a:t>
            </a:r>
          </a:p>
          <a:p>
            <a:pPr marL="857250" lvl="1" indent="-457200">
              <a:buFont typeface="+mj-lt"/>
              <a:buAutoNum type="arabicPeriod"/>
              <a:defRPr/>
            </a:pPr>
            <a:endParaRPr lang="en-US" sz="600" b="1" dirty="0">
              <a:effectLst/>
            </a:endParaRP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16</a:t>
            </a:r>
            <a:endParaRPr lang="en-US" dirty="0"/>
          </a:p>
        </p:txBody>
      </p:sp>
    </p:spTree>
    <p:extLst>
      <p:ext uri="{BB962C8B-B14F-4D97-AF65-F5344CB8AC3E}">
        <p14:creationId xmlns:p14="http://schemas.microsoft.com/office/powerpoint/2010/main" val="1844214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a:t/>
            </a:r>
            <a:br>
              <a:rPr lang="en-US" dirty="0"/>
            </a:br>
            <a:r>
              <a:rPr lang="en-US" dirty="0" smtClean="0"/>
              <a:t/>
            </a:r>
            <a:br>
              <a:rPr lang="en-US" dirty="0" smtClean="0"/>
            </a:br>
            <a:r>
              <a:rPr lang="en-US" dirty="0" smtClean="0"/>
              <a:t>Taxable Sales By Campgrounds</a:t>
            </a:r>
            <a:br>
              <a:rPr lang="en-US" dirty="0" smtClean="0"/>
            </a:br>
            <a:r>
              <a:rPr lang="en-US" sz="3200" dirty="0" smtClean="0"/>
              <a:t>Sales from Vending Machines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1612301"/>
              </p:ext>
            </p:extLst>
          </p:nvPr>
        </p:nvGraphicFramePr>
        <p:xfrm>
          <a:off x="914400" y="2514600"/>
          <a:ext cx="6934200" cy="3903663"/>
        </p:xfrm>
        <a:graphic>
          <a:graphicData uri="http://schemas.openxmlformats.org/drawingml/2006/table">
            <a:tbl>
              <a:tblPr firstRow="1" firstCol="1" bandRow="1">
                <a:tableStyleId>{5C22544A-7EE6-4342-B048-85BDC9FD1C3A}</a:tableStyleId>
              </a:tblPr>
              <a:tblGrid>
                <a:gridCol w="3467100"/>
                <a:gridCol w="3467100"/>
              </a:tblGrid>
              <a:tr h="489863">
                <a:tc>
                  <a:txBody>
                    <a:bodyPr/>
                    <a:lstStyle/>
                    <a:p>
                      <a:pPr marL="0" marR="0" algn="ctr">
                        <a:spcBef>
                          <a:spcPts val="0"/>
                        </a:spcBef>
                        <a:spcAft>
                          <a:spcPts val="0"/>
                        </a:spcAft>
                      </a:pPr>
                      <a:r>
                        <a:rPr lang="en-US" sz="3200" dirty="0">
                          <a:solidFill>
                            <a:schemeClr val="tx1"/>
                          </a:solidFill>
                          <a:effectLst/>
                        </a:rPr>
                        <a:t>Taxable</a:t>
                      </a:r>
                      <a:endParaRPr lang="en-US" sz="3200" dirty="0">
                        <a:solidFill>
                          <a:schemeClr val="tx1"/>
                        </a:solidFill>
                        <a:effectLst/>
                        <a:latin typeface="Times New Roman"/>
                        <a:ea typeface="Times New Roman"/>
                      </a:endParaRPr>
                    </a:p>
                  </a:txBody>
                  <a:tcPr marL="68580" marR="68580" marT="0" marB="0">
                    <a:solidFill>
                      <a:schemeClr val="accent1">
                        <a:lumMod val="60000"/>
                        <a:lumOff val="40000"/>
                      </a:schemeClr>
                    </a:solidFill>
                  </a:tcPr>
                </a:tc>
                <a:tc>
                  <a:txBody>
                    <a:bodyPr/>
                    <a:lstStyle/>
                    <a:p>
                      <a:pPr marL="0" marR="0" algn="ctr">
                        <a:spcBef>
                          <a:spcPts val="0"/>
                        </a:spcBef>
                        <a:spcAft>
                          <a:spcPts val="0"/>
                        </a:spcAft>
                      </a:pPr>
                      <a:r>
                        <a:rPr lang="en-US" sz="3200" dirty="0">
                          <a:solidFill>
                            <a:schemeClr val="tx1"/>
                          </a:solidFill>
                          <a:effectLst/>
                        </a:rPr>
                        <a:t>Not Taxable</a:t>
                      </a:r>
                      <a:endParaRPr lang="en-US" sz="3200" dirty="0">
                        <a:solidFill>
                          <a:schemeClr val="tx1"/>
                        </a:solidFill>
                        <a:effectLst/>
                        <a:latin typeface="Times New Roman"/>
                        <a:ea typeface="Times New Roman"/>
                      </a:endParaRPr>
                    </a:p>
                  </a:txBody>
                  <a:tcPr marL="68580" marR="68580" marT="0" marB="0">
                    <a:solidFill>
                      <a:schemeClr val="accent1">
                        <a:lumMod val="60000"/>
                        <a:lumOff val="40000"/>
                      </a:schemeClr>
                    </a:solidFill>
                  </a:tcPr>
                </a:tc>
              </a:tr>
              <a:tr h="3413800">
                <a:tc>
                  <a:txBody>
                    <a:bodyPr/>
                    <a:lstStyle/>
                    <a:p>
                      <a:pPr marL="0" marR="0">
                        <a:spcBef>
                          <a:spcPts val="0"/>
                        </a:spcBef>
                        <a:spcAft>
                          <a:spcPts val="0"/>
                        </a:spcAft>
                      </a:pPr>
                      <a:r>
                        <a:rPr lang="en-US" sz="3200" dirty="0">
                          <a:solidFill>
                            <a:schemeClr val="tx1"/>
                          </a:solidFill>
                          <a:effectLst/>
                        </a:rPr>
                        <a:t>Candy</a:t>
                      </a:r>
                    </a:p>
                    <a:p>
                      <a:pPr marL="0" marR="0">
                        <a:spcBef>
                          <a:spcPts val="0"/>
                        </a:spcBef>
                        <a:spcAft>
                          <a:spcPts val="0"/>
                        </a:spcAft>
                      </a:pPr>
                      <a:r>
                        <a:rPr lang="en-US" sz="3200" dirty="0">
                          <a:solidFill>
                            <a:schemeClr val="tx1"/>
                          </a:solidFill>
                          <a:effectLst/>
                        </a:rPr>
                        <a:t>Soft Drinks</a:t>
                      </a:r>
                    </a:p>
                    <a:p>
                      <a:pPr marL="0" marR="0">
                        <a:spcBef>
                          <a:spcPts val="0"/>
                        </a:spcBef>
                        <a:spcAft>
                          <a:spcPts val="0"/>
                        </a:spcAft>
                      </a:pPr>
                      <a:r>
                        <a:rPr lang="en-US" sz="3200" dirty="0" smtClean="0">
                          <a:solidFill>
                            <a:schemeClr val="tx1"/>
                          </a:solidFill>
                          <a:effectLst/>
                        </a:rPr>
                        <a:t>Hygiene </a:t>
                      </a:r>
                      <a:r>
                        <a:rPr lang="en-US" sz="3200" dirty="0">
                          <a:solidFill>
                            <a:schemeClr val="tx1"/>
                          </a:solidFill>
                          <a:effectLst/>
                        </a:rPr>
                        <a:t>Products</a:t>
                      </a:r>
                    </a:p>
                    <a:p>
                      <a:pPr marL="0" marR="0">
                        <a:spcBef>
                          <a:spcPts val="0"/>
                        </a:spcBef>
                        <a:spcAft>
                          <a:spcPts val="0"/>
                        </a:spcAft>
                      </a:pPr>
                      <a:r>
                        <a:rPr lang="en-US" sz="3200" dirty="0">
                          <a:solidFill>
                            <a:schemeClr val="tx1"/>
                          </a:solidFill>
                          <a:effectLst/>
                        </a:rPr>
                        <a:t>Medicines</a:t>
                      </a:r>
                    </a:p>
                    <a:p>
                      <a:pPr marL="0" marR="0">
                        <a:spcBef>
                          <a:spcPts val="0"/>
                        </a:spcBef>
                        <a:spcAft>
                          <a:spcPts val="0"/>
                        </a:spcAft>
                      </a:pPr>
                      <a:r>
                        <a:rPr lang="en-US" sz="3200" dirty="0">
                          <a:solidFill>
                            <a:schemeClr val="tx1"/>
                          </a:solidFill>
                          <a:effectLst/>
                        </a:rPr>
                        <a:t>Sunscreen</a:t>
                      </a:r>
                    </a:p>
                    <a:p>
                      <a:pPr marL="0" marR="0">
                        <a:spcBef>
                          <a:spcPts val="0"/>
                        </a:spcBef>
                        <a:spcAft>
                          <a:spcPts val="0"/>
                        </a:spcAft>
                      </a:pPr>
                      <a:r>
                        <a:rPr lang="en-US" sz="3200" dirty="0">
                          <a:solidFill>
                            <a:schemeClr val="tx1"/>
                          </a:solidFill>
                          <a:effectLst/>
                        </a:rPr>
                        <a:t>Toys</a:t>
                      </a:r>
                      <a:endParaRPr lang="en-US" sz="3200" dirty="0">
                        <a:solidFill>
                          <a:schemeClr val="tx1"/>
                        </a:solidFill>
                        <a:effectLst/>
                        <a:latin typeface="Times New Roman"/>
                        <a:ea typeface="Times New Roman"/>
                      </a:endParaRPr>
                    </a:p>
                  </a:txBody>
                  <a:tcPr marL="68580" marR="68580" marT="0" marB="0">
                    <a:solidFill>
                      <a:schemeClr val="bg1">
                        <a:lumMod val="85000"/>
                      </a:schemeClr>
                    </a:solidFill>
                  </a:tcPr>
                </a:tc>
                <a:tc>
                  <a:txBody>
                    <a:bodyPr/>
                    <a:lstStyle/>
                    <a:p>
                      <a:pPr marL="0" marR="0">
                        <a:spcBef>
                          <a:spcPts val="0"/>
                        </a:spcBef>
                        <a:spcAft>
                          <a:spcPts val="0"/>
                        </a:spcAft>
                      </a:pPr>
                      <a:r>
                        <a:rPr lang="en-US" sz="3200" b="1" dirty="0">
                          <a:effectLst/>
                        </a:rPr>
                        <a:t>Chips</a:t>
                      </a:r>
                    </a:p>
                    <a:p>
                      <a:pPr marL="0" marR="0">
                        <a:spcBef>
                          <a:spcPts val="0"/>
                        </a:spcBef>
                        <a:spcAft>
                          <a:spcPts val="0"/>
                        </a:spcAft>
                      </a:pPr>
                      <a:r>
                        <a:rPr lang="en-US" sz="3200" b="1" dirty="0">
                          <a:effectLst/>
                        </a:rPr>
                        <a:t>Milk (in carton)</a:t>
                      </a:r>
                    </a:p>
                    <a:p>
                      <a:pPr marL="0" marR="0">
                        <a:spcBef>
                          <a:spcPts val="0"/>
                        </a:spcBef>
                        <a:spcAft>
                          <a:spcPts val="0"/>
                        </a:spcAft>
                      </a:pPr>
                      <a:r>
                        <a:rPr lang="en-US" sz="3200" b="1" dirty="0">
                          <a:effectLst/>
                        </a:rPr>
                        <a:t>Water </a:t>
                      </a:r>
                      <a:r>
                        <a:rPr lang="en-US" sz="2400" b="1" dirty="0">
                          <a:effectLst/>
                        </a:rPr>
                        <a:t>(unsweetened)</a:t>
                      </a:r>
                    </a:p>
                    <a:p>
                      <a:pPr marL="0" marR="0">
                        <a:spcBef>
                          <a:spcPts val="0"/>
                        </a:spcBef>
                        <a:spcAft>
                          <a:spcPts val="0"/>
                        </a:spcAft>
                      </a:pPr>
                      <a:r>
                        <a:rPr lang="en-US" sz="3200" b="1" dirty="0" smtClean="0">
                          <a:effectLst/>
                        </a:rPr>
                        <a:t>Cookies</a:t>
                      </a:r>
                    </a:p>
                    <a:p>
                      <a:pPr marL="0" marR="0">
                        <a:spcBef>
                          <a:spcPts val="0"/>
                        </a:spcBef>
                        <a:spcAft>
                          <a:spcPts val="0"/>
                        </a:spcAft>
                      </a:pPr>
                      <a:r>
                        <a:rPr lang="en-US" sz="3200" b="1" dirty="0" smtClean="0">
                          <a:effectLst/>
                        </a:rPr>
                        <a:t>Popsicles</a:t>
                      </a:r>
                      <a:endParaRPr lang="en-US" sz="3200" b="1" dirty="0">
                        <a:effectLst/>
                      </a:endParaRPr>
                    </a:p>
                    <a:p>
                      <a:pPr marL="0" marR="0">
                        <a:spcBef>
                          <a:spcPts val="0"/>
                        </a:spcBef>
                        <a:spcAft>
                          <a:spcPts val="0"/>
                        </a:spcAft>
                      </a:pPr>
                      <a:r>
                        <a:rPr lang="en-US" sz="3200" b="1" dirty="0">
                          <a:effectLst/>
                        </a:rPr>
                        <a:t>Newspapers</a:t>
                      </a:r>
                      <a:endParaRPr lang="en-US" sz="3200" b="1" dirty="0">
                        <a:effectLst/>
                        <a:latin typeface="Times New Roman"/>
                        <a:ea typeface="Times New Roman"/>
                      </a:endParaRPr>
                    </a:p>
                  </a:txBody>
                  <a:tcPr marL="68580" marR="68580" marT="0" marB="0">
                    <a:solidFill>
                      <a:schemeClr val="bg1">
                        <a:lumMod val="85000"/>
                      </a:schemeClr>
                    </a:solidFill>
                  </a:tcPr>
                </a:tc>
              </a:tr>
            </a:tbl>
          </a:graphicData>
        </a:graphic>
      </p:graphicFrame>
      <p:sp>
        <p:nvSpPr>
          <p:cNvPr id="5" name="Slide Number Placeholder 3"/>
          <p:cNvSpPr>
            <a:spLocks noGrp="1"/>
          </p:cNvSpPr>
          <p:nvPr>
            <p:ph type="sldNum" sz="quarter" idx="12"/>
          </p:nvPr>
        </p:nvSpPr>
        <p:spPr>
          <a:xfrm>
            <a:off x="6553200" y="6356350"/>
            <a:ext cx="2133600" cy="365125"/>
          </a:xfrm>
        </p:spPr>
        <p:txBody>
          <a:bodyPr/>
          <a:lstStyle/>
          <a:p>
            <a:r>
              <a:rPr lang="en-US" dirty="0" smtClean="0"/>
              <a:t>17</a:t>
            </a:r>
            <a:endParaRPr lang="en-US" dirty="0"/>
          </a:p>
        </p:txBody>
      </p:sp>
    </p:spTree>
    <p:extLst>
      <p:ext uri="{BB962C8B-B14F-4D97-AF65-F5344CB8AC3E}">
        <p14:creationId xmlns:p14="http://schemas.microsoft.com/office/powerpoint/2010/main" val="2334781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a:t/>
            </a:r>
            <a:br>
              <a:rPr lang="en-US" dirty="0"/>
            </a:br>
            <a:r>
              <a:rPr lang="en-US" dirty="0" smtClean="0"/>
              <a:t/>
            </a:r>
            <a:br>
              <a:rPr lang="en-US" dirty="0" smtClean="0"/>
            </a:br>
            <a:r>
              <a:rPr lang="en-US" dirty="0" smtClean="0"/>
              <a:t>Taxable Sales By Campgrounds</a:t>
            </a:r>
            <a:br>
              <a:rPr lang="en-US" dirty="0" smtClean="0"/>
            </a:br>
            <a:r>
              <a:rPr lang="en-US" sz="3200" dirty="0" smtClean="0"/>
              <a:t>Amusement Devices</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p>
          <a:p>
            <a:pPr marL="0" indent="0">
              <a:buFont typeface="Wingdings" panose="05000000000000000000" pitchFamily="2" charset="2"/>
              <a:buNone/>
              <a:defRPr/>
            </a:pPr>
            <a:endParaRPr lang="en-US" dirty="0"/>
          </a:p>
          <a:p>
            <a:pPr marL="0" indent="0">
              <a:buFont typeface="Wingdings" panose="05000000000000000000" pitchFamily="2" charset="2"/>
              <a:buNone/>
              <a:defRPr/>
            </a:pPr>
            <a:r>
              <a:rPr lang="en-US" dirty="0" smtClean="0"/>
              <a:t>If campground "controls" or is the "operator" of:</a:t>
            </a:r>
          </a:p>
          <a:p>
            <a:pPr lvl="1">
              <a:defRPr/>
            </a:pPr>
            <a:r>
              <a:rPr lang="en-US" dirty="0" smtClean="0"/>
              <a:t>Video games</a:t>
            </a:r>
          </a:p>
          <a:p>
            <a:pPr lvl="1">
              <a:defRPr/>
            </a:pPr>
            <a:r>
              <a:rPr lang="en-US" dirty="0" smtClean="0"/>
              <a:t>Pool tables</a:t>
            </a:r>
          </a:p>
          <a:p>
            <a:pPr lvl="1">
              <a:defRPr/>
            </a:pPr>
            <a:r>
              <a:rPr lang="en-US" dirty="0" smtClean="0"/>
              <a:t>Pinball machines</a:t>
            </a:r>
          </a:p>
          <a:p>
            <a:pPr lvl="1">
              <a:defRPr/>
            </a:pPr>
            <a:r>
              <a:rPr lang="en-US" dirty="0" smtClean="0"/>
              <a:t>Foosball machines</a:t>
            </a:r>
          </a:p>
          <a:p>
            <a:pPr lvl="1">
              <a:defRPr/>
            </a:pPr>
            <a:r>
              <a:rPr lang="en-US" dirty="0" smtClean="0"/>
              <a:t>Other amusement devices</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18</a:t>
            </a:r>
            <a:endParaRPr lang="en-US" dirty="0"/>
          </a:p>
        </p:txBody>
      </p:sp>
    </p:spTree>
    <p:extLst>
      <p:ext uri="{BB962C8B-B14F-4D97-AF65-F5344CB8AC3E}">
        <p14:creationId xmlns:p14="http://schemas.microsoft.com/office/powerpoint/2010/main" val="4292553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a:t/>
            </a:r>
            <a:br>
              <a:rPr lang="en-US" dirty="0"/>
            </a:br>
            <a:r>
              <a:rPr lang="en-US" dirty="0" smtClean="0"/>
              <a:t/>
            </a:r>
            <a:br>
              <a:rPr lang="en-US" dirty="0" smtClean="0"/>
            </a:br>
            <a:r>
              <a:rPr lang="en-US" dirty="0" smtClean="0"/>
              <a:t>Taxable Sales By Campgrounds</a:t>
            </a:r>
            <a:br>
              <a:rPr lang="en-US" dirty="0" smtClean="0"/>
            </a:br>
            <a:r>
              <a:rPr lang="en-US" sz="2800" dirty="0" smtClean="0"/>
              <a:t>Sales from Vending Machines/Amusement Devices</a:t>
            </a:r>
            <a:endParaRPr lang="en-US" sz="2800"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effectLst/>
            </a:endParaRPr>
          </a:p>
          <a:p>
            <a:pPr marL="0" indent="0">
              <a:buFont typeface="Wingdings" panose="05000000000000000000" pitchFamily="2" charset="2"/>
              <a:buNone/>
              <a:defRPr/>
            </a:pPr>
            <a:endParaRPr lang="en-US" dirty="0">
              <a:effectLst/>
            </a:endParaRPr>
          </a:p>
          <a:p>
            <a:pPr marL="0" indent="0">
              <a:buFont typeface="Wingdings" panose="05000000000000000000" pitchFamily="2" charset="2"/>
              <a:buNone/>
              <a:defRPr/>
            </a:pPr>
            <a:endParaRPr lang="en-US" dirty="0" smtClean="0">
              <a:effectLst/>
            </a:endParaRPr>
          </a:p>
          <a:p>
            <a:pPr marL="0" indent="0">
              <a:buFont typeface="Wingdings" panose="05000000000000000000" pitchFamily="2" charset="2"/>
              <a:buNone/>
              <a:defRPr/>
            </a:pPr>
            <a:r>
              <a:rPr lang="en-US" dirty="0" smtClean="0">
                <a:effectLst/>
              </a:rPr>
              <a:t>Commissions </a:t>
            </a:r>
            <a:r>
              <a:rPr lang="en-US" dirty="0" smtClean="0">
                <a:effectLst/>
              </a:rPr>
              <a:t>received from a 3rd </a:t>
            </a:r>
            <a:r>
              <a:rPr lang="en-US" dirty="0" smtClean="0">
                <a:effectLst/>
              </a:rPr>
              <a:t>party who "controls" or is the "operator" of vending machines, video games, and amusement devices are </a:t>
            </a:r>
            <a:r>
              <a:rPr lang="en-US" b="1" dirty="0" smtClean="0">
                <a:effectLst/>
              </a:rPr>
              <a:t>not</a:t>
            </a:r>
            <a:r>
              <a:rPr lang="en-US" dirty="0" smtClean="0">
                <a:effectLst/>
              </a:rPr>
              <a:t> taxable. (3rd party must report tax.)</a:t>
            </a: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19</a:t>
            </a:r>
          </a:p>
        </p:txBody>
      </p:sp>
    </p:spTree>
    <p:extLst>
      <p:ext uri="{BB962C8B-B14F-4D97-AF65-F5344CB8AC3E}">
        <p14:creationId xmlns:p14="http://schemas.microsoft.com/office/powerpoint/2010/main" val="3045186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4400" dirty="0" smtClean="0"/>
              <a:t>Publication 239, Campgrounds</a:t>
            </a:r>
          </a:p>
          <a:p>
            <a:pPr marL="0" indent="0" algn="ctr">
              <a:buNone/>
            </a:pPr>
            <a:r>
              <a:rPr lang="en-US" sz="3600" i="1" dirty="0" smtClean="0"/>
              <a:t>How Do Wisconsin Sales and Use Taxes Affect Your Operations?</a:t>
            </a:r>
          </a:p>
          <a:p>
            <a:pPr marL="0" indent="0">
              <a:buNone/>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2</a:t>
            </a:fld>
            <a:endParaRPr lang="en-US" dirty="0"/>
          </a:p>
        </p:txBody>
      </p:sp>
    </p:spTree>
    <p:extLst>
      <p:ext uri="{BB962C8B-B14F-4D97-AF65-F5344CB8AC3E}">
        <p14:creationId xmlns:p14="http://schemas.microsoft.com/office/powerpoint/2010/main" val="1446380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a:t/>
            </a:r>
            <a:br>
              <a:rPr lang="en-US" dirty="0"/>
            </a:br>
            <a:r>
              <a:rPr lang="en-US" dirty="0" smtClean="0"/>
              <a:t/>
            </a:r>
            <a:br>
              <a:rPr lang="en-US" dirty="0" smtClean="0"/>
            </a:br>
            <a:r>
              <a:rPr lang="en-US" dirty="0" smtClean="0"/>
              <a:t>Sales of Electricity</a:t>
            </a:r>
            <a:endParaRPr lang="en-US" dirty="0"/>
          </a:p>
        </p:txBody>
      </p:sp>
      <p:sp>
        <p:nvSpPr>
          <p:cNvPr id="3" name="Content Placeholder 2"/>
          <p:cNvSpPr>
            <a:spLocks noGrp="1"/>
          </p:cNvSpPr>
          <p:nvPr>
            <p:ph idx="1"/>
          </p:nvPr>
        </p:nvSpPr>
        <p:spPr/>
        <p:txBody>
          <a:bodyPr>
            <a:normAutofit lnSpcReduction="10000"/>
          </a:bodyPr>
          <a:lstStyle/>
          <a:p>
            <a:pPr>
              <a:defRPr/>
            </a:pPr>
            <a:endParaRPr lang="en-US" dirty="0" smtClean="0"/>
          </a:p>
          <a:p>
            <a:pPr>
              <a:defRPr/>
            </a:pPr>
            <a:endParaRPr lang="en-US" dirty="0"/>
          </a:p>
          <a:p>
            <a:pPr>
              <a:defRPr/>
            </a:pPr>
            <a:r>
              <a:rPr lang="en-US" sz="2400" dirty="0" smtClean="0"/>
              <a:t>Campground's </a:t>
            </a:r>
            <a:r>
              <a:rPr lang="en-US" sz="2400" dirty="0" smtClean="0"/>
              <a:t>charge includes electricity</a:t>
            </a:r>
          </a:p>
          <a:p>
            <a:pPr lvl="1">
              <a:defRPr/>
            </a:pPr>
            <a:r>
              <a:rPr lang="en-US" sz="2400" dirty="0" smtClean="0"/>
              <a:t>Sale is taxable</a:t>
            </a:r>
          </a:p>
          <a:p>
            <a:pPr lvl="1">
              <a:defRPr/>
            </a:pPr>
            <a:r>
              <a:rPr lang="en-US" sz="2400" dirty="0" smtClean="0"/>
              <a:t>Campground pays tax on purchase of electricity</a:t>
            </a:r>
          </a:p>
          <a:p>
            <a:pPr lvl="1">
              <a:defRPr/>
            </a:pPr>
            <a:endParaRPr lang="en-US" sz="2400" dirty="0"/>
          </a:p>
          <a:p>
            <a:pPr>
              <a:defRPr/>
            </a:pPr>
            <a:r>
              <a:rPr lang="en-US" sz="2400" dirty="0" smtClean="0"/>
              <a:t>Charge for electricity is separate and optional</a:t>
            </a:r>
          </a:p>
          <a:p>
            <a:pPr lvl="1">
              <a:defRPr/>
            </a:pPr>
            <a:r>
              <a:rPr lang="en-US" sz="2400" dirty="0" smtClean="0"/>
              <a:t>Sale is taxable</a:t>
            </a:r>
          </a:p>
          <a:p>
            <a:pPr lvl="1">
              <a:defRPr/>
            </a:pPr>
            <a:r>
              <a:rPr lang="en-US" sz="2400" dirty="0" smtClean="0"/>
              <a:t>Campground can purchase that electricity without tax for resale</a:t>
            </a:r>
            <a:endParaRPr lang="en-US" sz="2400"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20</a:t>
            </a:r>
            <a:endParaRPr lang="en-US" dirty="0"/>
          </a:p>
        </p:txBody>
      </p:sp>
    </p:spTree>
    <p:extLst>
      <p:ext uri="{BB962C8B-B14F-4D97-AF65-F5344CB8AC3E}">
        <p14:creationId xmlns:p14="http://schemas.microsoft.com/office/powerpoint/2010/main" val="2440819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a:t/>
            </a:r>
            <a:br>
              <a:rPr lang="en-US" dirty="0"/>
            </a:br>
            <a:r>
              <a:rPr lang="en-US" dirty="0" smtClean="0"/>
              <a:t>What is Separate and Optional?</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p>
          <a:p>
            <a:pPr marL="0" indent="0">
              <a:buFont typeface="Wingdings" panose="05000000000000000000" pitchFamily="2" charset="2"/>
              <a:buNone/>
              <a:defRPr/>
            </a:pPr>
            <a:r>
              <a:rPr lang="en-US" dirty="0" smtClean="0"/>
              <a:t>If customer </a:t>
            </a:r>
            <a:r>
              <a:rPr lang="en-US" u="sng" dirty="0" smtClean="0"/>
              <a:t>can</a:t>
            </a:r>
            <a:r>
              <a:rPr lang="en-US" dirty="0" smtClean="0"/>
              <a:t> pay a lesser amount for the SAME campsite without the electricity, the electricity </a:t>
            </a:r>
            <a:r>
              <a:rPr lang="en-US" b="1" dirty="0" smtClean="0"/>
              <a:t>is separate and optional</a:t>
            </a:r>
            <a:r>
              <a:rPr lang="en-US" dirty="0" smtClean="0"/>
              <a:t>.</a:t>
            </a:r>
          </a:p>
          <a:p>
            <a:pPr marL="0" indent="0">
              <a:buFont typeface="Wingdings" panose="05000000000000000000" pitchFamily="2" charset="2"/>
              <a:buNone/>
              <a:defRPr/>
            </a:pPr>
            <a:endParaRPr lang="en-US" sz="1400" dirty="0"/>
          </a:p>
          <a:p>
            <a:pPr marL="0" indent="0">
              <a:buFont typeface="Wingdings" panose="05000000000000000000" pitchFamily="2" charset="2"/>
              <a:buNone/>
              <a:defRPr/>
            </a:pPr>
            <a:r>
              <a:rPr lang="en-US" dirty="0" smtClean="0"/>
              <a:t>If customer </a:t>
            </a:r>
            <a:r>
              <a:rPr lang="en-US" u="sng" dirty="0" smtClean="0"/>
              <a:t>cannot</a:t>
            </a:r>
            <a:r>
              <a:rPr lang="en-US" dirty="0" smtClean="0"/>
              <a:t> </a:t>
            </a:r>
            <a:r>
              <a:rPr lang="en-US" dirty="0"/>
              <a:t>pay a lesser amount for the SAME campsite without the electricity, </a:t>
            </a:r>
            <a:r>
              <a:rPr lang="en-US" dirty="0" smtClean="0"/>
              <a:t>the electricity is part of the charge for the campsite (i.e., </a:t>
            </a:r>
            <a:r>
              <a:rPr lang="en-US" b="1" dirty="0" smtClean="0"/>
              <a:t>is NOT separate and optional</a:t>
            </a:r>
            <a:r>
              <a:rPr lang="en-US" dirty="0" smtClean="0"/>
              <a:t>).</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21</a:t>
            </a:r>
            <a:endParaRPr lang="en-US" dirty="0"/>
          </a:p>
        </p:txBody>
      </p:sp>
    </p:spTree>
    <p:extLst>
      <p:ext uri="{BB962C8B-B14F-4D97-AF65-F5344CB8AC3E}">
        <p14:creationId xmlns:p14="http://schemas.microsoft.com/office/powerpoint/2010/main" val="2480608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dirty="0" smtClean="0"/>
              <a:t/>
            </a:r>
            <a:br>
              <a:rPr lang="en-US" dirty="0" smtClean="0"/>
            </a:br>
            <a:r>
              <a:rPr lang="en-US" dirty="0"/>
              <a:t/>
            </a:r>
            <a:br>
              <a:rPr lang="en-US" dirty="0"/>
            </a:br>
            <a:r>
              <a:rPr lang="en-US" dirty="0" smtClean="0"/>
              <a:t>Example 1</a:t>
            </a:r>
            <a:endParaRPr lang="en-US" dirty="0"/>
          </a:p>
        </p:txBody>
      </p:sp>
      <p:sp>
        <p:nvSpPr>
          <p:cNvPr id="3" name="Content Placeholder 2"/>
          <p:cNvSpPr>
            <a:spLocks noGrp="1"/>
          </p:cNvSpPr>
          <p:nvPr>
            <p:ph idx="1"/>
          </p:nvPr>
        </p:nvSpPr>
        <p:spPr/>
        <p:txBody>
          <a:bodyPr>
            <a:normAutofit lnSpcReduction="10000"/>
          </a:bodyPr>
          <a:lstStyle/>
          <a:p>
            <a:pPr marL="0" indent="0">
              <a:buFont typeface="Wingdings" panose="05000000000000000000" pitchFamily="2" charset="2"/>
              <a:buNone/>
              <a:defRPr/>
            </a:pPr>
            <a:endParaRPr lang="en-US" sz="2400" dirty="0" smtClean="0"/>
          </a:p>
          <a:p>
            <a:pPr marL="0" indent="0">
              <a:buFont typeface="Wingdings" panose="05000000000000000000" pitchFamily="2" charset="2"/>
              <a:buNone/>
              <a:defRPr/>
            </a:pPr>
            <a:r>
              <a:rPr lang="en-US" sz="2400" dirty="0" smtClean="0"/>
              <a:t>Campground offers campsites for $25 per night. All campsites have electrical hook-ups included. The customer is required to pay $25 per night regardless of whether the electrical hook-up is used. Campground's $25 charge per night is subject to Wisconsin sales tax as an admission to an amusement, entertainment, or recreational facility.</a:t>
            </a:r>
          </a:p>
          <a:p>
            <a:pPr marL="0" indent="0">
              <a:buFont typeface="Wingdings" panose="05000000000000000000" pitchFamily="2" charset="2"/>
              <a:buNone/>
              <a:defRPr/>
            </a:pPr>
            <a:endParaRPr lang="en-US" sz="2400" dirty="0" smtClean="0"/>
          </a:p>
          <a:p>
            <a:pPr marL="0" indent="0">
              <a:buFont typeface="Wingdings" panose="05000000000000000000" pitchFamily="2" charset="2"/>
              <a:buNone/>
              <a:defRPr/>
            </a:pPr>
            <a:r>
              <a:rPr lang="en-US" sz="2400" dirty="0" smtClean="0"/>
              <a:t>Campground's purchases of the electricity supplied to the campsites are also subject to Wisconsin sales or use tax. Campground is the consumer of this electricity provided with the amusement, entertainment, or recreational facility.</a:t>
            </a: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22</a:t>
            </a:r>
            <a:endParaRPr lang="en-US" dirty="0"/>
          </a:p>
        </p:txBody>
      </p:sp>
    </p:spTree>
    <p:extLst>
      <p:ext uri="{BB962C8B-B14F-4D97-AF65-F5344CB8AC3E}">
        <p14:creationId xmlns:p14="http://schemas.microsoft.com/office/powerpoint/2010/main" val="2364578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dirty="0" smtClean="0"/>
              <a:t/>
            </a:r>
            <a:br>
              <a:rPr lang="en-US" dirty="0" smtClean="0"/>
            </a:br>
            <a:r>
              <a:rPr lang="en-US" dirty="0" smtClean="0"/>
              <a:t>Example 2</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0" indent="0">
              <a:buFont typeface="Wingdings" panose="05000000000000000000" pitchFamily="2" charset="2"/>
              <a:buNone/>
              <a:defRPr/>
            </a:pPr>
            <a:r>
              <a:rPr lang="en-US" sz="2200" dirty="0" smtClean="0"/>
              <a:t>Campground offers campsites for $25 per night. All campsites have electrical hook-ups available. If a customer wants to use the electrical hook-up, Campground charges an additional $5 per night. Campground's $25 charge per night charge for the campsite is subject to Wisconsin sales tax as an admission to an amusement, entertainment, or recreational facility. In addition, the $5 per night charge for electricity is also subject to Wisconsin sales tax.</a:t>
            </a:r>
          </a:p>
          <a:p>
            <a:pPr marL="0" indent="0">
              <a:buFont typeface="Wingdings" panose="05000000000000000000" pitchFamily="2" charset="2"/>
              <a:buNone/>
              <a:defRPr/>
            </a:pPr>
            <a:endParaRPr lang="en-US" sz="2200" dirty="0"/>
          </a:p>
          <a:p>
            <a:pPr marL="0" indent="0">
              <a:buFont typeface="Wingdings" panose="05000000000000000000" pitchFamily="2" charset="2"/>
              <a:buNone/>
              <a:defRPr/>
            </a:pPr>
            <a:r>
              <a:rPr lang="en-US" sz="2200" dirty="0" smtClean="0"/>
              <a:t>Campground may purchase the electricity sold for an additional $5 per night without tax for resale because the charge is separate and optional. Campground should provide its electricity supplier with a </a:t>
            </a:r>
            <a:r>
              <a:rPr lang="en-US" sz="2200" dirty="0" smtClean="0">
                <a:hlinkClick r:id="rId2"/>
              </a:rPr>
              <a:t>Wisconsin Sales and Use Tax Exemption Certificate (Form S-211 or S-211E)</a:t>
            </a:r>
            <a:r>
              <a:rPr lang="en-US" sz="2200" dirty="0" smtClean="0"/>
              <a:t> claiming resale, to purchase this electricity without Wisconsin sales or use tax. (</a:t>
            </a:r>
            <a:r>
              <a:rPr lang="en-US" sz="2200" b="1" dirty="0" smtClean="0"/>
              <a:t>Caution:</a:t>
            </a:r>
            <a:r>
              <a:rPr lang="en-US" sz="2200" dirty="0" smtClean="0"/>
              <a:t> Even though Campground may purchase the electricity used at these campsites without tax for resale, Campground must pay Wisconsin sales or use tax on its purchases of electricity used for purposes other than resale, such as in its offices.)</a:t>
            </a: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23</a:t>
            </a:r>
            <a:endParaRPr lang="en-US" dirty="0"/>
          </a:p>
        </p:txBody>
      </p:sp>
    </p:spTree>
    <p:extLst>
      <p:ext uri="{BB962C8B-B14F-4D97-AF65-F5344CB8AC3E}">
        <p14:creationId xmlns:p14="http://schemas.microsoft.com/office/powerpoint/2010/main" val="434359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dirty="0" smtClean="0"/>
              <a:t/>
            </a:r>
            <a:br>
              <a:rPr lang="en-US" dirty="0" smtClean="0"/>
            </a:br>
            <a:r>
              <a:rPr lang="en-US" dirty="0"/>
              <a:t/>
            </a:r>
            <a:br>
              <a:rPr lang="en-US" dirty="0"/>
            </a:br>
            <a:r>
              <a:rPr lang="en-US" dirty="0" smtClean="0"/>
              <a:t>Example 3</a:t>
            </a:r>
            <a:endParaRPr lang="en-US" dirty="0"/>
          </a:p>
        </p:txBody>
      </p:sp>
      <p:sp>
        <p:nvSpPr>
          <p:cNvPr id="3" name="Content Placeholder 2"/>
          <p:cNvSpPr>
            <a:spLocks noGrp="1"/>
          </p:cNvSpPr>
          <p:nvPr>
            <p:ph idx="1"/>
          </p:nvPr>
        </p:nvSpPr>
        <p:spPr/>
        <p:txBody>
          <a:bodyPr>
            <a:normAutofit lnSpcReduction="10000"/>
          </a:bodyPr>
          <a:lstStyle/>
          <a:p>
            <a:pPr marL="0" indent="0">
              <a:buFont typeface="Wingdings" panose="05000000000000000000" pitchFamily="2" charset="2"/>
              <a:buNone/>
              <a:defRPr/>
            </a:pPr>
            <a:endParaRPr lang="en-US" sz="2400" dirty="0" smtClean="0"/>
          </a:p>
          <a:p>
            <a:pPr marL="0" indent="0">
              <a:buFont typeface="Wingdings" panose="05000000000000000000" pitchFamily="2" charset="2"/>
              <a:buNone/>
              <a:defRPr/>
            </a:pPr>
            <a:r>
              <a:rPr lang="en-US" sz="2400" dirty="0" smtClean="0"/>
              <a:t>Campground has two campsite offerings. Type 1 does not include electricity and is $20 per night. Type 2 includes electricity and is $25 per night. Campground </a:t>
            </a:r>
            <a:r>
              <a:rPr lang="en-US" sz="2400" b="1" dirty="0" smtClean="0"/>
              <a:t>does not</a:t>
            </a:r>
            <a:r>
              <a:rPr lang="en-US" sz="2400" dirty="0" smtClean="0"/>
              <a:t> reduce the charge for Type 2 campsites if customers do not want the electricity. Campground's $20 and $25 per night charges are subject to Wisconsin sales tax as admissions to an amusement, entertainment, or recreational facilities.</a:t>
            </a:r>
          </a:p>
          <a:p>
            <a:pPr marL="0" indent="0">
              <a:buFont typeface="Wingdings" panose="05000000000000000000" pitchFamily="2" charset="2"/>
              <a:buNone/>
              <a:defRPr/>
            </a:pPr>
            <a:endParaRPr lang="en-US" sz="2400" dirty="0" smtClean="0"/>
          </a:p>
          <a:p>
            <a:pPr marL="0" indent="0">
              <a:buFont typeface="Wingdings" panose="05000000000000000000" pitchFamily="2" charset="2"/>
              <a:buNone/>
              <a:defRPr/>
            </a:pPr>
            <a:r>
              <a:rPr lang="en-US" sz="2400" dirty="0" smtClean="0"/>
              <a:t>Campground must pay Wisconsin sales or use tax on its purchases of the electricity provided at Type 2 campsites since the electricity charges are not separate and optional.</a:t>
            </a: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24</a:t>
            </a:r>
            <a:endParaRPr lang="en-US" dirty="0"/>
          </a:p>
        </p:txBody>
      </p:sp>
    </p:spTree>
    <p:extLst>
      <p:ext uri="{BB962C8B-B14F-4D97-AF65-F5344CB8AC3E}">
        <p14:creationId xmlns:p14="http://schemas.microsoft.com/office/powerpoint/2010/main" val="1977615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pPr algn="l"/>
            <a:r>
              <a:rPr lang="en-US" dirty="0" smtClean="0"/>
              <a:t>Other Taxable Sales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Internet access services</a:t>
            </a:r>
            <a:endParaRPr lang="en-US" sz="2600" dirty="0" smtClean="0"/>
          </a:p>
          <a:p>
            <a:r>
              <a:rPr lang="en-US" dirty="0" smtClean="0"/>
              <a:t>Cover charges</a:t>
            </a:r>
          </a:p>
          <a:p>
            <a:r>
              <a:rPr lang="en-US" dirty="0" smtClean="0"/>
              <a:t>Sales of used equipment</a:t>
            </a:r>
          </a:p>
          <a:p>
            <a:r>
              <a:rPr lang="en-US" dirty="0" smtClean="0"/>
              <a:t>Campground packages </a:t>
            </a:r>
          </a:p>
          <a:p>
            <a:pPr marL="800100" lvl="2" indent="0">
              <a:buNone/>
            </a:pPr>
            <a:r>
              <a:rPr lang="en-US" dirty="0"/>
              <a:t>The entire charge for campground packages, which includes admission to the campground and its facilities</a:t>
            </a:r>
            <a:r>
              <a:rPr lang="en-US" dirty="0" smtClean="0"/>
              <a:t>, along </a:t>
            </a:r>
            <a:r>
              <a:rPr lang="en-US" dirty="0"/>
              <a:t>with other taxable or nontaxable property or services, is subject to Wisconsin sales tax, assuming </a:t>
            </a:r>
            <a:r>
              <a:rPr lang="en-US" dirty="0" smtClean="0"/>
              <a:t>more than </a:t>
            </a:r>
            <a:r>
              <a:rPr lang="en-US" dirty="0"/>
              <a:t>10 percent of the purchase price and sales price of the package is related to taxable products (e.g., </a:t>
            </a:r>
            <a:r>
              <a:rPr lang="en-US" dirty="0" smtClean="0"/>
              <a:t>prepared food</a:t>
            </a:r>
            <a:r>
              <a:rPr lang="en-US" dirty="0"/>
              <a:t>, admissions).</a:t>
            </a:r>
          </a:p>
        </p:txBody>
      </p:sp>
      <p:sp>
        <p:nvSpPr>
          <p:cNvPr id="4" name="Slide Number Placeholder 3"/>
          <p:cNvSpPr>
            <a:spLocks noGrp="1"/>
          </p:cNvSpPr>
          <p:nvPr>
            <p:ph type="sldNum" sz="quarter" idx="12"/>
          </p:nvPr>
        </p:nvSpPr>
        <p:spPr/>
        <p:txBody>
          <a:bodyPr/>
          <a:lstStyle/>
          <a:p>
            <a:fld id="{653FEDAC-1107-4176-9A6C-9FABD025F120}" type="slidenum">
              <a:rPr lang="en-US" smtClean="0"/>
              <a:t>25</a:t>
            </a:fld>
            <a:endParaRPr lang="en-US" dirty="0"/>
          </a:p>
        </p:txBody>
      </p:sp>
    </p:spTree>
    <p:extLst>
      <p:ext uri="{BB962C8B-B14F-4D97-AF65-F5344CB8AC3E}">
        <p14:creationId xmlns:p14="http://schemas.microsoft.com/office/powerpoint/2010/main" val="1599383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pPr algn="l"/>
            <a:r>
              <a:rPr lang="en-US" dirty="0" smtClean="0"/>
              <a:t/>
            </a:r>
            <a:br>
              <a:rPr lang="en-US" dirty="0" smtClean="0"/>
            </a:br>
            <a:r>
              <a:rPr lang="en-US" dirty="0" smtClean="0"/>
              <a:t>Nontaxable Sales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Food and beverages (except alcoholic beverages, soft drinks, candy, and prepared foods)</a:t>
            </a:r>
          </a:p>
          <a:p>
            <a:r>
              <a:rPr lang="en-US" dirty="0" smtClean="0"/>
              <a:t>Sewage Disposal</a:t>
            </a:r>
          </a:p>
          <a:p>
            <a:r>
              <a:rPr lang="en-US" dirty="0" smtClean="0"/>
              <a:t>Security Access Cards</a:t>
            </a:r>
          </a:p>
          <a:p>
            <a:r>
              <a:rPr lang="en-US" dirty="0" smtClean="0"/>
              <a:t>Damage Fees</a:t>
            </a:r>
          </a:p>
          <a:p>
            <a:r>
              <a:rPr lang="en-US" dirty="0" smtClean="0"/>
              <a:t>Self-Service Laundry Machines</a:t>
            </a:r>
          </a:p>
          <a:p>
            <a:pPr lvl="1"/>
            <a:r>
              <a:rPr lang="en-US" dirty="0" smtClean="0"/>
              <a:t>Includes machines operated by tokens or by magnetic cards</a:t>
            </a:r>
          </a:p>
        </p:txBody>
      </p:sp>
      <p:sp>
        <p:nvSpPr>
          <p:cNvPr id="4" name="Slide Number Placeholder 3"/>
          <p:cNvSpPr>
            <a:spLocks noGrp="1"/>
          </p:cNvSpPr>
          <p:nvPr>
            <p:ph type="sldNum" sz="quarter" idx="12"/>
          </p:nvPr>
        </p:nvSpPr>
        <p:spPr/>
        <p:txBody>
          <a:bodyPr/>
          <a:lstStyle/>
          <a:p>
            <a:fld id="{653FEDAC-1107-4176-9A6C-9FABD025F120}" type="slidenum">
              <a:rPr lang="en-US" smtClean="0"/>
              <a:t>26</a:t>
            </a:fld>
            <a:endParaRPr lang="en-US" dirty="0"/>
          </a:p>
        </p:txBody>
      </p:sp>
    </p:spTree>
    <p:extLst>
      <p:ext uri="{BB962C8B-B14F-4D97-AF65-F5344CB8AC3E}">
        <p14:creationId xmlns:p14="http://schemas.microsoft.com/office/powerpoint/2010/main" val="1773225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Gift Certificates and Product Vouchers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sale of gift certificates is not taxable</a:t>
            </a:r>
          </a:p>
          <a:p>
            <a:r>
              <a:rPr lang="en-US" dirty="0" smtClean="0"/>
              <a:t>The sale of a product voucher (i.e., "good for one night camping") is taxable</a:t>
            </a:r>
          </a:p>
          <a:p>
            <a:r>
              <a:rPr lang="en-US" dirty="0" smtClean="0"/>
              <a:t>3</a:t>
            </a:r>
            <a:r>
              <a:rPr lang="en-US" baseline="30000" dirty="0" smtClean="0"/>
              <a:t>rd</a:t>
            </a:r>
            <a:r>
              <a:rPr lang="en-US" dirty="0" smtClean="0"/>
              <a:t> party promotional company that sells discounted certificates or vouchers:</a:t>
            </a:r>
          </a:p>
          <a:p>
            <a:pPr lvl="1"/>
            <a:r>
              <a:rPr lang="en-US" dirty="0" smtClean="0"/>
              <a:t>3</a:t>
            </a:r>
            <a:r>
              <a:rPr lang="en-US" baseline="30000" dirty="0" smtClean="0"/>
              <a:t>rd</a:t>
            </a:r>
            <a:r>
              <a:rPr lang="en-US" dirty="0" smtClean="0"/>
              <a:t> party does not collect tax</a:t>
            </a:r>
          </a:p>
          <a:p>
            <a:pPr lvl="1"/>
            <a:r>
              <a:rPr lang="en-US" dirty="0" smtClean="0"/>
              <a:t>Seller collects tax when certificate is redeemed</a:t>
            </a:r>
          </a:p>
          <a:p>
            <a:pPr marL="0" indent="0">
              <a:buNone/>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27</a:t>
            </a:fld>
            <a:endParaRPr lang="en-US" dirty="0"/>
          </a:p>
        </p:txBody>
      </p:sp>
    </p:spTree>
    <p:extLst>
      <p:ext uri="{BB962C8B-B14F-4D97-AF65-F5344CB8AC3E}">
        <p14:creationId xmlns:p14="http://schemas.microsoft.com/office/powerpoint/2010/main" val="3774055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
            </a:r>
            <a:br>
              <a:rPr lang="en-US" dirty="0" smtClean="0"/>
            </a:br>
            <a:r>
              <a:rPr lang="en-US" dirty="0" smtClean="0"/>
              <a:t>IV. Campground's Purchases</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a:t>Generally, a campground must pay sales or use tax on its purchases of </a:t>
            </a:r>
            <a:r>
              <a:rPr lang="en-US" dirty="0" smtClean="0"/>
              <a:t>taxable products and services </a:t>
            </a:r>
            <a:r>
              <a:rPr lang="en-US" dirty="0"/>
              <a:t>that it uses in its business.</a:t>
            </a:r>
            <a:endParaRPr lang="en-US" b="1" dirty="0"/>
          </a:p>
          <a:p>
            <a:pPr marL="0" indent="0">
              <a:buNone/>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28</a:t>
            </a:fld>
            <a:endParaRPr lang="en-US" dirty="0"/>
          </a:p>
        </p:txBody>
      </p:sp>
    </p:spTree>
    <p:extLst>
      <p:ext uri="{BB962C8B-B14F-4D97-AF65-F5344CB8AC3E}">
        <p14:creationId xmlns:p14="http://schemas.microsoft.com/office/powerpoint/2010/main" val="31510007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Taxable Purchases</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dirty="0"/>
              <a:t>Advertising brochures and literature used in Wisconsin (Exception: catalogs and their mailing </a:t>
            </a:r>
            <a:r>
              <a:rPr lang="en-US" dirty="0" smtClean="0"/>
              <a:t>envelopes and advertising and promotional direct mail </a:t>
            </a:r>
            <a:r>
              <a:rPr lang="en-US" dirty="0"/>
              <a:t>are exempt)</a:t>
            </a:r>
            <a:endParaRPr lang="en-US" b="1" dirty="0"/>
          </a:p>
          <a:p>
            <a:pPr>
              <a:defRPr/>
            </a:pPr>
            <a:r>
              <a:rPr lang="en-US" dirty="0"/>
              <a:t>Computers, computer supplies, and prewritten computer software</a:t>
            </a:r>
          </a:p>
          <a:p>
            <a:pPr>
              <a:defRPr/>
            </a:pPr>
            <a:r>
              <a:rPr lang="en-US" dirty="0"/>
              <a:t>Cash registers</a:t>
            </a:r>
            <a:endParaRPr lang="en-US" b="1" dirty="0"/>
          </a:p>
          <a:p>
            <a:pPr>
              <a:defRPr/>
            </a:pPr>
            <a:r>
              <a:rPr lang="en-US" dirty="0"/>
              <a:t>Copy machines and supplies</a:t>
            </a:r>
          </a:p>
          <a:p>
            <a:pPr>
              <a:defRPr/>
            </a:pPr>
            <a:r>
              <a:rPr lang="en-US" dirty="0"/>
              <a:t>Digital music downloads and e-books</a:t>
            </a:r>
          </a:p>
          <a:p>
            <a:pPr>
              <a:defRPr/>
            </a:pPr>
            <a:r>
              <a:rPr lang="en-US" dirty="0"/>
              <a:t>Paper, pens, and pencils</a:t>
            </a:r>
            <a:endParaRPr lang="en-US" b="1" dirty="0"/>
          </a:p>
          <a:p>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29</a:t>
            </a:fld>
            <a:endParaRPr lang="en-US" dirty="0"/>
          </a:p>
        </p:txBody>
      </p:sp>
    </p:spTree>
    <p:extLst>
      <p:ext uri="{BB962C8B-B14F-4D97-AF65-F5344CB8AC3E}">
        <p14:creationId xmlns:p14="http://schemas.microsoft.com/office/powerpoint/2010/main" val="2810144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229600" cy="1143000"/>
          </a:xfrm>
        </p:spPr>
        <p:txBody>
          <a:bodyPr/>
          <a:lstStyle/>
          <a:p>
            <a:pPr algn="l"/>
            <a:r>
              <a:rPr lang="en-US" dirty="0" smtClean="0"/>
              <a:t>To Tax or Not To Tax…</a:t>
            </a:r>
            <a:endParaRPr lang="en-US" dirty="0"/>
          </a:p>
        </p:txBody>
      </p:sp>
      <p:sp>
        <p:nvSpPr>
          <p:cNvPr id="3" name="Content Placeholder 2"/>
          <p:cNvSpPr>
            <a:spLocks noGrp="1"/>
          </p:cNvSpPr>
          <p:nvPr>
            <p:ph idx="1"/>
          </p:nvPr>
        </p:nvSpPr>
        <p:spPr/>
        <p:txBody>
          <a:bodyPr>
            <a:normAutofit fontScale="92500"/>
          </a:bodyPr>
          <a:lstStyle/>
          <a:p>
            <a:pPr marL="571500" indent="-571500">
              <a:buAutoNum type="romanUcPeriod"/>
            </a:pPr>
            <a:r>
              <a:rPr lang="en-US" dirty="0" smtClean="0"/>
              <a:t>Introduction</a:t>
            </a:r>
          </a:p>
          <a:p>
            <a:pPr marL="571500" indent="-571500">
              <a:buAutoNum type="romanUcPeriod"/>
            </a:pPr>
            <a:r>
              <a:rPr lang="en-US" dirty="0" smtClean="0"/>
              <a:t>Nature of Sales and Use Tax</a:t>
            </a:r>
          </a:p>
          <a:p>
            <a:pPr marL="571500" indent="-571500">
              <a:buAutoNum type="romanUcPeriod"/>
            </a:pPr>
            <a:r>
              <a:rPr lang="en-US" dirty="0" smtClean="0"/>
              <a:t>Campground's Sales and Rentals to Customers</a:t>
            </a:r>
          </a:p>
          <a:p>
            <a:pPr marL="571500" indent="-571500">
              <a:buAutoNum type="romanUcPeriod"/>
            </a:pPr>
            <a:r>
              <a:rPr lang="en-US" dirty="0" smtClean="0"/>
              <a:t>Campground's Purchases</a:t>
            </a:r>
          </a:p>
          <a:p>
            <a:pPr marL="571500" indent="-571500">
              <a:buAutoNum type="romanUcPeriod"/>
            </a:pPr>
            <a:r>
              <a:rPr lang="en-US" dirty="0" smtClean="0"/>
              <a:t>Alcohol, Beverage, and Tobacco Laws</a:t>
            </a:r>
          </a:p>
          <a:p>
            <a:pPr marL="571500" indent="-571500">
              <a:buAutoNum type="romanUcPeriod"/>
            </a:pPr>
            <a:r>
              <a:rPr lang="en-US" dirty="0" smtClean="0"/>
              <a:t>Keeping Aware of New Sales and Use Tax Developments</a:t>
            </a:r>
          </a:p>
          <a:p>
            <a:pPr marL="571500" indent="-571500">
              <a:buAutoNum type="romanUcPeriod"/>
            </a:pPr>
            <a:r>
              <a:rPr lang="en-US" dirty="0" smtClean="0"/>
              <a:t>Do You Have Questions or Need Assistance</a:t>
            </a:r>
          </a:p>
        </p:txBody>
      </p:sp>
      <p:sp>
        <p:nvSpPr>
          <p:cNvPr id="4" name="Slide Number Placeholder 3"/>
          <p:cNvSpPr>
            <a:spLocks noGrp="1"/>
          </p:cNvSpPr>
          <p:nvPr>
            <p:ph type="sldNum" sz="quarter" idx="12"/>
          </p:nvPr>
        </p:nvSpPr>
        <p:spPr/>
        <p:txBody>
          <a:bodyPr/>
          <a:lstStyle/>
          <a:p>
            <a:fld id="{653FEDAC-1107-4176-9A6C-9FABD025F120}" type="slidenum">
              <a:rPr lang="en-US" smtClean="0"/>
              <a:t>3</a:t>
            </a:fld>
            <a:endParaRPr lang="en-US" dirty="0"/>
          </a:p>
        </p:txBody>
      </p:sp>
    </p:spTree>
    <p:extLst>
      <p:ext uri="{BB962C8B-B14F-4D97-AF65-F5344CB8AC3E}">
        <p14:creationId xmlns:p14="http://schemas.microsoft.com/office/powerpoint/2010/main" val="29721278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Taxable Purchases, cont.</a:t>
            </a:r>
            <a:endParaRPr lang="en-US" dirty="0"/>
          </a:p>
        </p:txBody>
      </p:sp>
      <p:sp>
        <p:nvSpPr>
          <p:cNvPr id="3" name="Content Placeholder 2"/>
          <p:cNvSpPr>
            <a:spLocks noGrp="1"/>
          </p:cNvSpPr>
          <p:nvPr>
            <p:ph idx="1"/>
          </p:nvPr>
        </p:nvSpPr>
        <p:spPr/>
        <p:txBody>
          <a:bodyPr>
            <a:normAutofit lnSpcReduction="10000"/>
          </a:bodyPr>
          <a:lstStyle/>
          <a:p>
            <a:pPr>
              <a:defRPr/>
            </a:pPr>
            <a:r>
              <a:rPr lang="en-US" dirty="0"/>
              <a:t>Motor vehicles and other equipment used by the owner in the operation of the campground</a:t>
            </a:r>
            <a:endParaRPr lang="en-US" b="1" dirty="0"/>
          </a:p>
          <a:p>
            <a:pPr>
              <a:defRPr/>
            </a:pPr>
            <a:r>
              <a:rPr lang="en-US" dirty="0"/>
              <a:t>Cleaning supplies</a:t>
            </a:r>
            <a:endParaRPr lang="en-US" b="1" dirty="0"/>
          </a:p>
          <a:p>
            <a:pPr>
              <a:defRPr/>
            </a:pPr>
            <a:r>
              <a:rPr lang="en-US" dirty="0"/>
              <a:t>Ice machines</a:t>
            </a:r>
            <a:endParaRPr lang="en-US" b="1" dirty="0"/>
          </a:p>
          <a:p>
            <a:pPr>
              <a:defRPr/>
            </a:pPr>
            <a:r>
              <a:rPr lang="en-US" dirty="0"/>
              <a:t>Communication equipment such as telephones and loudspeakers</a:t>
            </a:r>
            <a:endParaRPr lang="en-US" b="1" dirty="0"/>
          </a:p>
          <a:p>
            <a:pPr>
              <a:defRPr/>
            </a:pPr>
            <a:r>
              <a:rPr lang="en-US" dirty="0"/>
              <a:t>Recreational equipment, unless solely for rental to customers</a:t>
            </a:r>
            <a:endParaRPr lang="en-US" b="1" dirty="0"/>
          </a:p>
          <a:p>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30</a:t>
            </a:fld>
            <a:endParaRPr lang="en-US" dirty="0"/>
          </a:p>
        </p:txBody>
      </p:sp>
    </p:spTree>
    <p:extLst>
      <p:ext uri="{BB962C8B-B14F-4D97-AF65-F5344CB8AC3E}">
        <p14:creationId xmlns:p14="http://schemas.microsoft.com/office/powerpoint/2010/main" val="10862028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Taxable Purchases, cont.</a:t>
            </a:r>
            <a:endParaRPr lang="en-US" dirty="0"/>
          </a:p>
        </p:txBody>
      </p:sp>
      <p:sp>
        <p:nvSpPr>
          <p:cNvPr id="3" name="Content Placeholder 2"/>
          <p:cNvSpPr>
            <a:spLocks noGrp="1"/>
          </p:cNvSpPr>
          <p:nvPr>
            <p:ph idx="1"/>
          </p:nvPr>
        </p:nvSpPr>
        <p:spPr/>
        <p:txBody>
          <a:bodyPr>
            <a:normAutofit/>
          </a:bodyPr>
          <a:lstStyle/>
          <a:p>
            <a:pPr>
              <a:defRPr/>
            </a:pPr>
            <a:r>
              <a:rPr lang="en-US" dirty="0"/>
              <a:t>Restaurant equipment and supplies, such as chairs, tables, dishwashers, and cooking equipment</a:t>
            </a:r>
            <a:endParaRPr lang="en-US" b="1" dirty="0"/>
          </a:p>
          <a:p>
            <a:pPr>
              <a:defRPr/>
            </a:pPr>
            <a:r>
              <a:rPr lang="en-US" dirty="0"/>
              <a:t>Televisions</a:t>
            </a:r>
            <a:endParaRPr lang="en-US" b="1" dirty="0"/>
          </a:p>
          <a:p>
            <a:pPr>
              <a:defRPr/>
            </a:pPr>
            <a:r>
              <a:rPr lang="en-US" dirty="0"/>
              <a:t>Vending machines</a:t>
            </a:r>
            <a:endParaRPr lang="en-US" b="1" dirty="0"/>
          </a:p>
          <a:p>
            <a:pPr>
              <a:defRPr/>
            </a:pPr>
            <a:r>
              <a:rPr lang="en-US" dirty="0"/>
              <a:t>Video games, pool tables, dart boards, and jukeboxes</a:t>
            </a:r>
            <a:endParaRPr lang="en-US" b="1" dirty="0"/>
          </a:p>
          <a:p>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31</a:t>
            </a:fld>
            <a:endParaRPr lang="en-US" dirty="0"/>
          </a:p>
        </p:txBody>
      </p:sp>
    </p:spTree>
    <p:extLst>
      <p:ext uri="{BB962C8B-B14F-4D97-AF65-F5344CB8AC3E}">
        <p14:creationId xmlns:p14="http://schemas.microsoft.com/office/powerpoint/2010/main" val="33853987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Taxable Purchases, cont.</a:t>
            </a:r>
            <a:endParaRPr lang="en-US" dirty="0"/>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n-US" dirty="0"/>
              <a:t>Taxable services purchased by campgrounds include:</a:t>
            </a:r>
            <a:endParaRPr lang="en-US" b="1" dirty="0"/>
          </a:p>
          <a:p>
            <a:pPr lvl="1">
              <a:defRPr/>
            </a:pPr>
            <a:r>
              <a:rPr lang="en-US" dirty="0"/>
              <a:t>Cable television service</a:t>
            </a:r>
            <a:endParaRPr lang="en-US" b="1" dirty="0"/>
          </a:p>
          <a:p>
            <a:pPr lvl="1">
              <a:defRPr/>
            </a:pPr>
            <a:r>
              <a:rPr lang="en-US" dirty="0"/>
              <a:t>Internet access service</a:t>
            </a:r>
            <a:endParaRPr lang="en-US" b="1" dirty="0"/>
          </a:p>
          <a:p>
            <a:pPr lvl="1">
              <a:defRPr/>
            </a:pPr>
            <a:r>
              <a:rPr lang="en-US" dirty="0"/>
              <a:t>Landscaping and gardening services</a:t>
            </a:r>
            <a:endParaRPr lang="en-US" b="1" dirty="0"/>
          </a:p>
          <a:p>
            <a:pPr lvl="1">
              <a:defRPr/>
            </a:pPr>
            <a:r>
              <a:rPr lang="en-US" dirty="0"/>
              <a:t>Repair, maintenance, and inspection of equipment (e.g., repair services to furnaces, boilers, and water softeners are taxable)</a:t>
            </a:r>
            <a:endParaRPr lang="en-US" b="1" dirty="0"/>
          </a:p>
          <a:p>
            <a:pPr lvl="1">
              <a:defRPr/>
            </a:pPr>
            <a:r>
              <a:rPr lang="en-US" dirty="0"/>
              <a:t>Telephone service</a:t>
            </a:r>
            <a:endParaRPr lang="en-US" b="1" dirty="0"/>
          </a:p>
          <a:p>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32</a:t>
            </a:fld>
            <a:endParaRPr lang="en-US" dirty="0"/>
          </a:p>
        </p:txBody>
      </p:sp>
    </p:spTree>
    <p:extLst>
      <p:ext uri="{BB962C8B-B14F-4D97-AF65-F5344CB8AC3E}">
        <p14:creationId xmlns:p14="http://schemas.microsoft.com/office/powerpoint/2010/main" val="3474822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smtClean="0"/>
              <a:t>Property Resold</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US" dirty="0" smtClean="0"/>
              <a:t>Property resold to customers is not taxable</a:t>
            </a:r>
          </a:p>
          <a:p>
            <a:pPr lvl="1">
              <a:defRPr/>
            </a:pPr>
            <a:r>
              <a:rPr lang="en-US" dirty="0" smtClean="0"/>
              <a:t>Candy and soft </a:t>
            </a:r>
            <a:r>
              <a:rPr lang="en-US" dirty="0"/>
              <a:t>d</a:t>
            </a:r>
            <a:r>
              <a:rPr lang="en-US" dirty="0" smtClean="0"/>
              <a:t>rinks</a:t>
            </a:r>
          </a:p>
          <a:p>
            <a:pPr lvl="1">
              <a:defRPr/>
            </a:pPr>
            <a:r>
              <a:rPr lang="en-US" dirty="0" smtClean="0"/>
              <a:t>Firewood</a:t>
            </a:r>
          </a:p>
          <a:p>
            <a:pPr lvl="1">
              <a:defRPr/>
            </a:pPr>
            <a:r>
              <a:rPr lang="en-US" dirty="0" smtClean="0"/>
              <a:t>Magazines</a:t>
            </a:r>
          </a:p>
          <a:p>
            <a:pPr lvl="1">
              <a:defRPr/>
            </a:pPr>
            <a:r>
              <a:rPr lang="en-US" dirty="0" smtClean="0"/>
              <a:t>Property used solely to rent to customers</a:t>
            </a:r>
          </a:p>
          <a:p>
            <a:pPr lvl="1">
              <a:defRPr/>
            </a:pPr>
            <a:r>
              <a:rPr lang="en-US" dirty="0" smtClean="0"/>
              <a:t>Paper &amp; plastic </a:t>
            </a:r>
            <a:r>
              <a:rPr lang="en-US" b="1" dirty="0" smtClean="0"/>
              <a:t>disposable items </a:t>
            </a:r>
            <a:r>
              <a:rPr lang="en-US" dirty="0" smtClean="0"/>
              <a:t>that are transferred to customers when selling (but not giving away) candy, soft drinks, prepared food, etc.  (e.g., paper cups, straws, plastic forks)</a:t>
            </a: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33</a:t>
            </a:r>
            <a:endParaRPr lang="en-US" dirty="0"/>
          </a:p>
        </p:txBody>
      </p:sp>
    </p:spTree>
    <p:extLst>
      <p:ext uri="{BB962C8B-B14F-4D97-AF65-F5344CB8AC3E}">
        <p14:creationId xmlns:p14="http://schemas.microsoft.com/office/powerpoint/2010/main" val="2966642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l">
              <a:defRPr/>
            </a:pPr>
            <a:r>
              <a:rPr lang="en-US" b="1" dirty="0" smtClean="0">
                <a:effectLst/>
              </a:rPr>
              <a:t/>
            </a:r>
            <a:br>
              <a:rPr lang="en-US" b="1" dirty="0" smtClean="0">
                <a:effectLst/>
              </a:rPr>
            </a:br>
            <a:r>
              <a:rPr lang="en-US" b="1" dirty="0"/>
              <a:t/>
            </a:r>
            <a:br>
              <a:rPr lang="en-US" b="1" dirty="0"/>
            </a:br>
            <a:r>
              <a:rPr lang="en-US" b="1" dirty="0" smtClean="0"/>
              <a:t/>
            </a:r>
            <a:br>
              <a:rPr lang="en-US" b="1" dirty="0" smtClean="0"/>
            </a:br>
            <a:r>
              <a:rPr lang="en-US" b="1" dirty="0" smtClean="0"/>
              <a:t>Purchases of </a:t>
            </a:r>
            <a:r>
              <a:rPr lang="en-US" b="1" dirty="0" smtClean="0">
                <a:effectLst/>
              </a:rPr>
              <a:t>Real </a:t>
            </a:r>
            <a:r>
              <a:rPr lang="en-US" b="1" dirty="0">
                <a:effectLst/>
              </a:rPr>
              <a:t>Property and Real Property Improvements</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p>
          <a:p>
            <a:pPr marL="0" indent="0">
              <a:buFont typeface="Wingdings" panose="05000000000000000000" pitchFamily="2" charset="2"/>
              <a:buNone/>
              <a:defRPr/>
            </a:pPr>
            <a:endParaRPr lang="en-US" dirty="0" smtClean="0">
              <a:effectLst/>
            </a:endParaRPr>
          </a:p>
          <a:p>
            <a:pPr marL="0" indent="0">
              <a:buFont typeface="Wingdings" panose="05000000000000000000" pitchFamily="2" charset="2"/>
              <a:buNone/>
              <a:defRPr/>
            </a:pPr>
            <a:r>
              <a:rPr lang="en-US" dirty="0" smtClean="0">
                <a:effectLst/>
              </a:rPr>
              <a:t>Purchases </a:t>
            </a:r>
            <a:r>
              <a:rPr lang="en-US" dirty="0">
                <a:effectLst/>
              </a:rPr>
              <a:t>of real property are not taxable.  For example, the purchase of land or land and a building are not taxable.</a:t>
            </a:r>
            <a:endParaRPr lang="en-US" b="1" dirty="0">
              <a:effectLst/>
            </a:endParaRPr>
          </a:p>
          <a:p>
            <a:pPr marL="0" indent="0">
              <a:buFont typeface="Wingdings" panose="05000000000000000000" pitchFamily="2" charset="2"/>
              <a:buNone/>
              <a:defRPr/>
            </a:pPr>
            <a:endParaRPr lang="en-US" dirty="0" smtClean="0"/>
          </a:p>
          <a:p>
            <a:pPr marL="0" indent="0">
              <a:buFont typeface="Wingdings" panose="05000000000000000000" pitchFamily="2" charset="2"/>
              <a:buNone/>
              <a:defRPr/>
            </a:pPr>
            <a:r>
              <a:rPr lang="en-US" dirty="0">
                <a:effectLst/>
              </a:rPr>
              <a:t>C</a:t>
            </a:r>
            <a:r>
              <a:rPr lang="en-US" dirty="0" smtClean="0">
                <a:effectLst/>
              </a:rPr>
              <a:t>ontractor is the consumer of the materials and must </a:t>
            </a:r>
            <a:r>
              <a:rPr lang="en-US" dirty="0">
                <a:effectLst/>
              </a:rPr>
              <a:t>pay sales or use tax on </a:t>
            </a:r>
            <a:r>
              <a:rPr lang="en-US" dirty="0" smtClean="0">
                <a:effectLst/>
              </a:rPr>
              <a:t>its cost </a:t>
            </a:r>
            <a:r>
              <a:rPr lang="en-US" dirty="0">
                <a:effectLst/>
              </a:rPr>
              <a:t>of </a:t>
            </a:r>
            <a:r>
              <a:rPr lang="en-US" dirty="0" smtClean="0">
                <a:effectLst/>
              </a:rPr>
              <a:t>materials. </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34</a:t>
            </a:r>
            <a:endParaRPr lang="en-US" dirty="0"/>
          </a:p>
        </p:txBody>
      </p:sp>
    </p:spTree>
    <p:extLst>
      <p:ext uri="{BB962C8B-B14F-4D97-AF65-F5344CB8AC3E}">
        <p14:creationId xmlns:p14="http://schemas.microsoft.com/office/powerpoint/2010/main" val="35160499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b="1" dirty="0" smtClean="0">
                <a:effectLst/>
              </a:rPr>
              <a:t/>
            </a:r>
            <a:br>
              <a:rPr lang="en-US" b="1" dirty="0" smtClean="0">
                <a:effectLst/>
              </a:rPr>
            </a:br>
            <a:r>
              <a:rPr lang="en-US" b="1" dirty="0">
                <a:effectLst/>
              </a:rPr>
              <a:t/>
            </a:r>
            <a:br>
              <a:rPr lang="en-US" b="1" dirty="0">
                <a:effectLst/>
              </a:rPr>
            </a:br>
            <a:r>
              <a:rPr lang="en-US" b="1" dirty="0" smtClean="0">
                <a:effectLst/>
              </a:rPr>
              <a:t>Real Property and Real Property Improvements</a:t>
            </a:r>
            <a:endParaRPr lang="en-US" dirty="0"/>
          </a:p>
        </p:txBody>
      </p:sp>
      <p:sp>
        <p:nvSpPr>
          <p:cNvPr id="3" name="Content Placeholder 2"/>
          <p:cNvSpPr>
            <a:spLocks noGrp="1"/>
          </p:cNvSpPr>
          <p:nvPr>
            <p:ph idx="1"/>
          </p:nvPr>
        </p:nvSpPr>
        <p:spPr/>
        <p:txBody>
          <a:bodyPr>
            <a:normAutofit lnSpcReduction="10000"/>
          </a:bodyPr>
          <a:lstStyle/>
          <a:p>
            <a:pPr marL="0" indent="0">
              <a:buFont typeface="Wingdings" panose="05000000000000000000" pitchFamily="2" charset="2"/>
              <a:buNone/>
              <a:defRPr/>
            </a:pPr>
            <a:endParaRPr lang="en-US" dirty="0" smtClean="0">
              <a:effectLst/>
            </a:endParaRPr>
          </a:p>
          <a:p>
            <a:pPr marL="0" indent="0">
              <a:buFont typeface="Wingdings" panose="05000000000000000000" pitchFamily="2" charset="2"/>
              <a:buNone/>
              <a:defRPr/>
            </a:pPr>
            <a:endParaRPr lang="en-US" dirty="0">
              <a:effectLst/>
            </a:endParaRPr>
          </a:p>
          <a:p>
            <a:pPr marL="0" indent="0">
              <a:buFont typeface="Wingdings" panose="05000000000000000000" pitchFamily="2" charset="2"/>
              <a:buNone/>
              <a:defRPr/>
            </a:pPr>
            <a:r>
              <a:rPr lang="en-US" dirty="0" smtClean="0">
                <a:effectLst/>
              </a:rPr>
              <a:t>Examples </a:t>
            </a:r>
            <a:r>
              <a:rPr lang="en-US" dirty="0">
                <a:effectLst/>
              </a:rPr>
              <a:t>of real property </a:t>
            </a:r>
            <a:r>
              <a:rPr lang="en-US" dirty="0" smtClean="0">
                <a:effectLst/>
              </a:rPr>
              <a:t>improvements:</a:t>
            </a:r>
          </a:p>
          <a:p>
            <a:pPr marL="0" indent="0">
              <a:buFont typeface="Wingdings" panose="05000000000000000000" pitchFamily="2" charset="2"/>
              <a:buNone/>
              <a:defRPr/>
            </a:pPr>
            <a:endParaRPr lang="en-US" sz="1000" b="1" dirty="0">
              <a:effectLst/>
            </a:endParaRPr>
          </a:p>
          <a:p>
            <a:pPr lvl="1">
              <a:defRPr/>
            </a:pPr>
            <a:r>
              <a:rPr lang="en-US" dirty="0" smtClean="0">
                <a:effectLst/>
              </a:rPr>
              <a:t>Constructing </a:t>
            </a:r>
            <a:r>
              <a:rPr lang="en-US" dirty="0">
                <a:effectLst/>
              </a:rPr>
              <a:t>buildings</a:t>
            </a:r>
            <a:endParaRPr lang="en-US" b="1" dirty="0">
              <a:effectLst/>
            </a:endParaRPr>
          </a:p>
          <a:p>
            <a:pPr lvl="1">
              <a:defRPr/>
            </a:pPr>
            <a:r>
              <a:rPr lang="en-US" dirty="0">
                <a:effectLst/>
              </a:rPr>
              <a:t>Constructing roads, walks, bridges, fences, and ponds</a:t>
            </a:r>
            <a:endParaRPr lang="en-US" b="1" dirty="0">
              <a:effectLst/>
            </a:endParaRPr>
          </a:p>
          <a:p>
            <a:pPr lvl="1">
              <a:defRPr/>
            </a:pPr>
            <a:r>
              <a:rPr lang="en-US" dirty="0">
                <a:effectLst/>
              </a:rPr>
              <a:t>Constructing swimming pools, either partially or wholly underground</a:t>
            </a:r>
            <a:endParaRPr lang="en-US" b="1" dirty="0">
              <a:effectLst/>
            </a:endParaRPr>
          </a:p>
          <a:p>
            <a:pPr lvl="1">
              <a:defRPr/>
            </a:pPr>
            <a:r>
              <a:rPr lang="en-US" dirty="0">
                <a:effectLst/>
              </a:rPr>
              <a:t>Parking lot lighting</a:t>
            </a:r>
            <a:endParaRPr lang="en-US" b="1" dirty="0">
              <a:effectLst/>
            </a:endParaRPr>
          </a:p>
          <a:p>
            <a:pPr marL="0" indent="0">
              <a:buFont typeface="Wingdings" panose="05000000000000000000" pitchFamily="2" charset="2"/>
              <a:buNone/>
              <a:defRPr/>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35</a:t>
            </a:r>
            <a:endParaRPr lang="en-US" dirty="0"/>
          </a:p>
        </p:txBody>
      </p:sp>
    </p:spTree>
    <p:extLst>
      <p:ext uri="{BB962C8B-B14F-4D97-AF65-F5344CB8AC3E}">
        <p14:creationId xmlns:p14="http://schemas.microsoft.com/office/powerpoint/2010/main" val="99218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defRPr/>
            </a:pPr>
            <a:r>
              <a:rPr lang="en-US" b="1" dirty="0" smtClean="0">
                <a:effectLst/>
              </a:rPr>
              <a:t/>
            </a:r>
            <a:br>
              <a:rPr lang="en-US" b="1" dirty="0" smtClean="0">
                <a:effectLst/>
              </a:rPr>
            </a:br>
            <a:r>
              <a:rPr lang="en-US" b="1" dirty="0">
                <a:effectLst/>
              </a:rPr>
              <a:t/>
            </a:r>
            <a:br>
              <a:rPr lang="en-US" b="1" dirty="0">
                <a:effectLst/>
              </a:rPr>
            </a:br>
            <a:r>
              <a:rPr lang="en-US" b="1" dirty="0" smtClean="0">
                <a:effectLst/>
              </a:rPr>
              <a:t/>
            </a:r>
            <a:br>
              <a:rPr lang="en-US" b="1" dirty="0" smtClean="0">
                <a:effectLst/>
              </a:rPr>
            </a:br>
            <a:r>
              <a:rPr lang="en-US" b="1" dirty="0" smtClean="0">
                <a:effectLst/>
              </a:rPr>
              <a:t>Real Property and Real Property Improvements</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endParaRPr lang="en-US" dirty="0" smtClean="0"/>
          </a:p>
          <a:p>
            <a:pPr marL="0" indent="0">
              <a:buFont typeface="Wingdings" panose="05000000000000000000" pitchFamily="2" charset="2"/>
              <a:buNone/>
              <a:defRPr/>
            </a:pPr>
            <a:endParaRPr lang="en-US" dirty="0" smtClean="0"/>
          </a:p>
          <a:p>
            <a:pPr marL="0" indent="0">
              <a:buFont typeface="Wingdings" panose="05000000000000000000" pitchFamily="2" charset="2"/>
              <a:buNone/>
              <a:defRPr/>
            </a:pPr>
            <a:r>
              <a:rPr lang="en-US" dirty="0" smtClean="0"/>
              <a:t>If campground purchases materials to make real property improvement, purchase of materials is taxable.</a:t>
            </a:r>
          </a:p>
          <a:p>
            <a:pPr marL="0" indent="0">
              <a:buFont typeface="Wingdings" panose="05000000000000000000" pitchFamily="2" charset="2"/>
              <a:buNone/>
              <a:defRPr/>
            </a:pPr>
            <a:endParaRPr lang="en-US" dirty="0"/>
          </a:p>
          <a:p>
            <a:pPr marL="0" indent="0">
              <a:buFont typeface="Wingdings" panose="05000000000000000000" pitchFamily="2" charset="2"/>
              <a:buNone/>
              <a:defRPr/>
            </a:pPr>
            <a:r>
              <a:rPr lang="en-US" dirty="0" smtClean="0"/>
              <a:t>Campground, rather than contractor, is the consumer of the materials.</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36</a:t>
            </a:r>
            <a:endParaRPr lang="en-US" dirty="0"/>
          </a:p>
        </p:txBody>
      </p:sp>
    </p:spTree>
    <p:extLst>
      <p:ext uri="{BB962C8B-B14F-4D97-AF65-F5344CB8AC3E}">
        <p14:creationId xmlns:p14="http://schemas.microsoft.com/office/powerpoint/2010/main" val="34642104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smtClean="0"/>
              <a:t>Part V. Alcohol Beverage and Tobacco Laws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a:p>
          <a:p>
            <a:endParaRPr lang="en-US" dirty="0" smtClean="0"/>
          </a:p>
          <a:p>
            <a:pPr marL="0" indent="0">
              <a:buNone/>
            </a:pPr>
            <a:r>
              <a:rPr lang="en-US" dirty="0"/>
              <a:t>Information about state alcohol beverage and tobacco laws is provided in </a:t>
            </a:r>
            <a:r>
              <a:rPr lang="en-US" dirty="0">
                <a:hlinkClick r:id="rId2"/>
              </a:rPr>
              <a:t>Publication 302</a:t>
            </a:r>
            <a:r>
              <a:rPr lang="en-US" dirty="0"/>
              <a:t>, </a:t>
            </a:r>
            <a:r>
              <a:rPr lang="en-US" i="1" dirty="0"/>
              <a:t>Wisconsin </a:t>
            </a:r>
            <a:r>
              <a:rPr lang="en-US" i="1" dirty="0" smtClean="0"/>
              <a:t>Alcohol Beverage </a:t>
            </a:r>
            <a:r>
              <a:rPr lang="en-US" i="1" dirty="0"/>
              <a:t>and Tobacco Laws for </a:t>
            </a:r>
            <a:r>
              <a:rPr lang="en-US" i="1" dirty="0" smtClean="0"/>
              <a:t>Retailers</a:t>
            </a:r>
          </a:p>
          <a:p>
            <a:pPr marL="0" indent="0">
              <a:buNone/>
            </a:pPr>
            <a:endParaRPr lang="en-US" i="1" dirty="0" smtClean="0"/>
          </a:p>
          <a:p>
            <a:pPr marL="0" indent="0">
              <a:buNone/>
            </a:pPr>
            <a:r>
              <a:rPr lang="en-US" dirty="0" smtClean="0">
                <a:hlinkClick r:id="rId3"/>
              </a:rPr>
              <a:t>Alcohol Beverage Fact Sheets</a:t>
            </a:r>
            <a:r>
              <a:rPr lang="en-US" dirty="0" smtClean="0"/>
              <a:t> are also available:</a:t>
            </a:r>
          </a:p>
          <a:p>
            <a:pPr marL="1997075" indent="-1082675">
              <a:buNone/>
            </a:pPr>
            <a:r>
              <a:rPr lang="en-US" dirty="0" smtClean="0"/>
              <a:t>#</a:t>
            </a:r>
            <a:r>
              <a:rPr lang="en-US" dirty="0" smtClean="0">
                <a:hlinkClick r:id="rId4"/>
              </a:rPr>
              <a:t>3103</a:t>
            </a:r>
            <a:r>
              <a:rPr lang="en-US" dirty="0" smtClean="0"/>
              <a:t> – </a:t>
            </a:r>
            <a:r>
              <a:rPr lang="en-US" i="1" dirty="0" smtClean="0"/>
              <a:t>Licensed or Permitted Premises 		  Description</a:t>
            </a:r>
          </a:p>
          <a:p>
            <a:pPr marL="0" indent="0">
              <a:buNone/>
            </a:pPr>
            <a:r>
              <a:rPr lang="en-US" i="1" dirty="0"/>
              <a:t>	</a:t>
            </a:r>
            <a:r>
              <a:rPr lang="en-US" dirty="0" smtClean="0"/>
              <a:t>#</a:t>
            </a:r>
            <a:r>
              <a:rPr lang="en-US" dirty="0" smtClean="0">
                <a:hlinkClick r:id="rId5"/>
              </a:rPr>
              <a:t>3104</a:t>
            </a:r>
            <a:r>
              <a:rPr lang="en-US" dirty="0" smtClean="0"/>
              <a:t> – </a:t>
            </a:r>
            <a:r>
              <a:rPr lang="en-US" i="1" dirty="0" smtClean="0"/>
              <a:t>Operators' Licenses</a:t>
            </a:r>
            <a:endParaRPr lang="en-US" dirty="0" smtClean="0"/>
          </a:p>
          <a:p>
            <a:pPr marL="0" indent="0">
              <a:buNone/>
            </a:pPr>
            <a:r>
              <a:rPr lang="en-US" dirty="0"/>
              <a:t>	</a:t>
            </a:r>
            <a:r>
              <a:rPr lang="en-US" dirty="0" smtClean="0"/>
              <a:t>#</a:t>
            </a:r>
            <a:r>
              <a:rPr lang="en-US" dirty="0" smtClean="0">
                <a:hlinkClick r:id="rId6"/>
              </a:rPr>
              <a:t>3105</a:t>
            </a:r>
            <a:r>
              <a:rPr lang="en-US" dirty="0" smtClean="0"/>
              <a:t> – </a:t>
            </a:r>
            <a:r>
              <a:rPr lang="en-US" i="1" dirty="0" smtClean="0"/>
              <a:t>Alcohol Beverage Carry-Ins</a:t>
            </a:r>
            <a:endParaRPr lang="en-US" i="1" dirty="0"/>
          </a:p>
        </p:txBody>
      </p:sp>
      <p:sp>
        <p:nvSpPr>
          <p:cNvPr id="4" name="Slide Number Placeholder 3"/>
          <p:cNvSpPr>
            <a:spLocks noGrp="1"/>
          </p:cNvSpPr>
          <p:nvPr>
            <p:ph type="sldNum" sz="quarter" idx="12"/>
          </p:nvPr>
        </p:nvSpPr>
        <p:spPr/>
        <p:txBody>
          <a:bodyPr/>
          <a:lstStyle/>
          <a:p>
            <a:fld id="{653FEDAC-1107-4176-9A6C-9FABD025F120}" type="slidenum">
              <a:rPr lang="en-US" smtClean="0"/>
              <a:t>37</a:t>
            </a:fld>
            <a:endParaRPr lang="en-US" dirty="0"/>
          </a:p>
        </p:txBody>
      </p:sp>
    </p:spTree>
    <p:extLst>
      <p:ext uri="{BB962C8B-B14F-4D97-AF65-F5344CB8AC3E}">
        <p14:creationId xmlns:p14="http://schemas.microsoft.com/office/powerpoint/2010/main" val="4707965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smtClean="0"/>
              <a:t>Part VI. Keeping Aware of New Sales and Use Tax Developments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r>
              <a:rPr lang="en-US" dirty="0" smtClean="0"/>
              <a:t>The Department of Revenue's Website at</a:t>
            </a:r>
          </a:p>
          <a:p>
            <a:pPr marL="0" indent="0" algn="ctr">
              <a:buNone/>
            </a:pPr>
            <a:r>
              <a:rPr lang="en-US" i="1" dirty="0"/>
              <a:t> </a:t>
            </a:r>
            <a:r>
              <a:rPr lang="en-US" i="1" dirty="0" smtClean="0">
                <a:hlinkClick r:id="rId2"/>
              </a:rPr>
              <a:t>https://www.revenue.wi.gov</a:t>
            </a:r>
            <a:endParaRPr lang="en-US" i="1" dirty="0"/>
          </a:p>
          <a:p>
            <a:endParaRPr lang="en-US" dirty="0" smtClean="0"/>
          </a:p>
          <a:p>
            <a:r>
              <a:rPr lang="en-US" dirty="0" smtClean="0"/>
              <a:t>Subscribe to one or more electronic mailing lists at</a:t>
            </a:r>
          </a:p>
          <a:p>
            <a:pPr marL="0" indent="0">
              <a:buNone/>
            </a:pPr>
            <a:r>
              <a:rPr lang="en-US" i="1" dirty="0">
                <a:hlinkClick r:id="rId3"/>
              </a:rPr>
              <a:t>https://www.revenue.wi.gov/html/lists.html</a:t>
            </a:r>
            <a:endParaRPr lang="en-US" i="1" dirty="0" smtClean="0"/>
          </a:p>
        </p:txBody>
      </p:sp>
      <p:sp>
        <p:nvSpPr>
          <p:cNvPr id="4" name="Slide Number Placeholder 3"/>
          <p:cNvSpPr>
            <a:spLocks noGrp="1"/>
          </p:cNvSpPr>
          <p:nvPr>
            <p:ph type="sldNum" sz="quarter" idx="12"/>
          </p:nvPr>
        </p:nvSpPr>
        <p:spPr/>
        <p:txBody>
          <a:bodyPr/>
          <a:lstStyle/>
          <a:p>
            <a:fld id="{653FEDAC-1107-4176-9A6C-9FABD025F120}" type="slidenum">
              <a:rPr lang="en-US" smtClean="0"/>
              <a:t>38</a:t>
            </a:fld>
            <a:endParaRPr lang="en-US" dirty="0"/>
          </a:p>
        </p:txBody>
      </p:sp>
    </p:spTree>
    <p:extLst>
      <p:ext uri="{BB962C8B-B14F-4D97-AF65-F5344CB8AC3E}">
        <p14:creationId xmlns:p14="http://schemas.microsoft.com/office/powerpoint/2010/main" val="1061903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smtClean="0"/>
              <a:t>Part VII. Do You Have Questions or Need Assistance?</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smtClean="0"/>
          </a:p>
          <a:p>
            <a:endParaRPr lang="en-US" dirty="0"/>
          </a:p>
          <a:p>
            <a:r>
              <a:rPr lang="en-US" dirty="0"/>
              <a:t>If you are unable to find an answer to your question about sales and use taxes, email, write, or call the department.</a:t>
            </a:r>
          </a:p>
          <a:p>
            <a:r>
              <a:rPr lang="en-US" dirty="0"/>
              <a:t>Visit our website </a:t>
            </a:r>
            <a:r>
              <a:rPr lang="en-US" dirty="0" smtClean="0"/>
              <a:t>at </a:t>
            </a:r>
            <a:r>
              <a:rPr lang="en-US" dirty="0" smtClean="0">
                <a:hlinkClick r:id="rId2"/>
              </a:rPr>
              <a:t>https://www.revenue.wi.gov</a:t>
            </a:r>
            <a:endParaRPr lang="en-US" dirty="0"/>
          </a:p>
          <a:p>
            <a:r>
              <a:rPr lang="en-US" dirty="0"/>
              <a:t>Email </a:t>
            </a:r>
            <a:r>
              <a:rPr lang="en-US" dirty="0" smtClean="0"/>
              <a:t> </a:t>
            </a:r>
            <a:r>
              <a:rPr lang="en-US" dirty="0" smtClean="0">
                <a:hlinkClick r:id="rId3"/>
              </a:rPr>
              <a:t>DORSalesandUse@wisconsin.gov</a:t>
            </a:r>
            <a:endParaRPr lang="en-US" dirty="0"/>
          </a:p>
          <a:p>
            <a:r>
              <a:rPr lang="en-US" dirty="0" smtClean="0"/>
              <a:t>Write	Wisconsin </a:t>
            </a:r>
            <a:r>
              <a:rPr lang="en-US" dirty="0"/>
              <a:t>Department of Revenue</a:t>
            </a:r>
          </a:p>
          <a:p>
            <a:pPr marL="0" indent="0">
              <a:buNone/>
            </a:pPr>
            <a:r>
              <a:rPr lang="en-US" dirty="0" smtClean="0"/>
              <a:t>		P.O</a:t>
            </a:r>
            <a:r>
              <a:rPr lang="en-US" dirty="0"/>
              <a:t>. Box 8949, Mail Stop 5-77</a:t>
            </a:r>
          </a:p>
          <a:p>
            <a:pPr marL="0" indent="0">
              <a:buNone/>
            </a:pPr>
            <a:r>
              <a:rPr lang="en-US" dirty="0" smtClean="0"/>
              <a:t>		Madison</a:t>
            </a:r>
            <a:r>
              <a:rPr lang="en-US" dirty="0"/>
              <a:t>, WI 53708-8949</a:t>
            </a:r>
          </a:p>
          <a:p>
            <a:r>
              <a:rPr lang="en-US" dirty="0"/>
              <a:t>Telephone </a:t>
            </a:r>
            <a:r>
              <a:rPr lang="en-US" dirty="0" smtClean="0"/>
              <a:t> </a:t>
            </a:r>
            <a:r>
              <a:rPr lang="en-US" dirty="0"/>
              <a:t>(608) </a:t>
            </a:r>
            <a:r>
              <a:rPr lang="en-US" dirty="0" smtClean="0"/>
              <a:t>266-2776</a:t>
            </a: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39</a:t>
            </a:fld>
            <a:endParaRPr lang="en-US" dirty="0"/>
          </a:p>
        </p:txBody>
      </p:sp>
    </p:spTree>
    <p:extLst>
      <p:ext uri="{BB962C8B-B14F-4D97-AF65-F5344CB8AC3E}">
        <p14:creationId xmlns:p14="http://schemas.microsoft.com/office/powerpoint/2010/main" val="148329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lgn="l">
              <a:spcBef>
                <a:spcPts val="0"/>
              </a:spcBef>
              <a:buAutoNum type="romanUcPeriod"/>
            </a:pPr>
            <a:r>
              <a:rPr lang="en-US" dirty="0"/>
              <a:t>Introduction</a:t>
            </a:r>
          </a:p>
        </p:txBody>
      </p:sp>
      <p:sp>
        <p:nvSpPr>
          <p:cNvPr id="3" name="Content Placeholder 2"/>
          <p:cNvSpPr>
            <a:spLocks noGrp="1"/>
          </p:cNvSpPr>
          <p:nvPr>
            <p:ph idx="1"/>
          </p:nvPr>
        </p:nvSpPr>
        <p:spPr/>
        <p:txBody>
          <a:bodyPr>
            <a:noAutofit/>
          </a:bodyPr>
          <a:lstStyle/>
          <a:p>
            <a:pPr marL="0" indent="0">
              <a:spcBef>
                <a:spcPts val="0"/>
              </a:spcBef>
              <a:buNone/>
            </a:pPr>
            <a:r>
              <a:rPr lang="en-US" sz="2400" dirty="0" smtClean="0"/>
              <a:t>Publication 239 explains </a:t>
            </a:r>
            <a:r>
              <a:rPr lang="en-US" sz="2400" dirty="0"/>
              <a:t>how Wisconsin sales and use taxes affect persons owning and operating campgrounds. </a:t>
            </a:r>
            <a:r>
              <a:rPr lang="en-US" sz="2400" dirty="0" smtClean="0"/>
              <a:t>It includes examples </a:t>
            </a:r>
            <a:r>
              <a:rPr lang="en-US" sz="2400" dirty="0"/>
              <a:t>of taxable and nontaxable sales and </a:t>
            </a:r>
            <a:r>
              <a:rPr lang="en-US" sz="2400" dirty="0" smtClean="0"/>
              <a:t>purchases.</a:t>
            </a:r>
          </a:p>
          <a:p>
            <a:pPr marL="0" indent="0">
              <a:buNone/>
            </a:pPr>
            <a:endParaRPr lang="en-US" sz="2400" dirty="0"/>
          </a:p>
          <a:p>
            <a:pPr marL="0" indent="0">
              <a:spcBef>
                <a:spcPts val="0"/>
              </a:spcBef>
              <a:buNone/>
            </a:pPr>
            <a:r>
              <a:rPr lang="en-US" sz="2400" dirty="0" smtClean="0"/>
              <a:t>The </a:t>
            </a:r>
            <a:r>
              <a:rPr lang="en-US" sz="2400" dirty="0"/>
              <a:t>information </a:t>
            </a:r>
            <a:r>
              <a:rPr lang="en-US" sz="2400" dirty="0" smtClean="0"/>
              <a:t>relates to </a:t>
            </a:r>
            <a:r>
              <a:rPr lang="en-US" sz="2400" dirty="0"/>
              <a:t>the state’s 5% sales and use tax. </a:t>
            </a:r>
            <a:r>
              <a:rPr lang="en-US" sz="2400" dirty="0" smtClean="0"/>
              <a:t>The following may also apply:</a:t>
            </a:r>
          </a:p>
          <a:p>
            <a:pPr marL="914400" indent="-225425">
              <a:spcBef>
                <a:spcPts val="0"/>
              </a:spcBef>
            </a:pPr>
            <a:r>
              <a:rPr lang="en-US" sz="2400" dirty="0" smtClean="0"/>
              <a:t>0.5</a:t>
            </a:r>
            <a:r>
              <a:rPr lang="en-US" sz="2400" dirty="0"/>
              <a:t>% county </a:t>
            </a:r>
            <a:r>
              <a:rPr lang="en-US" sz="2400" dirty="0" smtClean="0"/>
              <a:t>tax</a:t>
            </a:r>
          </a:p>
          <a:p>
            <a:pPr marL="914400" indent="-225425">
              <a:spcBef>
                <a:spcPts val="0"/>
              </a:spcBef>
            </a:pPr>
            <a:r>
              <a:rPr lang="en-US" sz="2400" dirty="0" smtClean="0"/>
              <a:t>0.1</a:t>
            </a:r>
            <a:r>
              <a:rPr lang="en-US" sz="2400" dirty="0"/>
              <a:t>% baseball </a:t>
            </a:r>
            <a:r>
              <a:rPr lang="en-US" sz="2400" dirty="0" smtClean="0"/>
              <a:t>stadium tax</a:t>
            </a:r>
            <a:endParaRPr lang="en-US" sz="2400" dirty="0"/>
          </a:p>
          <a:p>
            <a:pPr marL="914400" indent="-225425">
              <a:spcBef>
                <a:spcPts val="0"/>
              </a:spcBef>
            </a:pPr>
            <a:r>
              <a:rPr lang="en-US" sz="2400" dirty="0" smtClean="0"/>
              <a:t>local </a:t>
            </a:r>
            <a:r>
              <a:rPr lang="en-US" sz="2400" dirty="0"/>
              <a:t>exposition </a:t>
            </a:r>
            <a:r>
              <a:rPr lang="en-US" sz="2400" dirty="0" smtClean="0"/>
              <a:t>taxes</a:t>
            </a:r>
          </a:p>
          <a:p>
            <a:pPr marL="914400" indent="-225425">
              <a:spcBef>
                <a:spcPts val="0"/>
              </a:spcBef>
            </a:pPr>
            <a:r>
              <a:rPr lang="en-US" sz="2400" dirty="0" smtClean="0"/>
              <a:t>0.5% or 1.25</a:t>
            </a:r>
            <a:r>
              <a:rPr lang="en-US" sz="2400" dirty="0"/>
              <a:t>% </a:t>
            </a:r>
            <a:r>
              <a:rPr lang="en-US" sz="2400" dirty="0" smtClean="0"/>
              <a:t>premier </a:t>
            </a:r>
            <a:r>
              <a:rPr lang="en-US" sz="2400" dirty="0"/>
              <a:t>resort area </a:t>
            </a:r>
            <a:r>
              <a:rPr lang="en-US" sz="2400" dirty="0" smtClean="0"/>
              <a:t>tax</a:t>
            </a:r>
          </a:p>
        </p:txBody>
      </p:sp>
      <p:sp>
        <p:nvSpPr>
          <p:cNvPr id="4" name="Slide Number Placeholder 3"/>
          <p:cNvSpPr>
            <a:spLocks noGrp="1"/>
          </p:cNvSpPr>
          <p:nvPr>
            <p:ph type="sldNum" sz="quarter" idx="12"/>
          </p:nvPr>
        </p:nvSpPr>
        <p:spPr/>
        <p:txBody>
          <a:bodyPr/>
          <a:lstStyle/>
          <a:p>
            <a:fld id="{653FEDAC-1107-4176-9A6C-9FABD025F120}" type="slidenum">
              <a:rPr lang="en-US" smtClean="0"/>
              <a:t>4</a:t>
            </a:fld>
            <a:endParaRPr lang="en-US" dirty="0"/>
          </a:p>
        </p:txBody>
      </p:sp>
    </p:spTree>
    <p:extLst>
      <p:ext uri="{BB962C8B-B14F-4D97-AF65-F5344CB8AC3E}">
        <p14:creationId xmlns:p14="http://schemas.microsoft.com/office/powerpoint/2010/main" val="14030874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endParaRPr lang="en-US" smtClean="0"/>
          </a:p>
        </p:txBody>
      </p:sp>
      <p:sp>
        <p:nvSpPr>
          <p:cNvPr id="106499" name="Rectangle 3"/>
          <p:cNvSpPr>
            <a:spLocks noGrp="1" noChangeArrowheads="1"/>
          </p:cNvSpPr>
          <p:nvPr>
            <p:ph type="body" idx="1"/>
          </p:nvPr>
        </p:nvSpPr>
        <p:spPr/>
        <p:txBody>
          <a:bodyPr/>
          <a:lstStyle/>
          <a:p>
            <a:pPr algn="ctr" eaLnBrk="1" hangingPunct="1">
              <a:buFont typeface="Wingdings" panose="05000000000000000000" pitchFamily="2" charset="2"/>
              <a:buNone/>
              <a:defRPr/>
            </a:pPr>
            <a:r>
              <a:rPr lang="en-US" sz="8800" smtClean="0"/>
              <a:t>Questions?</a:t>
            </a:r>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40</a:t>
            </a:r>
            <a:endParaRPr lang="en-US" dirty="0"/>
          </a:p>
        </p:txBody>
      </p:sp>
    </p:spTree>
    <p:extLst>
      <p:ext uri="{BB962C8B-B14F-4D97-AF65-F5344CB8AC3E}">
        <p14:creationId xmlns:p14="http://schemas.microsoft.com/office/powerpoint/2010/main" val="1757607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457200" y="274638"/>
            <a:ext cx="8229600" cy="2316162"/>
          </a:xfrm>
        </p:spPr>
        <p:txBody>
          <a:bodyPr/>
          <a:lstStyle/>
          <a:p>
            <a:pPr algn="l"/>
            <a:r>
              <a:rPr lang="en-US" dirty="0"/>
              <a:t/>
            </a:r>
            <a:br>
              <a:rPr lang="en-US" dirty="0"/>
            </a:br>
            <a:r>
              <a:rPr lang="en-US" dirty="0" smtClean="0"/>
              <a:t>II</a:t>
            </a:r>
            <a:r>
              <a:rPr lang="en-US" dirty="0"/>
              <a:t>.  Nature of Sales and Use Tax</a:t>
            </a:r>
            <a:endParaRPr lang="en-US" b="1" dirty="0">
              <a:solidFill>
                <a:schemeClr val="accent1">
                  <a:lumMod val="75000"/>
                </a:schemeClr>
              </a:solidFill>
            </a:endParaRPr>
          </a:p>
        </p:txBody>
      </p:sp>
      <p:sp>
        <p:nvSpPr>
          <p:cNvPr id="350211" name="Rectangle 3"/>
          <p:cNvSpPr>
            <a:spLocks noGrp="1" noChangeArrowheads="1"/>
          </p:cNvSpPr>
          <p:nvPr>
            <p:ph type="body" idx="1"/>
          </p:nvPr>
        </p:nvSpPr>
        <p:spPr/>
        <p:txBody>
          <a:bodyPr/>
          <a:lstStyle/>
          <a:p>
            <a:endParaRPr lang="en-US" dirty="0">
              <a:effectLst/>
            </a:endParaRPr>
          </a:p>
          <a:p>
            <a:endParaRPr lang="en-US" dirty="0" smtClean="0">
              <a:effectLst/>
            </a:endParaRPr>
          </a:p>
          <a:p>
            <a:r>
              <a:rPr lang="en-US" dirty="0" smtClean="0">
                <a:effectLst/>
              </a:rPr>
              <a:t>The </a:t>
            </a:r>
            <a:r>
              <a:rPr lang="en-US" dirty="0">
                <a:effectLst/>
              </a:rPr>
              <a:t>Wisconsin sales tax is a 5% tax imposed on the sales price of retailers making taxable retail sales in Wisconsin.</a:t>
            </a:r>
          </a:p>
          <a:p>
            <a:pPr lvl="1"/>
            <a:r>
              <a:rPr lang="en-US" dirty="0">
                <a:effectLst/>
              </a:rPr>
              <a:t>Sales tax does not apply </a:t>
            </a:r>
            <a:r>
              <a:rPr lang="en-US" dirty="0" smtClean="0">
                <a:effectLst/>
              </a:rPr>
              <a:t>to sales </a:t>
            </a:r>
            <a:r>
              <a:rPr lang="en-US" dirty="0">
                <a:effectLst/>
              </a:rPr>
              <a:t>for resale</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5</a:t>
            </a:r>
            <a:endParaRPr lang="en-US" dirty="0"/>
          </a:p>
        </p:txBody>
      </p:sp>
    </p:spTree>
    <p:extLst>
      <p:ext uri="{BB962C8B-B14F-4D97-AF65-F5344CB8AC3E}">
        <p14:creationId xmlns:p14="http://schemas.microsoft.com/office/powerpoint/2010/main" val="3680223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57200" y="274638"/>
            <a:ext cx="8229600" cy="1630362"/>
          </a:xfrm>
        </p:spPr>
        <p:txBody>
          <a:bodyPr>
            <a:normAutofit fontScale="90000"/>
          </a:bodyPr>
          <a:lstStyle/>
          <a:p>
            <a:pPr algn="l"/>
            <a:r>
              <a:rPr lang="en-US" dirty="0"/>
              <a:t/>
            </a:r>
            <a:br>
              <a:rPr lang="en-US" dirty="0"/>
            </a:br>
            <a:r>
              <a:rPr lang="en-US" dirty="0"/>
              <a:t/>
            </a:r>
            <a:br>
              <a:rPr lang="en-US" dirty="0"/>
            </a:br>
            <a:r>
              <a:rPr lang="en-US" dirty="0"/>
              <a:t>II.  Nature of Sales and Use </a:t>
            </a:r>
            <a:r>
              <a:rPr lang="en-US" dirty="0" smtClean="0"/>
              <a:t>Tax, cont.</a:t>
            </a:r>
            <a:endParaRPr lang="en-US" b="1" dirty="0">
              <a:solidFill>
                <a:schemeClr val="accent1">
                  <a:lumMod val="75000"/>
                </a:schemeClr>
              </a:solidFill>
            </a:endParaRPr>
          </a:p>
        </p:txBody>
      </p:sp>
      <p:sp>
        <p:nvSpPr>
          <p:cNvPr id="332803" name="Rectangle 3"/>
          <p:cNvSpPr>
            <a:spLocks noGrp="1" noChangeArrowheads="1"/>
          </p:cNvSpPr>
          <p:nvPr>
            <p:ph type="body" idx="1"/>
          </p:nvPr>
        </p:nvSpPr>
        <p:spPr/>
        <p:txBody>
          <a:bodyPr>
            <a:normAutofit/>
          </a:bodyPr>
          <a:lstStyle/>
          <a:p>
            <a:pPr>
              <a:buFontTx/>
              <a:buNone/>
            </a:pPr>
            <a:endParaRPr lang="en-US" sz="2400" dirty="0" smtClean="0"/>
          </a:p>
          <a:p>
            <a:pPr>
              <a:buFontTx/>
              <a:buNone/>
            </a:pPr>
            <a:r>
              <a:rPr lang="en-US" dirty="0" smtClean="0"/>
              <a:t>Sales </a:t>
            </a:r>
            <a:r>
              <a:rPr lang="en-US" dirty="0"/>
              <a:t>tax is imposed on the retailer</a:t>
            </a:r>
          </a:p>
          <a:p>
            <a:pPr lvl="1"/>
            <a:r>
              <a:rPr lang="en-US" dirty="0"/>
              <a:t>Retailer is liable to the State for sales </a:t>
            </a:r>
            <a:r>
              <a:rPr lang="en-US" dirty="0" smtClean="0"/>
              <a:t>tax</a:t>
            </a:r>
            <a:endParaRPr lang="en-US" dirty="0"/>
          </a:p>
          <a:p>
            <a:pPr lvl="1"/>
            <a:r>
              <a:rPr lang="en-US" dirty="0"/>
              <a:t>Retailer may pass the tax along to the consumer or user (customer</a:t>
            </a:r>
            <a:r>
              <a:rPr lang="en-US" dirty="0" smtClean="0"/>
              <a:t>)</a:t>
            </a:r>
            <a:endParaRPr lang="en-US" dirty="0"/>
          </a:p>
          <a:p>
            <a:pPr lvl="1"/>
            <a:r>
              <a:rPr lang="en-US" dirty="0"/>
              <a:t>Retailer holds tax that it collected in trust for the </a:t>
            </a:r>
            <a:r>
              <a:rPr lang="en-US" dirty="0" smtClean="0"/>
              <a:t>State</a:t>
            </a:r>
            <a:endParaRPr lang="en-US" dirty="0"/>
          </a:p>
          <a:p>
            <a:pPr lvl="1"/>
            <a:r>
              <a:rPr lang="en-US" dirty="0"/>
              <a:t>Retailer is responsible for reporting and remitting the </a:t>
            </a:r>
            <a:r>
              <a:rPr lang="en-US" dirty="0" smtClean="0"/>
              <a:t>tax</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6</a:t>
            </a:r>
            <a:endParaRPr lang="en-US" dirty="0"/>
          </a:p>
        </p:txBody>
      </p:sp>
    </p:spTree>
    <p:extLst>
      <p:ext uri="{BB962C8B-B14F-4D97-AF65-F5344CB8AC3E}">
        <p14:creationId xmlns:p14="http://schemas.microsoft.com/office/powerpoint/2010/main" val="1757752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algn="l">
              <a:defRPr/>
            </a:pPr>
            <a:r>
              <a:rPr lang="en-US" dirty="0"/>
              <a:t/>
            </a:r>
            <a:br>
              <a:rPr lang="en-US" dirty="0"/>
            </a:br>
            <a:r>
              <a:rPr lang="en-US" dirty="0"/>
              <a:t/>
            </a:r>
            <a:br>
              <a:rPr lang="en-US" dirty="0"/>
            </a:br>
            <a:r>
              <a:rPr lang="en-US" dirty="0"/>
              <a:t>II.  Nature of Sales and Use Tax</a:t>
            </a:r>
            <a:endParaRPr lang="en-US" altLang="en-US" b="1" dirty="0" smtClean="0">
              <a:solidFill>
                <a:schemeClr val="accent1">
                  <a:lumMod val="75000"/>
                </a:schemeClr>
              </a:solidFill>
            </a:endParaRPr>
          </a:p>
        </p:txBody>
      </p:sp>
      <p:sp>
        <p:nvSpPr>
          <p:cNvPr id="61443" name="Rectangle 3"/>
          <p:cNvSpPr>
            <a:spLocks noGrp="1" noChangeArrowheads="1"/>
          </p:cNvSpPr>
          <p:nvPr>
            <p:ph type="body" idx="1"/>
          </p:nvPr>
        </p:nvSpPr>
        <p:spPr/>
        <p:txBody>
          <a:bodyPr>
            <a:normAutofit lnSpcReduction="10000"/>
          </a:bodyPr>
          <a:lstStyle/>
          <a:p>
            <a:pPr eaLnBrk="1" hangingPunct="1">
              <a:lnSpc>
                <a:spcPct val="90000"/>
              </a:lnSpc>
              <a:buFont typeface="Wingdings" pitchFamily="2" charset="2"/>
              <a:buNone/>
              <a:defRPr/>
            </a:pPr>
            <a:endParaRPr lang="en-US" altLang="en-US" sz="2800" dirty="0" smtClean="0"/>
          </a:p>
          <a:p>
            <a:pPr eaLnBrk="1" hangingPunct="1">
              <a:lnSpc>
                <a:spcPct val="90000"/>
              </a:lnSpc>
              <a:buFont typeface="Wingdings" pitchFamily="2" charset="2"/>
              <a:buNone/>
              <a:defRPr/>
            </a:pPr>
            <a:r>
              <a:rPr lang="en-US" altLang="en-US" sz="2800" dirty="0" smtClean="0"/>
              <a:t>What sales are subject to sales tax?</a:t>
            </a:r>
          </a:p>
          <a:p>
            <a:pPr eaLnBrk="1" hangingPunct="1">
              <a:lnSpc>
                <a:spcPct val="90000"/>
              </a:lnSpc>
              <a:buFont typeface="Wingdings" pitchFamily="2" charset="2"/>
              <a:buNone/>
              <a:defRPr/>
            </a:pPr>
            <a:endParaRPr lang="en-US" altLang="en-US" sz="2800" dirty="0" smtClean="0"/>
          </a:p>
          <a:p>
            <a:pPr lvl="1" eaLnBrk="1" hangingPunct="1">
              <a:lnSpc>
                <a:spcPct val="90000"/>
              </a:lnSpc>
              <a:defRPr/>
            </a:pPr>
            <a:r>
              <a:rPr lang="en-US" altLang="en-US" sz="2400" dirty="0" smtClean="0"/>
              <a:t>Tangible personal property</a:t>
            </a:r>
          </a:p>
          <a:p>
            <a:pPr lvl="1" eaLnBrk="1" hangingPunct="1">
              <a:lnSpc>
                <a:spcPct val="90000"/>
              </a:lnSpc>
              <a:defRPr/>
            </a:pPr>
            <a:r>
              <a:rPr lang="en-US" altLang="en-US" sz="2400" dirty="0" smtClean="0"/>
              <a:t>Certain coins or stamps</a:t>
            </a:r>
          </a:p>
          <a:p>
            <a:pPr lvl="1" eaLnBrk="1" hangingPunct="1">
              <a:lnSpc>
                <a:spcPct val="90000"/>
              </a:lnSpc>
              <a:defRPr/>
            </a:pPr>
            <a:r>
              <a:rPr lang="en-US" altLang="en-US" sz="2400" dirty="0" smtClean="0"/>
              <a:t>Certain leased tangible personal property affixed to real property</a:t>
            </a:r>
          </a:p>
          <a:p>
            <a:pPr lvl="1" eaLnBrk="1" hangingPunct="1">
              <a:lnSpc>
                <a:spcPct val="90000"/>
              </a:lnSpc>
              <a:defRPr/>
            </a:pPr>
            <a:r>
              <a:rPr lang="en-US" altLang="en-US" sz="2400" dirty="0" smtClean="0"/>
              <a:t>Certain digital goods</a:t>
            </a:r>
            <a:endParaRPr lang="en-US" altLang="en-US" sz="800" dirty="0" smtClean="0"/>
          </a:p>
          <a:p>
            <a:pPr eaLnBrk="1" hangingPunct="1">
              <a:lnSpc>
                <a:spcPct val="90000"/>
              </a:lnSpc>
              <a:buFontTx/>
              <a:buNone/>
              <a:defRPr/>
            </a:pPr>
            <a:r>
              <a:rPr lang="en-US" altLang="en-US" sz="2800" dirty="0" smtClean="0"/>
              <a:t>	</a:t>
            </a:r>
            <a:r>
              <a:rPr lang="en-US" altLang="en-US" sz="2400" dirty="0" smtClean="0"/>
              <a:t>These are referred to collectively as taxable products.</a:t>
            </a:r>
          </a:p>
          <a:p>
            <a:pPr eaLnBrk="1" hangingPunct="1">
              <a:lnSpc>
                <a:spcPct val="90000"/>
              </a:lnSpc>
              <a:buFontTx/>
              <a:buNone/>
              <a:defRPr/>
            </a:pPr>
            <a:endParaRPr lang="en-US" altLang="en-US" sz="900" dirty="0" smtClean="0"/>
          </a:p>
          <a:p>
            <a:pPr lvl="1" eaLnBrk="1" hangingPunct="1">
              <a:lnSpc>
                <a:spcPct val="90000"/>
              </a:lnSpc>
              <a:defRPr/>
            </a:pPr>
            <a:r>
              <a:rPr lang="en-US" altLang="en-US" sz="2400" dirty="0" smtClean="0"/>
              <a:t>Specified services (e.g., charges for parking, landscaping services)</a:t>
            </a:r>
          </a:p>
          <a:p>
            <a:pPr eaLnBrk="1" hangingPunct="1">
              <a:lnSpc>
                <a:spcPct val="90000"/>
              </a:lnSpc>
              <a:defRPr/>
            </a:pPr>
            <a:endParaRPr lang="en-US" altLang="en-US" sz="2800" dirty="0" smtClean="0"/>
          </a:p>
          <a:p>
            <a:pPr eaLnBrk="1" hangingPunct="1">
              <a:lnSpc>
                <a:spcPct val="90000"/>
              </a:lnSpc>
              <a:buFont typeface="Wingdings" pitchFamily="2" charset="2"/>
              <a:buNone/>
              <a:defRPr/>
            </a:pPr>
            <a:endParaRPr lang="en-US" altLang="en-US" sz="2800" dirty="0" smtClean="0"/>
          </a:p>
        </p:txBody>
      </p:sp>
      <p:sp>
        <p:nvSpPr>
          <p:cNvPr id="4" name="Slide Number Placeholder 3"/>
          <p:cNvSpPr>
            <a:spLocks noGrp="1"/>
          </p:cNvSpPr>
          <p:nvPr>
            <p:ph type="sldNum" sz="quarter" idx="12"/>
          </p:nvPr>
        </p:nvSpPr>
        <p:spPr>
          <a:xfrm>
            <a:off x="6553200" y="6356350"/>
            <a:ext cx="2133600" cy="365125"/>
          </a:xfrm>
        </p:spPr>
        <p:txBody>
          <a:bodyPr/>
          <a:lstStyle/>
          <a:p>
            <a:r>
              <a:rPr lang="en-US" dirty="0" smtClean="0"/>
              <a:t>7</a:t>
            </a:r>
            <a:endParaRPr lang="en-US" dirty="0"/>
          </a:p>
        </p:txBody>
      </p:sp>
    </p:spTree>
    <p:extLst>
      <p:ext uri="{BB962C8B-B14F-4D97-AF65-F5344CB8AC3E}">
        <p14:creationId xmlns:p14="http://schemas.microsoft.com/office/powerpoint/2010/main" val="1616643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l"/>
            <a:r>
              <a:rPr lang="en-US" sz="4000" dirty="0"/>
              <a:t/>
            </a:r>
            <a:br>
              <a:rPr lang="en-US" sz="4000" dirty="0"/>
            </a:br>
            <a:r>
              <a:rPr lang="en-US" sz="4000" dirty="0"/>
              <a:t/>
            </a:r>
            <a:br>
              <a:rPr lang="en-US" sz="4000" dirty="0"/>
            </a:br>
            <a:r>
              <a:rPr lang="en-US" sz="4000" dirty="0"/>
              <a:t>II.  Nature of Sales and Use </a:t>
            </a:r>
            <a:r>
              <a:rPr lang="en-US" sz="4000" dirty="0" smtClean="0"/>
              <a:t>Tax, cont.</a:t>
            </a:r>
            <a:br>
              <a:rPr lang="en-US" sz="4000" dirty="0" smtClean="0"/>
            </a:br>
            <a:endParaRPr lang="en-US" sz="4000" b="1" dirty="0">
              <a:solidFill>
                <a:schemeClr val="accent1">
                  <a:lumMod val="75000"/>
                </a:schemeClr>
              </a:solidFill>
            </a:endParaRPr>
          </a:p>
        </p:txBody>
      </p:sp>
      <p:sp>
        <p:nvSpPr>
          <p:cNvPr id="3" name="Content Placeholder 2"/>
          <p:cNvSpPr>
            <a:spLocks noGrp="1"/>
          </p:cNvSpPr>
          <p:nvPr>
            <p:ph idx="1"/>
          </p:nvPr>
        </p:nvSpPr>
        <p:spPr>
          <a:xfrm>
            <a:off x="457200" y="1798637"/>
            <a:ext cx="8229600" cy="4525963"/>
          </a:xfrm>
        </p:spPr>
        <p:txBody>
          <a:bodyPr>
            <a:normAutofit/>
          </a:bodyPr>
          <a:lstStyle/>
          <a:p>
            <a:pPr>
              <a:spcAft>
                <a:spcPts val="600"/>
              </a:spcAft>
              <a:buFont typeface="Wingdings" pitchFamily="2" charset="2"/>
              <a:buChar char="§"/>
              <a:defRPr/>
            </a:pPr>
            <a:r>
              <a:rPr lang="en-US" dirty="0"/>
              <a:t>Counterpart of sales tax</a:t>
            </a:r>
          </a:p>
          <a:p>
            <a:pPr>
              <a:spcAft>
                <a:spcPts val="600"/>
              </a:spcAft>
              <a:buFont typeface="Wingdings" pitchFamily="2" charset="2"/>
              <a:buChar char="§"/>
              <a:defRPr/>
            </a:pPr>
            <a:r>
              <a:rPr lang="en-US" dirty="0" smtClean="0"/>
              <a:t>Wisconsin </a:t>
            </a:r>
            <a:r>
              <a:rPr lang="en-US" dirty="0"/>
              <a:t>use tax is a tax imposed on the purchase price of taxable products or taxable services that are stored, used, or consumed within Wisconsin, and upon which a Wisconsin sales or use tax has not previously been </a:t>
            </a:r>
            <a:r>
              <a:rPr lang="en-US" dirty="0" smtClean="0"/>
              <a:t>paid</a:t>
            </a:r>
          </a:p>
          <a:p>
            <a:pPr marL="0" indent="0">
              <a:buNone/>
            </a:pPr>
            <a:endParaRPr lang="en-US" dirty="0"/>
          </a:p>
          <a:p>
            <a:pPr>
              <a:buFont typeface="Wingdings" pitchFamily="2" charset="2"/>
              <a:buChar char="§"/>
              <a:defRPr/>
            </a:pPr>
            <a:endParaRPr lang="en-US" dirty="0"/>
          </a:p>
          <a:p>
            <a:pPr>
              <a:buFont typeface="Wingdings" pitchFamily="2" charset="2"/>
              <a:buChar char="§"/>
              <a:defRPr/>
            </a:pPr>
            <a:endParaRPr lang="en-US" dirty="0"/>
          </a:p>
          <a:p>
            <a:pPr>
              <a:buFont typeface="Wingdings" pitchFamily="2" charset="2"/>
              <a:buChar char="§"/>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8</a:t>
            </a:fld>
            <a:endParaRPr lang="en-US" dirty="0"/>
          </a:p>
        </p:txBody>
      </p:sp>
    </p:spTree>
    <p:extLst>
      <p:ext uri="{BB962C8B-B14F-4D97-AF65-F5344CB8AC3E}">
        <p14:creationId xmlns:p14="http://schemas.microsoft.com/office/powerpoint/2010/main" val="1893751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l"/>
            <a:r>
              <a:rPr lang="en-US" sz="4000" dirty="0"/>
              <a:t/>
            </a:r>
            <a:br>
              <a:rPr lang="en-US" sz="4000" dirty="0"/>
            </a:br>
            <a:r>
              <a:rPr lang="en-US" sz="4000" dirty="0"/>
              <a:t/>
            </a:r>
            <a:br>
              <a:rPr lang="en-US" sz="4000" dirty="0"/>
            </a:br>
            <a:r>
              <a:rPr lang="en-US" sz="4000" dirty="0"/>
              <a:t>II.  Nature of Sales and Use </a:t>
            </a:r>
            <a:r>
              <a:rPr lang="en-US" sz="4000" dirty="0" smtClean="0"/>
              <a:t>Tax, cont.</a:t>
            </a:r>
            <a:br>
              <a:rPr lang="en-US" sz="4000" dirty="0" smtClean="0"/>
            </a:br>
            <a:endParaRPr lang="en-US" sz="4000" b="1" dirty="0">
              <a:solidFill>
                <a:schemeClr val="accent1">
                  <a:lumMod val="75000"/>
                </a:schemeClr>
              </a:solidFill>
            </a:endParaRPr>
          </a:p>
        </p:txBody>
      </p:sp>
      <p:sp>
        <p:nvSpPr>
          <p:cNvPr id="3" name="Content Placeholder 2"/>
          <p:cNvSpPr>
            <a:spLocks noGrp="1"/>
          </p:cNvSpPr>
          <p:nvPr>
            <p:ph idx="1"/>
          </p:nvPr>
        </p:nvSpPr>
        <p:spPr>
          <a:xfrm>
            <a:off x="457200" y="1798637"/>
            <a:ext cx="8229600" cy="4525963"/>
          </a:xfrm>
        </p:spPr>
        <p:txBody>
          <a:bodyPr>
            <a:normAutofit/>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If </a:t>
            </a:r>
            <a:r>
              <a:rPr lang="en-US" dirty="0"/>
              <a:t>Wisconsin did not have a use tax, persons could buy items in another state to avoid paying Wisconsin </a:t>
            </a:r>
            <a:r>
              <a:rPr lang="en-US" dirty="0" smtClean="0"/>
              <a:t>sales tax </a:t>
            </a:r>
            <a:r>
              <a:rPr lang="en-US" dirty="0"/>
              <a:t>on such </a:t>
            </a:r>
            <a:r>
              <a:rPr lang="en-US" dirty="0" smtClean="0"/>
              <a:t>purchases</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Every </a:t>
            </a:r>
            <a:r>
              <a:rPr lang="en-US" dirty="0"/>
              <a:t>other state with a sales tax has as use tax</a:t>
            </a:r>
          </a:p>
          <a:p>
            <a:pPr marL="0" indent="0">
              <a:buNone/>
            </a:pPr>
            <a:endParaRPr lang="en-US" dirty="0" smtClean="0"/>
          </a:p>
          <a:p>
            <a:pPr>
              <a:buFont typeface="Wingdings" panose="05000000000000000000" pitchFamily="2" charset="2"/>
              <a:buChar char="§"/>
            </a:pPr>
            <a:endParaRPr lang="en-US" dirty="0"/>
          </a:p>
          <a:p>
            <a:pPr marL="0" indent="0">
              <a:buNone/>
            </a:pPr>
            <a:endParaRPr lang="en-US" dirty="0"/>
          </a:p>
          <a:p>
            <a:pPr>
              <a:buFont typeface="Wingdings" pitchFamily="2" charset="2"/>
              <a:buChar char="§"/>
              <a:defRPr/>
            </a:pPr>
            <a:endParaRPr lang="en-US" dirty="0"/>
          </a:p>
          <a:p>
            <a:pPr>
              <a:buFont typeface="Wingdings" pitchFamily="2" charset="2"/>
              <a:buChar char="§"/>
              <a:defRPr/>
            </a:pPr>
            <a:endParaRPr lang="en-US" dirty="0"/>
          </a:p>
          <a:p>
            <a:pPr>
              <a:buFont typeface="Wingdings" pitchFamily="2" charset="2"/>
              <a:buChar char="§"/>
            </a:pP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9</a:t>
            </a:fld>
            <a:endParaRPr lang="en-US" dirty="0"/>
          </a:p>
        </p:txBody>
      </p:sp>
    </p:spTree>
    <p:extLst>
      <p:ext uri="{BB962C8B-B14F-4D97-AF65-F5344CB8AC3E}">
        <p14:creationId xmlns:p14="http://schemas.microsoft.com/office/powerpoint/2010/main" val="30397838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3039</TotalTime>
  <Words>1775</Words>
  <Application>Microsoft Office PowerPoint</Application>
  <PresentationFormat>On-screen Show (4:3)</PresentationFormat>
  <Paragraphs>330</Paragraphs>
  <Slides>40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 New Roman</vt:lpstr>
      <vt:lpstr>Wingdings</vt:lpstr>
      <vt:lpstr>Office Theme</vt:lpstr>
      <vt:lpstr>      Wisconsin Association of Campground Owners (WACO)  To Tax or Not To Tax… Wisconsin Sales and Use Tax</vt:lpstr>
      <vt:lpstr>PowerPoint Presentation</vt:lpstr>
      <vt:lpstr>To Tax or Not To Tax…</vt:lpstr>
      <vt:lpstr>Introduction</vt:lpstr>
      <vt:lpstr> II.  Nature of Sales and Use Tax</vt:lpstr>
      <vt:lpstr>  II.  Nature of Sales and Use Tax, cont.</vt:lpstr>
      <vt:lpstr>  II.  Nature of Sales and Use Tax</vt:lpstr>
      <vt:lpstr>  II.  Nature of Sales and Use Tax, cont. </vt:lpstr>
      <vt:lpstr>  II.  Nature of Sales and Use Tax, cont. </vt:lpstr>
      <vt:lpstr>  II.  Nature of Sales and Use Tax, cont. </vt:lpstr>
      <vt:lpstr>   III.  Campground's Sales and Rentals to Customers</vt:lpstr>
      <vt:lpstr>    Taxable Sales By Campgrounds Admissions and Lodging to Campgrounds  </vt:lpstr>
      <vt:lpstr>   Taxable Sales By Campgrounds Sales of Tangible Personal Property </vt:lpstr>
      <vt:lpstr>    Taxable Sales By Campgrounds Admissions to Recreational Activities </vt:lpstr>
      <vt:lpstr>   Taxable Sales By Campgrounds Rentals of Tangible Personal Property</vt:lpstr>
      <vt:lpstr>   Taxable Sales By Campgrounds Sales from Vending Machines </vt:lpstr>
      <vt:lpstr>   Taxable Sales By Campgrounds Sales from Vending Machines</vt:lpstr>
      <vt:lpstr>   Taxable Sales By Campgrounds Amusement Devices</vt:lpstr>
      <vt:lpstr>   Taxable Sales By Campgrounds Sales from Vending Machines/Amusement Devices</vt:lpstr>
      <vt:lpstr>   Sales of Electricity</vt:lpstr>
      <vt:lpstr>  What is Separate and Optional?</vt:lpstr>
      <vt:lpstr>  Example 1</vt:lpstr>
      <vt:lpstr> Example 2</vt:lpstr>
      <vt:lpstr>  Example 3</vt:lpstr>
      <vt:lpstr>Other Taxable Sales</vt:lpstr>
      <vt:lpstr> Nontaxable Sales</vt:lpstr>
      <vt:lpstr>  Gift Certificates and Product Vouchers</vt:lpstr>
      <vt:lpstr>  IV. Campground's Purchases</vt:lpstr>
      <vt:lpstr> Taxable Purchases</vt:lpstr>
      <vt:lpstr> Taxable Purchases, cont.</vt:lpstr>
      <vt:lpstr> Taxable Purchases, cont.</vt:lpstr>
      <vt:lpstr> Taxable Purchases, cont.</vt:lpstr>
      <vt:lpstr>Property Resold</vt:lpstr>
      <vt:lpstr>   Purchases of Real Property and Real Property Improvements</vt:lpstr>
      <vt:lpstr>  Real Property and Real Property Improvements</vt:lpstr>
      <vt:lpstr>   Real Property and Real Property Improvements</vt:lpstr>
      <vt:lpstr>   Part V. Alcohol Beverage and Tobacco Laws</vt:lpstr>
      <vt:lpstr>   Part VI. Keeping Aware of New Sales and Use Tax Developments</vt:lpstr>
      <vt:lpstr>   Part VII. Do You Have Questions or Need Assistance?</vt:lpstr>
      <vt:lpstr>PowerPoint Presentation</vt:lpstr>
    </vt:vector>
  </TitlesOfParts>
  <Company>Wisconsin Department of Revenue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Green</dc:creator>
  <cp:lastModifiedBy>Hoffman, Holly M - DOR</cp:lastModifiedBy>
  <cp:revision>342</cp:revision>
  <cp:lastPrinted>2016-01-22T19:29:56Z</cp:lastPrinted>
  <dcterms:created xsi:type="dcterms:W3CDTF">2012-05-08T18:58:08Z</dcterms:created>
  <dcterms:modified xsi:type="dcterms:W3CDTF">2019-02-14T22:55:46Z</dcterms:modified>
</cp:coreProperties>
</file>