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301" r:id="rId14"/>
    <p:sldId id="270" r:id="rId15"/>
    <p:sldId id="300" r:id="rId16"/>
    <p:sldId id="271" r:id="rId17"/>
    <p:sldId id="277" r:id="rId18"/>
    <p:sldId id="302" r:id="rId19"/>
    <p:sldId id="281" r:id="rId20"/>
    <p:sldId id="282" r:id="rId21"/>
    <p:sldId id="283" r:id="rId22"/>
    <p:sldId id="284" r:id="rId23"/>
    <p:sldId id="285" r:id="rId24"/>
    <p:sldId id="286" r:id="rId25"/>
    <p:sldId id="303" r:id="rId26"/>
    <p:sldId id="288" r:id="rId27"/>
    <p:sldId id="289" r:id="rId28"/>
    <p:sldId id="291" r:id="rId29"/>
    <p:sldId id="304" r:id="rId30"/>
    <p:sldId id="296" r:id="rId31"/>
    <p:sldId id="297" r:id="rId32"/>
    <p:sldId id="305" r:id="rId33"/>
    <p:sldId id="30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9213" autoAdjust="0"/>
  </p:normalViewPr>
  <p:slideViewPr>
    <p:cSldViewPr snapToGrid="0">
      <p:cViewPr varScale="1">
        <p:scale>
          <a:sx n="79" d="100"/>
          <a:sy n="79" d="100"/>
        </p:scale>
        <p:origin x="1776" y="-1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069EE-FCE5-4906-BC61-3C97E8FB168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5EFBD-324D-4E0A-8450-C1CAD03B8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86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5EFBD-324D-4E0A-8450-C1CAD03B8C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9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5EFBD-324D-4E0A-8450-C1CAD03B8C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Organic is the superhero here. </a:t>
            </a:r>
            <a:b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FB boost is it’s super cool car that helps get them where they need to be faster. </a:t>
            </a:r>
            <a:b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Ads are the bumbling sidekick that when they work, work really, really well. </a:t>
            </a:r>
            <a:b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when they don’t, they get caught by the villain and you have to save them too. </a:t>
            </a:r>
            <a:b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cap="non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Ie</a:t>
            </a:r>
            <a:r>
              <a:rPr lang="en-US" sz="1200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They’re more work than they’re worth.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5EFBD-324D-4E0A-8450-C1CAD03B8C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9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044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0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03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419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66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34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87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84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43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66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2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6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30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73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62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33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35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17C1629-143D-4F27-853B-D5BF6736E9A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B4CC006-FDD1-477C-99F6-963254CB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1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icala-kid.deviantart.com/art/Re-Me-Villain-62904484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lleity.deviantart.com/art/aquaman-288689285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www.pngall.com/the-flash-png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xdinky.deviantart.com/art/Batman-on-a-Unicorn-384716757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16mbti.blogspot.com/2013/07/superhero-mbti_8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347692033710991610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erhero911.wordpress.com/2011/01/24/spider-man-101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artoon.ankaperla.com/cartoon-superhero-images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anadagames.ca/2017/content/congrats-youve-found-secret-page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pixabay.com/fr/agent-secret-espion-cuir-masqu%C3%A9s-148505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winternet.org/2016/11/11/social-media-update-2016/" TargetMode="External"/><Relationship Id="rId2" Type="http://schemas.openxmlformats.org/officeDocument/2006/relationships/hyperlink" Target="https://newsroom.fb.com/company-inf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statista.com/chart/11312/always-onfacebook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ero.wikia.com/wiki/File:Iron_Man_Render.png" TargetMode="Externa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hyperlink" Target="http://fabiusmaximus.com/2013/10/28/superheroes-57668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gendarywoodsman.com/2011/11/11/fan-fun-friday-6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proutsocial.com/insights/facebook-algorithm/" TargetMode="External"/><Relationship Id="rId7" Type="http://schemas.openxmlformats.org/officeDocument/2006/relationships/hyperlink" Target="http://www.batman-univers.fr/portail/jeux_video/humble-bundle-le-bon-plan-la-bonne-action/?p=3957" TargetMode="External"/><Relationship Id="rId2" Type="http://schemas.openxmlformats.org/officeDocument/2006/relationships/hyperlink" Target="https://research.fb.com/three-and-a-half-degrees-of-separ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blog.kissmetrics.com/better-results-facebook-ads/" TargetMode="External"/><Relationship Id="rId4" Type="http://schemas.openxmlformats.org/officeDocument/2006/relationships/hyperlink" Target="https://locowise.com/blog/facebook-analysis-march-videos-and-photos-rule-engagement-totally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ujeresdeempresa.com/como-definir-y-segmentar-el-mercado-objetivo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ictandpicture.org/cartoon-female-superheroes-images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lipartforu.blogspot.com/2016/06/thor.html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elrincondesofista.wordpress.com/2013/04/06/los-superheroes-y-la-filosofia/" TargetMode="External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illianc_transparent_background.sv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loki-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batma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ronoakman.deviantart.com/art/Deku-The-Hero-Izuku-Midoriya-619293935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41B64-4F69-4C8A-8CE7-8AE694041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925070" y="409094"/>
            <a:ext cx="9755187" cy="2766528"/>
          </a:xfrm>
        </p:spPr>
        <p:txBody>
          <a:bodyPr>
            <a:normAutofit/>
          </a:bodyPr>
          <a:lstStyle/>
          <a:p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Super Facebook Ad Results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CBFF2-61BE-4866-8494-B84D12EE9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983063" y="3048010"/>
            <a:ext cx="9755187" cy="550333"/>
          </a:xfrm>
        </p:spPr>
        <p:txBody>
          <a:bodyPr/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Without a bunch of 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time and effort</a:t>
            </a:r>
          </a:p>
        </p:txBody>
      </p:sp>
      <p:pic>
        <p:nvPicPr>
          <p:cNvPr id="7" name="Picture 6" descr="A close up of a flag&#10;&#10;Description automatically generated">
            <a:extLst>
              <a:ext uri="{FF2B5EF4-FFF2-40B4-BE49-F238E27FC236}">
                <a16:creationId xmlns:a16="http://schemas.microsoft.com/office/drawing/2014/main" id="{EE204933-DF92-4753-8819-7160E2BC6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5090">
            <a:off x="-186839" y="-814006"/>
            <a:ext cx="7505611" cy="971314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4ADA82D-7D60-48A7-9F78-42B3E65C88AE}"/>
              </a:ext>
            </a:extLst>
          </p:cNvPr>
          <p:cNvSpPr txBox="1">
            <a:spLocks/>
          </p:cNvSpPr>
          <p:nvPr/>
        </p:nvSpPr>
        <p:spPr>
          <a:xfrm rot="21420000">
            <a:off x="1308182" y="5209580"/>
            <a:ext cx="9755187" cy="550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8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 RENEE SOMMER</a:t>
            </a:r>
          </a:p>
        </p:txBody>
      </p:sp>
    </p:spTree>
    <p:extLst>
      <p:ext uri="{BB962C8B-B14F-4D97-AF65-F5344CB8AC3E}">
        <p14:creationId xmlns:p14="http://schemas.microsoft.com/office/powerpoint/2010/main" val="2467273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26A33B-1EEC-4B46-A73D-58B5EF475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13227" y="1509540"/>
            <a:ext cx="5850593" cy="9524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CD34BA-14AB-470A-A0EA-E8B295E1A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865811"/>
          </a:xfrm>
        </p:spPr>
        <p:txBody>
          <a:bodyPr>
            <a:noAutofit/>
          </a:bodyPr>
          <a:lstStyle/>
          <a:p>
            <a:r>
              <a:rPr lang="en-US" sz="4800" dirty="0">
                <a:effectLst/>
              </a:rPr>
              <a:t>Because someone gave you just enough information to ensure you’d fail</a:t>
            </a:r>
            <a:endParaRPr lang="en-US" sz="10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5C1F-8E6B-4307-A918-47DF51B95E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37271"/>
            <a:ext cx="10394707" cy="3311189"/>
          </a:xfrm>
        </p:spPr>
        <p:txBody>
          <a:bodyPr>
            <a:normAutofit/>
          </a:bodyPr>
          <a:lstStyle/>
          <a:p>
            <a:r>
              <a:rPr lang="en-US" sz="3600" cap="none" dirty="0">
                <a:latin typeface="Calibri" panose="020F0502020204030204" pitchFamily="34" charset="0"/>
                <a:cs typeface="Calibri" panose="020F0502020204030204" pitchFamily="34" charset="0"/>
              </a:rPr>
              <a:t>Ad agencies want you to fail</a:t>
            </a:r>
          </a:p>
          <a:p>
            <a:pPr lvl="1"/>
            <a:r>
              <a:rPr lang="en-US" sz="3200" cap="none" dirty="0">
                <a:latin typeface="Calibri" panose="020F0502020204030204" pitchFamily="34" charset="0"/>
                <a:cs typeface="Calibri" panose="020F0502020204030204" pitchFamily="34" charset="0"/>
              </a:rPr>
              <a:t>Buy their programs</a:t>
            </a:r>
          </a:p>
          <a:p>
            <a:pPr lvl="1"/>
            <a:r>
              <a:rPr lang="en-US" sz="3200" cap="none" dirty="0">
                <a:latin typeface="Calibri" panose="020F0502020204030204" pitchFamily="34" charset="0"/>
                <a:cs typeface="Calibri" panose="020F0502020204030204" pitchFamily="34" charset="0"/>
              </a:rPr>
              <a:t>Hire them to do it</a:t>
            </a:r>
          </a:p>
          <a:p>
            <a:pPr lvl="1"/>
            <a:r>
              <a:rPr lang="en-US" sz="3200" cap="none" dirty="0">
                <a:latin typeface="Calibri" panose="020F0502020204030204" pitchFamily="34" charset="0"/>
                <a:cs typeface="Calibri" panose="020F0502020204030204" pitchFamily="34" charset="0"/>
              </a:rPr>
              <a:t>Stay out of the feed</a:t>
            </a:r>
          </a:p>
        </p:txBody>
      </p:sp>
    </p:spTree>
    <p:extLst>
      <p:ext uri="{BB962C8B-B14F-4D97-AF65-F5344CB8AC3E}">
        <p14:creationId xmlns:p14="http://schemas.microsoft.com/office/powerpoint/2010/main" val="346441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C945-2CBF-4A1E-8FEC-7108F84AD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17" y="1105678"/>
            <a:ext cx="6676052" cy="3867539"/>
          </a:xfrm>
        </p:spPr>
        <p:txBody>
          <a:bodyPr>
            <a:normAutofit/>
          </a:bodyPr>
          <a:lstStyle/>
          <a:p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Getting Your Organic Game in Place</a:t>
            </a:r>
            <a:endParaRPr lang="en-US" dirty="0"/>
          </a:p>
        </p:txBody>
      </p:sp>
      <p:pic>
        <p:nvPicPr>
          <p:cNvPr id="8" name="Picture 7" descr="A picture containing indoor, vase&#10;&#10;Description automatically generated">
            <a:extLst>
              <a:ext uri="{FF2B5EF4-FFF2-40B4-BE49-F238E27FC236}">
                <a16:creationId xmlns:a16="http://schemas.microsoft.com/office/drawing/2014/main" id="{107E9BC7-DA2E-4E1B-A9BC-70DADCE01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67532" y="363894"/>
            <a:ext cx="4383102" cy="613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08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364DE-8552-415B-B8AA-3D4076BC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231" y="2195340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effectLst/>
              </a:rPr>
              <a:t>What is ‘organic game’?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98A3F-41CA-4F5E-B3E8-7EDA682E9A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25278" y="2195340"/>
            <a:ext cx="7508723" cy="35862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plan for creating/sharing content that gets you the most amount of engagement/reach for little to NO MONEY</a:t>
            </a:r>
            <a:endParaRPr lang="en-US" sz="2800" cap="none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erson wearing a costume&#10;&#10;Description automatically generated">
            <a:extLst>
              <a:ext uri="{FF2B5EF4-FFF2-40B4-BE49-F238E27FC236}">
                <a16:creationId xmlns:a16="http://schemas.microsoft.com/office/drawing/2014/main" id="{FB54FAF1-0E6A-4148-A64E-BBC79039F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54270" y="2951889"/>
            <a:ext cx="6159463" cy="5798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E6DC5B-FBE7-495A-B90B-E8F39742F8D8}"/>
              </a:ext>
            </a:extLst>
          </p:cNvPr>
          <p:cNvSpPr txBox="1"/>
          <p:nvPr/>
        </p:nvSpPr>
        <p:spPr>
          <a:xfrm>
            <a:off x="6354270" y="8844723"/>
            <a:ext cx="44045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www.pngall.com/the-flash-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49696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364DE-8552-415B-B8AA-3D4076BC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1061660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effectLst/>
              </a:rPr>
              <a:t>Know Your Audience – Handout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98A3F-41CA-4F5E-B3E8-7EDA682E9A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7596" y="2104768"/>
            <a:ext cx="9618133" cy="3586290"/>
          </a:xfrm>
        </p:spPr>
        <p:txBody>
          <a:bodyPr>
            <a:normAutofit/>
          </a:bodyPr>
          <a:lstStyle/>
          <a:p>
            <a:r>
              <a:rPr lang="en-US" sz="32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content should be </a:t>
            </a:r>
            <a:r>
              <a:rPr lang="en-US" sz="3200" b="1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THEM NOT YOU</a:t>
            </a:r>
          </a:p>
          <a:p>
            <a:pPr lvl="1"/>
            <a:r>
              <a:rPr lang="en-US" sz="28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are they demographically? </a:t>
            </a:r>
          </a:p>
          <a:p>
            <a:pPr lvl="1"/>
            <a:r>
              <a:rPr lang="en-US" sz="28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makes them laugh? </a:t>
            </a:r>
          </a:p>
          <a:p>
            <a:pPr lvl="1"/>
            <a:r>
              <a:rPr lang="en-US" sz="28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they worry about?</a:t>
            </a:r>
          </a:p>
          <a:p>
            <a:pPr lvl="1"/>
            <a:r>
              <a:rPr lang="en-US" sz="28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they like about camping?</a:t>
            </a:r>
          </a:p>
          <a:p>
            <a:pPr lvl="1"/>
            <a:r>
              <a:rPr lang="en-US" sz="28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they not like about camping?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1D900-88A7-4386-95BA-5F8DF3DF8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079187">
            <a:off x="7874812" y="1972432"/>
            <a:ext cx="4036918" cy="522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69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2C97-A4DF-454F-B5B9-5A78AED3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effectLst/>
              </a:rPr>
              <a:t>FOCUSING ON THEM OVER YOU</a:t>
            </a:r>
            <a:endParaRPr lang="en-US" sz="21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A1926-1658-426C-990A-3CDF5B9F62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8349" y="1709047"/>
            <a:ext cx="6733903" cy="3311189"/>
          </a:xfrm>
        </p:spPr>
        <p:txBody>
          <a:bodyPr>
            <a:normAutofit/>
          </a:bodyPr>
          <a:lstStyle/>
          <a:p>
            <a:r>
              <a:rPr 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Makes people</a:t>
            </a:r>
            <a:r>
              <a:rPr lang="en-US" sz="28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feel special</a:t>
            </a:r>
          </a:p>
          <a:p>
            <a:r>
              <a:rPr 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They feel </a:t>
            </a:r>
            <a:r>
              <a:rPr lang="en-US" sz="28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seen</a:t>
            </a:r>
          </a:p>
          <a:p>
            <a:r>
              <a:rPr lang="en-US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Sales posts speak to </a:t>
            </a:r>
            <a:r>
              <a:rPr lang="en-US" sz="2800" b="1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it benefits them </a:t>
            </a:r>
            <a:r>
              <a:rPr lang="en-US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instead of your needs</a:t>
            </a:r>
          </a:p>
        </p:txBody>
      </p:sp>
      <p:pic>
        <p:nvPicPr>
          <p:cNvPr id="5" name="Picture 4" descr="A picture containing banana, woman&#10;&#10;Description automatically generated">
            <a:extLst>
              <a:ext uri="{FF2B5EF4-FFF2-40B4-BE49-F238E27FC236}">
                <a16:creationId xmlns:a16="http://schemas.microsoft.com/office/drawing/2014/main" id="{A32F5CCA-7B4A-4CC9-9703-ED95D0740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7748261" y="1591236"/>
            <a:ext cx="4353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07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2C97-A4DF-454F-B5B9-5A78AED3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effectLst/>
              </a:rPr>
              <a:t>WHAT DOES THIS HAVE TO DO WITH ORGANIC REACH</a:t>
            </a:r>
            <a:endParaRPr lang="en-US" sz="21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A1926-1658-426C-990A-3CDF5B9F62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8349" y="1837765"/>
            <a:ext cx="6733903" cy="3311189"/>
          </a:xfrm>
        </p:spPr>
        <p:txBody>
          <a:bodyPr>
            <a:normAutofit/>
          </a:bodyPr>
          <a:lstStyle/>
          <a:p>
            <a:r>
              <a:rPr 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Much more likely to engage with content</a:t>
            </a:r>
          </a:p>
          <a:p>
            <a:pPr lvl="1"/>
            <a:r>
              <a:rPr lang="en-US" sz="2600" cap="none" dirty="0">
                <a:latin typeface="Calibri" panose="020F0502020204030204" pitchFamily="34" charset="0"/>
                <a:cs typeface="Calibri" panose="020F0502020204030204" pitchFamily="34" charset="0"/>
              </a:rPr>
              <a:t>When they engage, it boosts your reach</a:t>
            </a:r>
            <a:endParaRPr lang="en-US" sz="2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If they see themselves, they become </a:t>
            </a:r>
            <a:r>
              <a:rPr lang="en-US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invested in your success </a:t>
            </a:r>
            <a:r>
              <a:rPr 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– which means they engage more </a:t>
            </a:r>
            <a:r>
              <a:rPr lang="en-US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AND BUY MORE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40A2D-B5E1-4EB8-AA7F-378E2F3CB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28571" y="887274"/>
            <a:ext cx="5523943" cy="1098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68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33012-43F7-40AE-A553-FB979214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effectLst/>
              </a:rPr>
              <a:t>Build a Relationship</a:t>
            </a:r>
            <a:endParaRPr lang="en-US" sz="23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341B3-6477-4C44-A141-460C71B45C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97972" y="1993728"/>
            <a:ext cx="10394707" cy="3311189"/>
          </a:xfrm>
        </p:spPr>
        <p:txBody>
          <a:bodyPr/>
          <a:lstStyle/>
          <a:p>
            <a:pPr lvl="2"/>
            <a:r>
              <a:rPr lang="en-US" sz="3200" cap="none" dirty="0">
                <a:latin typeface="Calibri" panose="020F0502020204030204" pitchFamily="34" charset="0"/>
                <a:cs typeface="Calibri" panose="020F0502020204030204" pitchFamily="34" charset="0"/>
              </a:rPr>
              <a:t>Let them see YOU</a:t>
            </a:r>
          </a:p>
          <a:p>
            <a:pPr lvl="2"/>
            <a:r>
              <a:rPr lang="en-US" sz="3200" cap="none" dirty="0">
                <a:latin typeface="Calibri" panose="020F0502020204030204" pitchFamily="34" charset="0"/>
                <a:cs typeface="Calibri" panose="020F0502020204030204" pitchFamily="34" charset="0"/>
              </a:rPr>
              <a:t>Behind the scenes</a:t>
            </a:r>
          </a:p>
          <a:p>
            <a:pPr lvl="2"/>
            <a:r>
              <a:rPr lang="en-US" sz="3200" cap="none" dirty="0">
                <a:latin typeface="Calibri" panose="020F0502020204030204" pitchFamily="34" charset="0"/>
                <a:cs typeface="Calibri" panose="020F0502020204030204" pitchFamily="34" charset="0"/>
              </a:rPr>
              <a:t>Make them feel special</a:t>
            </a:r>
          </a:p>
          <a:p>
            <a:pPr lvl="2"/>
            <a:r>
              <a:rPr lang="en-US" sz="3200" cap="none" dirty="0">
                <a:latin typeface="Calibri" panose="020F0502020204030204" pitchFamily="34" charset="0"/>
                <a:cs typeface="Calibri" panose="020F0502020204030204" pitchFamily="34" charset="0"/>
              </a:rPr>
              <a:t>Be consistent</a:t>
            </a:r>
          </a:p>
          <a:p>
            <a:pPr lvl="2"/>
            <a:r>
              <a:rPr lang="en-US" sz="3200" cap="none" dirty="0">
                <a:latin typeface="Calibri" panose="020F0502020204030204" pitchFamily="34" charset="0"/>
                <a:cs typeface="Calibri" panose="020F0502020204030204" pitchFamily="34" charset="0"/>
              </a:rPr>
              <a:t>Ask for the sale – but not constantly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erson in a costume&#10;&#10;Description automatically generated">
            <a:extLst>
              <a:ext uri="{FF2B5EF4-FFF2-40B4-BE49-F238E27FC236}">
                <a16:creationId xmlns:a16="http://schemas.microsoft.com/office/drawing/2014/main" id="{9147F70B-EC8B-423E-9665-B0B9F8284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940615">
            <a:off x="6260841" y="-421469"/>
            <a:ext cx="6512802" cy="6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20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406F6-2CBB-4ED6-B6FE-C138CC239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07" y="1181396"/>
            <a:ext cx="10396882" cy="1151965"/>
          </a:xfrm>
        </p:spPr>
        <p:txBody>
          <a:bodyPr>
            <a:normAutofit/>
          </a:bodyPr>
          <a:lstStyle/>
          <a:p>
            <a:r>
              <a:rPr lang="en-US" sz="6000" dirty="0">
                <a:effectLst/>
              </a:rPr>
              <a:t>Encourage Engagement</a:t>
            </a:r>
            <a:endParaRPr lang="en-US" sz="19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573A1-A09D-4D06-A621-F1D7981343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19496" y="1993727"/>
            <a:ext cx="10394707" cy="3311189"/>
          </a:xfrm>
        </p:spPr>
        <p:txBody>
          <a:bodyPr/>
          <a:lstStyle/>
          <a:p>
            <a:r>
              <a:rPr lang="en-US" sz="3600" cap="none" dirty="0">
                <a:latin typeface="Calibri" panose="020F0502020204030204" pitchFamily="34" charset="0"/>
                <a:cs typeface="Calibri" panose="020F0502020204030204" pitchFamily="34" charset="0"/>
              </a:rPr>
              <a:t>Start conversations</a:t>
            </a:r>
          </a:p>
          <a:p>
            <a:r>
              <a:rPr lang="en-US" sz="3600" cap="none" dirty="0">
                <a:latin typeface="Calibri" panose="020F0502020204030204" pitchFamily="34" charset="0"/>
                <a:cs typeface="Calibri" panose="020F0502020204030204" pitchFamily="34" charset="0"/>
              </a:rPr>
              <a:t>Feature them</a:t>
            </a:r>
          </a:p>
          <a:p>
            <a:r>
              <a:rPr lang="en-US" sz="3600" cap="none" dirty="0">
                <a:latin typeface="Calibri" panose="020F0502020204030204" pitchFamily="34" charset="0"/>
                <a:cs typeface="Calibri" panose="020F0502020204030204" pitchFamily="34" charset="0"/>
              </a:rPr>
              <a:t>Share what they will share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F09C7A75-0786-4647-AA17-C9F8191C4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8029512" y="0"/>
            <a:ext cx="4162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54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364DE-8552-415B-B8AA-3D4076BC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1542907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effectLst/>
              </a:rPr>
              <a:t>What about the algorithm?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98A3F-41CA-4F5E-B3E8-7EDA682E9A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86933" y="2264281"/>
            <a:ext cx="9618133" cy="64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 does exist and it’s a very real struggle.</a:t>
            </a:r>
            <a:endParaRPr lang="en-US" sz="2800" cap="none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9E431B-6BE0-49E9-AC81-7CC62E19D8E3}"/>
              </a:ext>
            </a:extLst>
          </p:cNvPr>
          <p:cNvSpPr txBox="1">
            <a:spLocks/>
          </p:cNvSpPr>
          <p:nvPr/>
        </p:nvSpPr>
        <p:spPr>
          <a:xfrm>
            <a:off x="2145695" y="2813655"/>
            <a:ext cx="7900608" cy="3042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Good News is that everything we just went through helps you to rank higher on FB’s Algorithm.</a:t>
            </a:r>
            <a:endParaRPr lang="en-US" sz="4000" cap="none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798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E4E51C-3FCC-4576-AE71-2702C4A53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-517188" y="711535"/>
            <a:ext cx="41595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63DD0-1349-4964-9230-420E9A580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2244894" y="1152900"/>
            <a:ext cx="8521947" cy="2766528"/>
          </a:xfrm>
        </p:spPr>
        <p:txBody>
          <a:bodyPr>
            <a:normAutofit fontScale="90000"/>
          </a:bodyPr>
          <a:lstStyle/>
          <a:p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Here’s the big secret FB Ad Agencies don’t want you to know</a:t>
            </a:r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4217F3E-2F0B-4699-A280-2376F41D0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9695273">
            <a:off x="1262083" y="1382269"/>
            <a:ext cx="8834796" cy="37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41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6D486-C281-4206-8174-81A9957A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Facebook Statistics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67483-F30E-4482-89FB-5E87555564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646524"/>
          </a:xfrm>
        </p:spPr>
        <p:txBody>
          <a:bodyPr>
            <a:noAutofit/>
          </a:bodyPr>
          <a:lstStyle/>
          <a:p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As of June 30, 2017, Facebook enjoys </a:t>
            </a:r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2.01 billion monthly active users</a:t>
            </a:r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79% of Americans</a:t>
            </a:r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 use Facebook—the platform with the second closest usage percentage is Instagram, at 32%. </a:t>
            </a:r>
          </a:p>
          <a:p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More than half (53%) of US Residents use Facebook “</a:t>
            </a:r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several times a day</a:t>
            </a:r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83% of women and 75% of men</a:t>
            </a:r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 use Facebook</a:t>
            </a:r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20EA8F-FFDD-43E8-96F8-0643B13238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78" y="1148080"/>
            <a:ext cx="6687483" cy="4363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9204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7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8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A8192-8AA9-44BC-AE12-22C62AB8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028" y="864728"/>
            <a:ext cx="5670360" cy="51285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100"/>
              <a:t>If you’re doing your organic game correctly, you don’t need them.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BFCA9E-15A5-437B-9F71-6FA5091EF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6015"/>
            <a:ext cx="0" cy="3145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E5F7785-4545-4A24-9709-5B34B5748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4704"/>
            <a:ext cx="12192001" cy="493296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icture containing arthropod, animal, invertebrate&#10;&#10;Description automatically generated">
            <a:extLst>
              <a:ext uri="{FF2B5EF4-FFF2-40B4-BE49-F238E27FC236}">
                <a16:creationId xmlns:a16="http://schemas.microsoft.com/office/drawing/2014/main" id="{26B4BA0B-DC65-4D99-A600-0447C7843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8783" y="-197"/>
            <a:ext cx="4959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91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67ECF4-B27A-4D29-AB26-258171929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2412" y="304043"/>
            <a:ext cx="3943350" cy="47529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4FCF0A-D879-4993-9F45-07AE9B3456D6}"/>
              </a:ext>
            </a:extLst>
          </p:cNvPr>
          <p:cNvSpPr/>
          <p:nvPr/>
        </p:nvSpPr>
        <p:spPr>
          <a:xfrm>
            <a:off x="1720493" y="3511069"/>
            <a:ext cx="330870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Organic</a:t>
            </a: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8457402-CA42-4580-B9C9-4E26C8FD0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39" y="734860"/>
            <a:ext cx="2631688" cy="29792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23D7C6-9BFE-48BA-8693-73D32185C77D}"/>
              </a:ext>
            </a:extLst>
          </p:cNvPr>
          <p:cNvSpPr/>
          <p:nvPr/>
        </p:nvSpPr>
        <p:spPr>
          <a:xfrm>
            <a:off x="7281746" y="3527804"/>
            <a:ext cx="330870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Ads</a:t>
            </a:r>
          </a:p>
        </p:txBody>
      </p:sp>
    </p:spTree>
    <p:extLst>
      <p:ext uri="{BB962C8B-B14F-4D97-AF65-F5344CB8AC3E}">
        <p14:creationId xmlns:p14="http://schemas.microsoft.com/office/powerpoint/2010/main" val="2980728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72ABC-1021-44EE-9A5C-44B86C8AB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>
            <a:normAutofit/>
          </a:bodyPr>
          <a:lstStyle/>
          <a:p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Who are you </a:t>
            </a:r>
            <a:b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advertising to? 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40FBCC-325C-4CA8-BCD3-2EE9FA7A2B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Finding your targeted audience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2FFA2-65DA-4458-A4E1-6AF5FAB17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-464233" y="409278"/>
            <a:ext cx="537341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6E7262-9DE5-42C6-9CAB-42FF739CBFD5}"/>
              </a:ext>
            </a:extLst>
          </p:cNvPr>
          <p:cNvSpPr txBox="1"/>
          <p:nvPr/>
        </p:nvSpPr>
        <p:spPr>
          <a:xfrm flipH="1">
            <a:off x="-464233" y="7267278"/>
            <a:ext cx="53734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legendarywoodsman.com/2011/11/11/fan-fun-friday-6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5981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A9543-9335-45D5-A794-C6C1AA7A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effectLst/>
              </a:rPr>
              <a:t>Your followers (and possibly their friends) are your best audience</a:t>
            </a:r>
            <a:endParaRPr lang="en-US" sz="9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861A-7A01-4ED6-A954-79C7CDE256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8384" y="1532173"/>
            <a:ext cx="10394707" cy="3311189"/>
          </a:xfrm>
        </p:spPr>
        <p:txBody>
          <a:bodyPr>
            <a:normAutofit/>
          </a:bodyPr>
          <a:lstStyle/>
          <a:p>
            <a:r>
              <a:rPr lang="en-US" b="1" u="sng" cap="none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Facebook’s own research</a:t>
            </a:r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 found that everyone is no more than 3.5 degrees separated.</a:t>
            </a:r>
          </a:p>
          <a:p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The closeness of users is beneficial for marketers trying to overcome </a:t>
            </a:r>
            <a:r>
              <a:rPr lang="en-US" b="1" u="sng" cap="none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Facebook’s algorithm</a:t>
            </a:r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, which is notorious for slashing organic reach for brands.</a:t>
            </a:r>
          </a:p>
          <a:p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Facebook pages with smaller followings generally have </a:t>
            </a:r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higher reach and engagement rates</a:t>
            </a:r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 Facebook ads with some sort of social proof </a:t>
            </a:r>
            <a:r>
              <a:rPr lang="en-US" u="sng" cap="none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had 300% more conversions,</a:t>
            </a:r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 and 50% lower </a:t>
            </a:r>
            <a:r>
              <a:rPr lang="en-US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cpas</a:t>
            </a:r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cpcs</a:t>
            </a:r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 (also helps with the algorithm if you’re using a post!)</a:t>
            </a:r>
          </a:p>
        </p:txBody>
      </p:sp>
      <p:pic>
        <p:nvPicPr>
          <p:cNvPr id="5" name="Picture 4" descr="A group of people in a dark room&#10;&#10;Description automatically generated">
            <a:extLst>
              <a:ext uri="{FF2B5EF4-FFF2-40B4-BE49-F238E27FC236}">
                <a16:creationId xmlns:a16="http://schemas.microsoft.com/office/drawing/2014/main" id="{B388EBB8-4295-4AB6-B5EC-48E25A8A6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429190" y="4221170"/>
            <a:ext cx="8263450" cy="527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42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4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42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6F776733-A05B-4A45-903C-A77D9DEB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215C4C-70CA-40F6-8327-1241815F2E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788" b="162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9BA49-E0BC-424E-840B-D2DDB4F3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694" y="1966816"/>
            <a:ext cx="9733231" cy="24815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>
                <a:solidFill>
                  <a:schemeClr val="tx1"/>
                </a:solidFill>
              </a:rPr>
              <a:t>Use what you know about your audience to create a targeted audience</a:t>
            </a:r>
          </a:p>
        </p:txBody>
      </p:sp>
      <p:sp>
        <p:nvSpPr>
          <p:cNvPr id="46" name="5-Point Star 12">
            <a:extLst>
              <a:ext uri="{FF2B5EF4-FFF2-40B4-BE49-F238E27FC236}">
                <a16:creationId xmlns:a16="http://schemas.microsoft.com/office/drawing/2014/main" id="{5350CB18-9C03-468A-8579-F1850E8B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405" y="2650454"/>
            <a:ext cx="840147" cy="778546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9748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72ABC-1021-44EE-9A5C-44B86C8AB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2592342" y="618110"/>
            <a:ext cx="8052879" cy="2766528"/>
          </a:xfrm>
        </p:spPr>
        <p:txBody>
          <a:bodyPr>
            <a:normAutofit/>
          </a:bodyPr>
          <a:lstStyle/>
          <a:p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Creating a Custom Audience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40FBCC-325C-4CA8-BCD3-2EE9FA7A2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2375386" y="3468750"/>
            <a:ext cx="8361908" cy="55033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Capture them so you can advertise to them</a:t>
            </a:r>
          </a:p>
        </p:txBody>
      </p:sp>
      <p:pic>
        <p:nvPicPr>
          <p:cNvPr id="5" name="Picture 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701E8CD0-4B84-4E1C-BAC0-05AC8199E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4324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E356-745E-42D6-84A2-58C55D15F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effectLst/>
              </a:rPr>
              <a:t>How to find it in ads manager</a:t>
            </a:r>
            <a:endParaRPr lang="en-US" dirty="0"/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43E070-29B8-4FA7-A3CD-E1FCD4C36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69" y="628790"/>
            <a:ext cx="1570406" cy="552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Arrow: Left 14">
            <a:extLst>
              <a:ext uri="{FF2B5EF4-FFF2-40B4-BE49-F238E27FC236}">
                <a16:creationId xmlns:a16="http://schemas.microsoft.com/office/drawing/2014/main" id="{C4D80A64-88D0-4253-8990-387D1B65CD95}"/>
              </a:ext>
            </a:extLst>
          </p:cNvPr>
          <p:cNvSpPr/>
          <p:nvPr/>
        </p:nvSpPr>
        <p:spPr>
          <a:xfrm>
            <a:off x="2342660" y="4766458"/>
            <a:ext cx="758283" cy="234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F8E9E1-3E0D-4465-90D4-E78C2665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52" y="1520666"/>
            <a:ext cx="8229665" cy="344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0085A22B-40D1-4307-B681-E2661CF6917E}"/>
              </a:ext>
            </a:extLst>
          </p:cNvPr>
          <p:cNvSpPr/>
          <p:nvPr/>
        </p:nvSpPr>
        <p:spPr>
          <a:xfrm>
            <a:off x="1026755" y="1598885"/>
            <a:ext cx="758283" cy="234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9A8B5E77-4ACC-4C85-8956-A2E51254B420}"/>
              </a:ext>
            </a:extLst>
          </p:cNvPr>
          <p:cNvSpPr/>
          <p:nvPr/>
        </p:nvSpPr>
        <p:spPr>
          <a:xfrm>
            <a:off x="1052146" y="2723877"/>
            <a:ext cx="758283" cy="234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26B61A7-8A53-479F-A136-B7892300D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55" y="1777834"/>
            <a:ext cx="9402900" cy="316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564718EA-7D06-43A4-96F6-07C955F51158}"/>
              </a:ext>
            </a:extLst>
          </p:cNvPr>
          <p:cNvSpPr/>
          <p:nvPr/>
        </p:nvSpPr>
        <p:spPr>
          <a:xfrm rot="16200000">
            <a:off x="4375785" y="4101081"/>
            <a:ext cx="758283" cy="234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A3F9FD-94A6-4227-9E99-43C2E409F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44" y="685800"/>
            <a:ext cx="5653031" cy="5094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02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F353-4BF2-445C-870C-ACCE8C4D8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/>
              </a:rPr>
              <a:t>Options for targeting</a:t>
            </a:r>
            <a:endParaRPr lang="en-US" sz="1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8BC8D-85F8-45B5-AD5D-A4FE214A4B1A}"/>
              </a:ext>
            </a:extLst>
          </p:cNvPr>
          <p:cNvSpPr txBox="1"/>
          <p:nvPr/>
        </p:nvSpPr>
        <p:spPr>
          <a:xfrm>
            <a:off x="1563624" y="1956816"/>
            <a:ext cx="7671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Exhaustive list – demographics, likes, jobs, interests,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Use what you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More Advanced Options – lookalike,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Try to get a ‘defined’ audience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7BD07C-FF10-4116-AD72-FBBA6269C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1" y="1837765"/>
            <a:ext cx="9058275" cy="455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023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1073-5F7E-48B5-BBB9-15AEB5FD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When to boost a post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254E-4AAA-4CC7-A6C2-AB55FA73827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When you’ve got a ‘hot’ one</a:t>
            </a:r>
          </a:p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When you’ve got a message to get out there asap</a:t>
            </a:r>
          </a:p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When engagement seems low</a:t>
            </a:r>
          </a:p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Your budget is small but you need to get the word out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56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1073-5F7E-48B5-BBB9-15AEB5FD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How to boost a post</a:t>
            </a:r>
            <a:endParaRPr lang="en-US" dirty="0"/>
          </a:p>
        </p:txBody>
      </p:sp>
      <p:pic>
        <p:nvPicPr>
          <p:cNvPr id="15" name="Picture 14" descr="A picture containing indoor, person, wall&#10;&#10;Description automatically generated">
            <a:extLst>
              <a:ext uri="{FF2B5EF4-FFF2-40B4-BE49-F238E27FC236}">
                <a16:creationId xmlns:a16="http://schemas.microsoft.com/office/drawing/2014/main" id="{659A7DED-E6D5-4B7E-A646-EAEF6C9E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27" y="835843"/>
            <a:ext cx="2652725" cy="4323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0433C186-F2B4-43F3-845F-85B1EE2D4F10}"/>
              </a:ext>
            </a:extLst>
          </p:cNvPr>
          <p:cNvSpPr/>
          <p:nvPr/>
        </p:nvSpPr>
        <p:spPr>
          <a:xfrm rot="10800000">
            <a:off x="2340166" y="4956048"/>
            <a:ext cx="612648" cy="2104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468AF03-F395-40BD-993E-EE73BFCAF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73" y="539496"/>
            <a:ext cx="4960596" cy="3760238"/>
          </a:xfrm>
          <a:prstGeom prst="rect">
            <a:avLst/>
          </a:prstGeom>
        </p:spPr>
      </p:pic>
      <p:sp>
        <p:nvSpPr>
          <p:cNvPr id="17" name="Arrow: Left 16">
            <a:extLst>
              <a:ext uri="{FF2B5EF4-FFF2-40B4-BE49-F238E27FC236}">
                <a16:creationId xmlns:a16="http://schemas.microsoft.com/office/drawing/2014/main" id="{6EEF63E1-B8D4-43D0-BF02-F04412763E92}"/>
              </a:ext>
            </a:extLst>
          </p:cNvPr>
          <p:cNvSpPr/>
          <p:nvPr/>
        </p:nvSpPr>
        <p:spPr>
          <a:xfrm rot="1546082">
            <a:off x="4154396" y="2367472"/>
            <a:ext cx="612648" cy="2104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A7EFD2-F26D-42E1-AAD9-D84DF2B7F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6" y="412951"/>
            <a:ext cx="3879485" cy="179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90A1E9D0-BD6B-407C-8854-B7F065F7D9E3}"/>
              </a:ext>
            </a:extLst>
          </p:cNvPr>
          <p:cNvSpPr/>
          <p:nvPr/>
        </p:nvSpPr>
        <p:spPr>
          <a:xfrm rot="1546082">
            <a:off x="4306797" y="2963503"/>
            <a:ext cx="612648" cy="2104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740EBA-ABBF-405F-9901-DB0534C9D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09" y="2200103"/>
            <a:ext cx="2019582" cy="2457793"/>
          </a:xfrm>
          <a:prstGeom prst="rect">
            <a:avLst/>
          </a:prstGeom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613B37D-84F4-4CB7-99DE-C78197B18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02" y="399129"/>
            <a:ext cx="6207377" cy="4662165"/>
          </a:xfrm>
          <a:prstGeom prst="rect">
            <a:avLst/>
          </a:prstGeom>
        </p:spPr>
      </p:pic>
      <p:sp>
        <p:nvSpPr>
          <p:cNvPr id="21" name="Arrow: Left 20">
            <a:extLst>
              <a:ext uri="{FF2B5EF4-FFF2-40B4-BE49-F238E27FC236}">
                <a16:creationId xmlns:a16="http://schemas.microsoft.com/office/drawing/2014/main" id="{15F736F5-CE19-4F11-AA24-1FC929CDE8CD}"/>
              </a:ext>
            </a:extLst>
          </p:cNvPr>
          <p:cNvSpPr/>
          <p:nvPr/>
        </p:nvSpPr>
        <p:spPr>
          <a:xfrm rot="10800000">
            <a:off x="9140254" y="4745556"/>
            <a:ext cx="612648" cy="2104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3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FF049-1B56-4000-8320-7EB3778E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Why Use Facebook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CB9C7-1BEC-4C78-B6E2-ED2BF4BAC09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your advertising spend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Reach a </a:t>
            </a:r>
            <a:r>
              <a:rPr lang="en-US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targeted audience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Builds </a:t>
            </a:r>
            <a:r>
              <a:rPr lang="en-US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trust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helps with </a:t>
            </a:r>
            <a:r>
              <a:rPr lang="en-US" sz="2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and acts as a</a:t>
            </a:r>
            <a:r>
              <a:rPr lang="en-US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mini-site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Hands down the best way to </a:t>
            </a:r>
            <a:r>
              <a:rPr lang="en-US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 with past, current, and potential customers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07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3D5C4-711A-4B73-9395-F87DED276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When to run an actual 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51526-7048-49FB-B59D-CD948581890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You don’t have many followers</a:t>
            </a:r>
          </a:p>
          <a:p>
            <a:r>
              <a:rPr lang="en-US" dirty="0"/>
              <a:t>You have a specific objective</a:t>
            </a:r>
          </a:p>
          <a:p>
            <a:r>
              <a:rPr lang="en-US" dirty="0"/>
              <a:t>You want video views</a:t>
            </a:r>
          </a:p>
          <a:p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19B134-516D-4F81-994C-6992C0A58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68" y="2063396"/>
            <a:ext cx="5507773" cy="3788022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77458FD4-D44F-4010-BCA0-2ED00ADC62D9}"/>
              </a:ext>
            </a:extLst>
          </p:cNvPr>
          <p:cNvSpPr/>
          <p:nvPr/>
        </p:nvSpPr>
        <p:spPr>
          <a:xfrm>
            <a:off x="7944954" y="4061680"/>
            <a:ext cx="847493" cy="340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3797E230-3E80-42DE-AAB1-4A99CFA466B7}"/>
              </a:ext>
            </a:extLst>
          </p:cNvPr>
          <p:cNvSpPr/>
          <p:nvPr/>
        </p:nvSpPr>
        <p:spPr>
          <a:xfrm>
            <a:off x="9706698" y="3721568"/>
            <a:ext cx="847493" cy="340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96C14AEC-CADF-41E9-9C8B-1CFC8FA7281A}"/>
              </a:ext>
            </a:extLst>
          </p:cNvPr>
          <p:cNvSpPr/>
          <p:nvPr/>
        </p:nvSpPr>
        <p:spPr>
          <a:xfrm>
            <a:off x="8143074" y="4808440"/>
            <a:ext cx="847493" cy="340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74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4139-83EA-44C7-8A46-C7FCA114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How to Create an ad</a:t>
            </a:r>
            <a:endParaRPr lang="en-US" sz="16600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C9F720-A69D-40FE-82B3-699FC5E6B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1" y="1830743"/>
            <a:ext cx="4700545" cy="115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D7906D-3188-4E10-B7CD-9F11F97D7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1261782"/>
            <a:ext cx="5918831" cy="4070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7E20F1-F00A-4F8C-A02E-F691627C1F9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17" y="1587631"/>
            <a:ext cx="6191640" cy="3432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61EEA1A5-51ED-4E84-A13E-AC61A6920D3C}"/>
              </a:ext>
            </a:extLst>
          </p:cNvPr>
          <p:cNvSpPr/>
          <p:nvPr/>
        </p:nvSpPr>
        <p:spPr>
          <a:xfrm>
            <a:off x="6464938" y="1582423"/>
            <a:ext cx="956999" cy="2743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8F35A6-D5EF-4DAE-8E4C-10C298D2C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64" y="496490"/>
            <a:ext cx="7075131" cy="5392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528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7D75-209C-494F-A131-B30BE1A08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01C36-11C3-4FC1-BC0F-6E167F95D0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80500" y="1837765"/>
            <a:ext cx="5968170" cy="3311189"/>
          </a:xfrm>
        </p:spPr>
        <p:txBody>
          <a:bodyPr>
            <a:normAutofit fontScale="92500"/>
          </a:bodyPr>
          <a:lstStyle/>
          <a:p>
            <a:r>
              <a:rPr lang="en-US" sz="2400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If you get good at organic posting and building relationships, you won’t need fancy Facebook ads</a:t>
            </a:r>
          </a:p>
          <a:p>
            <a:r>
              <a:rPr lang="en-US" sz="2400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A lot of the hype is agency created</a:t>
            </a:r>
          </a:p>
          <a:p>
            <a:r>
              <a:rPr lang="en-US" sz="2400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Focus on your ideal clients – what do they want to see?</a:t>
            </a:r>
          </a:p>
          <a:p>
            <a:r>
              <a:rPr lang="en-US" sz="2400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Boost to help things along and beat the algorithm </a:t>
            </a:r>
          </a:p>
          <a:p>
            <a:endParaRPr lang="en-US" dirty="0"/>
          </a:p>
        </p:txBody>
      </p:sp>
      <p:pic>
        <p:nvPicPr>
          <p:cNvPr id="5" name="Picture 4" descr="A person wearing a costume&#10;&#10;Description automatically generated">
            <a:extLst>
              <a:ext uri="{FF2B5EF4-FFF2-40B4-BE49-F238E27FC236}">
                <a16:creationId xmlns:a16="http://schemas.microsoft.com/office/drawing/2014/main" id="{68587BB2-B8B5-45A7-978F-FC82006C0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31049" y="-149290"/>
            <a:ext cx="6555665" cy="82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77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7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1AC3C8B-64B8-4D1E-A16A-E2DF54D6AB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091" t="11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Freeform 9">
            <a:extLst>
              <a:ext uri="{FF2B5EF4-FFF2-40B4-BE49-F238E27FC236}">
                <a16:creationId xmlns:a16="http://schemas.microsoft.com/office/drawing/2014/main" id="{BE135C2E-C781-46AF-BE4C-9B57C07D9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8288" y="2698990"/>
            <a:ext cx="11338098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4EA4A-C968-4388-A355-183F0915E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-599966" y="3250347"/>
            <a:ext cx="11397571" cy="26020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66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29" name="5-Point Star 12">
            <a:extLst>
              <a:ext uri="{FF2B5EF4-FFF2-40B4-BE49-F238E27FC236}">
                <a16:creationId xmlns:a16="http://schemas.microsoft.com/office/drawing/2014/main" id="{EB803A74-8E46-4CF3-B85A-2F618214C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278FD0-C08E-4D97-A3D9-0C5E4CA3F170}"/>
              </a:ext>
            </a:extLst>
          </p:cNvPr>
          <p:cNvSpPr txBox="1"/>
          <p:nvPr/>
        </p:nvSpPr>
        <p:spPr>
          <a:xfrm>
            <a:off x="9787174" y="6657945"/>
            <a:ext cx="240482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elrincondesofista.wordpress.com/2013/04/06/los-superheroes-y-la-filosofi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79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1DFD-F24C-4BA3-A8C9-90E7520E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Why Listen to 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F452B-FD97-43BE-8B0E-36C8945370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737360"/>
            <a:ext cx="10394707" cy="3840480"/>
          </a:xfrm>
        </p:spPr>
        <p:txBody>
          <a:bodyPr>
            <a:noAutofit/>
          </a:bodyPr>
          <a:lstStyle/>
          <a:p>
            <a:r>
              <a:rPr 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Worked for a </a:t>
            </a:r>
            <a:r>
              <a:rPr lang="en-US" sz="28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 Ad Agency</a:t>
            </a:r>
          </a:p>
          <a:p>
            <a:pPr lvl="1"/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Saw the </a:t>
            </a:r>
            <a:r>
              <a:rPr lang="en-US" sz="24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good/bad/ugly</a:t>
            </a:r>
          </a:p>
          <a:p>
            <a:r>
              <a:rPr lang="en-US" sz="28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 a </a:t>
            </a:r>
            <a:r>
              <a:rPr lang="en-US" sz="32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</a:t>
            </a:r>
            <a:r>
              <a:rPr lang="en-US" sz="28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niche business </a:t>
            </a:r>
            <a:r>
              <a:rPr 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only using Facebook for advertising</a:t>
            </a:r>
          </a:p>
          <a:p>
            <a:r>
              <a:rPr 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Have helped many other niche businesses utilize Facebook – and helped them </a:t>
            </a:r>
            <a:r>
              <a:rPr lang="en-US" sz="28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avoid the agency trap</a:t>
            </a:r>
          </a:p>
        </p:txBody>
      </p:sp>
    </p:spTree>
    <p:extLst>
      <p:ext uri="{BB962C8B-B14F-4D97-AF65-F5344CB8AC3E}">
        <p14:creationId xmlns:p14="http://schemas.microsoft.com/office/powerpoint/2010/main" val="46276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6351-E189-429F-9397-1565DB489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911361" y="662127"/>
            <a:ext cx="9755187" cy="3536947"/>
          </a:xfrm>
        </p:spPr>
        <p:txBody>
          <a:bodyPr>
            <a:normAutofit/>
          </a:bodyPr>
          <a:lstStyle/>
          <a:p>
            <a:r>
              <a:rPr lang="en-US" sz="8000" kern="1200" cap="all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Why Facebook Ads Fail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84EFF-442B-4552-B906-22FF036D8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101" y="0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34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DF169-12C0-4E2D-8747-708C2E3E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77983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effectLst/>
              </a:rPr>
              <a:t>Unclear Audience</a:t>
            </a:r>
            <a:endParaRPr lang="en-US" sz="3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B43B3-468C-4F5F-B7CD-31B060B504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773405"/>
            <a:ext cx="8214360" cy="3311189"/>
          </a:xfrm>
        </p:spPr>
        <p:txBody>
          <a:bodyPr>
            <a:normAutofit/>
          </a:bodyPr>
          <a:lstStyle/>
          <a:p>
            <a:r>
              <a:rPr lang="en-US" sz="3600" cap="none" dirty="0">
                <a:latin typeface="Calibri" panose="020F0502020204030204" pitchFamily="34" charset="0"/>
                <a:cs typeface="Calibri" panose="020F0502020204030204" pitchFamily="34" charset="0"/>
              </a:rPr>
              <a:t>Trying to appeal to everyone – </a:t>
            </a:r>
            <a:r>
              <a:rPr lang="en-US" sz="36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can’t</a:t>
            </a:r>
          </a:p>
          <a:p>
            <a:r>
              <a:rPr lang="en-US" sz="36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Guessing</a:t>
            </a:r>
            <a:r>
              <a:rPr lang="en-US" sz="3600" cap="none" dirty="0">
                <a:latin typeface="Calibri" panose="020F0502020204030204" pitchFamily="34" charset="0"/>
                <a:cs typeface="Calibri" panose="020F0502020204030204" pitchFamily="34" charset="0"/>
              </a:rPr>
              <a:t> who your audience 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56C904-D03C-4424-A788-924FE414E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15374" y="685800"/>
            <a:ext cx="417195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3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F0F04-DE27-426D-A233-7A67BEAEA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effectLst/>
              </a:rPr>
              <a:t>Unclear Message</a:t>
            </a:r>
            <a:endParaRPr lang="en-US" sz="28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63642-3A7A-4653-8CEC-1339F12793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7448006" cy="3311189"/>
          </a:xfrm>
        </p:spPr>
        <p:txBody>
          <a:bodyPr>
            <a:normAutofit lnSpcReduction="10000"/>
          </a:bodyPr>
          <a:lstStyle/>
          <a:p>
            <a:r>
              <a:rPr lang="en-US" sz="3500" cap="none" dirty="0">
                <a:latin typeface="Calibri" panose="020F0502020204030204" pitchFamily="34" charset="0"/>
                <a:cs typeface="Calibri" panose="020F0502020204030204" pitchFamily="34" charset="0"/>
              </a:rPr>
              <a:t>If you’re talking to everyone online, </a:t>
            </a:r>
            <a:r>
              <a:rPr lang="en-US" sz="35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you’re talking to no one</a:t>
            </a:r>
          </a:p>
          <a:p>
            <a:r>
              <a:rPr lang="en-US" sz="3500" cap="none" dirty="0">
                <a:latin typeface="Calibri" panose="020F0502020204030204" pitchFamily="34" charset="0"/>
                <a:cs typeface="Calibri" panose="020F0502020204030204" pitchFamily="34" charset="0"/>
              </a:rPr>
              <a:t>Taking too long to </a:t>
            </a:r>
            <a:r>
              <a:rPr lang="en-US" sz="35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 to the point </a:t>
            </a:r>
            <a:r>
              <a:rPr lang="en-US" sz="3500" cap="none" dirty="0">
                <a:latin typeface="Calibri" panose="020F0502020204030204" pitchFamily="34" charset="0"/>
                <a:cs typeface="Calibri" panose="020F0502020204030204" pitchFamily="34" charset="0"/>
              </a:rPr>
              <a:t>– or you don’t have one at all</a:t>
            </a:r>
          </a:p>
          <a:p>
            <a:r>
              <a:rPr lang="en-US" sz="3500" cap="none" dirty="0"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n-US" sz="35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 to action!!!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C667B12-92B4-4F56-873D-95FD07ADE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7847044" y="-715665"/>
            <a:ext cx="5859623" cy="870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5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FB9B-6EC3-4778-A1CB-A67EFF98C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>
                <a:effectLst/>
              </a:rPr>
              <a:t>Lack of Budget</a:t>
            </a:r>
            <a:endParaRPr lang="en-US" sz="3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C87BA-2690-458E-9E21-98F4E497FE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817637" cy="3311189"/>
          </a:xfrm>
        </p:spPr>
        <p:txBody>
          <a:bodyPr/>
          <a:lstStyle/>
          <a:p>
            <a:r>
              <a:rPr lang="en-US" sz="3200" cap="none" dirty="0">
                <a:latin typeface="Calibri" panose="020F0502020204030204" pitchFamily="34" charset="0"/>
                <a:cs typeface="Calibri" panose="020F0502020204030204" pitchFamily="34" charset="0"/>
              </a:rPr>
              <a:t>Can’t </a:t>
            </a:r>
            <a:r>
              <a:rPr lang="en-US" sz="32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spend enough </a:t>
            </a:r>
            <a:r>
              <a:rPr lang="en-US" sz="3200" cap="none" dirty="0">
                <a:latin typeface="Calibri" panose="020F0502020204030204" pitchFamily="34" charset="0"/>
                <a:cs typeface="Calibri" panose="020F0502020204030204" pitchFamily="34" charset="0"/>
              </a:rPr>
              <a:t>to properly </a:t>
            </a:r>
            <a:r>
              <a:rPr lang="en-US" sz="32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r>
              <a:rPr lang="en-US" sz="3200" cap="none" dirty="0">
                <a:latin typeface="Calibri" panose="020F0502020204030204" pitchFamily="34" charset="0"/>
                <a:cs typeface="Calibri" panose="020F0502020204030204" pitchFamily="34" charset="0"/>
              </a:rPr>
              <a:t>Can’t afford </a:t>
            </a:r>
            <a:r>
              <a:rPr lang="en-US" sz="32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term ads and multiple ad sets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0A906B-F01B-4331-A90F-6733E814B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80008" y="791935"/>
            <a:ext cx="5274130" cy="527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88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6E4C1-0662-4815-B4EB-FF7A0FD4A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effectLst/>
              </a:rPr>
              <a:t>Saturated Market</a:t>
            </a:r>
            <a:endParaRPr lang="en-US" sz="28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E0C8D-7395-434F-8EDB-A958161976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7134497" cy="3311189"/>
          </a:xfrm>
        </p:spPr>
        <p:txBody>
          <a:bodyPr/>
          <a:lstStyle/>
          <a:p>
            <a:r>
              <a:rPr lang="en-US" sz="4000" cap="none" dirty="0">
                <a:latin typeface="Calibri" panose="020F0502020204030204" pitchFamily="34" charset="0"/>
                <a:cs typeface="Calibri" panose="020F0502020204030204" pitchFamily="34" charset="0"/>
              </a:rPr>
              <a:t>There’s always a way around it</a:t>
            </a:r>
          </a:p>
          <a:p>
            <a:r>
              <a:rPr lang="en-US" sz="4000" cap="none" dirty="0">
                <a:latin typeface="Calibri" panose="020F0502020204030204" pitchFamily="34" charset="0"/>
                <a:cs typeface="Calibri" panose="020F0502020204030204" pitchFamily="34" charset="0"/>
              </a:rPr>
              <a:t>Newsfeeds get flooded</a:t>
            </a:r>
          </a:p>
          <a:p>
            <a:r>
              <a:rPr lang="en-US" sz="4000" cap="none" dirty="0">
                <a:latin typeface="Calibri" panose="020F0502020204030204" pitchFamily="34" charset="0"/>
                <a:cs typeface="Calibri" panose="020F0502020204030204" pitchFamily="34" charset="0"/>
              </a:rPr>
              <a:t>Comes back to audience and targeting</a:t>
            </a:r>
          </a:p>
          <a:p>
            <a:endParaRPr lang="en-US" dirty="0"/>
          </a:p>
        </p:txBody>
      </p:sp>
      <p:pic>
        <p:nvPicPr>
          <p:cNvPr id="5" name="Picture 4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F3B6CA09-2DDD-4122-8402-AE716F831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81224" y="-410182"/>
            <a:ext cx="4825554" cy="114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02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6941</TotalTime>
  <Words>716</Words>
  <Application>Microsoft Office PowerPoint</Application>
  <PresentationFormat>Widescreen</PresentationFormat>
  <Paragraphs>115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Impact</vt:lpstr>
      <vt:lpstr>Main Event</vt:lpstr>
      <vt:lpstr>Super Facebook Ad Results</vt:lpstr>
      <vt:lpstr>Facebook Statistics</vt:lpstr>
      <vt:lpstr>Why Use Facebook</vt:lpstr>
      <vt:lpstr>Why Listen to Me</vt:lpstr>
      <vt:lpstr>Why Facebook Ads Fail</vt:lpstr>
      <vt:lpstr>Unclear Audience</vt:lpstr>
      <vt:lpstr>Unclear Message</vt:lpstr>
      <vt:lpstr>Lack of Budget</vt:lpstr>
      <vt:lpstr>Saturated Market</vt:lpstr>
      <vt:lpstr>Because someone gave you just enough information to ensure you’d fail</vt:lpstr>
      <vt:lpstr>Getting Your Organic Game in Place</vt:lpstr>
      <vt:lpstr>What is ‘organic game’?</vt:lpstr>
      <vt:lpstr>Know Your Audience – Handout</vt:lpstr>
      <vt:lpstr>FOCUSING ON THEM OVER YOU</vt:lpstr>
      <vt:lpstr>WHAT DOES THIS HAVE TO DO WITH ORGANIC REACH</vt:lpstr>
      <vt:lpstr>Build a Relationship</vt:lpstr>
      <vt:lpstr>Encourage Engagement</vt:lpstr>
      <vt:lpstr>What about the algorithm?</vt:lpstr>
      <vt:lpstr>Here’s the big secret FB Ad Agencies don’t want you to know</vt:lpstr>
      <vt:lpstr>If you’re doing your organic game correctly, you don’t need them.</vt:lpstr>
      <vt:lpstr>PowerPoint Presentation</vt:lpstr>
      <vt:lpstr>Who are you  advertising to? </vt:lpstr>
      <vt:lpstr>Your followers (and possibly their friends) are your best audience</vt:lpstr>
      <vt:lpstr>Use what you know about your audience to create a targeted audience</vt:lpstr>
      <vt:lpstr>Creating a Custom Audience</vt:lpstr>
      <vt:lpstr>How to find it in ads manager</vt:lpstr>
      <vt:lpstr>Options for targeting</vt:lpstr>
      <vt:lpstr>When to boost a post</vt:lpstr>
      <vt:lpstr>How to boost a post</vt:lpstr>
      <vt:lpstr>When to run an actual ad</vt:lpstr>
      <vt:lpstr>How to Create an ad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Facebook Ad Results</dc:title>
  <dc:creator>Renee Sommer</dc:creator>
  <cp:lastModifiedBy>Renee Sommer</cp:lastModifiedBy>
  <cp:revision>5</cp:revision>
  <dcterms:created xsi:type="dcterms:W3CDTF">2019-01-22T19:52:44Z</dcterms:created>
  <dcterms:modified xsi:type="dcterms:W3CDTF">2019-01-29T17:06:24Z</dcterms:modified>
</cp:coreProperties>
</file>