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70" r:id="rId12"/>
    <p:sldId id="268" r:id="rId13"/>
    <p:sldId id="278" r:id="rId14"/>
    <p:sldId id="269" r:id="rId15"/>
    <p:sldId id="28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9" r:id="rId29"/>
    <p:sldId id="290" r:id="rId30"/>
    <p:sldId id="291" r:id="rId31"/>
    <p:sldId id="292" r:id="rId32"/>
    <p:sldId id="284" r:id="rId33"/>
    <p:sldId id="286" r:id="rId34"/>
    <p:sldId id="285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8" autoAdjust="0"/>
    <p:restoredTop sz="94660" autoAdjust="0"/>
  </p:normalViewPr>
  <p:slideViewPr>
    <p:cSldViewPr snapToGrid="0">
      <p:cViewPr>
        <p:scale>
          <a:sx n="120" d="100"/>
          <a:sy n="120" d="100"/>
        </p:scale>
        <p:origin x="-65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-3132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0ECF6-7BE5-4A2C-9DCA-EB3337927C51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995CB-7FBA-4568-A183-C60263537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90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995CB-7FBA-4568-A183-C602635378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7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995CB-7FBA-4568-A183-C602635378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5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995CB-7FBA-4568-A183-C602635378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2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995CB-7FBA-4568-A183-C602635378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9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995CB-7FBA-4568-A183-C602635378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01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995CB-7FBA-4568-A183-C602635378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1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995CB-7FBA-4568-A183-C602635378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52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3/14/2019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3/14/2019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3/14/2019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3/14/2019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3/14/2019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3/14/2019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70" y="451237"/>
            <a:ext cx="7339054" cy="5504290"/>
          </a:xfrm>
          <a:prstGeom prst="rect">
            <a:avLst/>
          </a:prstGeom>
          <a:noFill/>
          <a:effectLst>
            <a:glow rad="571500">
              <a:schemeClr val="accent1">
                <a:alpha val="33000"/>
              </a:schemeClr>
            </a:glow>
            <a:softEdge rad="4826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197" y="3203382"/>
            <a:ext cx="7543800" cy="1103768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Recreational Swim Ponds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WACO Convention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71" y="6023746"/>
            <a:ext cx="3321356" cy="8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Monitor Change 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endParaRPr lang="en-US" b="1" i="1" dirty="0"/>
          </a:p>
          <a:p>
            <a:pPr marL="114300" indent="0" algn="ctr">
              <a:buNone/>
            </a:pPr>
            <a:r>
              <a:rPr lang="en-US" b="1" i="1" dirty="0"/>
              <a:t>“Wait, my pond didn’t look like this yesterday”</a:t>
            </a:r>
          </a:p>
          <a:p>
            <a:pPr marL="114300" indent="0" algn="ctr">
              <a:buNone/>
            </a:pPr>
            <a:endParaRPr lang="en-US" b="1" i="1" dirty="0"/>
          </a:p>
          <a:p>
            <a:r>
              <a:rPr lang="en-US" dirty="0"/>
              <a:t>Usually – doesn’t change overnight</a:t>
            </a:r>
          </a:p>
          <a:p>
            <a:r>
              <a:rPr lang="en-US" dirty="0"/>
              <a:t>Monitor trends</a:t>
            </a:r>
          </a:p>
          <a:p>
            <a:r>
              <a:rPr lang="en-US" dirty="0"/>
              <a:t>Incorporate operator staff to perform routine tests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Water Quality vs Algae Blooms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7349"/>
            <a:ext cx="7620000" cy="460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31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Testing, monitoring, and data collection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$500-2500 capital investment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 b="2517"/>
          <a:stretch>
            <a:fillRect/>
          </a:stretch>
        </p:blipFill>
        <p:spPr bwMode="auto">
          <a:xfrm>
            <a:off x="301752" y="151388"/>
            <a:ext cx="4153433" cy="269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N:\Pictures and Videos\Pond Liners\Corporate\Algaecide t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080" y="1951989"/>
            <a:ext cx="4132072" cy="30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22" y="2850542"/>
            <a:ext cx="2774506" cy="257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05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 log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38" y="1304328"/>
            <a:ext cx="6901732" cy="54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35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7960" y="274638"/>
            <a:ext cx="7889240" cy="1143000"/>
          </a:xfrm>
        </p:spPr>
        <p:txBody>
          <a:bodyPr/>
          <a:lstStyle/>
          <a:p>
            <a:r>
              <a:rPr lang="en-US" dirty="0"/>
              <a:t>2) It’s all in the presentation…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80" y="1595120"/>
            <a:ext cx="3765399" cy="474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2299252" cy="391840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9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38CE7860-ED80-4FAE-9A27-F285353B9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Jump in the water’s fine?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AEBC81DA-61F5-4F69-96C2-103873AAA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070100"/>
            <a:ext cx="5688331" cy="379222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D26AB1-6E74-4709-93B7-4C1264A4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8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Behind the Scenes Treatment Process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42" name="Picture 2" descr="N:\Pictures and Videos\Aeration\DSCN0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5" y="2388270"/>
            <a:ext cx="3971813" cy="297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7" y="2417196"/>
            <a:ext cx="3943709" cy="2957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3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Sheds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1" y="1459852"/>
            <a:ext cx="35147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04" y="1423284"/>
            <a:ext cx="3864334" cy="308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4257" y="5502302"/>
            <a:ext cx="631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$1600-$5000+ depending complexity</a:t>
            </a:r>
          </a:p>
        </p:txBody>
      </p:sp>
    </p:spTree>
    <p:extLst>
      <p:ext uri="{BB962C8B-B14F-4D97-AF65-F5344CB8AC3E}">
        <p14:creationId xmlns:p14="http://schemas.microsoft.com/office/powerpoint/2010/main" val="372892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15" y="3563180"/>
            <a:ext cx="4085625" cy="232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“If you build it </a:t>
            </a:r>
            <a:r>
              <a:rPr lang="en-US" sz="3200" i="1" dirty="0"/>
              <a:t>they</a:t>
            </a:r>
            <a:r>
              <a:rPr lang="en-US" sz="3200" dirty="0"/>
              <a:t> will come”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Field of Dreams; Bible; 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2" y="1365430"/>
            <a:ext cx="3176715" cy="186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11" y="3165615"/>
            <a:ext cx="3700794" cy="218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343" y="892779"/>
            <a:ext cx="3898524" cy="213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C1B306-DA0E-462F-B0B8-72B77BF7DE23}"/>
              </a:ext>
            </a:extLst>
          </p:cNvPr>
          <p:cNvSpPr txBox="1"/>
          <p:nvPr/>
        </p:nvSpPr>
        <p:spPr>
          <a:xfrm>
            <a:off x="304799" y="122502"/>
            <a:ext cx="639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3) Unwanted Guests</a:t>
            </a:r>
          </a:p>
        </p:txBody>
      </p:sp>
    </p:spTree>
    <p:extLst>
      <p:ext uri="{BB962C8B-B14F-4D97-AF65-F5344CB8AC3E}">
        <p14:creationId xmlns:p14="http://schemas.microsoft.com/office/powerpoint/2010/main" val="402890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Leeches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One of most feared creatures on earth</a:t>
            </a:r>
          </a:p>
          <a:p>
            <a:r>
              <a:rPr lang="en-US" sz="3200" dirty="0"/>
              <a:t>Generally speaking completely harmless</a:t>
            </a:r>
          </a:p>
          <a:p>
            <a:r>
              <a:rPr lang="en-US" sz="3200" dirty="0"/>
              <a:t>Typically overwinter in muck at bottom of pond</a:t>
            </a:r>
          </a:p>
          <a:p>
            <a:r>
              <a:rPr lang="en-US" sz="3200" dirty="0"/>
              <a:t>Appear in various numbers</a:t>
            </a:r>
          </a:p>
          <a:p>
            <a:r>
              <a:rPr lang="en-US" sz="3200" dirty="0"/>
              <a:t>Most ponds – no issue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32" y="3972803"/>
            <a:ext cx="2411172" cy="272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2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	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					2005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Primary focus is working on public and private lakes and ponds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Increased focus on “recreational swimming” ponds</a:t>
            </a:r>
            <a:br>
              <a:rPr lang="en-US" sz="2400" dirty="0"/>
            </a:br>
            <a:endParaRPr lang="en-US" sz="2400" dirty="0"/>
          </a:p>
          <a:p>
            <a:pPr lvl="1"/>
            <a:r>
              <a:rPr lang="en-US" dirty="0"/>
              <a:t>Concept to completion involvement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Wisconsin, Indiana, Kentucky, Illinois, Florida</a:t>
            </a:r>
          </a:p>
          <a:p>
            <a:pPr lvl="2"/>
            <a:r>
              <a:rPr lang="en-US" dirty="0"/>
              <a:t>Planning phases New York, Michigan, </a:t>
            </a:r>
            <a:r>
              <a:rPr lang="en-US" dirty="0" err="1"/>
              <a:t>Calilfornia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580864"/>
            <a:ext cx="2751032" cy="67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3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Leeches </a:t>
            </a:r>
            <a:br>
              <a:rPr lang="en-US" dirty="0"/>
            </a:br>
            <a:r>
              <a:rPr lang="en-US" sz="2400" dirty="0"/>
              <a:t>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Panic application – Copper Sulfate</a:t>
            </a:r>
          </a:p>
          <a:p>
            <a:pPr lvl="1"/>
            <a:r>
              <a:rPr lang="en-US" sz="3000" dirty="0"/>
              <a:t>Don’t kill your pond!</a:t>
            </a:r>
          </a:p>
          <a:p>
            <a:pPr lvl="1"/>
            <a:r>
              <a:rPr lang="en-US" sz="3000" dirty="0"/>
              <a:t>Likely illegal rates and application</a:t>
            </a:r>
          </a:p>
          <a:p>
            <a:r>
              <a:rPr lang="en-US" sz="3200" dirty="0"/>
              <a:t>Working with DNR for improved treatment method</a:t>
            </a:r>
          </a:p>
          <a:p>
            <a:r>
              <a:rPr lang="en-US" sz="3200" dirty="0"/>
              <a:t>Largemouth bass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32" y="3972803"/>
            <a:ext cx="2411172" cy="272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Swimmer’s 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09" y="1815920"/>
            <a:ext cx="732472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1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Swimmer’s Itch</a:t>
            </a:r>
            <a:br>
              <a:rPr lang="en-US" dirty="0"/>
            </a:br>
            <a:r>
              <a:rPr lang="en-US" sz="2400" dirty="0"/>
              <a:t>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Positive ID</a:t>
            </a:r>
          </a:p>
          <a:p>
            <a:r>
              <a:rPr lang="en-US" sz="2800" dirty="0"/>
              <a:t>Break the cycle</a:t>
            </a:r>
          </a:p>
          <a:p>
            <a:pPr lvl="1"/>
            <a:r>
              <a:rPr lang="en-US" sz="2800" dirty="0"/>
              <a:t>Waterfowl</a:t>
            </a:r>
          </a:p>
          <a:p>
            <a:pPr lvl="2"/>
            <a:r>
              <a:rPr lang="en-US" sz="2600" dirty="0"/>
              <a:t>DON’T FEED</a:t>
            </a:r>
          </a:p>
          <a:p>
            <a:pPr lvl="1"/>
            <a:r>
              <a:rPr lang="en-US" sz="2800" dirty="0"/>
              <a:t>Snails</a:t>
            </a:r>
          </a:p>
          <a:p>
            <a:pPr lvl="2"/>
            <a:r>
              <a:rPr lang="en-US" sz="2600" dirty="0"/>
              <a:t>Games with the kids</a:t>
            </a:r>
          </a:p>
          <a:p>
            <a:r>
              <a:rPr lang="en-US" sz="2800" dirty="0"/>
              <a:t>Suntan Lotion</a:t>
            </a:r>
          </a:p>
          <a:p>
            <a:r>
              <a:rPr lang="en-US" sz="2800" dirty="0"/>
              <a:t>Rigorous drying with a towel</a:t>
            </a:r>
          </a:p>
          <a:p>
            <a:r>
              <a:rPr lang="en-US" sz="2800" dirty="0"/>
              <a:t>Bathing/showering</a:t>
            </a:r>
          </a:p>
          <a:p>
            <a:r>
              <a:rPr lang="en-US" sz="2800" dirty="0"/>
              <a:t>Remove the muck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81" y="1260522"/>
            <a:ext cx="1875265" cy="24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69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4" y="71563"/>
            <a:ext cx="8438984" cy="6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29" y="4934103"/>
            <a:ext cx="7620000" cy="11430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Out of site out of mind?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85973A-791B-4FED-B38D-13218B18EAE1}"/>
              </a:ext>
            </a:extLst>
          </p:cNvPr>
          <p:cNvSpPr txBox="1"/>
          <p:nvPr/>
        </p:nvSpPr>
        <p:spPr>
          <a:xfrm>
            <a:off x="680720" y="304800"/>
            <a:ext cx="579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4)Pond Cleanout Plan</a:t>
            </a:r>
          </a:p>
        </p:txBody>
      </p:sp>
    </p:spTree>
    <p:extLst>
      <p:ext uri="{BB962C8B-B14F-4D97-AF65-F5344CB8AC3E}">
        <p14:creationId xmlns:p14="http://schemas.microsoft.com/office/powerpoint/2010/main" val="409895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Suck the muck?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Internal nutrient loading</a:t>
            </a:r>
          </a:p>
          <a:p>
            <a:r>
              <a:rPr lang="en-US" sz="3200" dirty="0"/>
              <a:t>Environment to host organisms</a:t>
            </a:r>
          </a:p>
          <a:p>
            <a:r>
              <a:rPr lang="en-US" sz="3200" dirty="0"/>
              <a:t>Stir the pot</a:t>
            </a:r>
          </a:p>
          <a:p>
            <a:r>
              <a:rPr lang="en-US" sz="3200" dirty="0"/>
              <a:t>Loss of water depth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6386" name="Picture 2" descr="C:\Users\Cory\AppData\Local\Microsoft\Windows\INetCache\IE\C4LL6LIM\liftarn_Vacuum_cleaner_2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32" y="1486895"/>
            <a:ext cx="5233119" cy="527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74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Pond Basin Cleaning</a:t>
            </a:r>
            <a:br>
              <a:rPr lang="en-US" dirty="0"/>
            </a:br>
            <a:r>
              <a:rPr lang="en-US" sz="2400" dirty="0"/>
              <a:t>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Off season – Spring or Fall?</a:t>
            </a:r>
          </a:p>
          <a:p>
            <a:r>
              <a:rPr lang="en-US" sz="2800" dirty="0"/>
              <a:t>Prepare a plan for your pond</a:t>
            </a:r>
          </a:p>
          <a:p>
            <a:pPr lvl="1"/>
            <a:r>
              <a:rPr lang="en-US" sz="2800" dirty="0"/>
              <a:t>Pond size</a:t>
            </a:r>
          </a:p>
          <a:p>
            <a:pPr lvl="1"/>
            <a:r>
              <a:rPr lang="en-US" sz="2800" dirty="0"/>
              <a:t>Bather load</a:t>
            </a:r>
          </a:p>
          <a:p>
            <a:pPr lvl="1"/>
            <a:r>
              <a:rPr lang="en-US" sz="2800" dirty="0"/>
              <a:t>External influence (runoff)</a:t>
            </a:r>
          </a:p>
          <a:p>
            <a:pPr lvl="1"/>
            <a:r>
              <a:rPr lang="en-US" sz="2800" dirty="0"/>
              <a:t>Discharge site</a:t>
            </a:r>
          </a:p>
          <a:p>
            <a:pPr lvl="1"/>
            <a:r>
              <a:rPr lang="en-US" sz="2800" dirty="0"/>
              <a:t>Water source </a:t>
            </a:r>
          </a:p>
          <a:p>
            <a:pPr lvl="1"/>
            <a:r>
              <a:rPr lang="en-US" sz="2800" dirty="0"/>
              <a:t>Frequency</a:t>
            </a:r>
          </a:p>
          <a:p>
            <a:pPr lvl="1"/>
            <a:r>
              <a:rPr lang="en-US" sz="2800" dirty="0"/>
              <a:t>Labor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38" y="624095"/>
            <a:ext cx="4330810" cy="203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0" y="3266040"/>
            <a:ext cx="3140766" cy="30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70" y="3307157"/>
            <a:ext cx="3671556" cy="301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84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 Benefit's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Reduce high organic muck from pond</a:t>
            </a:r>
          </a:p>
          <a:p>
            <a:r>
              <a:rPr lang="en-US" sz="3200" dirty="0"/>
              <a:t>Perform maintenance</a:t>
            </a:r>
          </a:p>
          <a:p>
            <a:r>
              <a:rPr lang="en-US" sz="3200" dirty="0"/>
              <a:t>Inspection of facilities</a:t>
            </a:r>
          </a:p>
          <a:p>
            <a:r>
              <a:rPr lang="en-US" sz="3200" dirty="0"/>
              <a:t>Re-dress sand beach</a:t>
            </a:r>
          </a:p>
          <a:p>
            <a:r>
              <a:rPr lang="en-US" sz="3200" dirty="0"/>
              <a:t>Bring the pond back </a:t>
            </a:r>
            <a:r>
              <a:rPr lang="en-US" sz="3200"/>
              <a:t>to like-new conditions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8434" name="Picture 2" descr="C:\Users\Cory\AppData\Local\Microsoft\Windows\INetCache\IE\M0FRYF9E\diamond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963" y="4593867"/>
            <a:ext cx="1822836" cy="182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99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B1311-B22B-46E8-A7F8-AD257E3E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</a:t>
            </a:r>
            <a:r>
              <a:rPr lang="en-US" dirty="0" smtClean="0"/>
              <a:t>Quality Management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F4FDC1-B1DF-45A5-AE37-535CAEA00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8880" y="1535113"/>
            <a:ext cx="3657600" cy="639762"/>
          </a:xfrm>
        </p:spPr>
        <p:txBody>
          <a:bodyPr/>
          <a:lstStyle/>
          <a:p>
            <a:r>
              <a:rPr lang="en-US" dirty="0" smtClean="0"/>
              <a:t>Typical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081674-41F7-412A-9C4E-DC4FAB239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6F0776-6807-46FF-B73D-8F97C6AB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20" y="2220515"/>
            <a:ext cx="6048803" cy="446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B1311-B22B-46E8-A7F8-AD257E3E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</a:t>
            </a:r>
            <a:r>
              <a:rPr lang="en-US" dirty="0" smtClean="0"/>
              <a:t>Quality Management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F4FDC1-B1DF-45A5-AE37-535CAEA00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8880" y="1535113"/>
            <a:ext cx="3657600" cy="639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2081674-41F7-412A-9C4E-DC4FAB239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6F0776-6807-46FF-B73D-8F97C6AB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3" y="1295447"/>
            <a:ext cx="7692887" cy="334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24824" y="489284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dirty="0"/>
              <a:t>Non-invasive green planktonic algae</a:t>
            </a:r>
          </a:p>
          <a:p>
            <a:pPr lvl="1"/>
            <a:r>
              <a:rPr lang="en-US" dirty="0"/>
              <a:t>Harmless except to your eyes - aesthetics</a:t>
            </a:r>
          </a:p>
          <a:p>
            <a:pPr lvl="1"/>
            <a:r>
              <a:rPr lang="en-US" dirty="0"/>
              <a:t>Feeding on excess nutrients</a:t>
            </a:r>
          </a:p>
          <a:p>
            <a:pPr lvl="1"/>
            <a:r>
              <a:rPr lang="en-US" dirty="0"/>
              <a:t>Safety risk - clarity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077200" cy="1143000"/>
          </a:xfrm>
        </p:spPr>
        <p:txBody>
          <a:bodyPr/>
          <a:lstStyle/>
          <a:p>
            <a:r>
              <a:rPr lang="en-US" sz="3600" b="1" dirty="0"/>
              <a:t>Goal: Improve the camping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Past and current operations </a:t>
            </a:r>
          </a:p>
          <a:p>
            <a:r>
              <a:rPr lang="en-US" sz="2800" dirty="0"/>
              <a:t>Fun and Sun?</a:t>
            </a:r>
          </a:p>
          <a:p>
            <a:r>
              <a:rPr lang="en-US" sz="2800" dirty="0"/>
              <a:t>Review of regulations</a:t>
            </a:r>
          </a:p>
          <a:p>
            <a:r>
              <a:rPr lang="en-US" sz="2800" dirty="0"/>
              <a:t>Recommendations</a:t>
            </a:r>
          </a:p>
          <a:p>
            <a:r>
              <a:rPr lang="en-US" sz="3200" dirty="0"/>
              <a:t>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1" y="3935896"/>
            <a:ext cx="4160160" cy="12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B1311-B22B-46E8-A7F8-AD257E3E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</a:t>
            </a:r>
            <a:r>
              <a:rPr lang="en-US" dirty="0" smtClean="0"/>
              <a:t>Quality Management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F4FDC1-B1DF-45A5-AE37-535CAEA00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1905"/>
            <a:ext cx="7620000" cy="5134554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Age of your pond</a:t>
            </a:r>
          </a:p>
          <a:p>
            <a:pPr lvl="2"/>
            <a:r>
              <a:rPr lang="en-US" dirty="0" smtClean="0"/>
              <a:t>1-3 years vs 4+ years</a:t>
            </a:r>
          </a:p>
          <a:p>
            <a:pPr lvl="2"/>
            <a:r>
              <a:rPr lang="en-US" dirty="0" smtClean="0"/>
              <a:t>Time to cleanout the pond?</a:t>
            </a:r>
          </a:p>
          <a:p>
            <a:pPr lvl="1"/>
            <a:r>
              <a:rPr lang="en-US" dirty="0" smtClean="0"/>
              <a:t>Bather load</a:t>
            </a:r>
          </a:p>
          <a:p>
            <a:pPr lvl="2"/>
            <a:r>
              <a:rPr lang="en-US" dirty="0" smtClean="0"/>
              <a:t>25-50/day/acre to 300+/day/acre</a:t>
            </a:r>
          </a:p>
          <a:p>
            <a:pPr lvl="2"/>
            <a:r>
              <a:rPr lang="en-US" dirty="0" smtClean="0"/>
              <a:t>7 days per week</a:t>
            </a:r>
          </a:p>
          <a:p>
            <a:pPr lvl="2"/>
            <a:r>
              <a:rPr lang="en-US" dirty="0" smtClean="0"/>
              <a:t>Happy medium? 1 bather/200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ft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External sources</a:t>
            </a:r>
          </a:p>
          <a:p>
            <a:pPr lvl="2"/>
            <a:r>
              <a:rPr lang="en-US" dirty="0" smtClean="0"/>
              <a:t>Runoff</a:t>
            </a:r>
          </a:p>
          <a:p>
            <a:pPr lvl="2"/>
            <a:r>
              <a:rPr lang="en-US" dirty="0" smtClean="0"/>
              <a:t>Waterfowl</a:t>
            </a:r>
          </a:p>
          <a:p>
            <a:pPr lvl="2"/>
            <a:r>
              <a:rPr lang="en-US" dirty="0" smtClean="0"/>
              <a:t>Fertilizers</a:t>
            </a:r>
          </a:p>
          <a:p>
            <a:pPr lvl="2"/>
            <a:r>
              <a:rPr lang="en-US" dirty="0" smtClean="0"/>
              <a:t>Environment – dilution factor</a:t>
            </a:r>
            <a:endParaRPr lang="en-US" dirty="0" smtClean="0"/>
          </a:p>
          <a:p>
            <a:pPr lvl="1"/>
            <a:r>
              <a:rPr lang="en-US" dirty="0" smtClean="0"/>
              <a:t>Maintenance schedule</a:t>
            </a:r>
          </a:p>
          <a:p>
            <a:pPr lvl="2"/>
            <a:r>
              <a:rPr lang="en-US" dirty="0" smtClean="0"/>
              <a:t>Set schedule to a variable schedule</a:t>
            </a:r>
          </a:p>
          <a:p>
            <a:pPr lvl="2"/>
            <a:r>
              <a:rPr lang="en-US" dirty="0" smtClean="0"/>
              <a:t>Monitor trends better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6F0776-6807-46FF-B73D-8F97C6AB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B1311-B22B-46E8-A7F8-AD257E3E1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</a:t>
            </a:r>
            <a:r>
              <a:rPr lang="en-US" dirty="0" smtClean="0"/>
              <a:t>Quality Management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F4FDC1-B1DF-45A5-AE37-535CAEA00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68680" lvl="1" indent="-457200">
              <a:buAutoNum type="arabicParenR"/>
            </a:pPr>
            <a:r>
              <a:rPr lang="en-US" dirty="0" smtClean="0"/>
              <a:t>Routine testing of the water</a:t>
            </a:r>
          </a:p>
          <a:p>
            <a:pPr marL="868680" lvl="1" indent="-457200">
              <a:buAutoNum type="arabicParenR"/>
            </a:pPr>
            <a:r>
              <a:rPr lang="en-US" dirty="0" smtClean="0"/>
              <a:t>Injecting vs application</a:t>
            </a:r>
          </a:p>
          <a:p>
            <a:pPr marL="868680" lvl="1" indent="-457200">
              <a:buAutoNum type="arabicParenR"/>
            </a:pPr>
            <a:r>
              <a:rPr lang="en-US" dirty="0" smtClean="0"/>
              <a:t>Early Season – pre swimming season</a:t>
            </a:r>
          </a:p>
          <a:p>
            <a:pPr marL="868680" lvl="1" indent="-457200">
              <a:buAutoNum type="arabicParenR"/>
            </a:pPr>
            <a:r>
              <a:rPr lang="en-US" dirty="0" smtClean="0"/>
              <a:t>Flocculants/Coagulants</a:t>
            </a:r>
          </a:p>
          <a:p>
            <a:pPr marL="868680" lvl="1" indent="-457200">
              <a:buAutoNum type="arabicParenR"/>
            </a:pPr>
            <a:r>
              <a:rPr lang="en-US" dirty="0" smtClean="0"/>
              <a:t>Ultrasound</a:t>
            </a:r>
          </a:p>
          <a:p>
            <a:pPr marL="868680" lvl="1" indent="-457200">
              <a:buAutoNum type="arabicParenR"/>
            </a:pPr>
            <a:r>
              <a:rPr lang="en-US" dirty="0" smtClean="0"/>
              <a:t>Managing Bather Load</a:t>
            </a:r>
          </a:p>
          <a:p>
            <a:pPr marL="868680" lvl="1" indent="-457200">
              <a:buAutoNum type="arabicParenR"/>
            </a:pPr>
            <a:r>
              <a:rPr lang="en-US" dirty="0" smtClean="0"/>
              <a:t>Re-application after rain events</a:t>
            </a:r>
          </a:p>
          <a:p>
            <a:pPr marL="868680" lvl="1" indent="-457200">
              <a:buAutoNum type="arabicParenR"/>
            </a:pPr>
            <a:r>
              <a:rPr lang="en-US" dirty="0" smtClean="0"/>
              <a:t>Cleanout schedule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6F0776-6807-46FF-B73D-8F97C6AB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9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“Lake Like Experience” concept</a:t>
            </a:r>
          </a:p>
          <a:p>
            <a:r>
              <a:rPr lang="en-US" sz="3200" dirty="0"/>
              <a:t>Consult with local Health Department</a:t>
            </a:r>
            <a:endParaRPr lang="en-US" sz="3000" dirty="0"/>
          </a:p>
          <a:p>
            <a:r>
              <a:rPr lang="en-US" sz="3200" dirty="0"/>
              <a:t>Proper signage or posting</a:t>
            </a:r>
          </a:p>
          <a:p>
            <a:r>
              <a:rPr lang="en-US" sz="3200" dirty="0"/>
              <a:t>Information center</a:t>
            </a:r>
          </a:p>
          <a:p>
            <a:pPr lvl="1"/>
            <a:r>
              <a:rPr lang="en-US" sz="3200" dirty="0"/>
              <a:t>SDS Sheets</a:t>
            </a:r>
          </a:p>
          <a:p>
            <a:pPr lvl="1"/>
            <a:r>
              <a:rPr lang="en-US" sz="3200" dirty="0"/>
              <a:t>Pictures</a:t>
            </a:r>
          </a:p>
          <a:p>
            <a:pPr lvl="1"/>
            <a:r>
              <a:rPr lang="en-US" sz="3200" dirty="0"/>
              <a:t>Action plan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9460" name="Picture 4" descr="C:\Users\Cory\AppData\Local\Microsoft\Windows\INetCache\IE\4VIN6QQ2\EDUCATION_FIRSTgirlShadow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56" y="65515"/>
            <a:ext cx="1749088" cy="143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90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Safety concerns</a:t>
            </a:r>
          </a:p>
          <a:p>
            <a:pPr lvl="1"/>
            <a:r>
              <a:rPr lang="en-US" sz="3200" dirty="0"/>
              <a:t>Life jacket use policy</a:t>
            </a:r>
          </a:p>
          <a:p>
            <a:pPr lvl="1"/>
            <a:r>
              <a:rPr lang="en-US" sz="3200" dirty="0"/>
              <a:t>Designated swim zone</a:t>
            </a:r>
          </a:p>
          <a:p>
            <a:pPr lvl="1"/>
            <a:r>
              <a:rPr lang="en-US" sz="3200" dirty="0"/>
              <a:t>Supervision</a:t>
            </a:r>
          </a:p>
          <a:p>
            <a:pPr lvl="1"/>
            <a:r>
              <a:rPr lang="en-US" sz="3200" dirty="0"/>
              <a:t>Installing equipment provided by qualified suppliers</a:t>
            </a:r>
          </a:p>
          <a:p>
            <a:pPr lvl="1"/>
            <a:r>
              <a:rPr lang="en-US" sz="3200" dirty="0"/>
              <a:t>Consulting with installation professionals - anchoring procedures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9460" name="Picture 4" descr="C:\Users\Cory\AppData\Local\Microsoft\Windows\INetCache\IE\4VIN6QQ2\EDUCATION_FIRSTgirlShadow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56" y="65515"/>
            <a:ext cx="1749088" cy="143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82" y="-270933"/>
            <a:ext cx="6372906" cy="729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03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1375573"/>
            <a:ext cx="7164788" cy="53735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193852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From this…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DF422424-6394-488E-A815-C32BF94EF3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8" b="7318"/>
          <a:stretch>
            <a:fillRect/>
          </a:stretch>
        </p:blipFill>
        <p:spPr>
          <a:xfrm>
            <a:off x="513079" y="81944"/>
            <a:ext cx="7025640" cy="4557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68" y="4718337"/>
            <a:ext cx="3538330" cy="1990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72" y="4628956"/>
            <a:ext cx="3626680" cy="204000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6192" y="2959306"/>
            <a:ext cx="7772400" cy="59462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Recreational Swim Ponds Today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1542618-7547-461D-B5B7-AE25C8B86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2880" y="3987799"/>
            <a:ext cx="2643062" cy="2788921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xmlns="" id="{D39CDD70-2948-411B-8C43-A9EE91330865}"/>
              </a:ext>
            </a:extLst>
          </p:cNvPr>
          <p:cNvSpPr txBox="1">
            <a:spLocks/>
          </p:cNvSpPr>
          <p:nvPr/>
        </p:nvSpPr>
        <p:spPr>
          <a:xfrm>
            <a:off x="645160" y="287256"/>
            <a:ext cx="3657600" cy="1938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this…</a:t>
            </a:r>
          </a:p>
        </p:txBody>
      </p:sp>
    </p:spTree>
    <p:extLst>
      <p:ext uri="{BB962C8B-B14F-4D97-AF65-F5344CB8AC3E}">
        <p14:creationId xmlns:p14="http://schemas.microsoft.com/office/powerpoint/2010/main" val="10288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Operation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65760" y="1359673"/>
            <a:ext cx="7679635" cy="5208104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Spring/Early Summer</a:t>
            </a:r>
          </a:p>
          <a:p>
            <a:pPr lvl="8"/>
            <a:r>
              <a:rPr lang="en-US" sz="2400" dirty="0"/>
              <a:t>Inflatables</a:t>
            </a:r>
          </a:p>
          <a:p>
            <a:pPr lvl="8"/>
            <a:r>
              <a:rPr lang="en-US" sz="2400" dirty="0"/>
              <a:t>Sand and Site Prep</a:t>
            </a:r>
          </a:p>
          <a:p>
            <a:pPr lvl="8"/>
            <a:r>
              <a:rPr lang="en-US" sz="2400" dirty="0"/>
              <a:t>Basic Opening</a:t>
            </a:r>
          </a:p>
          <a:p>
            <a:r>
              <a:rPr lang="en-US" sz="3200" dirty="0"/>
              <a:t>Summer</a:t>
            </a:r>
          </a:p>
          <a:p>
            <a:pPr lvl="8"/>
            <a:r>
              <a:rPr lang="en-US" sz="2400" dirty="0"/>
              <a:t>Full Operation</a:t>
            </a:r>
          </a:p>
          <a:p>
            <a:pPr lvl="8"/>
            <a:r>
              <a:rPr lang="en-US" sz="2400" dirty="0"/>
              <a:t>Treatment Schedule</a:t>
            </a:r>
          </a:p>
          <a:p>
            <a:pPr lvl="8"/>
            <a:r>
              <a:rPr lang="en-US" sz="2400" dirty="0"/>
              <a:t>Put out Fires</a:t>
            </a:r>
          </a:p>
          <a:p>
            <a:r>
              <a:rPr lang="en-US" sz="3200" dirty="0"/>
              <a:t>Early Fall</a:t>
            </a:r>
          </a:p>
          <a:p>
            <a:pPr lvl="8"/>
            <a:r>
              <a:rPr lang="en-US" sz="2400" dirty="0"/>
              <a:t>Remove Inflatables</a:t>
            </a:r>
          </a:p>
          <a:p>
            <a:pPr lvl="8"/>
            <a:r>
              <a:rPr lang="en-US" sz="2400" dirty="0"/>
              <a:t>Winterize</a:t>
            </a:r>
          </a:p>
          <a:p>
            <a:pPr lvl="8"/>
            <a:r>
              <a:rPr lang="en-US" sz="2400" dirty="0"/>
              <a:t>Walk away and head south</a:t>
            </a:r>
          </a:p>
          <a:p>
            <a:pPr marL="411480" lvl="1" indent="0">
              <a:buNone/>
            </a:pPr>
            <a:endParaRPr lang="en-US" sz="3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6" name="Picture 4" descr="C:\Users\Cory\AppData\Local\Microsoft\Windows\INetCache\IE\4VIN6QQ2\heat_exhaustion_cartoon_a2gov.org_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532" y="4890050"/>
            <a:ext cx="1109679" cy="174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ory\AppData\Local\Microsoft\Windows\INetCache\IE\4VIN6QQ2\frustration_cartoon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7" y="3053300"/>
            <a:ext cx="1213287" cy="175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Cory\AppData\Local\Microsoft\Windows\INetCache\IE\4VIN6QQ2\excited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544" y="1152938"/>
            <a:ext cx="1981295" cy="176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7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and Sun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098" name="Picture 2" descr="C:\Users\Cory\AppData\Local\Microsoft\Windows\INetCache\IE\M0FRYF9E\seaside-beach-holiday-clipart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32" y="4302932"/>
            <a:ext cx="2491615" cy="248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174" y="1361460"/>
            <a:ext cx="725954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Highly Diverse Recreational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Amenities for all 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Multiple Zones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Shallow Sand Beach – zero entry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Dry Beach – sandcastles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Deep Zone – inflatables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Secondary recreation – volleyball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Non-swim sessions – Ambiance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Increase user flow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20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Regulatory review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 Permits</a:t>
            </a:r>
          </a:p>
          <a:p>
            <a:pPr lvl="1"/>
            <a:r>
              <a:rPr lang="en-US" dirty="0"/>
              <a:t>WI DNR</a:t>
            </a:r>
          </a:p>
          <a:p>
            <a:pPr lvl="1"/>
            <a:r>
              <a:rPr lang="en-US" dirty="0"/>
              <a:t>Army Corps of Engineers</a:t>
            </a:r>
          </a:p>
          <a:p>
            <a:pPr lvl="1"/>
            <a:r>
              <a:rPr lang="en-US" dirty="0"/>
              <a:t>County</a:t>
            </a:r>
          </a:p>
          <a:p>
            <a:pPr lvl="1"/>
            <a:r>
              <a:rPr lang="en-US" dirty="0"/>
              <a:t>Local zoning</a:t>
            </a:r>
          </a:p>
          <a:p>
            <a:r>
              <a:rPr lang="en-US" dirty="0"/>
              <a:t>Operational</a:t>
            </a:r>
          </a:p>
          <a:p>
            <a:pPr lvl="1"/>
            <a:r>
              <a:rPr lang="en-US" dirty="0"/>
              <a:t>WI DNR </a:t>
            </a:r>
          </a:p>
          <a:p>
            <a:pPr lvl="2"/>
            <a:r>
              <a:rPr lang="en-US" dirty="0"/>
              <a:t>NR107 and NR109 Aquatic Plant Management</a:t>
            </a:r>
          </a:p>
          <a:p>
            <a:r>
              <a:rPr lang="en-US" dirty="0"/>
              <a:t>Resources</a:t>
            </a:r>
          </a:p>
          <a:p>
            <a:pPr lvl="1"/>
            <a:r>
              <a:rPr lang="en-US" dirty="0"/>
              <a:t>Wisconsin Beach Health</a:t>
            </a:r>
          </a:p>
          <a:p>
            <a:pPr lvl="1"/>
            <a:r>
              <a:rPr lang="en-US" dirty="0"/>
              <a:t>Local Department of Health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400" i="1" dirty="0"/>
              <a:t>*does not include building code permits, sanitary, facilities, </a:t>
            </a:r>
            <a:r>
              <a:rPr lang="en-US" sz="1400" i="1" dirty="0" err="1"/>
              <a:t>ect</a:t>
            </a:r>
            <a:endParaRPr lang="en-US" sz="1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146" name="Picture 2" descr="C:\Users\Cory\AppData\Local\Microsoft\Windows\INetCache\IE\4VIN6QQ2\rules_are_fun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71" y="965097"/>
            <a:ext cx="2692063" cy="278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Best Management Practices</a:t>
            </a:r>
            <a:br>
              <a:rPr lang="en-US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863" y="1779104"/>
            <a:ext cx="7620000" cy="4800600"/>
          </a:xfrm>
          <a:noFill/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800" dirty="0">
                <a:ln w="9525">
                  <a:solidFill>
                    <a:schemeClr val="accent1"/>
                  </a:solidFill>
                </a:ln>
              </a:rPr>
              <a:t>Consistency throughout the industry</a:t>
            </a:r>
          </a:p>
          <a:p>
            <a:r>
              <a:rPr lang="en-US" sz="2800" dirty="0">
                <a:ln w="9525">
                  <a:solidFill>
                    <a:schemeClr val="accent1"/>
                  </a:solidFill>
                </a:ln>
              </a:rPr>
              <a:t>Pro-active solutions</a:t>
            </a:r>
          </a:p>
          <a:p>
            <a:r>
              <a:rPr lang="en-US" sz="2800" dirty="0">
                <a:ln w="9525">
                  <a:solidFill>
                    <a:schemeClr val="accent1"/>
                  </a:solidFill>
                </a:ln>
              </a:rPr>
              <a:t>Safety awareness</a:t>
            </a:r>
          </a:p>
          <a:p>
            <a:r>
              <a:rPr lang="en-US" sz="2800" dirty="0">
                <a:ln w="9525">
                  <a:solidFill>
                    <a:schemeClr val="accent1"/>
                  </a:solidFill>
                </a:ln>
              </a:rPr>
              <a:t>Operator involvement</a:t>
            </a:r>
          </a:p>
          <a:p>
            <a:r>
              <a:rPr lang="en-US" sz="2800" dirty="0">
                <a:ln w="9525">
                  <a:solidFill>
                    <a:schemeClr val="accent1"/>
                  </a:solidFill>
                </a:ln>
              </a:rPr>
              <a:t>Understand water quality issues and how to address them</a:t>
            </a:r>
          </a:p>
          <a:p>
            <a:r>
              <a:rPr lang="en-US" sz="2800" dirty="0">
                <a:ln w="9525">
                  <a:solidFill>
                    <a:schemeClr val="accent1"/>
                  </a:solidFill>
                </a:ln>
              </a:rPr>
              <a:t>Designated maintenance schedule</a:t>
            </a:r>
          </a:p>
          <a:p>
            <a:r>
              <a:rPr lang="en-US" sz="2800" dirty="0">
                <a:ln w="9525">
                  <a:solidFill>
                    <a:schemeClr val="accent1"/>
                  </a:solidFill>
                </a:ln>
              </a:rPr>
              <a:t>Importance of education and disclosure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170" name="Picture 2" descr="C:\Users\Cory\AppData\Local\Microsoft\Windows\INetCache\IE\M0FRYF9E\Spear_109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51" y="2282025"/>
            <a:ext cx="2044620" cy="153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9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11960</TotalTime>
  <Words>631</Words>
  <Application>Microsoft Office PowerPoint</Application>
  <PresentationFormat>On-screen Show (4:3)</PresentationFormat>
  <Paragraphs>219</Paragraphs>
  <Slides>34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Adjacency</vt:lpstr>
      <vt:lpstr>Recreational Swim Ponds</vt:lpstr>
      <vt:lpstr>Background </vt:lpstr>
      <vt:lpstr>Goal: Improve the camping experience</vt:lpstr>
      <vt:lpstr>Change…</vt:lpstr>
      <vt:lpstr>Recreational Swim Ponds Today</vt:lpstr>
      <vt:lpstr>Seasonal Operation</vt:lpstr>
      <vt:lpstr>Fun and Sun</vt:lpstr>
      <vt:lpstr>Regulatory review </vt:lpstr>
      <vt:lpstr>Best Management Practices </vt:lpstr>
      <vt:lpstr>1) Monitor Change Over Time</vt:lpstr>
      <vt:lpstr>Water Quality vs Algae Blooms</vt:lpstr>
      <vt:lpstr>Testing, monitoring, and data collection</vt:lpstr>
      <vt:lpstr>Data log form</vt:lpstr>
      <vt:lpstr>2) It’s all in the presentation…</vt:lpstr>
      <vt:lpstr>Jump in the water’s fine?</vt:lpstr>
      <vt:lpstr>Behind the Scenes Treatment Process</vt:lpstr>
      <vt:lpstr>Mechanical Sheds</vt:lpstr>
      <vt:lpstr>“If you build it they will come”</vt:lpstr>
      <vt:lpstr>Leeches</vt:lpstr>
      <vt:lpstr>Leeches  Options</vt:lpstr>
      <vt:lpstr>Swimmer’s Itch</vt:lpstr>
      <vt:lpstr>Swimmer’s Itch Options</vt:lpstr>
      <vt:lpstr>Out of site out of mind?</vt:lpstr>
      <vt:lpstr>Why Suck the muck?</vt:lpstr>
      <vt:lpstr>Pond Basin Cleaning Options</vt:lpstr>
      <vt:lpstr>PowerPoint Presentation</vt:lpstr>
      <vt:lpstr>Key Benefit's </vt:lpstr>
      <vt:lpstr>Water Quality Management</vt:lpstr>
      <vt:lpstr>Water Quality Management</vt:lpstr>
      <vt:lpstr>Water Quality Management</vt:lpstr>
      <vt:lpstr>Water Quality Management</vt:lpstr>
      <vt:lpstr>Moving forward</vt:lpstr>
      <vt:lpstr>Moving forward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Zickert</dc:creator>
  <cp:lastModifiedBy>Windows User</cp:lastModifiedBy>
  <cp:revision>84</cp:revision>
  <dcterms:created xsi:type="dcterms:W3CDTF">2014-09-16T21:27:06Z</dcterms:created>
  <dcterms:modified xsi:type="dcterms:W3CDTF">2019-03-15T02:34:03Z</dcterms:modified>
</cp:coreProperties>
</file>