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82" r:id="rId5"/>
    <p:sldId id="258" r:id="rId6"/>
    <p:sldId id="280" r:id="rId7"/>
    <p:sldId id="260" r:id="rId8"/>
    <p:sldId id="262" r:id="rId9"/>
    <p:sldId id="274" r:id="rId10"/>
    <p:sldId id="275" r:id="rId11"/>
    <p:sldId id="263" r:id="rId12"/>
    <p:sldId id="278" r:id="rId13"/>
    <p:sldId id="279" r:id="rId14"/>
    <p:sldId id="277" r:id="rId15"/>
    <p:sldId id="281" r:id="rId16"/>
    <p:sldId id="270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1" autoAdjust="0"/>
  </p:normalViewPr>
  <p:slideViewPr>
    <p:cSldViewPr>
      <p:cViewPr varScale="1">
        <p:scale>
          <a:sx n="103" d="100"/>
          <a:sy n="103" d="100"/>
        </p:scale>
        <p:origin x="-17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/>
          <a:lstStyle>
            <a:lvl1pPr algn="r">
              <a:defRPr sz="1300"/>
            </a:lvl1pPr>
          </a:lstStyle>
          <a:p>
            <a:fld id="{A7E46912-1B1B-464B-8A52-EFB49585B3AB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 anchor="b"/>
          <a:lstStyle>
            <a:lvl1pPr algn="r">
              <a:defRPr sz="1300"/>
            </a:lvl1pPr>
          </a:lstStyle>
          <a:p>
            <a:fld id="{AF895C69-2C78-454F-9C7A-69D5AB7689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57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/>
          <a:lstStyle>
            <a:lvl1pPr algn="r">
              <a:defRPr sz="1300"/>
            </a:lvl1pPr>
          </a:lstStyle>
          <a:p>
            <a:fld id="{15B33482-B4CD-470D-95C6-ADA17FD98FDD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5" tIns="47872" rIns="95745" bIns="478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5745" tIns="47872" rIns="95745" bIns="47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5" tIns="47872" rIns="95745" bIns="47872" rtlCol="0" anchor="b"/>
          <a:lstStyle>
            <a:lvl1pPr algn="r">
              <a:defRPr sz="1300"/>
            </a:lvl1pPr>
          </a:lstStyle>
          <a:p>
            <a:fld id="{07F27E60-4BA7-4C75-AF5C-E09329BDB3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27E60-4BA7-4C75-AF5C-E09329BDB34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7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8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9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4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00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1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5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7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84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6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01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04C3-D69D-4CF1-9EF4-2BAF37FD037C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D23B-8499-48ED-A0A1-7D16179B50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5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FA2A5-0D29-46DC-9DA4-E3B430302BF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2B55-8D09-4AD2-90ED-B8C827455E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3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u="sng" dirty="0">
                <a:solidFill>
                  <a:srgbClr val="FFFF00"/>
                </a:solidFill>
                <a:ea typeface="Calibri"/>
                <a:cs typeface="Times New Roman"/>
              </a:rPr>
              <a:t>Current Trends &amp; Topics</a:t>
            </a:r>
            <a:endParaRPr lang="en-US" dirty="0">
              <a:solidFill>
                <a:srgbClr val="FFFF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i="1" u="sng" dirty="0">
                <a:solidFill>
                  <a:srgbClr val="FFFF00"/>
                </a:solidFill>
                <a:ea typeface="Calibri"/>
                <a:cs typeface="Times New Roman"/>
              </a:rPr>
              <a:t>What does it mean to you?</a:t>
            </a:r>
            <a:endParaRPr lang="en-US" dirty="0">
              <a:solidFill>
                <a:srgbClr val="FFFF00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2155825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sz="6000" dirty="0" smtClean="0">
                <a:solidFill>
                  <a:srgbClr val="F26B22"/>
                </a:solidFill>
              </a:rPr>
              <a:t>2020</a:t>
            </a:r>
            <a:br>
              <a:rPr lang="en-US" sz="6000" dirty="0" smtClean="0">
                <a:solidFill>
                  <a:srgbClr val="F26B22"/>
                </a:solidFill>
              </a:rPr>
            </a:br>
            <a:r>
              <a:rPr lang="en-US" sz="6000" dirty="0" smtClean="0">
                <a:solidFill>
                  <a:srgbClr val="F26B22"/>
                </a:solidFill>
              </a:rPr>
              <a:t>National </a:t>
            </a:r>
            <a:r>
              <a:rPr lang="en-US" sz="6000" dirty="0">
                <a:solidFill>
                  <a:srgbClr val="F26B22"/>
                </a:solidFill>
              </a:rPr>
              <a:t>Electric Code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0" y="5562600"/>
            <a:ext cx="6096000" cy="547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  <a:ea typeface="Calibri"/>
                <a:cs typeface="Times New Roman"/>
              </a:rPr>
              <a:t>Presented by: Wade Elliott</a:t>
            </a:r>
            <a:endParaRPr lang="en-US" sz="20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600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26B22"/>
                </a:solidFill>
              </a:rPr>
              <a:t>Key 2017 NEC Changes</a:t>
            </a:r>
            <a:endParaRPr lang="en-US" sz="40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FFFF00"/>
                </a:solidFill>
              </a:rPr>
              <a:t>Grounding 551.75 &amp; 250.32(A):  </a:t>
            </a:r>
            <a:r>
              <a:rPr lang="en-US" sz="2400" dirty="0">
                <a:solidFill>
                  <a:srgbClr val="FFFF00"/>
                </a:solidFill>
              </a:rPr>
              <a:t>Change language to ‘Grounding electrodes SHALL NOT be required, but are allowed’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u="sng" dirty="0">
                <a:solidFill>
                  <a:srgbClr val="FFFF00"/>
                </a:solidFill>
              </a:rPr>
              <a:t>Load Calculations 551.73 </a:t>
            </a:r>
            <a:r>
              <a:rPr lang="en-US" sz="4000" b="1" dirty="0">
                <a:solidFill>
                  <a:srgbClr val="FFFF00"/>
                </a:solidFill>
              </a:rPr>
              <a:t>: </a:t>
            </a:r>
            <a:br>
              <a:rPr lang="en-US" sz="4000" b="1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Increase 50 amp rating from 9600vA to 12,000vA (100%)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b="1" u="sng" dirty="0">
                <a:solidFill>
                  <a:srgbClr val="FFFF00"/>
                </a:solidFill>
              </a:rPr>
              <a:t>100 Amp RV Services</a:t>
            </a:r>
            <a:r>
              <a:rPr lang="en-US" sz="4000" b="1" dirty="0">
                <a:solidFill>
                  <a:srgbClr val="FFFF00"/>
                </a:solidFill>
              </a:rPr>
              <a:t>: </a:t>
            </a:r>
            <a:br>
              <a:rPr lang="en-US" sz="4000" b="1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No changes for 2017 or 2020.   2023?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391674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26B22"/>
                </a:solidFill>
              </a:rPr>
              <a:t>GFI protection on </a:t>
            </a:r>
            <a:br>
              <a:rPr lang="en-US" dirty="0">
                <a:solidFill>
                  <a:srgbClr val="F26B22"/>
                </a:solidFill>
              </a:rPr>
            </a:br>
            <a:r>
              <a:rPr lang="en-US" dirty="0">
                <a:solidFill>
                  <a:srgbClr val="F26B22"/>
                </a:solidFill>
              </a:rPr>
              <a:t>50 &amp; 30 amp receptacles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37356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Happening </a:t>
            </a:r>
            <a:r>
              <a:rPr lang="en-US" dirty="0">
                <a:solidFill>
                  <a:srgbClr val="FFFF00"/>
                </a:solidFill>
              </a:rPr>
              <a:t>in the Marina Industry</a:t>
            </a:r>
          </a:p>
          <a:p>
            <a:r>
              <a:rPr lang="en-US" dirty="0">
                <a:solidFill>
                  <a:srgbClr val="FFFF00"/>
                </a:solidFill>
              </a:rPr>
              <a:t>During 2017 code cycle, language was added to Article 210.8 that was being used by AHJ’s to require </a:t>
            </a:r>
            <a:r>
              <a:rPr lang="en-US" u="sng" dirty="0">
                <a:solidFill>
                  <a:srgbClr val="FFFF00"/>
                </a:solidFill>
              </a:rPr>
              <a:t>IN EVERY</a:t>
            </a:r>
            <a:r>
              <a:rPr lang="en-US" dirty="0">
                <a:solidFill>
                  <a:srgbClr val="FFFF00"/>
                </a:solidFill>
              </a:rPr>
              <a:t> 30 &amp; 50 Amp application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Held off for RV Sites. (Why?)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- Additive Leakage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- Feeder vs Branch circuit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81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26B22"/>
                </a:solidFill>
              </a:rPr>
              <a:t>GFI protection on </a:t>
            </a:r>
            <a:br>
              <a:rPr lang="en-US" dirty="0">
                <a:solidFill>
                  <a:srgbClr val="F26B22"/>
                </a:solidFill>
              </a:rPr>
            </a:br>
            <a:r>
              <a:rPr lang="en-US" dirty="0">
                <a:solidFill>
                  <a:srgbClr val="F26B22"/>
                </a:solidFill>
              </a:rPr>
              <a:t>50 &amp; 30 amp receptacles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210.8 (B): </a:t>
            </a:r>
            <a:r>
              <a:rPr lang="en-US" dirty="0">
                <a:solidFill>
                  <a:srgbClr val="FFFF00"/>
                </a:solidFill>
              </a:rPr>
              <a:t>Other Than Dwelling Units. All single phase receptacles rated 150v or less, 50 amps or less… installed in the following locations … shall have GFCI protection for personnel – Outdoors</a:t>
            </a:r>
            <a:br>
              <a:rPr lang="en-US" dirty="0">
                <a:solidFill>
                  <a:srgbClr val="FFFF00"/>
                </a:solidFill>
              </a:rPr>
            </a:br>
            <a:endParaRPr lang="en-US" sz="2200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26B22"/>
                </a:solidFill>
              </a:rPr>
              <a:t>90.3:</a:t>
            </a:r>
            <a:r>
              <a:rPr lang="en-US" dirty="0">
                <a:solidFill>
                  <a:srgbClr val="FFFF00"/>
                </a:solidFill>
              </a:rPr>
              <a:t> Code Arrangement. This code is divided into the introduction and nine chapters…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Chapters 5, 6 &amp; 7 apply to special occupancies, special equipment or other special conditions  and may supplement or modify the requirements in Chapters 1-7</a:t>
            </a:r>
          </a:p>
        </p:txBody>
      </p:sp>
    </p:spTree>
    <p:extLst>
      <p:ext uri="{BB962C8B-B14F-4D97-AF65-F5344CB8AC3E}">
        <p14:creationId xmlns:p14="http://schemas.microsoft.com/office/powerpoint/2010/main" val="170566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Key </a:t>
            </a:r>
            <a:r>
              <a:rPr lang="en-US" b="1" dirty="0" smtClean="0">
                <a:solidFill>
                  <a:srgbClr val="F26B22"/>
                </a:solidFill>
              </a:rPr>
              <a:t>2020 </a:t>
            </a:r>
            <a:r>
              <a:rPr lang="en-US" b="1" dirty="0">
                <a:solidFill>
                  <a:srgbClr val="F26B22"/>
                </a:solidFill>
              </a:rPr>
              <a:t>NEC Changes</a:t>
            </a:r>
            <a:endParaRPr lang="en-US" dirty="0">
              <a:solidFill>
                <a:srgbClr val="F26B2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6934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GFCI </a:t>
            </a:r>
            <a:r>
              <a:rPr lang="en-US" dirty="0">
                <a:solidFill>
                  <a:srgbClr val="FFFF00"/>
                </a:solidFill>
              </a:rPr>
              <a:t>protection </a:t>
            </a:r>
            <a:r>
              <a:rPr lang="en-US" dirty="0" smtClean="0">
                <a:solidFill>
                  <a:srgbClr val="FFFF00"/>
                </a:solidFill>
              </a:rPr>
              <a:t>is a </a:t>
            </a:r>
            <a:r>
              <a:rPr lang="en-US" b="1" dirty="0" smtClean="0">
                <a:solidFill>
                  <a:srgbClr val="F26B22"/>
                </a:solidFill>
              </a:rPr>
              <a:t>very</a:t>
            </a:r>
            <a:r>
              <a:rPr lang="en-US" dirty="0" smtClean="0">
                <a:solidFill>
                  <a:srgbClr val="FFFF00"/>
                </a:solidFill>
              </a:rPr>
              <a:t> hot topic.  The mantra… “we increase GFCI requirements, electrocutions decrease.”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In many areas of the NEC (113 articles) GFCI protection is now required on up to 50 amp circuits in various locations (e.g. outdoors)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74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Key </a:t>
            </a:r>
            <a:r>
              <a:rPr lang="en-US" b="1" dirty="0" smtClean="0">
                <a:solidFill>
                  <a:srgbClr val="F26B22"/>
                </a:solidFill>
              </a:rPr>
              <a:t>2020 </a:t>
            </a:r>
            <a:r>
              <a:rPr lang="en-US" b="1" dirty="0">
                <a:solidFill>
                  <a:srgbClr val="F26B22"/>
                </a:solidFill>
              </a:rPr>
              <a:t>NEC Changes</a:t>
            </a:r>
            <a:endParaRPr lang="en-US" dirty="0">
              <a:solidFill>
                <a:srgbClr val="F26B2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Prohibition </a:t>
            </a:r>
            <a:r>
              <a:rPr lang="en-US" dirty="0">
                <a:solidFill>
                  <a:srgbClr val="FFFF00"/>
                </a:solidFill>
              </a:rPr>
              <a:t>for auto </a:t>
            </a:r>
            <a:r>
              <a:rPr lang="en-US" dirty="0" smtClean="0">
                <a:solidFill>
                  <a:srgbClr val="FFFF00"/>
                </a:solidFill>
              </a:rPr>
              <a:t>transformers (Buck Boost), Surge Protectors are OK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Restriction to only 1 power </a:t>
            </a:r>
            <a:r>
              <a:rPr lang="en-US" dirty="0" smtClean="0">
                <a:solidFill>
                  <a:srgbClr val="FFFF00"/>
                </a:solidFill>
              </a:rPr>
              <a:t>supply (30 or 50 amp) </a:t>
            </a:r>
            <a:r>
              <a:rPr lang="en-US" dirty="0">
                <a:solidFill>
                  <a:srgbClr val="FFFF00"/>
                </a:solidFill>
              </a:rPr>
              <a:t>to an RV</a:t>
            </a:r>
          </a:p>
          <a:p>
            <a:r>
              <a:rPr lang="en-US" dirty="0">
                <a:solidFill>
                  <a:srgbClr val="FFFF00"/>
                </a:solidFill>
              </a:rPr>
              <a:t>New RV’s will have polarity </a:t>
            </a:r>
            <a:r>
              <a:rPr lang="en-US" dirty="0" smtClean="0">
                <a:solidFill>
                  <a:srgbClr val="FFFF00"/>
                </a:solidFill>
              </a:rPr>
              <a:t>device.  RV Parks should be checking their pedestals for </a:t>
            </a:r>
            <a:r>
              <a:rPr lang="en-US" dirty="0" err="1" smtClean="0">
                <a:solidFill>
                  <a:srgbClr val="FFFF00"/>
                </a:solidFill>
              </a:rPr>
              <a:t>mis</a:t>
            </a:r>
            <a:r>
              <a:rPr lang="en-US" dirty="0" smtClean="0">
                <a:solidFill>
                  <a:srgbClr val="FFFF00"/>
                </a:solidFill>
              </a:rPr>
              <a:t>-wired circuits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20 amp Receptacle will be Weather Resistant </a:t>
            </a:r>
          </a:p>
        </p:txBody>
      </p:sp>
    </p:spTree>
    <p:extLst>
      <p:ext uri="{BB962C8B-B14F-4D97-AF65-F5344CB8AC3E}">
        <p14:creationId xmlns:p14="http://schemas.microsoft.com/office/powerpoint/2010/main" val="895872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1" y="1676400"/>
            <a:ext cx="85018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6000" b="1" dirty="0">
                <a:solidFill>
                  <a:srgbClr val="FFFF00"/>
                </a:solidFill>
              </a:rPr>
              <a:t>Questions &amp; Comments:</a:t>
            </a:r>
          </a:p>
          <a:p>
            <a:pPr lvl="0"/>
            <a:endParaRPr lang="en-US" sz="3600" b="1" dirty="0">
              <a:solidFill>
                <a:srgbClr val="FFFF00"/>
              </a:solidFill>
            </a:endParaRPr>
          </a:p>
          <a:p>
            <a:pPr lvl="0" algn="ctr"/>
            <a:r>
              <a:rPr lang="en-US" sz="3600" b="1" dirty="0">
                <a:solidFill>
                  <a:srgbClr val="F26B22"/>
                </a:solidFill>
              </a:rPr>
              <a:t>Thank  you for attending!!!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5277801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FF00"/>
                </a:solidFill>
              </a:rPr>
              <a:t>Please stop by the USG </a:t>
            </a:r>
            <a:r>
              <a:rPr lang="en-US" b="1" u="sng" dirty="0">
                <a:solidFill>
                  <a:srgbClr val="FFFF00"/>
                </a:solidFill>
              </a:rPr>
              <a:t>Booth </a:t>
            </a:r>
            <a:r>
              <a:rPr lang="en-US" b="1" dirty="0">
                <a:solidFill>
                  <a:srgbClr val="FFFF00"/>
                </a:solidFill>
              </a:rPr>
              <a:t>during the trade show if you have follow up questions and comments.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385805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6B22"/>
                </a:solidFill>
              </a:rPr>
              <a:t>Learning Outcomes</a:t>
            </a:r>
            <a:endParaRPr lang="en-US" sz="22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371600"/>
            <a:ext cx="72264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Identify </a:t>
            </a:r>
            <a:r>
              <a:rPr lang="en-US" sz="2800" dirty="0" err="1">
                <a:solidFill>
                  <a:srgbClr val="FFFF00"/>
                </a:solidFill>
              </a:rPr>
              <a:t>NFPA</a:t>
            </a:r>
            <a:r>
              <a:rPr lang="en-US" sz="2800" dirty="0">
                <a:solidFill>
                  <a:srgbClr val="FFFF00"/>
                </a:solidFill>
              </a:rPr>
              <a:t> Standards for electrical installations, systems, </a:t>
            </a:r>
            <a:r>
              <a:rPr lang="en-US" sz="2800" dirty="0" smtClean="0">
                <a:solidFill>
                  <a:srgbClr val="FFFF00"/>
                </a:solidFill>
              </a:rPr>
              <a:t>and </a:t>
            </a:r>
            <a:r>
              <a:rPr lang="en-US" sz="2800" dirty="0">
                <a:solidFill>
                  <a:srgbClr val="FFFF00"/>
                </a:solidFill>
              </a:rPr>
              <a:t>equipment in RV Parks and Campgrounds.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Explain the code standard change process and time table.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Describe the impactful changes to the 2020 code as an RV operator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smtClean="0">
                <a:solidFill>
                  <a:srgbClr val="FFFF00"/>
                </a:solidFill>
              </a:rPr>
              <a:t>Paraphrase </a:t>
            </a:r>
            <a:r>
              <a:rPr lang="en-US" sz="2800" dirty="0" smtClean="0">
                <a:solidFill>
                  <a:srgbClr val="FFFF00"/>
                </a:solidFill>
              </a:rPr>
              <a:t>the purpose of GFCI protection as it relates to the operation of an RV Park.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23852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NFPA </a:t>
            </a:r>
            <a:r>
              <a:rPr lang="en-US" sz="2200" b="1" dirty="0">
                <a:solidFill>
                  <a:srgbClr val="F26B22"/>
                </a:solidFill>
              </a:rPr>
              <a:t>(</a:t>
            </a:r>
            <a:r>
              <a:rPr lang="en-US" sz="2200" b="1" i="1" dirty="0">
                <a:solidFill>
                  <a:srgbClr val="F26B22"/>
                </a:solidFill>
              </a:rPr>
              <a:t>National Fire Protection Agency</a:t>
            </a:r>
            <a:r>
              <a:rPr lang="en-US" sz="2200" b="1" dirty="0">
                <a:solidFill>
                  <a:srgbClr val="F26B22"/>
                </a:solidFill>
              </a:rPr>
              <a:t>)</a:t>
            </a:r>
            <a:endParaRPr lang="en-US" sz="22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2423" y="1512163"/>
            <a:ext cx="65532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00"/>
                </a:solidFill>
              </a:rPr>
              <a:t>History &amp; background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00"/>
                </a:solidFill>
              </a:rPr>
              <a:t>Function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00"/>
                </a:solidFill>
              </a:rPr>
              <a:t>Limitations &amp; Participants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FF00"/>
                </a:solidFill>
              </a:rPr>
              <a:t>Three Year Code Cycle </a:t>
            </a:r>
          </a:p>
          <a:p>
            <a:pPr lvl="0" algn="ctr">
              <a:lnSpc>
                <a:spcPct val="150000"/>
              </a:lnSpc>
            </a:pPr>
            <a:r>
              <a:rPr lang="en-US" sz="4000" i="1" dirty="0">
                <a:solidFill>
                  <a:srgbClr val="FF0000"/>
                </a:solidFill>
              </a:rPr>
              <a:t>www.nfpa.org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419831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NFPA </a:t>
            </a:r>
            <a:r>
              <a:rPr lang="en-US" sz="2200" b="1" dirty="0">
                <a:solidFill>
                  <a:srgbClr val="F26B22"/>
                </a:solidFill>
              </a:rPr>
              <a:t>(</a:t>
            </a:r>
            <a:r>
              <a:rPr lang="en-US" sz="2200" b="1" i="1" dirty="0">
                <a:solidFill>
                  <a:srgbClr val="F26B22"/>
                </a:solidFill>
              </a:rPr>
              <a:t>National Fire Protection Agency</a:t>
            </a:r>
            <a:r>
              <a:rPr lang="en-US" sz="2200" b="1" dirty="0">
                <a:solidFill>
                  <a:srgbClr val="F26B22"/>
                </a:solidFill>
              </a:rPr>
              <a:t>)</a:t>
            </a:r>
            <a:endParaRPr lang="en-US" sz="22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2423" y="1512163"/>
            <a:ext cx="655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4000" b="1" u="sng" dirty="0">
                <a:solidFill>
                  <a:srgbClr val="FFFF00"/>
                </a:solidFill>
              </a:rPr>
              <a:t>What is an AHJ?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FFFF00"/>
                </a:solidFill>
              </a:rPr>
              <a:t>Authority Having Jurisdiction. An organization, office or individual responsible for enforcing the requirements of a code or standard, or for approving equipment, materials, an installation or a procedure. </a:t>
            </a: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53159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6B22"/>
                </a:solidFill>
              </a:rPr>
              <a:t>2020 </a:t>
            </a:r>
            <a:r>
              <a:rPr lang="en-US" b="1" dirty="0">
                <a:solidFill>
                  <a:srgbClr val="F26B22"/>
                </a:solidFill>
              </a:rPr>
              <a:t>NEC Article 551</a:t>
            </a:r>
            <a:br>
              <a:rPr lang="en-US" b="1" dirty="0">
                <a:solidFill>
                  <a:srgbClr val="F26B22"/>
                </a:solidFill>
              </a:rPr>
            </a:br>
            <a:r>
              <a:rPr lang="en-US" b="1" dirty="0">
                <a:solidFill>
                  <a:srgbClr val="F26B22"/>
                </a:solidFill>
              </a:rPr>
              <a:t>Key Components</a:t>
            </a:r>
            <a:endParaRPr lang="en-US" sz="22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2423" y="1512163"/>
            <a:ext cx="6553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Receptacles 551.71 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MINIMUM REQUIREMENTS: 100% 20 amp </a:t>
            </a:r>
            <a:r>
              <a:rPr lang="en-US" dirty="0" smtClean="0">
                <a:solidFill>
                  <a:srgbClr val="FFFF00"/>
                </a:solidFill>
              </a:rPr>
              <a:t>GFCI Protection, </a:t>
            </a:r>
            <a:r>
              <a:rPr lang="en-US" dirty="0">
                <a:solidFill>
                  <a:srgbClr val="FFFF00"/>
                </a:solidFill>
              </a:rPr>
              <a:t>70% 30 amp, 20% 50 amp. If you have a 50 amp receptacle  </a:t>
            </a:r>
            <a:r>
              <a:rPr lang="en-US" b="1" u="sng" dirty="0">
                <a:solidFill>
                  <a:srgbClr val="FFFF00"/>
                </a:solidFill>
              </a:rPr>
              <a:t>you must have a 30 amp receptacle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b="1" dirty="0" smtClean="0">
                <a:solidFill>
                  <a:srgbClr val="F26B22"/>
                </a:solidFill>
              </a:rPr>
              <a:t>A big push for GFCI  Protection.  Look for AHJs to pay attention to 20 amp GFCI.  Not required on 30 or 50 amp</a:t>
            </a:r>
            <a:endParaRPr lang="en-US" b="1" dirty="0">
              <a:solidFill>
                <a:srgbClr val="F26B2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RV Site Supply Location 551.77 </a:t>
            </a:r>
            <a:br>
              <a:rPr lang="en-US" sz="3200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Locate  5 to 7 feet from drivers side, Minimum receptacle height of 24”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Power Supply 551.44</a:t>
            </a:r>
            <a:r>
              <a:rPr lang="en-US" sz="2400" dirty="0">
                <a:solidFill>
                  <a:srgbClr val="FFFF00"/>
                </a:solidFill>
              </a:rPr>
              <a:t/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RV shall have only “1” power supply cord . </a:t>
            </a:r>
            <a:r>
              <a:rPr lang="en-US" b="1" dirty="0" smtClean="0">
                <a:solidFill>
                  <a:srgbClr val="F26B22"/>
                </a:solidFill>
              </a:rPr>
              <a:t> More than one (1) 30 or 50 amp cord feeding an RV IS NOT ALLOWED.  Auto Transformers (Buck Boost) are not allowed</a:t>
            </a:r>
            <a:endParaRPr lang="en-US" b="1" dirty="0">
              <a:solidFill>
                <a:srgbClr val="F26B2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36723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26B22"/>
                </a:solidFill>
              </a:rPr>
              <a:t>2020 </a:t>
            </a:r>
            <a:r>
              <a:rPr lang="en-US" b="1" dirty="0">
                <a:solidFill>
                  <a:srgbClr val="F26B22"/>
                </a:solidFill>
              </a:rPr>
              <a:t>NEC Article 551</a:t>
            </a:r>
            <a:br>
              <a:rPr lang="en-US" b="1" dirty="0">
                <a:solidFill>
                  <a:srgbClr val="F26B22"/>
                </a:solidFill>
              </a:rPr>
            </a:br>
            <a:r>
              <a:rPr lang="en-US" b="1" dirty="0">
                <a:solidFill>
                  <a:srgbClr val="F26B22"/>
                </a:solidFill>
              </a:rPr>
              <a:t>Key Components</a:t>
            </a:r>
            <a:endParaRPr lang="en-US" sz="2200" dirty="0">
              <a:solidFill>
                <a:srgbClr val="F26B2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7041" y="1674673"/>
            <a:ext cx="6553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Distribution System </a:t>
            </a:r>
            <a:r>
              <a:rPr lang="en-US" sz="3200" dirty="0" smtClean="0">
                <a:solidFill>
                  <a:srgbClr val="FFFF00"/>
                </a:solidFill>
              </a:rPr>
              <a:t>551.72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RV </a:t>
            </a:r>
            <a:r>
              <a:rPr lang="en-US" dirty="0">
                <a:solidFill>
                  <a:srgbClr val="FFFF00"/>
                </a:solidFill>
              </a:rPr>
              <a:t>Site power must be served with single phase service (can use 3 phase to provide single phase).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Feeder Circuit Capacity 551.72(D)</a:t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Neutral conductors shall have the same ampacity as the ungrounded conductors.  </a:t>
            </a:r>
            <a:r>
              <a:rPr lang="en-US" dirty="0" smtClean="0">
                <a:solidFill>
                  <a:srgbClr val="F26B22"/>
                </a:solidFill>
              </a:rPr>
              <a:t>What is a Feeder circuit?  Branch Circuit?  Service?  How does that apply in the 2020 code (GFCI protection)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00"/>
                </a:solidFill>
              </a:rPr>
              <a:t>Load </a:t>
            </a:r>
            <a:r>
              <a:rPr lang="en-US" sz="3200" dirty="0">
                <a:solidFill>
                  <a:srgbClr val="FFFF00"/>
                </a:solidFill>
              </a:rPr>
              <a:t>Calculations 551.73</a:t>
            </a:r>
            <a:r>
              <a:rPr lang="en-US" sz="2400" dirty="0">
                <a:solidFill>
                  <a:srgbClr val="FFFF00"/>
                </a:solidFill>
              </a:rPr>
              <a:t/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50@12000va</a:t>
            </a:r>
            <a:r>
              <a:rPr lang="en-US" sz="1400" dirty="0">
                <a:solidFill>
                  <a:srgbClr val="FFFF00"/>
                </a:solidFill>
              </a:rPr>
              <a:t>; </a:t>
            </a:r>
            <a:r>
              <a:rPr lang="en-US" dirty="0">
                <a:solidFill>
                  <a:srgbClr val="FFFF00"/>
                </a:solidFill>
              </a:rPr>
              <a:t>30@3600va; 20@ 2400va</a:t>
            </a:r>
            <a:r>
              <a:rPr lang="en-US" sz="1400" dirty="0">
                <a:solidFill>
                  <a:srgbClr val="FFFF00"/>
                </a:solidFill>
              </a:rPr>
              <a:t>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179926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26B22"/>
                </a:solidFill>
              </a:rPr>
              <a:t>Demand Factor Table 551.73</a:t>
            </a:r>
            <a:endParaRPr lang="en-US" sz="2200" dirty="0">
              <a:solidFill>
                <a:srgbClr val="F26B22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5181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3813261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26B22"/>
                </a:solidFill>
              </a:rPr>
              <a:t>Typical Load Calculation</a:t>
            </a:r>
            <a:br>
              <a:rPr lang="en-US" dirty="0">
                <a:solidFill>
                  <a:srgbClr val="F26B22"/>
                </a:solidFill>
              </a:rPr>
            </a:br>
            <a:r>
              <a:rPr lang="en-US" sz="3200" dirty="0">
                <a:solidFill>
                  <a:srgbClr val="F26B22"/>
                </a:solidFill>
              </a:rPr>
              <a:t>Old 2014 NEC Code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359" y="16764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Using Table 551.73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Assuming (17) 50 amp sites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17 x </a:t>
            </a:r>
            <a:r>
              <a:rPr lang="en-US" sz="3600" u="sng" dirty="0">
                <a:solidFill>
                  <a:srgbClr val="FFFF00"/>
                </a:solidFill>
              </a:rPr>
              <a:t>9600va</a:t>
            </a:r>
            <a:r>
              <a:rPr lang="en-US" sz="3600" dirty="0">
                <a:solidFill>
                  <a:srgbClr val="FFFF00"/>
                </a:solidFill>
              </a:rPr>
              <a:t> / 240v = 680 Amps (100%)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680 amps x .47 demand factor= </a:t>
            </a:r>
            <a:r>
              <a:rPr lang="en-US" sz="3600" u="sng" dirty="0">
                <a:solidFill>
                  <a:srgbClr val="FFFF00"/>
                </a:solidFill>
              </a:rPr>
              <a:t>320 Amps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130290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26B22"/>
                </a:solidFill>
              </a:rPr>
              <a:t>Typical Load Calculation </a:t>
            </a:r>
            <a:br>
              <a:rPr lang="en-US" dirty="0">
                <a:solidFill>
                  <a:srgbClr val="F26B22"/>
                </a:solidFill>
              </a:rPr>
            </a:br>
            <a:r>
              <a:rPr lang="en-US" sz="3100" dirty="0">
                <a:solidFill>
                  <a:srgbClr val="F26B22"/>
                </a:solidFill>
              </a:rPr>
              <a:t>Current 2017 NEC Code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1512163"/>
            <a:ext cx="75312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Using Table 551.73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Assuming (17) 50 Amp sites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17 x </a:t>
            </a:r>
            <a:r>
              <a:rPr lang="en-US" sz="3600" u="sng" dirty="0">
                <a:solidFill>
                  <a:srgbClr val="FFFF00"/>
                </a:solidFill>
              </a:rPr>
              <a:t>12,000va</a:t>
            </a:r>
            <a:r>
              <a:rPr lang="en-US" sz="3600" dirty="0">
                <a:solidFill>
                  <a:srgbClr val="FFFF00"/>
                </a:solidFill>
              </a:rPr>
              <a:t> / 240v = 850 amps (100%)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850 amps x .47 demand factor </a:t>
            </a:r>
            <a:br>
              <a:rPr lang="en-US" sz="36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= </a:t>
            </a:r>
            <a:r>
              <a:rPr lang="en-US" sz="3600" u="sng" dirty="0">
                <a:solidFill>
                  <a:srgbClr val="FFFF00"/>
                </a:solidFill>
              </a:rPr>
              <a:t>400 Amps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26B22"/>
                </a:solidFill>
              </a:rPr>
              <a:t>Utility Supply Group</a:t>
            </a:r>
          </a:p>
        </p:txBody>
      </p:sp>
    </p:spTree>
    <p:extLst>
      <p:ext uri="{BB962C8B-B14F-4D97-AF65-F5344CB8AC3E}">
        <p14:creationId xmlns:p14="http://schemas.microsoft.com/office/powerpoint/2010/main" val="289573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472</Words>
  <Application>Microsoft Office PowerPoint</Application>
  <PresentationFormat>On-screen Show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2020 National Electric Code</vt:lpstr>
      <vt:lpstr>Learning Outcomes</vt:lpstr>
      <vt:lpstr>NFPA (National Fire Protection Agency)</vt:lpstr>
      <vt:lpstr>NFPA (National Fire Protection Agency)</vt:lpstr>
      <vt:lpstr>2020 NEC Article 551 Key Components</vt:lpstr>
      <vt:lpstr>2020 NEC Article 551 Key Components</vt:lpstr>
      <vt:lpstr>Demand Factor Table 551.73</vt:lpstr>
      <vt:lpstr>Typical Load Calculation Old 2014 NEC Code</vt:lpstr>
      <vt:lpstr>Typical Load Calculation  Current 2017 NEC Code</vt:lpstr>
      <vt:lpstr>Key 2017 NEC Changes</vt:lpstr>
      <vt:lpstr>GFI protection on  50 &amp; 30 amp receptacles</vt:lpstr>
      <vt:lpstr>GFI protection on  50 &amp; 30 amp receptacles</vt:lpstr>
      <vt:lpstr>Key 2020 NEC Changes</vt:lpstr>
      <vt:lpstr>Key 2020 NEC Changes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NFPA &amp; NEC</dc:title>
  <dc:creator>Wade Elliott</dc:creator>
  <cp:lastModifiedBy>Wade Elliott</cp:lastModifiedBy>
  <cp:revision>56</cp:revision>
  <cp:lastPrinted>2018-02-19T18:55:29Z</cp:lastPrinted>
  <dcterms:created xsi:type="dcterms:W3CDTF">2014-10-22T19:10:40Z</dcterms:created>
  <dcterms:modified xsi:type="dcterms:W3CDTF">2019-02-04T21:23:08Z</dcterms:modified>
</cp:coreProperties>
</file>