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256" r:id="rId3"/>
    <p:sldId id="257" r:id="rId4"/>
    <p:sldId id="282" r:id="rId5"/>
    <p:sldId id="258" r:id="rId6"/>
    <p:sldId id="280" r:id="rId7"/>
    <p:sldId id="260" r:id="rId8"/>
    <p:sldId id="262" r:id="rId9"/>
    <p:sldId id="274" r:id="rId10"/>
    <p:sldId id="275" r:id="rId11"/>
    <p:sldId id="263" r:id="rId12"/>
    <p:sldId id="278" r:id="rId13"/>
    <p:sldId id="279" r:id="rId14"/>
    <p:sldId id="277" r:id="rId15"/>
    <p:sldId id="281" r:id="rId16"/>
    <p:sldId id="270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6B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81" autoAdjust="0"/>
  </p:normalViewPr>
  <p:slideViewPr>
    <p:cSldViewPr>
      <p:cViewPr varScale="1">
        <p:scale>
          <a:sx n="103" d="100"/>
          <a:sy n="103" d="100"/>
        </p:scale>
        <p:origin x="-17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5745" tIns="47872" rIns="95745" bIns="47872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5745" tIns="47872" rIns="95745" bIns="47872" rtlCol="0"/>
          <a:lstStyle>
            <a:lvl1pPr algn="r">
              <a:defRPr sz="1300"/>
            </a:lvl1pPr>
          </a:lstStyle>
          <a:p>
            <a:fld id="{A7E46912-1B1B-464B-8A52-EFB49585B3AB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5745" tIns="47872" rIns="95745" bIns="47872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5745" tIns="47872" rIns="95745" bIns="47872" rtlCol="0" anchor="b"/>
          <a:lstStyle>
            <a:lvl1pPr algn="r">
              <a:defRPr sz="1300"/>
            </a:lvl1pPr>
          </a:lstStyle>
          <a:p>
            <a:fld id="{AF895C69-2C78-454F-9C7A-69D5AB7689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457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5745" tIns="47872" rIns="95745" bIns="47872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5745" tIns="47872" rIns="95745" bIns="47872" rtlCol="0"/>
          <a:lstStyle>
            <a:lvl1pPr algn="r">
              <a:defRPr sz="1300"/>
            </a:lvl1pPr>
          </a:lstStyle>
          <a:p>
            <a:fld id="{15B33482-B4CD-470D-95C6-ADA17FD98FDD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21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45" tIns="47872" rIns="95745" bIns="4787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5745" tIns="47872" rIns="95745" bIns="4787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5745" tIns="47872" rIns="95745" bIns="47872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5745" tIns="47872" rIns="95745" bIns="47872" rtlCol="0" anchor="b"/>
          <a:lstStyle>
            <a:lvl1pPr algn="r">
              <a:defRPr sz="1300"/>
            </a:lvl1pPr>
          </a:lstStyle>
          <a:p>
            <a:fld id="{07F27E60-4BA7-4C75-AF5C-E09329BDB3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616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27E60-4BA7-4C75-AF5C-E09329BDB34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572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B04C3-D69D-4CF1-9EF4-2BAF37FD037C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D23B-8499-48ED-A0A1-7D16179B50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08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B04C3-D69D-4CF1-9EF4-2BAF37FD037C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D23B-8499-48ED-A0A1-7D16179B50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985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B04C3-D69D-4CF1-9EF4-2BAF37FD037C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D23B-8499-48ED-A0A1-7D16179B50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34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77002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B04C3-D69D-4CF1-9EF4-2BAF37FD037C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D23B-8499-48ED-A0A1-7D16179B50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5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B04C3-D69D-4CF1-9EF4-2BAF37FD037C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D23B-8499-48ED-A0A1-7D16179B50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718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B04C3-D69D-4CF1-9EF4-2BAF37FD037C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D23B-8499-48ED-A0A1-7D16179B50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759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B04C3-D69D-4CF1-9EF4-2BAF37FD037C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D23B-8499-48ED-A0A1-7D16179B50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678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B04C3-D69D-4CF1-9EF4-2BAF37FD037C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D23B-8499-48ED-A0A1-7D16179B50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849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B04C3-D69D-4CF1-9EF4-2BAF37FD037C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D23B-8499-48ED-A0A1-7D16179B50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064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B04C3-D69D-4CF1-9EF4-2BAF37FD037C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D23B-8499-48ED-A0A1-7D16179B50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016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B04C3-D69D-4CF1-9EF4-2BAF37FD037C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D23B-8499-48ED-A0A1-7D16179B50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3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B04C3-D69D-4CF1-9EF4-2BAF37FD037C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9D23B-8499-48ED-A0A1-7D16179B50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656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FA2A5-0D29-46DC-9DA4-E3B430302B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72B55-8D09-4AD2-90ED-B8C827455E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639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600200"/>
          </a:xfrm>
        </p:spPr>
        <p:txBody>
          <a:bodyPr/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b="1" u="sng" dirty="0">
                <a:solidFill>
                  <a:srgbClr val="FFFF00"/>
                </a:solidFill>
                <a:ea typeface="Calibri"/>
                <a:cs typeface="Times New Roman"/>
              </a:rPr>
              <a:t>Current Trends &amp; Topics</a:t>
            </a:r>
            <a:endParaRPr lang="en-US" dirty="0">
              <a:solidFill>
                <a:srgbClr val="FFFF0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b="1" i="1" u="sng" dirty="0">
                <a:solidFill>
                  <a:srgbClr val="FFFF00"/>
                </a:solidFill>
                <a:ea typeface="Calibri"/>
                <a:cs typeface="Times New Roman"/>
              </a:rPr>
              <a:t>What does it mean to you?</a:t>
            </a:r>
            <a:endParaRPr lang="en-US" dirty="0">
              <a:solidFill>
                <a:srgbClr val="FFFF00"/>
              </a:solidFill>
              <a:ea typeface="Calibri"/>
              <a:cs typeface="Times New Roman"/>
            </a:endParaRP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62000" y="1905000"/>
            <a:ext cx="7772400" cy="2155825"/>
          </a:xfrm>
        </p:spPr>
        <p:txBody>
          <a:bodyPr>
            <a:normAutofit/>
          </a:bodyPr>
          <a:lstStyle>
            <a:lvl1pPr>
              <a:defRPr baseline="0"/>
            </a:lvl1pPr>
          </a:lstStyle>
          <a:p>
            <a:r>
              <a:rPr lang="en-US" sz="6000" dirty="0" smtClean="0">
                <a:solidFill>
                  <a:srgbClr val="F26B22"/>
                </a:solidFill>
              </a:rPr>
              <a:t>2020</a:t>
            </a:r>
            <a:br>
              <a:rPr lang="en-US" sz="6000" dirty="0" smtClean="0">
                <a:solidFill>
                  <a:srgbClr val="F26B22"/>
                </a:solidFill>
              </a:rPr>
            </a:br>
            <a:r>
              <a:rPr lang="en-US" sz="6000" dirty="0" smtClean="0">
                <a:solidFill>
                  <a:srgbClr val="F26B22"/>
                </a:solidFill>
              </a:rPr>
              <a:t>National </a:t>
            </a:r>
            <a:r>
              <a:rPr lang="en-US" sz="6000" dirty="0">
                <a:solidFill>
                  <a:srgbClr val="F26B22"/>
                </a:solidFill>
              </a:rPr>
              <a:t>Electric Code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24000" y="5562600"/>
            <a:ext cx="6096000" cy="547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000" b="1" dirty="0">
                <a:solidFill>
                  <a:srgbClr val="FFFF00"/>
                </a:solidFill>
                <a:ea typeface="Calibri"/>
                <a:cs typeface="Times New Roman"/>
              </a:rPr>
              <a:t>Presented by: Wade Elliott</a:t>
            </a:r>
            <a:endParaRPr lang="en-US" sz="2000" dirty="0">
              <a:solidFill>
                <a:srgbClr val="FFFF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96008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74638"/>
            <a:ext cx="63246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26B22"/>
                </a:solidFill>
              </a:rPr>
              <a:t>Key 2017 NEC Changes</a:t>
            </a:r>
            <a:endParaRPr lang="en-US" sz="4000" dirty="0">
              <a:solidFill>
                <a:srgbClr val="F26B2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828800"/>
            <a:ext cx="838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FFFF00"/>
                </a:solidFill>
              </a:rPr>
              <a:t>Grounding 551.75 &amp; 250.32(A):  </a:t>
            </a:r>
            <a:r>
              <a:rPr lang="en-US" sz="2400" dirty="0">
                <a:solidFill>
                  <a:srgbClr val="FFFF00"/>
                </a:solidFill>
              </a:rPr>
              <a:t>Change language to ‘Grounding electrodes SHALL NOT be required, but are allowed’</a:t>
            </a:r>
          </a:p>
          <a:p>
            <a:pPr marL="571500" lvl="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b="1" u="sng" dirty="0">
                <a:solidFill>
                  <a:srgbClr val="FFFF00"/>
                </a:solidFill>
              </a:rPr>
              <a:t>Load Calculations 551.73 </a:t>
            </a:r>
            <a:r>
              <a:rPr lang="en-US" sz="4000" b="1" dirty="0">
                <a:solidFill>
                  <a:srgbClr val="FFFF00"/>
                </a:solidFill>
              </a:rPr>
              <a:t>: </a:t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en-US" sz="2400" dirty="0">
                <a:solidFill>
                  <a:srgbClr val="FFFF00"/>
                </a:solidFill>
              </a:rPr>
              <a:t>Increase 50 amp rating from 9600vA to 12,000vA (100%)</a:t>
            </a:r>
          </a:p>
          <a:p>
            <a:pPr marL="571500" lvl="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b="1" u="sng" dirty="0">
                <a:solidFill>
                  <a:srgbClr val="FFFF00"/>
                </a:solidFill>
              </a:rPr>
              <a:t>100 Amp RV Services</a:t>
            </a:r>
            <a:r>
              <a:rPr lang="en-US" sz="4000" b="1" dirty="0">
                <a:solidFill>
                  <a:srgbClr val="FFFF00"/>
                </a:solidFill>
              </a:rPr>
              <a:t>: </a:t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en-US" sz="2400" dirty="0">
                <a:solidFill>
                  <a:srgbClr val="FFFF00"/>
                </a:solidFill>
              </a:rPr>
              <a:t>No changes for 2017 or 2020.   2023?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00800" y="6400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26B22"/>
                </a:solidFill>
              </a:rPr>
              <a:t>Utility Supply Group</a:t>
            </a:r>
          </a:p>
        </p:txBody>
      </p:sp>
    </p:spTree>
    <p:extLst>
      <p:ext uri="{BB962C8B-B14F-4D97-AF65-F5344CB8AC3E}">
        <p14:creationId xmlns:p14="http://schemas.microsoft.com/office/powerpoint/2010/main" val="3916748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26B22"/>
                </a:solidFill>
              </a:rPr>
              <a:t>GFI protection on </a:t>
            </a:r>
            <a:br>
              <a:rPr lang="en-US" dirty="0">
                <a:solidFill>
                  <a:srgbClr val="F26B22"/>
                </a:solidFill>
              </a:rPr>
            </a:br>
            <a:r>
              <a:rPr lang="en-US" dirty="0">
                <a:solidFill>
                  <a:srgbClr val="F26B22"/>
                </a:solidFill>
              </a:rPr>
              <a:t>50 &amp; 30 amp receptacles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772400" cy="4373563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Happening </a:t>
            </a:r>
            <a:r>
              <a:rPr lang="en-US" dirty="0">
                <a:solidFill>
                  <a:srgbClr val="FFFF00"/>
                </a:solidFill>
              </a:rPr>
              <a:t>in the Marina Industry</a:t>
            </a:r>
          </a:p>
          <a:p>
            <a:r>
              <a:rPr lang="en-US" dirty="0">
                <a:solidFill>
                  <a:srgbClr val="FFFF00"/>
                </a:solidFill>
              </a:rPr>
              <a:t>During 2017 code cycle, language was added to Article 210.8 that was being used by AHJ’s to require </a:t>
            </a:r>
            <a:r>
              <a:rPr lang="en-US" u="sng" dirty="0">
                <a:solidFill>
                  <a:srgbClr val="FFFF00"/>
                </a:solidFill>
              </a:rPr>
              <a:t>IN EVERY</a:t>
            </a:r>
            <a:r>
              <a:rPr lang="en-US" dirty="0">
                <a:solidFill>
                  <a:srgbClr val="FFFF00"/>
                </a:solidFill>
              </a:rPr>
              <a:t> 30 &amp; 50 Amp application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Held off for RV Sites. (Why?)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- Additive Leakage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- Feeder vs Branch circuit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281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26B22"/>
                </a:solidFill>
              </a:rPr>
              <a:t>GFI protection on </a:t>
            </a:r>
            <a:br>
              <a:rPr lang="en-US" dirty="0">
                <a:solidFill>
                  <a:srgbClr val="F26B22"/>
                </a:solidFill>
              </a:rPr>
            </a:br>
            <a:r>
              <a:rPr lang="en-US" dirty="0">
                <a:solidFill>
                  <a:srgbClr val="F26B22"/>
                </a:solidFill>
              </a:rPr>
              <a:t>50 &amp; 30 amp receptacles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F26B22"/>
                </a:solidFill>
              </a:rPr>
              <a:t>210.8 (B): </a:t>
            </a:r>
            <a:r>
              <a:rPr lang="en-US" dirty="0">
                <a:solidFill>
                  <a:srgbClr val="FFFF00"/>
                </a:solidFill>
              </a:rPr>
              <a:t>Other Than Dwelling Units. All single phase receptacles rated 150v or less, 50 amps or less… installed in the following locations … shall have GFCI protection for personnel – Outdoors</a:t>
            </a:r>
            <a:br>
              <a:rPr lang="en-US" dirty="0">
                <a:solidFill>
                  <a:srgbClr val="FFFF00"/>
                </a:solidFill>
              </a:rPr>
            </a:br>
            <a:endParaRPr lang="en-US" sz="2200" dirty="0">
              <a:solidFill>
                <a:srgbClr val="FFFF00"/>
              </a:solidFill>
            </a:endParaRPr>
          </a:p>
          <a:p>
            <a:r>
              <a:rPr lang="en-US" b="1" dirty="0">
                <a:solidFill>
                  <a:srgbClr val="F26B22"/>
                </a:solidFill>
              </a:rPr>
              <a:t>90.3:</a:t>
            </a:r>
            <a:r>
              <a:rPr lang="en-US" dirty="0">
                <a:solidFill>
                  <a:srgbClr val="FFFF00"/>
                </a:solidFill>
              </a:rPr>
              <a:t> Code Arrangement. This code is divided into the introduction and nine chapters…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Chapters 5, 6 &amp; 7 apply to special occupancies, special equipment or other special conditions  and may supplement or modify the requirements in Chapters 1-7</a:t>
            </a:r>
          </a:p>
        </p:txBody>
      </p:sp>
    </p:spTree>
    <p:extLst>
      <p:ext uri="{BB962C8B-B14F-4D97-AF65-F5344CB8AC3E}">
        <p14:creationId xmlns:p14="http://schemas.microsoft.com/office/powerpoint/2010/main" val="1705668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26B22"/>
                </a:solidFill>
              </a:rPr>
              <a:t>Key </a:t>
            </a:r>
            <a:r>
              <a:rPr lang="en-US" b="1" dirty="0" smtClean="0">
                <a:solidFill>
                  <a:srgbClr val="F26B22"/>
                </a:solidFill>
              </a:rPr>
              <a:t>2020 </a:t>
            </a:r>
            <a:r>
              <a:rPr lang="en-US" b="1" dirty="0">
                <a:solidFill>
                  <a:srgbClr val="F26B22"/>
                </a:solidFill>
              </a:rPr>
              <a:t>NEC Changes</a:t>
            </a:r>
            <a:endParaRPr lang="en-US" dirty="0">
              <a:solidFill>
                <a:srgbClr val="F26B2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00200"/>
            <a:ext cx="6934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GFCI </a:t>
            </a:r>
            <a:r>
              <a:rPr lang="en-US" dirty="0">
                <a:solidFill>
                  <a:srgbClr val="FFFF00"/>
                </a:solidFill>
              </a:rPr>
              <a:t>protection </a:t>
            </a:r>
            <a:r>
              <a:rPr lang="en-US" dirty="0" smtClean="0">
                <a:solidFill>
                  <a:srgbClr val="FFFF00"/>
                </a:solidFill>
              </a:rPr>
              <a:t>is a </a:t>
            </a:r>
            <a:r>
              <a:rPr lang="en-US" b="1" dirty="0" smtClean="0">
                <a:solidFill>
                  <a:srgbClr val="F26B22"/>
                </a:solidFill>
              </a:rPr>
              <a:t>very</a:t>
            </a:r>
            <a:r>
              <a:rPr lang="en-US" dirty="0" smtClean="0">
                <a:solidFill>
                  <a:srgbClr val="FFFF00"/>
                </a:solidFill>
              </a:rPr>
              <a:t> hot topic.  The mantra… “we increase GFCI requirements, electrocutions decrease.”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In many areas of the NEC (113 articles) GFCI protection is now required on up to 50 amp circuits in various locations (e.g. outdoors)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747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26B22"/>
                </a:solidFill>
              </a:rPr>
              <a:t>Key </a:t>
            </a:r>
            <a:r>
              <a:rPr lang="en-US" b="1" dirty="0" smtClean="0">
                <a:solidFill>
                  <a:srgbClr val="F26B22"/>
                </a:solidFill>
              </a:rPr>
              <a:t>2020 </a:t>
            </a:r>
            <a:r>
              <a:rPr lang="en-US" b="1" dirty="0">
                <a:solidFill>
                  <a:srgbClr val="F26B22"/>
                </a:solidFill>
              </a:rPr>
              <a:t>NEC Changes</a:t>
            </a:r>
            <a:endParaRPr lang="en-US" dirty="0">
              <a:solidFill>
                <a:srgbClr val="F26B2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Prohibition </a:t>
            </a:r>
            <a:r>
              <a:rPr lang="en-US" dirty="0">
                <a:solidFill>
                  <a:srgbClr val="FFFF00"/>
                </a:solidFill>
              </a:rPr>
              <a:t>for auto </a:t>
            </a:r>
            <a:r>
              <a:rPr lang="en-US" dirty="0" smtClean="0">
                <a:solidFill>
                  <a:srgbClr val="FFFF00"/>
                </a:solidFill>
              </a:rPr>
              <a:t>transformers (Buck Boost), Surge Protectors are OK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Restriction to only 1 power </a:t>
            </a:r>
            <a:r>
              <a:rPr lang="en-US" dirty="0" smtClean="0">
                <a:solidFill>
                  <a:srgbClr val="FFFF00"/>
                </a:solidFill>
              </a:rPr>
              <a:t>supply (30 or 50 amp) </a:t>
            </a:r>
            <a:r>
              <a:rPr lang="en-US" dirty="0">
                <a:solidFill>
                  <a:srgbClr val="FFFF00"/>
                </a:solidFill>
              </a:rPr>
              <a:t>to an RV</a:t>
            </a:r>
          </a:p>
          <a:p>
            <a:r>
              <a:rPr lang="en-US" dirty="0">
                <a:solidFill>
                  <a:srgbClr val="FFFF00"/>
                </a:solidFill>
              </a:rPr>
              <a:t>New RV’s will have polarity </a:t>
            </a:r>
            <a:r>
              <a:rPr lang="en-US" dirty="0" smtClean="0">
                <a:solidFill>
                  <a:srgbClr val="FFFF00"/>
                </a:solidFill>
              </a:rPr>
              <a:t>device.  RV Parks should be checking their pedestals for </a:t>
            </a:r>
            <a:r>
              <a:rPr lang="en-US" dirty="0" err="1" smtClean="0">
                <a:solidFill>
                  <a:srgbClr val="FFFF00"/>
                </a:solidFill>
              </a:rPr>
              <a:t>mis</a:t>
            </a:r>
            <a:r>
              <a:rPr lang="en-US" dirty="0" smtClean="0">
                <a:solidFill>
                  <a:srgbClr val="FFFF00"/>
                </a:solidFill>
              </a:rPr>
              <a:t>-wired circuits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20 amp Receptacle will be Weather Resistant </a:t>
            </a:r>
          </a:p>
        </p:txBody>
      </p:sp>
    </p:spTree>
    <p:extLst>
      <p:ext uri="{BB962C8B-B14F-4D97-AF65-F5344CB8AC3E}">
        <p14:creationId xmlns:p14="http://schemas.microsoft.com/office/powerpoint/2010/main" val="895872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1" y="1676400"/>
            <a:ext cx="850184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6000" b="1" dirty="0">
                <a:solidFill>
                  <a:srgbClr val="FFFF00"/>
                </a:solidFill>
              </a:rPr>
              <a:t>Questions &amp; Comments:</a:t>
            </a:r>
          </a:p>
          <a:p>
            <a:pPr lvl="0"/>
            <a:endParaRPr lang="en-US" sz="3600" b="1" dirty="0">
              <a:solidFill>
                <a:srgbClr val="FFFF00"/>
              </a:solidFill>
            </a:endParaRPr>
          </a:p>
          <a:p>
            <a:pPr lvl="0" algn="ctr"/>
            <a:r>
              <a:rPr lang="en-US" sz="3600" b="1" dirty="0">
                <a:solidFill>
                  <a:srgbClr val="F26B22"/>
                </a:solidFill>
              </a:rPr>
              <a:t>Thank  you for attending!!!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91000" y="5277801"/>
            <a:ext cx="403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FF00"/>
                </a:solidFill>
              </a:rPr>
              <a:t>Please stop by the USG </a:t>
            </a:r>
            <a:r>
              <a:rPr lang="en-US" b="1" u="sng" dirty="0">
                <a:solidFill>
                  <a:srgbClr val="FFFF00"/>
                </a:solidFill>
              </a:rPr>
              <a:t>Booth </a:t>
            </a:r>
            <a:r>
              <a:rPr lang="en-US" b="1" dirty="0">
                <a:solidFill>
                  <a:srgbClr val="FFFF00"/>
                </a:solidFill>
              </a:rPr>
              <a:t>during the trade show if you have follow up questions and comments.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00800" y="6400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26B22"/>
                </a:solidFill>
              </a:rPr>
              <a:t>Utility Supply Group</a:t>
            </a:r>
          </a:p>
        </p:txBody>
      </p:sp>
    </p:spTree>
    <p:extLst>
      <p:ext uri="{BB962C8B-B14F-4D97-AF65-F5344CB8AC3E}">
        <p14:creationId xmlns:p14="http://schemas.microsoft.com/office/powerpoint/2010/main" val="3858051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74638"/>
            <a:ext cx="6324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26B22"/>
                </a:solidFill>
              </a:rPr>
              <a:t>Learning Outcomes</a:t>
            </a:r>
            <a:endParaRPr lang="en-US" sz="2200" dirty="0">
              <a:solidFill>
                <a:srgbClr val="F26B2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1371600"/>
            <a:ext cx="722642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00"/>
                </a:solidFill>
              </a:rPr>
              <a:t>Identify </a:t>
            </a:r>
            <a:r>
              <a:rPr lang="en-US" sz="2800" dirty="0" err="1">
                <a:solidFill>
                  <a:srgbClr val="FFFF00"/>
                </a:solidFill>
              </a:rPr>
              <a:t>NFPA</a:t>
            </a:r>
            <a:r>
              <a:rPr lang="en-US" sz="2800" dirty="0">
                <a:solidFill>
                  <a:srgbClr val="FFFF00"/>
                </a:solidFill>
              </a:rPr>
              <a:t> Standards for electrical installations, systems, </a:t>
            </a:r>
            <a:r>
              <a:rPr lang="en-US" sz="2800" dirty="0" smtClean="0">
                <a:solidFill>
                  <a:srgbClr val="FFFF00"/>
                </a:solidFill>
              </a:rPr>
              <a:t>and </a:t>
            </a:r>
            <a:r>
              <a:rPr lang="en-US" sz="2800" dirty="0">
                <a:solidFill>
                  <a:srgbClr val="FFFF00"/>
                </a:solidFill>
              </a:rPr>
              <a:t>equipment in RV Parks and Campgrounds.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Explain the code standard change process and time table.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Describe the impactful changes to the 2020 code as an RV operator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smtClean="0">
                <a:solidFill>
                  <a:srgbClr val="FFFF00"/>
                </a:solidFill>
              </a:rPr>
              <a:t>Paraphrase </a:t>
            </a:r>
            <a:r>
              <a:rPr lang="en-US" sz="2800" dirty="0" smtClean="0">
                <a:solidFill>
                  <a:srgbClr val="FFFF00"/>
                </a:solidFill>
              </a:rPr>
              <a:t>the purpose of GFCI protection as it relates to the operation of an RV Park.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00800" y="6400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26B22"/>
                </a:solidFill>
              </a:rPr>
              <a:t>Utility Supply Group</a:t>
            </a:r>
          </a:p>
        </p:txBody>
      </p:sp>
    </p:spTree>
    <p:extLst>
      <p:ext uri="{BB962C8B-B14F-4D97-AF65-F5344CB8AC3E}">
        <p14:creationId xmlns:p14="http://schemas.microsoft.com/office/powerpoint/2010/main" val="238524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74638"/>
            <a:ext cx="63246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26B22"/>
                </a:solidFill>
              </a:rPr>
              <a:t>NFPA </a:t>
            </a:r>
            <a:r>
              <a:rPr lang="en-US" sz="2200" b="1" dirty="0">
                <a:solidFill>
                  <a:srgbClr val="F26B22"/>
                </a:solidFill>
              </a:rPr>
              <a:t>(</a:t>
            </a:r>
            <a:r>
              <a:rPr lang="en-US" sz="2200" b="1" i="1" dirty="0">
                <a:solidFill>
                  <a:srgbClr val="F26B22"/>
                </a:solidFill>
              </a:rPr>
              <a:t>National Fire Protection Agency</a:t>
            </a:r>
            <a:r>
              <a:rPr lang="en-US" sz="2200" b="1" dirty="0">
                <a:solidFill>
                  <a:srgbClr val="F26B22"/>
                </a:solidFill>
              </a:rPr>
              <a:t>)</a:t>
            </a:r>
            <a:endParaRPr lang="en-US" sz="2200" dirty="0">
              <a:solidFill>
                <a:srgbClr val="F26B2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92423" y="1512163"/>
            <a:ext cx="65532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FFFF00"/>
                </a:solidFill>
              </a:rPr>
              <a:t>History &amp; background 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FFFF00"/>
                </a:solidFill>
              </a:rPr>
              <a:t>Function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FFFF00"/>
                </a:solidFill>
              </a:rPr>
              <a:t>Limitations &amp; Participants 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FFFF00"/>
                </a:solidFill>
              </a:rPr>
              <a:t>Three Year Code Cycle </a:t>
            </a:r>
          </a:p>
          <a:p>
            <a:pPr lvl="0" algn="ctr">
              <a:lnSpc>
                <a:spcPct val="150000"/>
              </a:lnSpc>
            </a:pPr>
            <a:r>
              <a:rPr lang="en-US" sz="4000" i="1" dirty="0">
                <a:solidFill>
                  <a:srgbClr val="FF0000"/>
                </a:solidFill>
              </a:rPr>
              <a:t>www.nfpa.org</a:t>
            </a:r>
            <a:r>
              <a:rPr lang="en-US" sz="4000" dirty="0">
                <a:solidFill>
                  <a:srgbClr val="FFFF00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00800" y="6400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26B22"/>
                </a:solidFill>
              </a:rPr>
              <a:t>Utility Supply Group</a:t>
            </a:r>
          </a:p>
        </p:txBody>
      </p:sp>
    </p:spTree>
    <p:extLst>
      <p:ext uri="{BB962C8B-B14F-4D97-AF65-F5344CB8AC3E}">
        <p14:creationId xmlns:p14="http://schemas.microsoft.com/office/powerpoint/2010/main" val="4198312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74638"/>
            <a:ext cx="63246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26B22"/>
                </a:solidFill>
              </a:rPr>
              <a:t>NFPA </a:t>
            </a:r>
            <a:r>
              <a:rPr lang="en-US" sz="2200" b="1" dirty="0">
                <a:solidFill>
                  <a:srgbClr val="F26B22"/>
                </a:solidFill>
              </a:rPr>
              <a:t>(</a:t>
            </a:r>
            <a:r>
              <a:rPr lang="en-US" sz="2200" b="1" i="1" dirty="0">
                <a:solidFill>
                  <a:srgbClr val="F26B22"/>
                </a:solidFill>
              </a:rPr>
              <a:t>National Fire Protection Agency</a:t>
            </a:r>
            <a:r>
              <a:rPr lang="en-US" sz="2200" b="1" dirty="0">
                <a:solidFill>
                  <a:srgbClr val="F26B22"/>
                </a:solidFill>
              </a:rPr>
              <a:t>)</a:t>
            </a:r>
            <a:endParaRPr lang="en-US" sz="2200" dirty="0">
              <a:solidFill>
                <a:srgbClr val="F26B2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92423" y="1512163"/>
            <a:ext cx="6553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4000" b="1" u="sng" dirty="0">
                <a:solidFill>
                  <a:srgbClr val="FFFF00"/>
                </a:solidFill>
              </a:rPr>
              <a:t>What is an AHJ? </a:t>
            </a:r>
          </a:p>
          <a:p>
            <a:pPr lvl="0">
              <a:lnSpc>
                <a:spcPct val="150000"/>
              </a:lnSpc>
            </a:pPr>
            <a:r>
              <a:rPr lang="en-US" sz="2400" dirty="0">
                <a:solidFill>
                  <a:srgbClr val="FFFF00"/>
                </a:solidFill>
              </a:rPr>
              <a:t>Authority Having Jurisdiction. An organization, office or individual responsible for enforcing the requirements of a code or standard, or for approving equipment, materials, an installation or a procedure. </a:t>
            </a:r>
          </a:p>
          <a:p>
            <a:pPr lvl="0">
              <a:lnSpc>
                <a:spcPct val="150000"/>
              </a:lnSpc>
            </a:pP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6400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26B22"/>
                </a:solidFill>
              </a:rPr>
              <a:t>Utility Supply Group</a:t>
            </a:r>
          </a:p>
        </p:txBody>
      </p:sp>
    </p:spTree>
    <p:extLst>
      <p:ext uri="{BB962C8B-B14F-4D97-AF65-F5344CB8AC3E}">
        <p14:creationId xmlns:p14="http://schemas.microsoft.com/office/powerpoint/2010/main" val="531599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74638"/>
            <a:ext cx="6324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26B22"/>
                </a:solidFill>
              </a:rPr>
              <a:t>2020 </a:t>
            </a:r>
            <a:r>
              <a:rPr lang="en-US" b="1" dirty="0">
                <a:solidFill>
                  <a:srgbClr val="F26B22"/>
                </a:solidFill>
              </a:rPr>
              <a:t>NEC Article 551</a:t>
            </a:r>
            <a:br>
              <a:rPr lang="en-US" b="1" dirty="0">
                <a:solidFill>
                  <a:srgbClr val="F26B22"/>
                </a:solidFill>
              </a:rPr>
            </a:br>
            <a:r>
              <a:rPr lang="en-US" b="1" dirty="0">
                <a:solidFill>
                  <a:srgbClr val="F26B22"/>
                </a:solidFill>
              </a:rPr>
              <a:t>Key Components</a:t>
            </a:r>
            <a:endParaRPr lang="en-US" sz="2200" dirty="0">
              <a:solidFill>
                <a:srgbClr val="F26B2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92423" y="1512163"/>
            <a:ext cx="65532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00"/>
                </a:solidFill>
              </a:rPr>
              <a:t>Receptacles 551.71 </a:t>
            </a:r>
            <a:br>
              <a:rPr lang="en-US" sz="3200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MINIMUM REQUIREMENTS: 100% 20 amp </a:t>
            </a:r>
            <a:r>
              <a:rPr lang="en-US" dirty="0" smtClean="0">
                <a:solidFill>
                  <a:srgbClr val="FFFF00"/>
                </a:solidFill>
              </a:rPr>
              <a:t>GFCI Protection, </a:t>
            </a:r>
            <a:r>
              <a:rPr lang="en-US" dirty="0">
                <a:solidFill>
                  <a:srgbClr val="FFFF00"/>
                </a:solidFill>
              </a:rPr>
              <a:t>70% 30 amp, 20% 50 amp. If you have a 50 amp receptacle  </a:t>
            </a:r>
            <a:r>
              <a:rPr lang="en-US" b="1" u="sng" dirty="0">
                <a:solidFill>
                  <a:srgbClr val="FFFF00"/>
                </a:solidFill>
              </a:rPr>
              <a:t>you must have a 30 amp receptacle</a:t>
            </a:r>
            <a:r>
              <a:rPr lang="en-US" dirty="0" smtClean="0">
                <a:solidFill>
                  <a:srgbClr val="FFFF00"/>
                </a:solidFill>
              </a:rPr>
              <a:t>. </a:t>
            </a:r>
            <a:r>
              <a:rPr lang="en-US" b="1" dirty="0" smtClean="0">
                <a:solidFill>
                  <a:srgbClr val="F26B22"/>
                </a:solidFill>
              </a:rPr>
              <a:t>A big push for GFCI  Protection.  Look for AHJs to pay attention to 20 amp GFCI.  Not required on 30 or 50 amp</a:t>
            </a:r>
            <a:endParaRPr lang="en-US" b="1" dirty="0">
              <a:solidFill>
                <a:srgbClr val="F26B22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00"/>
                </a:solidFill>
              </a:rPr>
              <a:t>RV Site Supply Location 551.77 </a:t>
            </a:r>
            <a:br>
              <a:rPr lang="en-US" sz="3200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Locate  5 to 7 feet from drivers side, Minimum receptacle height of 24”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00"/>
                </a:solidFill>
              </a:rPr>
              <a:t>Power Supply 551.44</a:t>
            </a:r>
            <a:r>
              <a:rPr lang="en-US" sz="2400" dirty="0">
                <a:solidFill>
                  <a:srgbClr val="FFFF00"/>
                </a:solidFill>
              </a:rPr>
              <a:t/>
            </a:r>
            <a:br>
              <a:rPr lang="en-US" sz="2400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RV shall have only “1” power supply cord . </a:t>
            </a:r>
            <a:r>
              <a:rPr lang="en-US" b="1" dirty="0" smtClean="0">
                <a:solidFill>
                  <a:srgbClr val="F26B22"/>
                </a:solidFill>
              </a:rPr>
              <a:t> More than one (1) 30 or 50 amp cord feeding an RV IS NOT ALLOWED.  Auto Transformers (Buck Boost) are not allowed</a:t>
            </a:r>
            <a:endParaRPr lang="en-US" b="1" dirty="0">
              <a:solidFill>
                <a:srgbClr val="F26B2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6400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26B22"/>
                </a:solidFill>
              </a:rPr>
              <a:t>Utility Supply Group</a:t>
            </a:r>
          </a:p>
        </p:txBody>
      </p:sp>
    </p:spTree>
    <p:extLst>
      <p:ext uri="{BB962C8B-B14F-4D97-AF65-F5344CB8AC3E}">
        <p14:creationId xmlns:p14="http://schemas.microsoft.com/office/powerpoint/2010/main" val="367235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74638"/>
            <a:ext cx="6324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26B22"/>
                </a:solidFill>
              </a:rPr>
              <a:t>2020 </a:t>
            </a:r>
            <a:r>
              <a:rPr lang="en-US" b="1" dirty="0">
                <a:solidFill>
                  <a:srgbClr val="F26B22"/>
                </a:solidFill>
              </a:rPr>
              <a:t>NEC Article 551</a:t>
            </a:r>
            <a:br>
              <a:rPr lang="en-US" b="1" dirty="0">
                <a:solidFill>
                  <a:srgbClr val="F26B22"/>
                </a:solidFill>
              </a:rPr>
            </a:br>
            <a:r>
              <a:rPr lang="en-US" b="1" dirty="0">
                <a:solidFill>
                  <a:srgbClr val="F26B22"/>
                </a:solidFill>
              </a:rPr>
              <a:t>Key Components</a:t>
            </a:r>
            <a:endParaRPr lang="en-US" sz="2200" dirty="0">
              <a:solidFill>
                <a:srgbClr val="F26B2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97041" y="1674673"/>
            <a:ext cx="65532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00"/>
                </a:solidFill>
              </a:rPr>
              <a:t>Distribution System </a:t>
            </a:r>
            <a:r>
              <a:rPr lang="en-US" sz="3200" dirty="0" smtClean="0">
                <a:solidFill>
                  <a:srgbClr val="FFFF00"/>
                </a:solidFill>
              </a:rPr>
              <a:t>551.72</a:t>
            </a:r>
            <a:br>
              <a:rPr lang="en-US" sz="3200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RV </a:t>
            </a:r>
            <a:r>
              <a:rPr lang="en-US" dirty="0">
                <a:solidFill>
                  <a:srgbClr val="FFFF00"/>
                </a:solidFill>
              </a:rPr>
              <a:t>Site power must be served with single phase service (can use 3 phase to provide single phase).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Feeder Circuit Capacity 551.72(D)</a:t>
            </a:r>
            <a:br>
              <a:rPr lang="en-US" sz="3200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Neutral conductors shall have the same ampacity as the ungrounded conductors.  </a:t>
            </a:r>
            <a:r>
              <a:rPr lang="en-US" dirty="0" smtClean="0">
                <a:solidFill>
                  <a:srgbClr val="F26B22"/>
                </a:solidFill>
              </a:rPr>
              <a:t>What is a Feeder circuit?  Branch Circuit?  Service?  How does that apply in the 2020 code (GFCI protection)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Load </a:t>
            </a:r>
            <a:r>
              <a:rPr lang="en-US" sz="3200" dirty="0">
                <a:solidFill>
                  <a:srgbClr val="FFFF00"/>
                </a:solidFill>
              </a:rPr>
              <a:t>Calculations 551.73</a:t>
            </a:r>
            <a:r>
              <a:rPr lang="en-US" sz="2400" dirty="0">
                <a:solidFill>
                  <a:srgbClr val="FFFF00"/>
                </a:solidFill>
              </a:rPr>
              <a:t/>
            </a:r>
            <a:br>
              <a:rPr lang="en-US" sz="2400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50@12000va</a:t>
            </a:r>
            <a:r>
              <a:rPr lang="en-US" sz="1400" dirty="0">
                <a:solidFill>
                  <a:srgbClr val="FFFF00"/>
                </a:solidFill>
              </a:rPr>
              <a:t>; </a:t>
            </a:r>
            <a:r>
              <a:rPr lang="en-US" dirty="0">
                <a:solidFill>
                  <a:srgbClr val="FFFF00"/>
                </a:solidFill>
              </a:rPr>
              <a:t>30@3600va; 20@ 2400va</a:t>
            </a:r>
            <a:r>
              <a:rPr lang="en-US" sz="1400" dirty="0">
                <a:solidFill>
                  <a:srgbClr val="FFFF00"/>
                </a:solidFill>
              </a:rPr>
              <a:t>.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00800" y="6400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26B22"/>
                </a:solidFill>
              </a:rPr>
              <a:t>Utility Supply Group</a:t>
            </a:r>
          </a:p>
        </p:txBody>
      </p:sp>
    </p:spTree>
    <p:extLst>
      <p:ext uri="{BB962C8B-B14F-4D97-AF65-F5344CB8AC3E}">
        <p14:creationId xmlns:p14="http://schemas.microsoft.com/office/powerpoint/2010/main" val="1799267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74638"/>
            <a:ext cx="6324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26B22"/>
                </a:solidFill>
              </a:rPr>
              <a:t>Demand Factor Table 551.73</a:t>
            </a:r>
            <a:endParaRPr lang="en-US" sz="2200" dirty="0">
              <a:solidFill>
                <a:srgbClr val="F26B22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00200"/>
            <a:ext cx="5181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00800" y="6400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26B22"/>
                </a:solidFill>
              </a:rPr>
              <a:t>Utility Supply Group</a:t>
            </a:r>
          </a:p>
        </p:txBody>
      </p:sp>
    </p:spTree>
    <p:extLst>
      <p:ext uri="{BB962C8B-B14F-4D97-AF65-F5344CB8AC3E}">
        <p14:creationId xmlns:p14="http://schemas.microsoft.com/office/powerpoint/2010/main" val="3813261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74638"/>
            <a:ext cx="6324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26B22"/>
                </a:solidFill>
              </a:rPr>
              <a:t>Typical Load Calculation</a:t>
            </a:r>
            <a:br>
              <a:rPr lang="en-US" dirty="0">
                <a:solidFill>
                  <a:srgbClr val="F26B22"/>
                </a:solidFill>
              </a:rPr>
            </a:br>
            <a:r>
              <a:rPr lang="en-US" sz="3200" dirty="0">
                <a:solidFill>
                  <a:srgbClr val="F26B22"/>
                </a:solidFill>
              </a:rPr>
              <a:t>Old 2014 NEC Code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6359" y="1676400"/>
            <a:ext cx="8153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FF00"/>
                </a:solidFill>
              </a:rPr>
              <a:t>Using Table 551.73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FF00"/>
                </a:solidFill>
              </a:rPr>
              <a:t>Assuming (17) 50 amp sites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FF00"/>
                </a:solidFill>
              </a:rPr>
              <a:t>17 x </a:t>
            </a:r>
            <a:r>
              <a:rPr lang="en-US" sz="3600" u="sng" dirty="0">
                <a:solidFill>
                  <a:srgbClr val="FFFF00"/>
                </a:solidFill>
              </a:rPr>
              <a:t>9600va</a:t>
            </a:r>
            <a:r>
              <a:rPr lang="en-US" sz="3600" dirty="0">
                <a:solidFill>
                  <a:srgbClr val="FFFF00"/>
                </a:solidFill>
              </a:rPr>
              <a:t> / 240v = 680 Amps (100%)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FF00"/>
                </a:solidFill>
              </a:rPr>
              <a:t>680 amps x .47 demand factor= </a:t>
            </a:r>
            <a:r>
              <a:rPr lang="en-US" sz="3600" u="sng" dirty="0">
                <a:solidFill>
                  <a:srgbClr val="FFFF00"/>
                </a:solidFill>
              </a:rPr>
              <a:t>320 Amps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00800" y="6400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26B22"/>
                </a:solidFill>
              </a:rPr>
              <a:t>Utility Supply Group</a:t>
            </a:r>
          </a:p>
        </p:txBody>
      </p:sp>
    </p:spTree>
    <p:extLst>
      <p:ext uri="{BB962C8B-B14F-4D97-AF65-F5344CB8AC3E}">
        <p14:creationId xmlns:p14="http://schemas.microsoft.com/office/powerpoint/2010/main" val="1302900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74638"/>
            <a:ext cx="6324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26B22"/>
                </a:solidFill>
              </a:rPr>
              <a:t>Typical Load Calculation </a:t>
            </a:r>
            <a:br>
              <a:rPr lang="en-US" dirty="0">
                <a:solidFill>
                  <a:srgbClr val="F26B22"/>
                </a:solidFill>
              </a:rPr>
            </a:br>
            <a:r>
              <a:rPr lang="en-US" sz="3100" dirty="0">
                <a:solidFill>
                  <a:srgbClr val="F26B22"/>
                </a:solidFill>
              </a:rPr>
              <a:t>Current 2017 NEC Code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1512163"/>
            <a:ext cx="753122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FF00"/>
                </a:solidFill>
              </a:rPr>
              <a:t>Using Table 551.73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FF00"/>
                </a:solidFill>
              </a:rPr>
              <a:t>Assuming (17) 50 Amp sites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FF00"/>
                </a:solidFill>
              </a:rPr>
              <a:t>17 x </a:t>
            </a:r>
            <a:r>
              <a:rPr lang="en-US" sz="3600" u="sng" dirty="0">
                <a:solidFill>
                  <a:srgbClr val="FFFF00"/>
                </a:solidFill>
              </a:rPr>
              <a:t>12,000va</a:t>
            </a:r>
            <a:r>
              <a:rPr lang="en-US" sz="3600" dirty="0">
                <a:solidFill>
                  <a:srgbClr val="FFFF00"/>
                </a:solidFill>
              </a:rPr>
              <a:t> / 240v = 850 amps (100%)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FF00"/>
                </a:solidFill>
              </a:rPr>
              <a:t>850 amps x .47 demand factor </a:t>
            </a:r>
            <a:br>
              <a:rPr lang="en-US" sz="3600" dirty="0">
                <a:solidFill>
                  <a:srgbClr val="FFFF00"/>
                </a:solidFill>
              </a:rPr>
            </a:br>
            <a:r>
              <a:rPr lang="en-US" sz="3600" dirty="0">
                <a:solidFill>
                  <a:srgbClr val="FFFF00"/>
                </a:solidFill>
              </a:rPr>
              <a:t>= </a:t>
            </a:r>
            <a:r>
              <a:rPr lang="en-US" sz="3600" u="sng" dirty="0">
                <a:solidFill>
                  <a:srgbClr val="FFFF00"/>
                </a:solidFill>
              </a:rPr>
              <a:t>400 Amps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6400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26B22"/>
                </a:solidFill>
              </a:rPr>
              <a:t>Utility Supply Group</a:t>
            </a:r>
          </a:p>
        </p:txBody>
      </p:sp>
    </p:spTree>
    <p:extLst>
      <p:ext uri="{BB962C8B-B14F-4D97-AF65-F5344CB8AC3E}">
        <p14:creationId xmlns:p14="http://schemas.microsoft.com/office/powerpoint/2010/main" val="2895732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</TotalTime>
  <Words>472</Words>
  <Application>Microsoft Office PowerPoint</Application>
  <PresentationFormat>On-screen Show (4:3)</PresentationFormat>
  <Paragraphs>70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1_Office Theme</vt:lpstr>
      <vt:lpstr>2020 National Electric Code</vt:lpstr>
      <vt:lpstr>Learning Outcomes</vt:lpstr>
      <vt:lpstr>NFPA (National Fire Protection Agency)</vt:lpstr>
      <vt:lpstr>NFPA (National Fire Protection Agency)</vt:lpstr>
      <vt:lpstr>2020 NEC Article 551 Key Components</vt:lpstr>
      <vt:lpstr>2020 NEC Article 551 Key Components</vt:lpstr>
      <vt:lpstr>Demand Factor Table 551.73</vt:lpstr>
      <vt:lpstr>Typical Load Calculation Old 2014 NEC Code</vt:lpstr>
      <vt:lpstr>Typical Load Calculation  Current 2017 NEC Code</vt:lpstr>
      <vt:lpstr>Key 2017 NEC Changes</vt:lpstr>
      <vt:lpstr>GFI protection on  50 &amp; 30 amp receptacles</vt:lpstr>
      <vt:lpstr>GFI protection on  50 &amp; 30 amp receptacles</vt:lpstr>
      <vt:lpstr>Key 2020 NEC Changes</vt:lpstr>
      <vt:lpstr>Key 2020 NEC Changes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NFPA &amp; NEC</dc:title>
  <dc:creator>Wade Elliott</dc:creator>
  <cp:lastModifiedBy>Wade Elliott</cp:lastModifiedBy>
  <cp:revision>56</cp:revision>
  <cp:lastPrinted>2018-02-19T18:55:29Z</cp:lastPrinted>
  <dcterms:created xsi:type="dcterms:W3CDTF">2014-10-22T19:10:40Z</dcterms:created>
  <dcterms:modified xsi:type="dcterms:W3CDTF">2019-02-04T21:23:08Z</dcterms:modified>
</cp:coreProperties>
</file>