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handoutMasterIdLst>
    <p:handoutMasterId r:id="rId16"/>
  </p:handoutMasterIdLst>
  <p:sldIdLst>
    <p:sldId id="256" r:id="rId2"/>
    <p:sldId id="261" r:id="rId3"/>
    <p:sldId id="266" r:id="rId4"/>
    <p:sldId id="267" r:id="rId5"/>
    <p:sldId id="272" r:id="rId6"/>
    <p:sldId id="264" r:id="rId7"/>
    <p:sldId id="259" r:id="rId8"/>
    <p:sldId id="260" r:id="rId9"/>
    <p:sldId id="269" r:id="rId10"/>
    <p:sldId id="271" r:id="rId11"/>
    <p:sldId id="268" r:id="rId12"/>
    <p:sldId id="270" r:id="rId13"/>
    <p:sldId id="265" r:id="rId14"/>
    <p:sldId id="258"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95" autoAdjust="0"/>
  </p:normalViewPr>
  <p:slideViewPr>
    <p:cSldViewPr snapToGrid="0">
      <p:cViewPr varScale="1">
        <p:scale>
          <a:sx n="111" d="100"/>
          <a:sy n="111" d="100"/>
        </p:scale>
        <p:origin x="534" y="102"/>
      </p:cViewPr>
      <p:guideLst>
        <p:guide orient="horz" pos="2160"/>
        <p:guide pos="3840"/>
      </p:guideLst>
    </p:cSldViewPr>
  </p:slideViewPr>
  <p:outlineViewPr>
    <p:cViewPr>
      <p:scale>
        <a:sx n="33" d="100"/>
        <a:sy n="33" d="100"/>
      </p:scale>
      <p:origin x="0" y="-5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07346CD3-B06A-48FA-A84E-E2D3AA3F1BF7}" type="datetimeFigureOut">
              <a:rPr lang="en-US" smtClean="0"/>
              <a:t>2/6/2019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15ACA3B-B4D0-492F-99EB-782DA21003FC}" type="slidenum">
              <a:rPr lang="en-US" smtClean="0"/>
              <a:t>‹#›</a:t>
            </a:fld>
            <a:endParaRPr lang="en-US"/>
          </a:p>
        </p:txBody>
      </p:sp>
    </p:spTree>
    <p:extLst>
      <p:ext uri="{BB962C8B-B14F-4D97-AF65-F5344CB8AC3E}">
        <p14:creationId xmlns:p14="http://schemas.microsoft.com/office/powerpoint/2010/main" val="6257677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16760B4-8BFD-4BAF-A242-8541D5971AA0}" type="datetimeFigureOut">
              <a:rPr lang="en-US" smtClean="0"/>
              <a:t>2/6/2019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328545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6760B4-8BFD-4BAF-A242-8541D5971AA0}"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58513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16760B4-8BFD-4BAF-A242-8541D5971AA0}" type="datetimeFigureOut">
              <a:rPr lang="en-US" smtClean="0"/>
              <a:t>2/6/2019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2766071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16760B4-8BFD-4BAF-A242-8541D5971AA0}" type="datetimeFigureOut">
              <a:rPr lang="en-US" smtClean="0"/>
              <a:t>2/6/2019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DBFD9E-932D-4016-BECA-A2CB05465B66}"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7846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16760B4-8BFD-4BAF-A242-8541D5971AA0}" type="datetimeFigureOut">
              <a:rPr lang="en-US" smtClean="0"/>
              <a:t>2/6/2019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3719756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16760B4-8BFD-4BAF-A242-8541D5971AA0}" type="datetimeFigureOut">
              <a:rPr lang="en-US" smtClean="0"/>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1255189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16760B4-8BFD-4BAF-A242-8541D5971AA0}" type="datetimeFigureOut">
              <a:rPr lang="en-US" smtClean="0"/>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1460714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760B4-8BFD-4BAF-A242-8541D5971AA0}"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428983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16760B4-8BFD-4BAF-A242-8541D5971AA0}" type="datetimeFigureOut">
              <a:rPr lang="en-US" smtClean="0"/>
              <a:t>2/6/2019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263285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760B4-8BFD-4BAF-A242-8541D5971AA0}"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408634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16760B4-8BFD-4BAF-A242-8541D5971AA0}" type="datetimeFigureOut">
              <a:rPr lang="en-US" smtClean="0"/>
              <a:t>2/6/2019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393408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6760B4-8BFD-4BAF-A242-8541D5971AA0}"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144177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6760B4-8BFD-4BAF-A242-8541D5971AA0}" type="datetimeFigureOut">
              <a:rPr lang="en-US" smtClean="0"/>
              <a:t>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130984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6760B4-8BFD-4BAF-A242-8541D5971AA0}" type="datetimeFigureOut">
              <a:rPr lang="en-US" smtClean="0"/>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182138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760B4-8BFD-4BAF-A242-8541D5971AA0}" type="datetimeFigureOut">
              <a:rPr lang="en-US" smtClean="0"/>
              <a:t>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167086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6760B4-8BFD-4BAF-A242-8541D5971AA0}"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57635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6760B4-8BFD-4BAF-A242-8541D5971AA0}"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BFD9E-932D-4016-BECA-A2CB05465B66}" type="slidenum">
              <a:rPr lang="en-US" smtClean="0"/>
              <a:t>‹#›</a:t>
            </a:fld>
            <a:endParaRPr lang="en-US"/>
          </a:p>
        </p:txBody>
      </p:sp>
    </p:spTree>
    <p:extLst>
      <p:ext uri="{BB962C8B-B14F-4D97-AF65-F5344CB8AC3E}">
        <p14:creationId xmlns:p14="http://schemas.microsoft.com/office/powerpoint/2010/main" val="278256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16760B4-8BFD-4BAF-A242-8541D5971AA0}" type="datetimeFigureOut">
              <a:rPr lang="en-US" smtClean="0"/>
              <a:t>2/6/2019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DBFD9E-932D-4016-BECA-A2CB05465B66}" type="slidenum">
              <a:rPr lang="en-US" smtClean="0"/>
              <a:t>‹#›</a:t>
            </a:fld>
            <a:endParaRPr lang="en-US"/>
          </a:p>
        </p:txBody>
      </p:sp>
    </p:spTree>
    <p:extLst>
      <p:ext uri="{BB962C8B-B14F-4D97-AF65-F5344CB8AC3E}">
        <p14:creationId xmlns:p14="http://schemas.microsoft.com/office/powerpoint/2010/main" val="184158815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americanworkadventures.org/" TargetMode="External"/><Relationship Id="rId13" Type="http://schemas.openxmlformats.org/officeDocument/2006/relationships/hyperlink" Target="http://www.campgroup.com/" TargetMode="External"/><Relationship Id="rId18" Type="http://schemas.openxmlformats.org/officeDocument/2006/relationships/hyperlink" Target="http://www.chinet.org/" TargetMode="External"/><Relationship Id="rId3" Type="http://schemas.openxmlformats.org/officeDocument/2006/relationships/hyperlink" Target="http://www.a;;oamceabroad.com/" TargetMode="External"/><Relationship Id="rId21" Type="http://schemas.openxmlformats.org/officeDocument/2006/relationships/hyperlink" Target="http://wisefoundation.com/" TargetMode="External"/><Relationship Id="rId7" Type="http://schemas.openxmlformats.org/officeDocument/2006/relationships/hyperlink" Target="http://www.campamerica.com/" TargetMode="External"/><Relationship Id="rId12" Type="http://schemas.openxmlformats.org/officeDocument/2006/relationships/hyperlink" Target="http://www.campwayne.com/" TargetMode="External"/><Relationship Id="rId17" Type="http://schemas.openxmlformats.org/officeDocument/2006/relationships/hyperlink" Target="http://www.cenet.com/" TargetMode="External"/><Relationship Id="rId2" Type="http://schemas.openxmlformats.org/officeDocument/2006/relationships/hyperlink" Target="http://www.dealwitaces.com/" TargetMode="External"/><Relationship Id="rId16" Type="http://schemas.openxmlformats.org/officeDocument/2006/relationships/hyperlink" Target="http://www.asb-usa.com/" TargetMode="External"/><Relationship Id="rId20" Type="http://schemas.openxmlformats.org/officeDocument/2006/relationships/hyperlink" Target="http://www.erdtworkandtravel.org/" TargetMode="External"/><Relationship Id="rId1" Type="http://schemas.openxmlformats.org/officeDocument/2006/relationships/slideLayout" Target="../slideLayouts/slideLayout7.xml"/><Relationship Id="rId6" Type="http://schemas.openxmlformats.org/officeDocument/2006/relationships/hyperlink" Target="http://www.americanhospitalityacademy.com/" TargetMode="External"/><Relationship Id="rId11" Type="http://schemas.openxmlformats.org/officeDocument/2006/relationships/hyperlink" Target="http://ccusa.com/" TargetMode="External"/><Relationship Id="rId5" Type="http://schemas.openxmlformats.org/officeDocument/2006/relationships/hyperlink" Target="http://www.amerex.org/" TargetMode="External"/><Relationship Id="rId15" Type="http://schemas.openxmlformats.org/officeDocument/2006/relationships/hyperlink" Target="http://www.ciee.org/" TargetMode="External"/><Relationship Id="rId10" Type="http://schemas.openxmlformats.org/officeDocument/2006/relationships/hyperlink" Target="http://www.asse.com/" TargetMode="External"/><Relationship Id="rId19" Type="http://schemas.openxmlformats.org/officeDocument/2006/relationships/hyperlink" Target="http://www.dynamicglobalexchange.com/" TargetMode="External"/><Relationship Id="rId4" Type="http://schemas.openxmlformats.org/officeDocument/2006/relationships/hyperlink" Target="http://www.acawe.com/" TargetMode="External"/><Relationship Id="rId9" Type="http://schemas.openxmlformats.org/officeDocument/2006/relationships/hyperlink" Target="http://www.aweusa.com/" TargetMode="External"/><Relationship Id="rId14" Type="http://schemas.openxmlformats.org/officeDocument/2006/relationships/hyperlink" Target="http://www.cicdgo.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iceoinc.org/" TargetMode="External"/><Relationship Id="rId13" Type="http://schemas.openxmlformats.org/officeDocument/2006/relationships/hyperlink" Target="http://www.janus-international.com/" TargetMode="External"/><Relationship Id="rId18" Type="http://schemas.openxmlformats.org/officeDocument/2006/relationships/hyperlink" Target="http://www.americanpool.com/" TargetMode="External"/><Relationship Id="rId3" Type="http://schemas.openxmlformats.org/officeDocument/2006/relationships/hyperlink" Target="http://www.gecworkandtravel.com/" TargetMode="External"/><Relationship Id="rId7" Type="http://schemas.openxmlformats.org/officeDocument/2006/relationships/hyperlink" Target="http://www.interexchange.org/work-travel-usa" TargetMode="External"/><Relationship Id="rId12" Type="http://schemas.openxmlformats.org/officeDocument/2006/relationships/hyperlink" Target="http://www,iiofpitt.org/" TargetMode="External"/><Relationship Id="rId17" Type="http://schemas.openxmlformats.org/officeDocument/2006/relationships/hyperlink" Target="http://www.unitedstudies.org/" TargetMode="External"/><Relationship Id="rId2" Type="http://schemas.openxmlformats.org/officeDocument/2006/relationships/hyperlink" Target="http://www.geovisions.org/" TargetMode="External"/><Relationship Id="rId16" Type="http://schemas.openxmlformats.org/officeDocument/2006/relationships/hyperlink" Target="http://www.spiritexchange.com/" TargetMode="External"/><Relationship Id="rId20" Type="http://schemas.openxmlformats.org/officeDocument/2006/relationships/hyperlink" Target="http://www.wwceusa.com/" TargetMode="External"/><Relationship Id="rId1" Type="http://schemas.openxmlformats.org/officeDocument/2006/relationships/slideLayout" Target="../slideLayouts/slideLayout2.xml"/><Relationship Id="rId6" Type="http://schemas.openxmlformats.org/officeDocument/2006/relationships/hyperlink" Target="http://www.icceusa.com/" TargetMode="External"/><Relationship Id="rId11" Type="http://schemas.openxmlformats.org/officeDocument/2006/relationships/hyperlink" Target="http://www.intraxinc.com/" TargetMode="External"/><Relationship Id="rId5" Type="http://schemas.openxmlformats.org/officeDocument/2006/relationships/hyperlink" Target="https://www.projectchildreninterns.com/" TargetMode="External"/><Relationship Id="rId15" Type="http://schemas.openxmlformats.org/officeDocument/2006/relationships/hyperlink" Target="http://www.signatureservices.com/" TargetMode="External"/><Relationship Id="rId10" Type="http://schemas.openxmlformats.org/officeDocument/2006/relationships/hyperlink" Target="http://www.iena.org/" TargetMode="External"/><Relationship Id="rId19" Type="http://schemas.openxmlformats.org/officeDocument/2006/relationships/hyperlink" Target="http://www.disneyinternationalprograms.com/" TargetMode="External"/><Relationship Id="rId4" Type="http://schemas.openxmlformats.org/officeDocument/2006/relationships/hyperlink" Target="http://www.greatnheartexchange.org/host/host-hire-seasonal-staff" TargetMode="External"/><Relationship Id="rId9" Type="http://schemas.openxmlformats.org/officeDocument/2006/relationships/hyperlink" Target="http://www.ieexchanges.com/" TargetMode="External"/><Relationship Id="rId14" Type="http://schemas.openxmlformats.org/officeDocument/2006/relationships/hyperlink" Target="http://www.lifeadventures.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Introduction to J1 Student Program</a:t>
            </a:r>
            <a:endParaRPr lang="en-US" dirty="0"/>
          </a:p>
        </p:txBody>
      </p:sp>
      <p:sp>
        <p:nvSpPr>
          <p:cNvPr id="3" name="Subtitle 2"/>
          <p:cNvSpPr>
            <a:spLocks noGrp="1"/>
          </p:cNvSpPr>
          <p:nvPr>
            <p:ph type="subTitle" idx="1"/>
          </p:nvPr>
        </p:nvSpPr>
        <p:spPr/>
        <p:txBody>
          <a:bodyPr>
            <a:normAutofit fontScale="47500" lnSpcReduction="20000"/>
          </a:bodyPr>
          <a:lstStyle/>
          <a:p>
            <a:endParaRPr lang="en-US" dirty="0" smtClean="0"/>
          </a:p>
          <a:p>
            <a:endParaRPr lang="en-US" dirty="0"/>
          </a:p>
          <a:p>
            <a:r>
              <a:rPr lang="en-US" dirty="0" smtClean="0">
                <a:solidFill>
                  <a:schemeClr val="accent1"/>
                </a:solidFill>
              </a:rPr>
              <a:t>Presented by: Tiffanie Butzen</a:t>
            </a:r>
            <a:endParaRPr lang="en-US" dirty="0">
              <a:solidFill>
                <a:schemeClr val="accent1"/>
              </a:solidFill>
            </a:endParaRPr>
          </a:p>
        </p:txBody>
      </p:sp>
    </p:spTree>
    <p:extLst>
      <p:ext uri="{BB962C8B-B14F-4D97-AF65-F5344CB8AC3E}">
        <p14:creationId xmlns:p14="http://schemas.microsoft.com/office/powerpoint/2010/main" val="3031138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536" y="479702"/>
            <a:ext cx="8610600" cy="1293028"/>
          </a:xfrm>
        </p:spPr>
        <p:txBody>
          <a:bodyPr>
            <a:normAutofit fontScale="90000"/>
          </a:bodyPr>
          <a:lstStyle/>
          <a:p>
            <a:r>
              <a:rPr lang="en-US" dirty="0" smtClean="0"/>
              <a:t>Paperwork That Needs to be Completed Upon Arrival of Student</a:t>
            </a:r>
            <a:endParaRPr lang="en-US" dirty="0"/>
          </a:p>
        </p:txBody>
      </p:sp>
      <p:sp>
        <p:nvSpPr>
          <p:cNvPr id="3" name="Content Placeholder 2"/>
          <p:cNvSpPr>
            <a:spLocks noGrp="1"/>
          </p:cNvSpPr>
          <p:nvPr>
            <p:ph idx="1"/>
          </p:nvPr>
        </p:nvSpPr>
        <p:spPr>
          <a:xfrm>
            <a:off x="746185" y="2254945"/>
            <a:ext cx="10820400" cy="4024125"/>
          </a:xfrm>
        </p:spPr>
        <p:txBody>
          <a:bodyPr>
            <a:normAutofit fontScale="92500" lnSpcReduction="10000"/>
          </a:bodyPr>
          <a:lstStyle/>
          <a:p>
            <a:pPr marL="0" indent="0">
              <a:buNone/>
            </a:pPr>
            <a:r>
              <a:rPr lang="en-US" dirty="0" smtClean="0"/>
              <a:t>It is vital to start the paperwork as soon as possible once the student arrives.</a:t>
            </a:r>
          </a:p>
          <a:p>
            <a:r>
              <a:rPr lang="en-US" dirty="0" smtClean="0"/>
              <a:t>Have the students verify the information in SERVIS (Student and Exchange Visitor Information System) right away. This is validating their living address and work address. They will need to do this in order to apply for the social security card. The SERVIS system can take a couple of days to update.</a:t>
            </a:r>
          </a:p>
          <a:p>
            <a:r>
              <a:rPr lang="en-US" dirty="0" smtClean="0"/>
              <a:t>Obtain a photocopy of their foreign passport, DS2019, I-94, and their visa. Please note that some students have more than 1 type of visa so make sure that you get the copy of the J1 visa.</a:t>
            </a:r>
          </a:p>
          <a:p>
            <a:r>
              <a:rPr lang="en-US" dirty="0" smtClean="0"/>
              <a:t>Once SERVIS has updated the verified information, take the student to the social security office to apply for a social security number. It is helpful to take all of their documentations listed ahead of time or stop to pick up necessary forms. Fill out the forms before you go. This will enable you to go through the forms with the student in a less pressured environment.</a:t>
            </a:r>
          </a:p>
          <a:p>
            <a:r>
              <a:rPr lang="en-US" dirty="0" smtClean="0"/>
              <a:t>Students also need to fill out a W-4 and an I-9 form.</a:t>
            </a:r>
          </a:p>
          <a:p>
            <a:pPr lvl="1">
              <a:buFont typeface="Calibri" panose="020F0502020204030204" pitchFamily="34" charset="0"/>
              <a:buChar char="‐"/>
            </a:pPr>
            <a:endParaRPr lang="en-US" dirty="0" smtClean="0"/>
          </a:p>
          <a:p>
            <a:pPr lvl="1">
              <a:buFont typeface="Calibri" panose="020F0502020204030204" pitchFamily="34" charset="0"/>
              <a:buChar char="‐"/>
            </a:pPr>
            <a:endParaRPr lang="en-US" dirty="0"/>
          </a:p>
        </p:txBody>
      </p:sp>
    </p:spTree>
    <p:extLst>
      <p:ext uri="{BB962C8B-B14F-4D97-AF65-F5344CB8AC3E}">
        <p14:creationId xmlns:p14="http://schemas.microsoft.com/office/powerpoint/2010/main" val="293999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Jobs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Some Specific jobs are banned by the SWT regulations. Prohibited jobs include:</a:t>
            </a:r>
          </a:p>
          <a:p>
            <a:pPr lvl="1">
              <a:buFont typeface="Calibri" panose="020F0502020204030204" pitchFamily="34" charset="0"/>
              <a:buChar char="‐"/>
            </a:pPr>
            <a:r>
              <a:rPr lang="en-US" sz="1800" dirty="0" smtClean="0"/>
              <a:t>Positions in private homes</a:t>
            </a:r>
          </a:p>
          <a:p>
            <a:pPr lvl="1">
              <a:buFont typeface="Calibri" panose="020F0502020204030204" pitchFamily="34" charset="0"/>
              <a:buChar char="‐"/>
            </a:pPr>
            <a:r>
              <a:rPr lang="en-US" sz="1800" dirty="0" smtClean="0"/>
              <a:t>Jobs related to clinical patient care</a:t>
            </a:r>
          </a:p>
          <a:p>
            <a:pPr lvl="1">
              <a:buFont typeface="Calibri" panose="020F0502020204030204" pitchFamily="34" charset="0"/>
              <a:buChar char="‐"/>
            </a:pPr>
            <a:r>
              <a:rPr lang="en-US" sz="1800" dirty="0" smtClean="0"/>
              <a:t>Any position in the adult entertainment industry</a:t>
            </a:r>
          </a:p>
          <a:p>
            <a:pPr lvl="1">
              <a:buFont typeface="Calibri" panose="020F0502020204030204" pitchFamily="34" charset="0"/>
              <a:buChar char="‐"/>
            </a:pPr>
            <a:r>
              <a:rPr lang="en-US" sz="1800" dirty="0" smtClean="0"/>
              <a:t>Jobs that require work hours at night</a:t>
            </a:r>
          </a:p>
          <a:p>
            <a:pPr lvl="1">
              <a:buFont typeface="Calibri" panose="020F0502020204030204" pitchFamily="34" charset="0"/>
              <a:buChar char="‐"/>
            </a:pPr>
            <a:r>
              <a:rPr lang="en-US" sz="1800" dirty="0" smtClean="0"/>
              <a:t>Jobs declared hazardous to youth</a:t>
            </a:r>
          </a:p>
          <a:p>
            <a:pPr lvl="1">
              <a:buFont typeface="Calibri" panose="020F0502020204030204" pitchFamily="34" charset="0"/>
              <a:buChar char="‐"/>
            </a:pPr>
            <a:r>
              <a:rPr lang="en-US" sz="1800" dirty="0" smtClean="0"/>
              <a:t>Jobs that are substantially commission based</a:t>
            </a:r>
          </a:p>
          <a:p>
            <a:pPr lvl="1">
              <a:buFont typeface="Calibri" panose="020F0502020204030204" pitchFamily="34" charset="0"/>
              <a:buChar char="‐"/>
            </a:pPr>
            <a:r>
              <a:rPr lang="en-US" sz="1800" dirty="0" smtClean="0"/>
              <a:t>Any position involved in gaming or gambling</a:t>
            </a:r>
          </a:p>
          <a:p>
            <a:pPr lvl="1">
              <a:buFont typeface="Calibri" panose="020F0502020204030204" pitchFamily="34" charset="0"/>
              <a:buChar char="‐"/>
            </a:pPr>
            <a:r>
              <a:rPr lang="en-US" sz="1800" dirty="0" smtClean="0"/>
              <a:t>Pest control</a:t>
            </a:r>
          </a:p>
          <a:p>
            <a:pPr lvl="1">
              <a:buFont typeface="Calibri" panose="020F0502020204030204" pitchFamily="34" charset="0"/>
              <a:buChar char="‐"/>
            </a:pPr>
            <a:r>
              <a:rPr lang="en-US" sz="1800" dirty="0" smtClean="0"/>
              <a:t>Traveling fairs</a:t>
            </a:r>
          </a:p>
          <a:p>
            <a:pPr lvl="1">
              <a:buFont typeface="Calibri" panose="020F0502020204030204" pitchFamily="34" charset="0"/>
              <a:buChar char="‐"/>
            </a:pPr>
            <a:r>
              <a:rPr lang="en-US" sz="1800" dirty="0" smtClean="0"/>
              <a:t>Any position in agriculture, forestry, fishing &amp; hunting, mining, quarrying, oil &amp; gas extraction, construction, and manufacturing.</a:t>
            </a:r>
          </a:p>
          <a:p>
            <a:pPr marL="457200" lvl="1" indent="0">
              <a:buNone/>
            </a:pPr>
            <a:endParaRPr lang="en-US" sz="1800" dirty="0" smtClean="0"/>
          </a:p>
          <a:p>
            <a:r>
              <a:rPr lang="en-US" dirty="0" smtClean="0"/>
              <a:t>Some sponsors may have additional prohibited jobs according to their policies.</a:t>
            </a:r>
          </a:p>
          <a:p>
            <a:r>
              <a:rPr lang="en-US" dirty="0" smtClean="0"/>
              <a:t>SWT participants may only work in jobs that are seasonal or temporary that provide opportunities for interaction with U.S citizens and allow for experiencing U.S culture.</a:t>
            </a:r>
            <a:endParaRPr lang="en-US" dirty="0"/>
          </a:p>
        </p:txBody>
      </p:sp>
      <p:pic>
        <p:nvPicPr>
          <p:cNvPr id="7" name="Picture 6"/>
          <p:cNvPicPr>
            <a:picLocks noChangeAspect="1"/>
          </p:cNvPicPr>
          <p:nvPr/>
        </p:nvPicPr>
        <p:blipFill>
          <a:blip r:embed="rId2"/>
          <a:stretch>
            <a:fillRect/>
          </a:stretch>
        </p:blipFill>
        <p:spPr>
          <a:xfrm>
            <a:off x="7300823" y="2501109"/>
            <a:ext cx="1851648" cy="1967376"/>
          </a:xfrm>
          <a:prstGeom prst="rect">
            <a:avLst/>
          </a:prstGeom>
        </p:spPr>
      </p:pic>
    </p:spTree>
    <p:extLst>
      <p:ext uri="{BB962C8B-B14F-4D97-AF65-F5344CB8AC3E}">
        <p14:creationId xmlns:p14="http://schemas.microsoft.com/office/powerpoint/2010/main" val="10776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fade">
                                      <p:cBhvr>
                                        <p:cTn id="66" dur="1000"/>
                                        <p:tgtEl>
                                          <p:spTgt spid="3">
                                            <p:txEl>
                                              <p:pRg st="12" end="12"/>
                                            </p:txEl>
                                          </p:spTgt>
                                        </p:tgtEl>
                                      </p:cBhvr>
                                    </p:animEffect>
                                    <p:anim calcmode="lin" valueType="num">
                                      <p:cBhvr>
                                        <p:cTn id="6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Effect transition="in" filter="fade">
                                      <p:cBhvr>
                                        <p:cTn id="73" dur="1000"/>
                                        <p:tgtEl>
                                          <p:spTgt spid="3">
                                            <p:txEl>
                                              <p:pRg st="13" end="13"/>
                                            </p:txEl>
                                          </p:spTgt>
                                        </p:tgtEl>
                                      </p:cBhvr>
                                    </p:animEffect>
                                    <p:anim calcmode="lin" valueType="num">
                                      <p:cBhvr>
                                        <p:cTn id="7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Information to keep in Mind</a:t>
            </a:r>
            <a:endParaRPr lang="en-US" dirty="0"/>
          </a:p>
        </p:txBody>
      </p:sp>
      <p:sp>
        <p:nvSpPr>
          <p:cNvPr id="4" name="Content Placeholder 3"/>
          <p:cNvSpPr>
            <a:spLocks noGrp="1"/>
          </p:cNvSpPr>
          <p:nvPr>
            <p:ph sz="half" idx="1"/>
          </p:nvPr>
        </p:nvSpPr>
        <p:spPr>
          <a:xfrm>
            <a:off x="838200" y="2108257"/>
            <a:ext cx="5181600" cy="4351338"/>
          </a:xfrm>
        </p:spPr>
        <p:txBody>
          <a:bodyPr/>
          <a:lstStyle/>
          <a:p>
            <a:r>
              <a:rPr lang="en-US" dirty="0"/>
              <a:t>Housing</a:t>
            </a:r>
          </a:p>
          <a:p>
            <a:r>
              <a:rPr lang="en-US" dirty="0"/>
              <a:t>Wages</a:t>
            </a:r>
          </a:p>
          <a:p>
            <a:r>
              <a:rPr lang="en-US" dirty="0"/>
              <a:t>Full-Time jobs</a:t>
            </a:r>
          </a:p>
          <a:p>
            <a:r>
              <a:rPr lang="en-US" dirty="0"/>
              <a:t>Time frame for approval process</a:t>
            </a:r>
          </a:p>
          <a:p>
            <a:r>
              <a:rPr lang="en-US" dirty="0"/>
              <a:t>To and from airport</a:t>
            </a:r>
          </a:p>
          <a:p>
            <a:endParaRPr lang="en-US" dirty="0"/>
          </a:p>
        </p:txBody>
      </p:sp>
      <p:sp>
        <p:nvSpPr>
          <p:cNvPr id="5" name="Content Placeholder 4"/>
          <p:cNvSpPr>
            <a:spLocks noGrp="1"/>
          </p:cNvSpPr>
          <p:nvPr>
            <p:ph sz="half" idx="2"/>
          </p:nvPr>
        </p:nvSpPr>
        <p:spPr>
          <a:xfrm>
            <a:off x="6172200" y="2108257"/>
            <a:ext cx="5181600" cy="4351338"/>
          </a:xfrm>
        </p:spPr>
        <p:txBody>
          <a:bodyPr/>
          <a:lstStyle/>
          <a:p>
            <a:r>
              <a:rPr lang="en-US" dirty="0"/>
              <a:t>Contact before arrival</a:t>
            </a:r>
          </a:p>
          <a:p>
            <a:r>
              <a:rPr lang="en-US" dirty="0" smtClean="0"/>
              <a:t>Staff meeting</a:t>
            </a:r>
          </a:p>
          <a:p>
            <a:r>
              <a:rPr lang="en-US" dirty="0" smtClean="0"/>
              <a:t>Grocery </a:t>
            </a:r>
            <a:r>
              <a:rPr lang="en-US" dirty="0"/>
              <a:t>Shopping</a:t>
            </a:r>
          </a:p>
          <a:p>
            <a:r>
              <a:rPr lang="en-US" dirty="0"/>
              <a:t>Cashing pay checks</a:t>
            </a:r>
          </a:p>
          <a:p>
            <a:r>
              <a:rPr lang="en-US" dirty="0"/>
              <a:t>Holidays</a:t>
            </a:r>
          </a:p>
          <a:p>
            <a:endParaRPr lang="en-US" dirty="0"/>
          </a:p>
        </p:txBody>
      </p:sp>
      <p:pic>
        <p:nvPicPr>
          <p:cNvPr id="6" name="Picture 5"/>
          <p:cNvPicPr>
            <a:picLocks noChangeAspect="1"/>
          </p:cNvPicPr>
          <p:nvPr/>
        </p:nvPicPr>
        <p:blipFill>
          <a:blip r:embed="rId2"/>
          <a:stretch>
            <a:fillRect/>
          </a:stretch>
        </p:blipFill>
        <p:spPr>
          <a:xfrm>
            <a:off x="5053013" y="4283926"/>
            <a:ext cx="2085975" cy="2190750"/>
          </a:xfrm>
          <a:prstGeom prst="rect">
            <a:avLst/>
          </a:prstGeom>
        </p:spPr>
      </p:pic>
    </p:spTree>
    <p:extLst>
      <p:ext uri="{BB962C8B-B14F-4D97-AF65-F5344CB8AC3E}">
        <p14:creationId xmlns:p14="http://schemas.microsoft.com/office/powerpoint/2010/main" val="356453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fade">
                                      <p:cBhvr>
                                        <p:cTn id="56" dur="1000"/>
                                        <p:tgtEl>
                                          <p:spTgt spid="5">
                                            <p:txEl>
                                              <p:pRg st="2" end="2"/>
                                            </p:txEl>
                                          </p:spTgt>
                                        </p:tgtEl>
                                      </p:cBhvr>
                                    </p:animEffect>
                                    <p:anim calcmode="lin" valueType="num">
                                      <p:cBhvr>
                                        <p:cTn id="5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fade">
                                      <p:cBhvr>
                                        <p:cTn id="63" dur="1000"/>
                                        <p:tgtEl>
                                          <p:spTgt spid="5">
                                            <p:txEl>
                                              <p:pRg st="3" end="3"/>
                                            </p:txEl>
                                          </p:spTgt>
                                        </p:tgtEl>
                                      </p:cBhvr>
                                    </p:animEffect>
                                    <p:anim calcmode="lin" valueType="num">
                                      <p:cBhvr>
                                        <p:cTn id="6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4" end="4"/>
                                            </p:txEl>
                                          </p:spTgt>
                                        </p:tgtEl>
                                        <p:attrNameLst>
                                          <p:attrName>style.visibility</p:attrName>
                                        </p:attrNameLst>
                                      </p:cBhvr>
                                      <p:to>
                                        <p:strVal val="visible"/>
                                      </p:to>
                                    </p:set>
                                    <p:animEffect transition="in" filter="fade">
                                      <p:cBhvr>
                                        <p:cTn id="70" dur="1000"/>
                                        <p:tgtEl>
                                          <p:spTgt spid="5">
                                            <p:txEl>
                                              <p:pRg st="4" end="4"/>
                                            </p:txEl>
                                          </p:spTgt>
                                        </p:tgtEl>
                                      </p:cBhvr>
                                    </p:animEffect>
                                    <p:anim calcmode="lin" valueType="num">
                                      <p:cBhvr>
                                        <p:cTn id="7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931237"/>
          </a:xfrm>
        </p:spPr>
        <p:txBody>
          <a:bodyPr/>
          <a:lstStyle/>
          <a:p>
            <a:pPr algn="ctr"/>
            <a:r>
              <a:rPr lang="en-US" dirty="0" smtClean="0"/>
              <a:t>Questions? </a:t>
            </a:r>
            <a:endParaRPr lang="en-US" dirty="0"/>
          </a:p>
        </p:txBody>
      </p:sp>
      <p:pic>
        <p:nvPicPr>
          <p:cNvPr id="3" name="Picture 2"/>
          <p:cNvPicPr>
            <a:picLocks noChangeAspect="1"/>
          </p:cNvPicPr>
          <p:nvPr/>
        </p:nvPicPr>
        <p:blipFill>
          <a:blip r:embed="rId2"/>
          <a:stretch>
            <a:fillRect/>
          </a:stretch>
        </p:blipFill>
        <p:spPr>
          <a:xfrm>
            <a:off x="9604375" y="458278"/>
            <a:ext cx="1743075" cy="2628900"/>
          </a:xfrm>
          <a:prstGeom prst="rect">
            <a:avLst/>
          </a:prstGeom>
        </p:spPr>
      </p:pic>
      <p:pic>
        <p:nvPicPr>
          <p:cNvPr id="4" name="Picture 3"/>
          <p:cNvPicPr>
            <a:picLocks noChangeAspect="1"/>
          </p:cNvPicPr>
          <p:nvPr/>
        </p:nvPicPr>
        <p:blipFill>
          <a:blip r:embed="rId2"/>
          <a:stretch>
            <a:fillRect/>
          </a:stretch>
        </p:blipFill>
        <p:spPr>
          <a:xfrm>
            <a:off x="831850" y="458278"/>
            <a:ext cx="1743075" cy="2628900"/>
          </a:xfrm>
          <a:prstGeom prst="rect">
            <a:avLst/>
          </a:prstGeom>
        </p:spPr>
      </p:pic>
    </p:spTree>
    <p:extLst>
      <p:ext uri="{BB962C8B-B14F-4D97-AF65-F5344CB8AC3E}">
        <p14:creationId xmlns:p14="http://schemas.microsoft.com/office/powerpoint/2010/main" val="3063830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a:bodyPr>
          <a:lstStyle/>
          <a:p>
            <a:r>
              <a:rPr lang="en-US" sz="1200" dirty="0" smtClean="0">
                <a:effectLst/>
                <a:latin typeface="Times New Roman" panose="02020603050405020304" pitchFamily="18" charset="0"/>
                <a:cs typeface="Times New Roman" panose="02020603050405020304" pitchFamily="18" charset="0"/>
              </a:rPr>
              <a:t>“Exchange Visitor Program on a J-1 Visa.” </a:t>
            </a:r>
            <a:r>
              <a:rPr lang="en-US" sz="1200" i="1" dirty="0" smtClean="0">
                <a:effectLst/>
                <a:latin typeface="Times New Roman" panose="02020603050405020304" pitchFamily="18" charset="0"/>
                <a:cs typeface="Times New Roman" panose="02020603050405020304" pitchFamily="18" charset="0"/>
              </a:rPr>
              <a:t>U.S. Department of State</a:t>
            </a:r>
            <a:r>
              <a:rPr lang="en-US" sz="1200" dirty="0" smtClean="0">
                <a:effectLst/>
                <a:latin typeface="Times New Roman" panose="02020603050405020304" pitchFamily="18" charset="0"/>
                <a:cs typeface="Times New Roman" panose="02020603050405020304" pitchFamily="18" charset="0"/>
              </a:rPr>
              <a:t>, U.S. Department of State, 2017, j1visa.state.gov</a:t>
            </a:r>
            <a:r>
              <a:rPr lang="en-US" sz="1200" dirty="0" smtClean="0">
                <a:effectLst/>
                <a:latin typeface="Times New Roman" panose="02020603050405020304" pitchFamily="18" charset="0"/>
                <a:cs typeface="Times New Roman" panose="02020603050405020304" pitchFamily="18" charset="0"/>
              </a:rPr>
              <a:t>/.</a:t>
            </a:r>
          </a:p>
          <a:p>
            <a:r>
              <a:rPr lang="en-US" sz="1200" dirty="0">
                <a:latin typeface="Times New Roman" panose="02020603050405020304" pitchFamily="18" charset="0"/>
                <a:cs typeface="Times New Roman" panose="02020603050405020304" pitchFamily="18" charset="0"/>
              </a:rPr>
              <a:t>“Index.” Index, www.justiceinmotion.com/.</a:t>
            </a:r>
            <a:endParaRPr lang="en-US" sz="1200" dirty="0" smtClean="0">
              <a:effectLst/>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“J-1 Visa.” Wikipedia, Wikimedia Foundation, 21 Nov. 2018, en.wikipedia.org/wiki/J-1_visa.</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513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2857"/>
            <a:ext cx="10515600" cy="1325563"/>
          </a:xfrm>
        </p:spPr>
        <p:txBody>
          <a:bodyPr/>
          <a:lstStyle/>
          <a:p>
            <a:r>
              <a:rPr lang="en-US" dirty="0" smtClean="0"/>
              <a:t>Why do I call them J1 students?</a:t>
            </a:r>
            <a:endParaRPr lang="en-US" dirty="0"/>
          </a:p>
        </p:txBody>
      </p:sp>
      <p:sp>
        <p:nvSpPr>
          <p:cNvPr id="3" name="Content Placeholder 2"/>
          <p:cNvSpPr>
            <a:spLocks noGrp="1"/>
          </p:cNvSpPr>
          <p:nvPr>
            <p:ph idx="1"/>
          </p:nvPr>
        </p:nvSpPr>
        <p:spPr>
          <a:xfrm>
            <a:off x="838200" y="2395633"/>
            <a:ext cx="10515600" cy="3367261"/>
          </a:xfrm>
        </p:spPr>
        <p:txBody>
          <a:bodyPr/>
          <a:lstStyle/>
          <a:p>
            <a:r>
              <a:rPr lang="en-US" dirty="0" smtClean="0"/>
              <a:t>This refers to the type of visa</a:t>
            </a:r>
            <a:r>
              <a:rPr lang="en-US" dirty="0" smtClean="0"/>
              <a:t> </a:t>
            </a:r>
            <a:r>
              <a:rPr lang="en-US" dirty="0" smtClean="0"/>
              <a:t>that a foreigner obtains to legally work in the U.S. </a:t>
            </a:r>
            <a:endParaRPr lang="en-US" dirty="0"/>
          </a:p>
        </p:txBody>
      </p:sp>
      <p:pic>
        <p:nvPicPr>
          <p:cNvPr id="4" name="Picture 3"/>
          <p:cNvPicPr>
            <a:picLocks noChangeAspect="1"/>
          </p:cNvPicPr>
          <p:nvPr/>
        </p:nvPicPr>
        <p:blipFill>
          <a:blip r:embed="rId2"/>
          <a:stretch>
            <a:fillRect/>
          </a:stretch>
        </p:blipFill>
        <p:spPr>
          <a:xfrm>
            <a:off x="3620145" y="3429000"/>
            <a:ext cx="4951709" cy="3125766"/>
          </a:xfrm>
          <a:prstGeom prst="rect">
            <a:avLst/>
          </a:prstGeom>
        </p:spPr>
      </p:pic>
    </p:spTree>
    <p:extLst>
      <p:ext uri="{BB962C8B-B14F-4D97-AF65-F5344CB8AC3E}">
        <p14:creationId xmlns:p14="http://schemas.microsoft.com/office/powerpoint/2010/main" val="94615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735" y="974468"/>
            <a:ext cx="8610600" cy="1293028"/>
          </a:xfrm>
        </p:spPr>
        <p:txBody>
          <a:bodyPr>
            <a:normAutofit fontScale="90000"/>
          </a:bodyPr>
          <a:lstStyle/>
          <a:p>
            <a:r>
              <a:rPr lang="en-US" dirty="0" smtClean="0"/>
              <a:t>There are 14 different program categories associated with the J1 visa. </a:t>
            </a:r>
            <a:br>
              <a:rPr lang="en-US" dirty="0" smtClean="0"/>
            </a:br>
            <a:endParaRPr lang="en-US" dirty="0"/>
          </a:p>
        </p:txBody>
      </p:sp>
      <p:sp>
        <p:nvSpPr>
          <p:cNvPr id="3" name="Content Placeholder 2"/>
          <p:cNvSpPr>
            <a:spLocks noGrp="1"/>
          </p:cNvSpPr>
          <p:nvPr>
            <p:ph sz="half" idx="1"/>
          </p:nvPr>
        </p:nvSpPr>
        <p:spPr>
          <a:xfrm>
            <a:off x="685801" y="1620982"/>
            <a:ext cx="4110644" cy="5095702"/>
          </a:xfrm>
        </p:spPr>
        <p:txBody>
          <a:bodyPr>
            <a:normAutofit fontScale="92500" lnSpcReduction="10000"/>
          </a:bodyPr>
          <a:lstStyle/>
          <a:p>
            <a:r>
              <a:rPr lang="en-US" sz="2000" dirty="0" smtClean="0"/>
              <a:t>Professors/ Research Scholars</a:t>
            </a:r>
          </a:p>
          <a:p>
            <a:r>
              <a:rPr lang="en-US" sz="2000" dirty="0" smtClean="0"/>
              <a:t>Short Term Scholars</a:t>
            </a:r>
          </a:p>
          <a:p>
            <a:r>
              <a:rPr lang="en-US" sz="2000" dirty="0" smtClean="0"/>
              <a:t>Trainees</a:t>
            </a:r>
          </a:p>
          <a:p>
            <a:r>
              <a:rPr lang="en-US" sz="2000" dirty="0" smtClean="0"/>
              <a:t>Interns</a:t>
            </a:r>
          </a:p>
          <a:p>
            <a:r>
              <a:rPr lang="en-US" sz="2000" dirty="0" smtClean="0"/>
              <a:t>College &amp; University Students</a:t>
            </a:r>
          </a:p>
          <a:p>
            <a:r>
              <a:rPr lang="en-US" sz="2000" dirty="0" smtClean="0"/>
              <a:t>Teachers</a:t>
            </a:r>
          </a:p>
          <a:p>
            <a:r>
              <a:rPr lang="en-US" sz="2000" dirty="0" smtClean="0"/>
              <a:t>Secondary School Students</a:t>
            </a:r>
          </a:p>
          <a:p>
            <a:pPr lvl="0"/>
            <a:r>
              <a:rPr lang="en-US" sz="2000" dirty="0">
                <a:solidFill>
                  <a:prstClr val="black"/>
                </a:solidFill>
              </a:rPr>
              <a:t>Specialists</a:t>
            </a:r>
          </a:p>
          <a:p>
            <a:pPr lvl="0"/>
            <a:r>
              <a:rPr lang="en-US" sz="2000" dirty="0">
                <a:solidFill>
                  <a:prstClr val="black"/>
                </a:solidFill>
              </a:rPr>
              <a:t>Alien Physicians</a:t>
            </a:r>
          </a:p>
          <a:p>
            <a:pPr lvl="0"/>
            <a:r>
              <a:rPr lang="en-US" sz="2000" dirty="0">
                <a:solidFill>
                  <a:prstClr val="black"/>
                </a:solidFill>
              </a:rPr>
              <a:t>Camp Counselors</a:t>
            </a:r>
          </a:p>
          <a:p>
            <a:pPr lvl="0"/>
            <a:r>
              <a:rPr lang="en-US" sz="2000" dirty="0">
                <a:solidFill>
                  <a:prstClr val="black"/>
                </a:solidFill>
              </a:rPr>
              <a:t>Au Pairs</a:t>
            </a:r>
          </a:p>
          <a:p>
            <a:pPr lvl="0"/>
            <a:r>
              <a:rPr lang="en-US" sz="2000" dirty="0">
                <a:solidFill>
                  <a:prstClr val="black"/>
                </a:solidFill>
              </a:rPr>
              <a:t>Summer Work Travel Program</a:t>
            </a:r>
          </a:p>
          <a:p>
            <a:pPr lvl="0"/>
            <a:r>
              <a:rPr lang="en-US" sz="2000" dirty="0">
                <a:solidFill>
                  <a:prstClr val="black"/>
                </a:solidFill>
              </a:rPr>
              <a:t>Government Visitors</a:t>
            </a:r>
          </a:p>
          <a:p>
            <a:pPr lvl="0"/>
            <a:r>
              <a:rPr lang="en-US" sz="2000" dirty="0">
                <a:solidFill>
                  <a:prstClr val="black"/>
                </a:solidFill>
              </a:rPr>
              <a:t>International Visitors </a:t>
            </a:r>
          </a:p>
          <a:p>
            <a:pPr marL="0" indent="0">
              <a:buNone/>
            </a:pPr>
            <a:endParaRPr lang="en-US" dirty="0"/>
          </a:p>
        </p:txBody>
      </p:sp>
      <p:sp>
        <p:nvSpPr>
          <p:cNvPr id="4" name="Content Placeholder 3"/>
          <p:cNvSpPr>
            <a:spLocks noGrp="1"/>
          </p:cNvSpPr>
          <p:nvPr>
            <p:ph sz="half" idx="2"/>
          </p:nvPr>
        </p:nvSpPr>
        <p:spPr>
          <a:xfrm>
            <a:off x="6841376" y="3237807"/>
            <a:ext cx="3758738" cy="1862052"/>
          </a:xfrm>
        </p:spPr>
        <p:txBody>
          <a:bodyPr>
            <a:normAutofit fontScale="92500" lnSpcReduction="10000"/>
          </a:bodyPr>
          <a:lstStyle/>
          <a:p>
            <a:r>
              <a:rPr lang="en-US" sz="2400" b="1" dirty="0" smtClean="0">
                <a:solidFill>
                  <a:schemeClr val="accent1"/>
                </a:solidFill>
              </a:rPr>
              <a:t>The Summer Work </a:t>
            </a:r>
            <a:r>
              <a:rPr lang="en-US" sz="2400" b="1" dirty="0">
                <a:solidFill>
                  <a:schemeClr val="accent1"/>
                </a:solidFill>
              </a:rPr>
              <a:t>T</a:t>
            </a:r>
            <a:r>
              <a:rPr lang="en-US" sz="2400" b="1" dirty="0" smtClean="0">
                <a:solidFill>
                  <a:schemeClr val="accent1"/>
                </a:solidFill>
              </a:rPr>
              <a:t>ravel Program (SWT) fits the needs of campgrounds best.</a:t>
            </a:r>
            <a:endParaRPr lang="en-US" sz="2400" b="1" dirty="0">
              <a:solidFill>
                <a:schemeClr val="accent1"/>
              </a:solidFill>
            </a:endParaRPr>
          </a:p>
        </p:txBody>
      </p:sp>
    </p:spTree>
    <p:extLst>
      <p:ext uri="{BB962C8B-B14F-4D97-AF65-F5344CB8AC3E}">
        <p14:creationId xmlns:p14="http://schemas.microsoft.com/office/powerpoint/2010/main" val="326406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1000"/>
                                        <p:tgtEl>
                                          <p:spTgt spid="3">
                                            <p:txEl>
                                              <p:pRg st="12" end="12"/>
                                            </p:txEl>
                                          </p:spTgt>
                                        </p:tgtEl>
                                      </p:cBhvr>
                                    </p:animEffect>
                                    <p:anim calcmode="lin" valueType="num">
                                      <p:cBhvr>
                                        <p:cTn id="6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000"/>
                                        <p:tgtEl>
                                          <p:spTgt spid="3">
                                            <p:txEl>
                                              <p:pRg st="13" end="13"/>
                                            </p:txEl>
                                          </p:spTgt>
                                        </p:tgtEl>
                                      </p:cBhvr>
                                    </p:animEffect>
                                    <p:anim calcmode="lin" valueType="num">
                                      <p:cBhvr>
                                        <p:cTn id="7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
                                            <p:txEl>
                                              <p:pRg st="0" end="0"/>
                                            </p:txEl>
                                          </p:spTgt>
                                        </p:tgtEl>
                                        <p:attrNameLst>
                                          <p:attrName>style.visibility</p:attrName>
                                        </p:attrNameLst>
                                      </p:cBhvr>
                                      <p:to>
                                        <p:strVal val="visible"/>
                                      </p:to>
                                    </p:set>
                                    <p:animEffect transition="in" filter="fade">
                                      <p:cBhvr>
                                        <p:cTn id="79" dur="1000"/>
                                        <p:tgtEl>
                                          <p:spTgt spid="4">
                                            <p:txEl>
                                              <p:pRg st="0" end="0"/>
                                            </p:txEl>
                                          </p:spTgt>
                                        </p:tgtEl>
                                      </p:cBhvr>
                                    </p:animEffect>
                                    <p:anim calcmode="lin" valueType="num">
                                      <p:cBhvr>
                                        <p:cTn id="8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Summer Work Travel Program (SWT)</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smtClean="0"/>
              <a:t>SWT </a:t>
            </a:r>
            <a:r>
              <a:rPr lang="en-US" dirty="0" smtClean="0"/>
              <a:t>is for college and university students at foreign universities to gain first-hand experience as they work in seasonal or temporary jobs and travel in the U.S during their </a:t>
            </a:r>
            <a:r>
              <a:rPr lang="en-US" dirty="0" smtClean="0"/>
              <a:t>summer </a:t>
            </a:r>
            <a:r>
              <a:rPr lang="en-US" dirty="0" smtClean="0"/>
              <a:t>while providing the opportunity to experience U.S culture. The positions need to be seasonal or temporary. Under the SWT, students may work in the U.S for up to </a:t>
            </a:r>
            <a:r>
              <a:rPr lang="en-US" b="1" dirty="0" smtClean="0">
                <a:solidFill>
                  <a:schemeClr val="accent1"/>
                </a:solidFill>
              </a:rPr>
              <a:t>4 months </a:t>
            </a:r>
            <a:r>
              <a:rPr lang="en-US" dirty="0" smtClean="0"/>
              <a:t>during their vacation break between academic years. J1 exchange visitors may not exceed the program period plus </a:t>
            </a:r>
            <a:r>
              <a:rPr lang="en-US" b="1" dirty="0" smtClean="0">
                <a:solidFill>
                  <a:schemeClr val="accent1"/>
                </a:solidFill>
              </a:rPr>
              <a:t>30 days </a:t>
            </a:r>
            <a:r>
              <a:rPr lang="en-US" dirty="0" smtClean="0"/>
              <a:t>for the purposes of travel unless an extension or change has been granted.</a:t>
            </a:r>
            <a:endParaRPr lang="en-US" dirty="0"/>
          </a:p>
        </p:txBody>
      </p:sp>
      <p:pic>
        <p:nvPicPr>
          <p:cNvPr id="4" name="Picture 3"/>
          <p:cNvPicPr>
            <a:picLocks noChangeAspect="1"/>
          </p:cNvPicPr>
          <p:nvPr/>
        </p:nvPicPr>
        <p:blipFill>
          <a:blip r:embed="rId2"/>
          <a:stretch>
            <a:fillRect/>
          </a:stretch>
        </p:blipFill>
        <p:spPr>
          <a:xfrm>
            <a:off x="3464314" y="4656189"/>
            <a:ext cx="5263371" cy="2115547"/>
          </a:xfrm>
          <a:prstGeom prst="rect">
            <a:avLst/>
          </a:prstGeom>
        </p:spPr>
      </p:pic>
    </p:spTree>
    <p:extLst>
      <p:ext uri="{BB962C8B-B14F-4D97-AF65-F5344CB8AC3E}">
        <p14:creationId xmlns:p14="http://schemas.microsoft.com/office/powerpoint/2010/main" val="3358247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goal of the program?</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The Summer Work Travel program provides foreign students with the opportunity to work and live in the United States. This gives them the opportunity to experience our culture and way of life in the U.S by being exposed to the people here. Cultural experiences are a big part of the program and one of the main reasons that many foreign students chose to participate in this program. They are not here just to work. It is important that they experience cultural activities and we can play a big role in this. Examples of cultural activities are:</a:t>
            </a:r>
          </a:p>
          <a:p>
            <a:pPr lvl="1"/>
            <a:r>
              <a:rPr lang="en-US" b="1" dirty="0" smtClean="0">
                <a:solidFill>
                  <a:schemeClr val="accent1"/>
                </a:solidFill>
              </a:rPr>
              <a:t>Taking a day trip</a:t>
            </a:r>
          </a:p>
          <a:p>
            <a:pPr lvl="1"/>
            <a:r>
              <a:rPr lang="en-US" b="1" dirty="0" smtClean="0">
                <a:solidFill>
                  <a:schemeClr val="accent1"/>
                </a:solidFill>
              </a:rPr>
              <a:t>Going to a local celebration (such as 4</a:t>
            </a:r>
            <a:r>
              <a:rPr lang="en-US" b="1" baseline="30000" dirty="0" smtClean="0">
                <a:solidFill>
                  <a:schemeClr val="accent1"/>
                </a:solidFill>
              </a:rPr>
              <a:t>th</a:t>
            </a:r>
            <a:r>
              <a:rPr lang="en-US" b="1" dirty="0" smtClean="0">
                <a:solidFill>
                  <a:schemeClr val="accent1"/>
                </a:solidFill>
              </a:rPr>
              <a:t> of July)</a:t>
            </a:r>
          </a:p>
          <a:p>
            <a:pPr lvl="1"/>
            <a:r>
              <a:rPr lang="en-US" b="1" dirty="0" smtClean="0">
                <a:solidFill>
                  <a:schemeClr val="accent1"/>
                </a:solidFill>
              </a:rPr>
              <a:t>Having dinner with a group of U.S citizens</a:t>
            </a:r>
          </a:p>
          <a:p>
            <a:pPr marL="0" indent="0">
              <a:buNone/>
            </a:pPr>
            <a:r>
              <a:rPr lang="en-US" dirty="0" smtClean="0"/>
              <a:t>The list is endless. Let your imagination wonder and have fun. The more cultural experiences we can provide them with the better their experience will be and ours.</a:t>
            </a:r>
          </a:p>
          <a:p>
            <a:pPr lvl="1"/>
            <a:endParaRPr lang="en-US" dirty="0"/>
          </a:p>
        </p:txBody>
      </p:sp>
    </p:spTree>
    <p:extLst>
      <p:ext uri="{BB962C8B-B14F-4D97-AF65-F5344CB8AC3E}">
        <p14:creationId xmlns:p14="http://schemas.microsoft.com/office/powerpoint/2010/main" val="137167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On Becoming a Host Employer</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Decide what type of participant you would like to hire from </a:t>
            </a:r>
            <a:r>
              <a:rPr lang="en-US" dirty="0" smtClean="0"/>
              <a:t>one </a:t>
            </a:r>
            <a:r>
              <a:rPr lang="en-US" dirty="0" smtClean="0"/>
              <a:t>of the 14 program categories.</a:t>
            </a:r>
          </a:p>
          <a:p>
            <a:pPr marL="514350" indent="-514350">
              <a:buFont typeface="+mj-lt"/>
              <a:buAutoNum type="arabicPeriod"/>
            </a:pPr>
            <a:r>
              <a:rPr lang="en-US" dirty="0" smtClean="0"/>
              <a:t>Contact one of the 39 Sponsors about your chosen program.</a:t>
            </a:r>
          </a:p>
          <a:p>
            <a:pPr lvl="1">
              <a:buFont typeface="Calibri" panose="020F0502020204030204" pitchFamily="34" charset="0"/>
              <a:buChar char="‐"/>
            </a:pPr>
            <a:r>
              <a:rPr lang="en-US" sz="2000" dirty="0" smtClean="0"/>
              <a:t>Sponsors verify contact information, obtain and verify an employer’s tax ID number, obtain copies of their business license and workers’ compensation policy, and verify that the jobs will be at a reputable business. Employers must not have experienced layoffs in the past 120 days and must not have workers on lockout or strike. The sponsor will ensure that the placement to SWT participants will not displace U.S workers.</a:t>
            </a:r>
          </a:p>
          <a:p>
            <a:pPr lvl="1">
              <a:buFont typeface="Calibri" panose="020F0502020204030204" pitchFamily="34" charset="0"/>
              <a:buChar char="‐"/>
            </a:pPr>
            <a:r>
              <a:rPr lang="en-US" sz="2000" dirty="0" smtClean="0"/>
              <a:t>Although many sponsors do not charge a fee to the employer, there may be a fee depending on the sponsor you choose to use.</a:t>
            </a:r>
            <a:endParaRPr lang="en-US" sz="2000" dirty="0"/>
          </a:p>
        </p:txBody>
      </p:sp>
    </p:spTree>
    <p:extLst>
      <p:ext uri="{BB962C8B-B14F-4D97-AF65-F5344CB8AC3E}">
        <p14:creationId xmlns:p14="http://schemas.microsoft.com/office/powerpoint/2010/main" val="39155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213518666"/>
              </p:ext>
            </p:extLst>
          </p:nvPr>
        </p:nvGraphicFramePr>
        <p:xfrm>
          <a:off x="615141" y="412634"/>
          <a:ext cx="10808208" cy="6227063"/>
        </p:xfrm>
        <a:graphic>
          <a:graphicData uri="http://schemas.openxmlformats.org/drawingml/2006/table">
            <a:tbl>
              <a:tblPr firstRow="1" bandRow="1">
                <a:tableStyleId>{073A0DAA-6AF3-43AB-8588-CEC1D06C72B9}</a:tableStyleId>
              </a:tblPr>
              <a:tblGrid>
                <a:gridCol w="2702052">
                  <a:extLst>
                    <a:ext uri="{9D8B030D-6E8A-4147-A177-3AD203B41FA5}">
                      <a16:colId xmlns:a16="http://schemas.microsoft.com/office/drawing/2014/main" val="3942243870"/>
                    </a:ext>
                  </a:extLst>
                </a:gridCol>
                <a:gridCol w="2702052">
                  <a:extLst>
                    <a:ext uri="{9D8B030D-6E8A-4147-A177-3AD203B41FA5}">
                      <a16:colId xmlns:a16="http://schemas.microsoft.com/office/drawing/2014/main" val="4139216176"/>
                    </a:ext>
                  </a:extLst>
                </a:gridCol>
                <a:gridCol w="2702052">
                  <a:extLst>
                    <a:ext uri="{9D8B030D-6E8A-4147-A177-3AD203B41FA5}">
                      <a16:colId xmlns:a16="http://schemas.microsoft.com/office/drawing/2014/main" val="2977781245"/>
                    </a:ext>
                  </a:extLst>
                </a:gridCol>
                <a:gridCol w="2702052">
                  <a:extLst>
                    <a:ext uri="{9D8B030D-6E8A-4147-A177-3AD203B41FA5}">
                      <a16:colId xmlns:a16="http://schemas.microsoft.com/office/drawing/2014/main" val="4096250741"/>
                    </a:ext>
                  </a:extLst>
                </a:gridCol>
              </a:tblGrid>
              <a:tr h="280472">
                <a:tc>
                  <a:txBody>
                    <a:bodyPr/>
                    <a:lstStyle/>
                    <a:p>
                      <a:pPr algn="ctr"/>
                      <a:r>
                        <a:rPr lang="en-US" sz="1100" dirty="0" smtClean="0">
                          <a:latin typeface="Times New Roman" panose="02020603050405020304" pitchFamily="18" charset="0"/>
                          <a:cs typeface="Times New Roman" panose="02020603050405020304" pitchFamily="18" charset="0"/>
                        </a:rPr>
                        <a:t>Sponsor Company</a:t>
                      </a:r>
                      <a:endParaRPr lang="en-US" sz="1100" dirty="0">
                        <a:latin typeface="Times New Roman" panose="02020603050405020304" pitchFamily="18" charset="0"/>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cs typeface="Times New Roman" panose="02020603050405020304" pitchFamily="18" charset="0"/>
                        </a:rPr>
                        <a:t>Website</a:t>
                      </a:r>
                      <a:endParaRPr lang="en-US" sz="1100" dirty="0">
                        <a:latin typeface="Times New Roman" panose="02020603050405020304" pitchFamily="18" charset="0"/>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cs typeface="Times New Roman" panose="02020603050405020304" pitchFamily="18" charset="0"/>
                        </a:rPr>
                        <a:t>Address</a:t>
                      </a:r>
                      <a:endParaRPr lang="en-US" sz="1100" dirty="0">
                        <a:latin typeface="Times New Roman" panose="02020603050405020304" pitchFamily="18" charset="0"/>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cs typeface="Times New Roman" panose="02020603050405020304" pitchFamily="18" charset="0"/>
                        </a:rPr>
                        <a:t>Number</a:t>
                      </a:r>
                      <a:endParaRPr lang="en-US" sz="11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14353308"/>
                  </a:ext>
                </a:extLst>
              </a:tr>
              <a:tr h="247246">
                <a:tc>
                  <a:txBody>
                    <a:bodyPr/>
                    <a:lstStyle/>
                    <a:p>
                      <a:pPr algn="ctr"/>
                      <a:r>
                        <a:rPr lang="en-US" sz="800" dirty="0" smtClean="0"/>
                        <a:t>A Cultural</a:t>
                      </a:r>
                      <a:r>
                        <a:rPr lang="en-US" sz="800" baseline="0" dirty="0" smtClean="0"/>
                        <a:t> Exchange Service Inc.</a:t>
                      </a:r>
                      <a:endParaRPr lang="en-US" sz="800" dirty="0"/>
                    </a:p>
                  </a:txBody>
                  <a:tcPr anchor="ctr"/>
                </a:tc>
                <a:tc>
                  <a:txBody>
                    <a:bodyPr/>
                    <a:lstStyle/>
                    <a:p>
                      <a:pPr algn="ctr"/>
                      <a:r>
                        <a:rPr lang="en-US" sz="800" dirty="0" smtClean="0">
                          <a:hlinkClick r:id="rId2"/>
                        </a:rPr>
                        <a:t>http://www.dealwitaces.com</a:t>
                      </a:r>
                      <a:r>
                        <a:rPr lang="en-US" sz="800" dirty="0" smtClean="0"/>
                        <a:t> </a:t>
                      </a:r>
                      <a:endParaRPr lang="en-US" sz="800" dirty="0"/>
                    </a:p>
                  </a:txBody>
                  <a:tcPr anchor="ctr"/>
                </a:tc>
                <a:tc>
                  <a:txBody>
                    <a:bodyPr/>
                    <a:lstStyle/>
                    <a:p>
                      <a:pPr algn="ctr"/>
                      <a:r>
                        <a:rPr lang="en-US" sz="800" dirty="0" smtClean="0"/>
                        <a:t>14258</a:t>
                      </a:r>
                      <a:r>
                        <a:rPr lang="en-US" sz="800" baseline="0" dirty="0" smtClean="0"/>
                        <a:t> Creek Run Dr. Riverview, FL 33579</a:t>
                      </a:r>
                      <a:endParaRPr lang="en-US" sz="800" dirty="0"/>
                    </a:p>
                  </a:txBody>
                  <a:tcPr anchor="ctr"/>
                </a:tc>
                <a:tc>
                  <a:txBody>
                    <a:bodyPr/>
                    <a:lstStyle/>
                    <a:p>
                      <a:pPr algn="ctr"/>
                      <a:r>
                        <a:rPr lang="en-US" sz="800" dirty="0" smtClean="0"/>
                        <a:t>(866)-401-8910</a:t>
                      </a:r>
                      <a:endParaRPr lang="en-US" sz="800" dirty="0"/>
                    </a:p>
                  </a:txBody>
                  <a:tcPr anchor="ctr"/>
                </a:tc>
                <a:extLst>
                  <a:ext uri="{0D108BD9-81ED-4DB2-BD59-A6C34878D82A}">
                    <a16:rowId xmlns:a16="http://schemas.microsoft.com/office/drawing/2014/main" val="2566569836"/>
                  </a:ext>
                </a:extLst>
              </a:tr>
              <a:tr h="247246">
                <a:tc>
                  <a:txBody>
                    <a:bodyPr/>
                    <a:lstStyle/>
                    <a:p>
                      <a:pPr algn="ctr"/>
                      <a:r>
                        <a:rPr lang="en-US" sz="800" dirty="0" smtClean="0"/>
                        <a:t>Alliance Abroad Group L.P.</a:t>
                      </a:r>
                      <a:endParaRPr lang="en-US" sz="800" dirty="0"/>
                    </a:p>
                  </a:txBody>
                  <a:tcPr anchor="ctr"/>
                </a:tc>
                <a:tc>
                  <a:txBody>
                    <a:bodyPr/>
                    <a:lstStyle/>
                    <a:p>
                      <a:pPr algn="ctr"/>
                      <a:r>
                        <a:rPr lang="en-US" sz="800" dirty="0" smtClean="0">
                          <a:hlinkClick r:id="rId3"/>
                        </a:rPr>
                        <a:t>http://www.allianceabroad.com</a:t>
                      </a:r>
                      <a:r>
                        <a:rPr lang="en-US" sz="800" dirty="0" smtClean="0"/>
                        <a:t> </a:t>
                      </a:r>
                      <a:endParaRPr lang="en-US" sz="800" dirty="0"/>
                    </a:p>
                  </a:txBody>
                  <a:tcPr anchor="ctr"/>
                </a:tc>
                <a:tc>
                  <a:txBody>
                    <a:bodyPr/>
                    <a:lstStyle/>
                    <a:p>
                      <a:pPr algn="ctr"/>
                      <a:r>
                        <a:rPr lang="en-US" sz="800" dirty="0" smtClean="0"/>
                        <a:t>1645 E. 6</a:t>
                      </a:r>
                      <a:r>
                        <a:rPr lang="en-US" sz="800" baseline="30000" dirty="0" smtClean="0"/>
                        <a:t>th</a:t>
                      </a:r>
                      <a:r>
                        <a:rPr lang="en-US" sz="800" dirty="0" smtClean="0"/>
                        <a:t> St. #1oo Austin,</a:t>
                      </a:r>
                      <a:r>
                        <a:rPr lang="en-US" sz="800" baseline="0" dirty="0" smtClean="0"/>
                        <a:t> TX 78702</a:t>
                      </a:r>
                      <a:endParaRPr lang="en-US" sz="800" dirty="0"/>
                    </a:p>
                  </a:txBody>
                  <a:tcPr anchor="ctr"/>
                </a:tc>
                <a:tc>
                  <a:txBody>
                    <a:bodyPr/>
                    <a:lstStyle/>
                    <a:p>
                      <a:pPr algn="ctr"/>
                      <a:r>
                        <a:rPr lang="en-US" sz="800" dirty="0" smtClean="0"/>
                        <a:t>(512)-457-8062</a:t>
                      </a:r>
                      <a:endParaRPr lang="en-US" sz="800" dirty="0"/>
                    </a:p>
                  </a:txBody>
                  <a:tcPr anchor="ctr"/>
                </a:tc>
                <a:extLst>
                  <a:ext uri="{0D108BD9-81ED-4DB2-BD59-A6C34878D82A}">
                    <a16:rowId xmlns:a16="http://schemas.microsoft.com/office/drawing/2014/main" val="1324696296"/>
                  </a:ext>
                </a:extLst>
              </a:tr>
              <a:tr h="247246">
                <a:tc>
                  <a:txBody>
                    <a:bodyPr/>
                    <a:lstStyle/>
                    <a:p>
                      <a:pPr algn="ctr"/>
                      <a:r>
                        <a:rPr lang="en-US" sz="800" dirty="0" smtClean="0"/>
                        <a:t>American Camp and Work Experience </a:t>
                      </a:r>
                      <a:endParaRPr lang="en-US" sz="800" dirty="0"/>
                    </a:p>
                  </a:txBody>
                  <a:tcPr anchor="ctr"/>
                </a:tc>
                <a:tc>
                  <a:txBody>
                    <a:bodyPr/>
                    <a:lstStyle/>
                    <a:p>
                      <a:pPr algn="ctr"/>
                      <a:r>
                        <a:rPr lang="en-US" sz="800" dirty="0" smtClean="0">
                          <a:hlinkClick r:id="rId4"/>
                        </a:rPr>
                        <a:t>http://www.acawe.com</a:t>
                      </a:r>
                      <a:r>
                        <a:rPr lang="en-US" sz="800" dirty="0" smtClean="0"/>
                        <a:t> </a:t>
                      </a:r>
                      <a:endParaRPr lang="en-US" sz="800" dirty="0"/>
                    </a:p>
                  </a:txBody>
                  <a:tcPr anchor="ctr"/>
                </a:tc>
                <a:tc>
                  <a:txBody>
                    <a:bodyPr/>
                    <a:lstStyle/>
                    <a:p>
                      <a:pPr algn="ctr"/>
                      <a:r>
                        <a:rPr lang="en-US" sz="800" dirty="0" smtClean="0"/>
                        <a:t>6113 </a:t>
                      </a:r>
                      <a:r>
                        <a:rPr lang="en-US" sz="800" dirty="0" err="1" smtClean="0"/>
                        <a:t>Beton</a:t>
                      </a:r>
                      <a:r>
                        <a:rPr lang="en-US" sz="800" dirty="0" smtClean="0"/>
                        <a:t> court </a:t>
                      </a:r>
                      <a:r>
                        <a:rPr lang="en-US" sz="800" dirty="0" err="1" smtClean="0"/>
                        <a:t>Gainsville</a:t>
                      </a:r>
                      <a:r>
                        <a:rPr lang="en-US" sz="800" dirty="0" smtClean="0"/>
                        <a:t>, VA 20155</a:t>
                      </a:r>
                      <a:endParaRPr lang="en-US" sz="800" dirty="0"/>
                    </a:p>
                  </a:txBody>
                  <a:tcPr anchor="ctr"/>
                </a:tc>
                <a:tc>
                  <a:txBody>
                    <a:bodyPr/>
                    <a:lstStyle/>
                    <a:p>
                      <a:pPr algn="ctr"/>
                      <a:r>
                        <a:rPr lang="en-US" sz="800" dirty="0" smtClean="0"/>
                        <a:t>(703)-743-2448</a:t>
                      </a:r>
                      <a:endParaRPr lang="en-US" sz="800" dirty="0"/>
                    </a:p>
                  </a:txBody>
                  <a:tcPr anchor="ctr"/>
                </a:tc>
                <a:extLst>
                  <a:ext uri="{0D108BD9-81ED-4DB2-BD59-A6C34878D82A}">
                    <a16:rowId xmlns:a16="http://schemas.microsoft.com/office/drawing/2014/main" val="3713377948"/>
                  </a:ext>
                </a:extLst>
              </a:tr>
              <a:tr h="247246">
                <a:tc>
                  <a:txBody>
                    <a:bodyPr/>
                    <a:lstStyle/>
                    <a:p>
                      <a:pPr algn="ctr"/>
                      <a:r>
                        <a:rPr lang="en-US" sz="800" dirty="0" smtClean="0"/>
                        <a:t>American Exchange Organization Inc.</a:t>
                      </a:r>
                      <a:endParaRPr lang="en-US" sz="800" dirty="0"/>
                    </a:p>
                  </a:txBody>
                  <a:tcPr anchor="ctr"/>
                </a:tc>
                <a:tc>
                  <a:txBody>
                    <a:bodyPr/>
                    <a:lstStyle/>
                    <a:p>
                      <a:pPr algn="ctr"/>
                      <a:r>
                        <a:rPr lang="en-US" sz="800" dirty="0" smtClean="0">
                          <a:hlinkClick r:id="rId5"/>
                        </a:rPr>
                        <a:t>www.amerex.org</a:t>
                      </a:r>
                      <a:r>
                        <a:rPr lang="en-US" sz="800" dirty="0" smtClean="0"/>
                        <a:t> </a:t>
                      </a:r>
                      <a:endParaRPr lang="en-US" sz="800" dirty="0"/>
                    </a:p>
                  </a:txBody>
                  <a:tcPr anchor="ctr"/>
                </a:tc>
                <a:tc>
                  <a:txBody>
                    <a:bodyPr/>
                    <a:lstStyle/>
                    <a:p>
                      <a:pPr algn="ctr"/>
                      <a:r>
                        <a:rPr lang="en-US" sz="800" dirty="0" smtClean="0"/>
                        <a:t>6820 Commercial Dr. Suite D Springfield, VA 22151</a:t>
                      </a:r>
                      <a:endParaRPr lang="en-US" sz="800" dirty="0"/>
                    </a:p>
                  </a:txBody>
                  <a:tcPr anchor="ctr"/>
                </a:tc>
                <a:tc>
                  <a:txBody>
                    <a:bodyPr/>
                    <a:lstStyle/>
                    <a:p>
                      <a:pPr algn="ctr"/>
                      <a:r>
                        <a:rPr lang="en-US" sz="800" dirty="0" smtClean="0"/>
                        <a:t>(517)-279-0529</a:t>
                      </a:r>
                      <a:endParaRPr lang="en-US" sz="800" dirty="0"/>
                    </a:p>
                  </a:txBody>
                  <a:tcPr anchor="ctr"/>
                </a:tc>
                <a:extLst>
                  <a:ext uri="{0D108BD9-81ED-4DB2-BD59-A6C34878D82A}">
                    <a16:rowId xmlns:a16="http://schemas.microsoft.com/office/drawing/2014/main" val="344338349"/>
                  </a:ext>
                </a:extLst>
              </a:tr>
              <a:tr h="247246">
                <a:tc>
                  <a:txBody>
                    <a:bodyPr/>
                    <a:lstStyle/>
                    <a:p>
                      <a:pPr algn="ctr"/>
                      <a:r>
                        <a:rPr lang="en-US" sz="800" dirty="0" smtClean="0"/>
                        <a:t>American Hospitality Academy </a:t>
                      </a:r>
                      <a:endParaRPr lang="en-US" sz="800" dirty="0"/>
                    </a:p>
                  </a:txBody>
                  <a:tcPr anchor="ctr"/>
                </a:tc>
                <a:tc>
                  <a:txBody>
                    <a:bodyPr/>
                    <a:lstStyle/>
                    <a:p>
                      <a:pPr algn="ctr"/>
                      <a:r>
                        <a:rPr lang="en-US" sz="800" dirty="0" smtClean="0">
                          <a:hlinkClick r:id="rId6"/>
                        </a:rPr>
                        <a:t>http://www.americanhospitalityacademy.com</a:t>
                      </a:r>
                      <a:r>
                        <a:rPr lang="en-US" sz="800" dirty="0" smtClean="0"/>
                        <a:t> </a:t>
                      </a:r>
                      <a:endParaRPr lang="en-US" sz="800" dirty="0"/>
                    </a:p>
                  </a:txBody>
                  <a:tcPr anchor="ctr"/>
                </a:tc>
                <a:tc>
                  <a:txBody>
                    <a:bodyPr/>
                    <a:lstStyle/>
                    <a:p>
                      <a:pPr algn="ctr"/>
                      <a:r>
                        <a:rPr lang="en-US" sz="800" dirty="0" smtClean="0"/>
                        <a:t>PO Box 420116 Summerland Key</a:t>
                      </a:r>
                      <a:r>
                        <a:rPr lang="en-US" sz="800" baseline="0" dirty="0" smtClean="0"/>
                        <a:t>, FL 33042</a:t>
                      </a:r>
                      <a:endParaRPr lang="en-US" sz="800" dirty="0"/>
                    </a:p>
                  </a:txBody>
                  <a:tcPr anchor="ctr"/>
                </a:tc>
                <a:tc>
                  <a:txBody>
                    <a:bodyPr/>
                    <a:lstStyle/>
                    <a:p>
                      <a:pPr algn="ctr"/>
                      <a:r>
                        <a:rPr lang="en-US" sz="800" dirty="0" smtClean="0"/>
                        <a:t>(866)-511-0908</a:t>
                      </a:r>
                      <a:endParaRPr lang="en-US" sz="800" dirty="0"/>
                    </a:p>
                  </a:txBody>
                  <a:tcPr anchor="ctr"/>
                </a:tc>
                <a:extLst>
                  <a:ext uri="{0D108BD9-81ED-4DB2-BD59-A6C34878D82A}">
                    <a16:rowId xmlns:a16="http://schemas.microsoft.com/office/drawing/2014/main" val="922847611"/>
                  </a:ext>
                </a:extLst>
              </a:tr>
              <a:tr h="362964">
                <a:tc>
                  <a:txBody>
                    <a:bodyPr/>
                    <a:lstStyle/>
                    <a:p>
                      <a:pPr algn="ctr"/>
                      <a:r>
                        <a:rPr lang="en-US" sz="800" dirty="0" smtClean="0"/>
                        <a:t>American Institute for Foreign Study – </a:t>
                      </a:r>
                      <a:r>
                        <a:rPr lang="en-US" sz="800" dirty="0" err="1" smtClean="0"/>
                        <a:t>Campower</a:t>
                      </a:r>
                      <a:r>
                        <a:rPr lang="en-US" sz="800" dirty="0" smtClean="0"/>
                        <a:t> Program</a:t>
                      </a:r>
                      <a:endParaRPr lang="en-US" sz="800" dirty="0"/>
                    </a:p>
                  </a:txBody>
                  <a:tcPr anchor="ctr"/>
                </a:tc>
                <a:tc>
                  <a:txBody>
                    <a:bodyPr/>
                    <a:lstStyle/>
                    <a:p>
                      <a:pPr algn="ctr"/>
                      <a:r>
                        <a:rPr lang="en-US" sz="800" dirty="0" smtClean="0">
                          <a:hlinkClick r:id="rId7"/>
                        </a:rPr>
                        <a:t>http://www.campamerica.com</a:t>
                      </a:r>
                      <a:r>
                        <a:rPr lang="en-US" sz="800" baseline="0" dirty="0" smtClean="0"/>
                        <a:t> </a:t>
                      </a:r>
                      <a:endParaRPr lang="en-US" sz="800" dirty="0"/>
                    </a:p>
                  </a:txBody>
                  <a:tcPr anchor="ctr"/>
                </a:tc>
                <a:tc>
                  <a:txBody>
                    <a:bodyPr/>
                    <a:lstStyle/>
                    <a:p>
                      <a:pPr algn="ctr"/>
                      <a:r>
                        <a:rPr lang="en-US" sz="800" dirty="0" smtClean="0"/>
                        <a:t>1 High Ridge Park Stamford, CT 6905</a:t>
                      </a:r>
                      <a:endParaRPr lang="en-US" sz="800" dirty="0"/>
                    </a:p>
                  </a:txBody>
                  <a:tcPr anchor="ctr"/>
                </a:tc>
                <a:tc>
                  <a:txBody>
                    <a:bodyPr/>
                    <a:lstStyle/>
                    <a:p>
                      <a:pPr algn="ctr"/>
                      <a:r>
                        <a:rPr lang="en-US" sz="800" dirty="0" smtClean="0"/>
                        <a:t>(203)-399-5000 Ext:5106</a:t>
                      </a:r>
                      <a:endParaRPr lang="en-US" sz="800" dirty="0"/>
                    </a:p>
                  </a:txBody>
                  <a:tcPr anchor="ctr"/>
                </a:tc>
                <a:extLst>
                  <a:ext uri="{0D108BD9-81ED-4DB2-BD59-A6C34878D82A}">
                    <a16:rowId xmlns:a16="http://schemas.microsoft.com/office/drawing/2014/main" val="723251339"/>
                  </a:ext>
                </a:extLst>
              </a:tr>
              <a:tr h="306905">
                <a:tc>
                  <a:txBody>
                    <a:bodyPr/>
                    <a:lstStyle/>
                    <a:p>
                      <a:pPr algn="ctr"/>
                      <a:r>
                        <a:rPr lang="en-US" sz="800" dirty="0" smtClean="0"/>
                        <a:t>American Work Adventures Inc. </a:t>
                      </a:r>
                      <a:endParaRPr lang="en-US" sz="800" dirty="0"/>
                    </a:p>
                  </a:txBody>
                  <a:tcPr anchor="ctr"/>
                </a:tc>
                <a:tc>
                  <a:txBody>
                    <a:bodyPr/>
                    <a:lstStyle/>
                    <a:p>
                      <a:pPr algn="ctr"/>
                      <a:r>
                        <a:rPr lang="en-US" sz="800" dirty="0" smtClean="0">
                          <a:hlinkClick r:id="rId8"/>
                        </a:rPr>
                        <a:t>http://www.americanworkadventures.org</a:t>
                      </a:r>
                      <a:r>
                        <a:rPr lang="en-US" sz="800" dirty="0" smtClean="0"/>
                        <a:t> </a:t>
                      </a:r>
                      <a:endParaRPr lang="en-US" sz="800" dirty="0"/>
                    </a:p>
                  </a:txBody>
                  <a:tcPr anchor="ctr"/>
                </a:tc>
                <a:tc>
                  <a:txBody>
                    <a:bodyPr/>
                    <a:lstStyle/>
                    <a:p>
                      <a:pPr algn="ctr"/>
                      <a:r>
                        <a:rPr lang="en-US" sz="800" dirty="0" smtClean="0"/>
                        <a:t>755 </a:t>
                      </a:r>
                      <a:r>
                        <a:rPr lang="en-US" sz="800" dirty="0" err="1" smtClean="0"/>
                        <a:t>Baywood</a:t>
                      </a:r>
                      <a:r>
                        <a:rPr lang="en-US" sz="800" dirty="0" smtClean="0"/>
                        <a:t> Dr.</a:t>
                      </a:r>
                      <a:r>
                        <a:rPr lang="en-US" sz="800" baseline="0" dirty="0" smtClean="0"/>
                        <a:t> Suite 380 Petaluma, CA 94954</a:t>
                      </a:r>
                      <a:endParaRPr lang="en-US" sz="800" dirty="0"/>
                    </a:p>
                  </a:txBody>
                  <a:tcPr anchor="ctr"/>
                </a:tc>
                <a:tc>
                  <a:txBody>
                    <a:bodyPr/>
                    <a:lstStyle/>
                    <a:p>
                      <a:pPr algn="ctr"/>
                      <a:r>
                        <a:rPr lang="en-US" sz="800" dirty="0" smtClean="0"/>
                        <a:t>(707)-559-5800</a:t>
                      </a:r>
                      <a:endParaRPr lang="en-US" sz="800" dirty="0"/>
                    </a:p>
                  </a:txBody>
                  <a:tcPr anchor="ctr"/>
                </a:tc>
                <a:extLst>
                  <a:ext uri="{0D108BD9-81ED-4DB2-BD59-A6C34878D82A}">
                    <a16:rowId xmlns:a16="http://schemas.microsoft.com/office/drawing/2014/main" val="962952857"/>
                  </a:ext>
                </a:extLst>
              </a:tr>
              <a:tr h="362964">
                <a:tc>
                  <a:txBody>
                    <a:bodyPr/>
                    <a:lstStyle/>
                    <a:p>
                      <a:pPr algn="ctr"/>
                      <a:r>
                        <a:rPr lang="en-US" sz="800" dirty="0" smtClean="0"/>
                        <a:t>American</a:t>
                      </a:r>
                      <a:r>
                        <a:rPr lang="en-US" sz="800" baseline="0" dirty="0" smtClean="0"/>
                        <a:t> Work Experience</a:t>
                      </a:r>
                      <a:endParaRPr lang="en-US" sz="800" dirty="0"/>
                    </a:p>
                  </a:txBody>
                  <a:tcPr anchor="ctr"/>
                </a:tc>
                <a:tc>
                  <a:txBody>
                    <a:bodyPr/>
                    <a:lstStyle/>
                    <a:p>
                      <a:pPr algn="ctr"/>
                      <a:r>
                        <a:rPr lang="en-US" sz="800" dirty="0" smtClean="0">
                          <a:hlinkClick r:id="rId9"/>
                        </a:rPr>
                        <a:t>http://www.aweusa.com</a:t>
                      </a:r>
                      <a:r>
                        <a:rPr lang="en-US" sz="800" dirty="0" smtClean="0"/>
                        <a:t> </a:t>
                      </a:r>
                      <a:endParaRPr lang="en-US" sz="800" dirty="0"/>
                    </a:p>
                  </a:txBody>
                  <a:tcPr anchor="ctr"/>
                </a:tc>
                <a:tc>
                  <a:txBody>
                    <a:bodyPr/>
                    <a:lstStyle/>
                    <a:p>
                      <a:pPr algn="ctr"/>
                      <a:r>
                        <a:rPr lang="en-US" sz="800" dirty="0" smtClean="0"/>
                        <a:t>500 West </a:t>
                      </a:r>
                      <a:r>
                        <a:rPr lang="en-US" sz="800" dirty="0" err="1" smtClean="0"/>
                        <a:t>Puntnam</a:t>
                      </a:r>
                      <a:r>
                        <a:rPr lang="en-US" sz="800" dirty="0" smtClean="0"/>
                        <a:t> Ave. Suite 400 Greenwich, CT 6830</a:t>
                      </a:r>
                      <a:endParaRPr lang="en-US" sz="800" dirty="0"/>
                    </a:p>
                  </a:txBody>
                  <a:tcPr anchor="ctr"/>
                </a:tc>
                <a:tc>
                  <a:txBody>
                    <a:bodyPr/>
                    <a:lstStyle/>
                    <a:p>
                      <a:pPr algn="ctr"/>
                      <a:r>
                        <a:rPr lang="en-US" sz="800" dirty="0" smtClean="0"/>
                        <a:t>(203)-661-9352</a:t>
                      </a:r>
                      <a:endParaRPr lang="en-US" sz="800" dirty="0"/>
                    </a:p>
                  </a:txBody>
                  <a:tcPr anchor="ctr"/>
                </a:tc>
                <a:extLst>
                  <a:ext uri="{0D108BD9-81ED-4DB2-BD59-A6C34878D82A}">
                    <a16:rowId xmlns:a16="http://schemas.microsoft.com/office/drawing/2014/main" val="972440497"/>
                  </a:ext>
                </a:extLst>
              </a:tr>
              <a:tr h="247246">
                <a:tc>
                  <a:txBody>
                    <a:bodyPr/>
                    <a:lstStyle/>
                    <a:p>
                      <a:pPr algn="ctr"/>
                      <a:r>
                        <a:rPr lang="en-US" sz="800" dirty="0" smtClean="0"/>
                        <a:t>ASSE International</a:t>
                      </a:r>
                      <a:r>
                        <a:rPr lang="en-US" sz="800" baseline="0" dirty="0" smtClean="0"/>
                        <a:t> Inc.</a:t>
                      </a:r>
                      <a:endParaRPr lang="en-US" sz="800" dirty="0"/>
                    </a:p>
                  </a:txBody>
                  <a:tcPr anchor="ctr"/>
                </a:tc>
                <a:tc>
                  <a:txBody>
                    <a:bodyPr/>
                    <a:lstStyle/>
                    <a:p>
                      <a:pPr algn="ctr"/>
                      <a:r>
                        <a:rPr lang="en-US" sz="800" dirty="0" smtClean="0">
                          <a:hlinkClick r:id="rId10"/>
                        </a:rPr>
                        <a:t>http://www.asse.com</a:t>
                      </a:r>
                      <a:r>
                        <a:rPr lang="en-US" sz="800" dirty="0" smtClean="0"/>
                        <a:t> </a:t>
                      </a:r>
                      <a:endParaRPr lang="en-US" sz="800" dirty="0"/>
                    </a:p>
                  </a:txBody>
                  <a:tcPr anchor="ctr"/>
                </a:tc>
                <a:tc>
                  <a:txBody>
                    <a:bodyPr/>
                    <a:lstStyle/>
                    <a:p>
                      <a:pPr algn="ctr"/>
                      <a:r>
                        <a:rPr lang="en-US" sz="800" dirty="0" smtClean="0"/>
                        <a:t>228 N Coast Hwy Laguna Beach, CA 92651</a:t>
                      </a:r>
                      <a:endParaRPr lang="en-US" sz="800" dirty="0"/>
                    </a:p>
                  </a:txBody>
                  <a:tcPr anchor="ctr"/>
                </a:tc>
                <a:tc>
                  <a:txBody>
                    <a:bodyPr/>
                    <a:lstStyle/>
                    <a:p>
                      <a:pPr algn="ctr"/>
                      <a:r>
                        <a:rPr lang="en-US" sz="800" dirty="0" smtClean="0"/>
                        <a:t>(949)-494-4100 Ext:200</a:t>
                      </a:r>
                      <a:endParaRPr lang="en-US" sz="800" dirty="0"/>
                    </a:p>
                  </a:txBody>
                  <a:tcPr anchor="ctr"/>
                </a:tc>
                <a:extLst>
                  <a:ext uri="{0D108BD9-81ED-4DB2-BD59-A6C34878D82A}">
                    <a16:rowId xmlns:a16="http://schemas.microsoft.com/office/drawing/2014/main" val="2965349761"/>
                  </a:ext>
                </a:extLst>
              </a:tr>
              <a:tr h="247246">
                <a:tc>
                  <a:txBody>
                    <a:bodyPr/>
                    <a:lstStyle/>
                    <a:p>
                      <a:pPr algn="ctr"/>
                      <a:r>
                        <a:rPr lang="en-US" sz="800" dirty="0" smtClean="0"/>
                        <a:t>Camp Counselors USA/Work Experience USA</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1"/>
                        </a:rPr>
                        <a:t>http://www.ccusa.com</a:t>
                      </a:r>
                      <a:r>
                        <a:rPr lang="en-US" sz="800" baseline="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901 E St. Suite 300 San</a:t>
                      </a:r>
                      <a:r>
                        <a:rPr lang="en-US" sz="800" baseline="0" dirty="0" smtClean="0"/>
                        <a:t> Rafael, CA 94901</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(415)-339-2740</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20289481"/>
                  </a:ext>
                </a:extLst>
              </a:tr>
              <a:tr h="247246">
                <a:tc>
                  <a:txBody>
                    <a:bodyPr/>
                    <a:lstStyle/>
                    <a:p>
                      <a:pPr algn="ctr"/>
                      <a:r>
                        <a:rPr lang="en-US" sz="800" dirty="0" smtClean="0"/>
                        <a:t>Camp Wayne for</a:t>
                      </a:r>
                      <a:r>
                        <a:rPr lang="en-US" sz="800" baseline="0" dirty="0" smtClean="0"/>
                        <a:t> Boys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2"/>
                        </a:rPr>
                        <a:t>http://www.campwayne.com</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53 Summit Dr. Huntington, NY 11743</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(570)-798-2511</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12195477"/>
                  </a:ext>
                </a:extLst>
              </a:tr>
              <a:tr h="247246">
                <a:tc>
                  <a:txBody>
                    <a:bodyPr/>
                    <a:lstStyle/>
                    <a:p>
                      <a:pPr algn="ctr"/>
                      <a:r>
                        <a:rPr lang="en-US" sz="800" dirty="0" err="1" smtClean="0"/>
                        <a:t>CampGroup</a:t>
                      </a:r>
                      <a:r>
                        <a:rPr lang="en-US" sz="800" dirty="0" smtClean="0"/>
                        <a:t> LLC.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3"/>
                        </a:rPr>
                        <a:t>http://www.campgroup.com</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3 New King St. White Plains,</a:t>
                      </a:r>
                      <a:r>
                        <a:rPr lang="en-US" sz="800" baseline="0" dirty="0" smtClean="0"/>
                        <a:t> NY 10604</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(847)-242-0009</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16473303"/>
                  </a:ext>
                </a:extLst>
              </a:tr>
              <a:tr h="362964">
                <a:tc>
                  <a:txBody>
                    <a:bodyPr/>
                    <a:lstStyle/>
                    <a:p>
                      <a:pPr algn="ctr"/>
                      <a:r>
                        <a:rPr lang="en-US" sz="800" dirty="0" smtClean="0"/>
                        <a:t>Center for International Career</a:t>
                      </a:r>
                      <a:r>
                        <a:rPr lang="en-US" sz="800" baseline="0" dirty="0" smtClean="0"/>
                        <a:t> Development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4"/>
                        </a:rPr>
                        <a:t>http://www.cicdgo.com</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4530 Union Bay Place NE, Ste. 214 Seattle, WA 98105</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(206)-957-7112</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42603905"/>
                  </a:ext>
                </a:extLst>
              </a:tr>
              <a:tr h="4949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t>Council on International Educational Exchange</a:t>
                      </a:r>
                      <a:r>
                        <a:rPr lang="en-US" sz="800" baseline="0" dirty="0" smtClean="0"/>
                        <a:t> Inc.</a:t>
                      </a:r>
                      <a:endParaRPr lang="en-US" sz="800" dirty="0" smtClean="0"/>
                    </a:p>
                    <a:p>
                      <a:pPr algn="ct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5"/>
                        </a:rPr>
                        <a:t>http://www.ciee.org</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300 Fore St. Portland,</a:t>
                      </a:r>
                      <a:r>
                        <a:rPr lang="en-US" sz="800" baseline="0" dirty="0" smtClean="0"/>
                        <a:t> ME 4101</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(207)-268-6245</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955031"/>
                  </a:ext>
                </a:extLst>
              </a:tr>
              <a:tr h="247246">
                <a:tc>
                  <a:txBody>
                    <a:bodyPr/>
                    <a:lstStyle/>
                    <a:p>
                      <a:pPr algn="ctr"/>
                      <a:r>
                        <a:rPr lang="en-US" sz="800" dirty="0" smtClean="0"/>
                        <a:t>CSB International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6"/>
                        </a:rPr>
                        <a:t>http://www.asb-usa.com</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36 Park Ave.</a:t>
                      </a:r>
                      <a:r>
                        <a:rPr lang="en-US" sz="800" baseline="0" dirty="0" smtClean="0"/>
                        <a:t> Bay Shore, NY 11706</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(877)-669-0717</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04805247"/>
                  </a:ext>
                </a:extLst>
              </a:tr>
              <a:tr h="362964">
                <a:tc>
                  <a:txBody>
                    <a:bodyPr/>
                    <a:lstStyle/>
                    <a:p>
                      <a:pPr algn="ctr"/>
                      <a:r>
                        <a:rPr lang="en-US" sz="800" dirty="0" smtClean="0"/>
                        <a:t>Cultural Exchange Network</a:t>
                      </a:r>
                      <a:r>
                        <a:rPr lang="en-US" sz="800" baseline="0" dirty="0" smtClean="0"/>
                        <a:t>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7"/>
                        </a:rPr>
                        <a:t>http://www.cenet.com</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338 Broadway</a:t>
                      </a:r>
                      <a:r>
                        <a:rPr lang="en-US" sz="800" baseline="0" dirty="0" smtClean="0"/>
                        <a:t> St. Suite 620 Cape Girardeau, MO 63701</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(573)-335-7111</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3009585"/>
                  </a:ext>
                </a:extLst>
              </a:tr>
              <a:tr h="247246">
                <a:tc>
                  <a:txBody>
                    <a:bodyPr/>
                    <a:lstStyle/>
                    <a:p>
                      <a:pPr algn="ctr"/>
                      <a:r>
                        <a:rPr lang="en-US" sz="800" dirty="0" smtClean="0"/>
                        <a:t>Cultural Homestay International</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8"/>
                        </a:rPr>
                        <a:t>http://www.chinet.org</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255 West End Ave. San</a:t>
                      </a:r>
                      <a:r>
                        <a:rPr lang="en-US" sz="800" baseline="0" dirty="0" smtClean="0"/>
                        <a:t> Rafael, CA 94901</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(415)-459-5397</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42521608"/>
                  </a:ext>
                </a:extLst>
              </a:tr>
              <a:tr h="247246">
                <a:tc>
                  <a:txBody>
                    <a:bodyPr/>
                    <a:lstStyle/>
                    <a:p>
                      <a:pPr algn="ctr"/>
                      <a:r>
                        <a:rPr lang="en-US" sz="800" dirty="0" smtClean="0"/>
                        <a:t>Dynamic Global Exchange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9"/>
                        </a:rPr>
                        <a:t>http://www.dynamicglobalexchange.com</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30725 River Crossing St. </a:t>
                      </a:r>
                      <a:r>
                        <a:rPr lang="en-US" sz="800" dirty="0" err="1" smtClean="0"/>
                        <a:t>Bringham</a:t>
                      </a:r>
                      <a:r>
                        <a:rPr lang="en-US" sz="800" dirty="0" smtClean="0"/>
                        <a:t> Farms, MI 48025</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(248)-645-0505</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2954876"/>
                  </a:ext>
                </a:extLst>
              </a:tr>
              <a:tr h="362964">
                <a:tc>
                  <a:txBody>
                    <a:bodyPr/>
                    <a:lstStyle/>
                    <a:p>
                      <a:pPr algn="ctr"/>
                      <a:r>
                        <a:rPr lang="en-US" sz="800" dirty="0" smtClean="0"/>
                        <a:t>Educational</a:t>
                      </a:r>
                      <a:r>
                        <a:rPr lang="en-US" sz="800" baseline="0" dirty="0" smtClean="0"/>
                        <a:t> Resource Development Trust</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20"/>
                        </a:rPr>
                        <a:t>http://www.erdtworkandtravel.org</a:t>
                      </a:r>
                      <a:r>
                        <a:rPr lang="en-US" sz="800" baseline="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2601 Ocean Park</a:t>
                      </a:r>
                      <a:r>
                        <a:rPr lang="en-US" sz="800" baseline="0" dirty="0" smtClean="0"/>
                        <a:t> Blvd. Suite 322 Santa Monica, CA 90405</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(242)-259-1192</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62119657"/>
                  </a:ext>
                </a:extLst>
              </a:tr>
              <a:tr h="362964">
                <a:tc>
                  <a:txBody>
                    <a:bodyPr/>
                    <a:lstStyle/>
                    <a:p>
                      <a:pPr algn="ctr"/>
                      <a:r>
                        <a:rPr lang="en-US" sz="800" dirty="0" smtClean="0"/>
                        <a:t>Foundation for Worldwide International Student Exchange</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21"/>
                        </a:rPr>
                        <a:t>http://wisefoundation.com</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PO Box 1332</a:t>
                      </a:r>
                      <a:r>
                        <a:rPr lang="en-US" sz="800" baseline="0" dirty="0" smtClean="0"/>
                        <a:t> Dyersburg, TN 38025</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(770)-579-0567</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62023623"/>
                  </a:ext>
                </a:extLst>
              </a:tr>
            </a:tbl>
          </a:graphicData>
        </a:graphic>
      </p:graphicFrame>
    </p:spTree>
    <p:extLst>
      <p:ext uri="{BB962C8B-B14F-4D97-AF65-F5344CB8AC3E}">
        <p14:creationId xmlns:p14="http://schemas.microsoft.com/office/powerpoint/2010/main" val="1798768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2842741"/>
              </p:ext>
            </p:extLst>
          </p:nvPr>
        </p:nvGraphicFramePr>
        <p:xfrm>
          <a:off x="615142" y="407323"/>
          <a:ext cx="10806544" cy="6230736"/>
        </p:xfrm>
        <a:graphic>
          <a:graphicData uri="http://schemas.openxmlformats.org/drawingml/2006/table">
            <a:tbl>
              <a:tblPr firstRow="1" bandRow="1">
                <a:tableStyleId>{073A0DAA-6AF3-43AB-8588-CEC1D06C72B9}</a:tableStyleId>
              </a:tblPr>
              <a:tblGrid>
                <a:gridCol w="2701636">
                  <a:extLst>
                    <a:ext uri="{9D8B030D-6E8A-4147-A177-3AD203B41FA5}">
                      <a16:colId xmlns:a16="http://schemas.microsoft.com/office/drawing/2014/main" val="3255704785"/>
                    </a:ext>
                  </a:extLst>
                </a:gridCol>
                <a:gridCol w="2701636">
                  <a:extLst>
                    <a:ext uri="{9D8B030D-6E8A-4147-A177-3AD203B41FA5}">
                      <a16:colId xmlns:a16="http://schemas.microsoft.com/office/drawing/2014/main" val="396890902"/>
                    </a:ext>
                  </a:extLst>
                </a:gridCol>
                <a:gridCol w="2701636">
                  <a:extLst>
                    <a:ext uri="{9D8B030D-6E8A-4147-A177-3AD203B41FA5}">
                      <a16:colId xmlns:a16="http://schemas.microsoft.com/office/drawing/2014/main" val="2455286828"/>
                    </a:ext>
                  </a:extLst>
                </a:gridCol>
                <a:gridCol w="2701636">
                  <a:extLst>
                    <a:ext uri="{9D8B030D-6E8A-4147-A177-3AD203B41FA5}">
                      <a16:colId xmlns:a16="http://schemas.microsoft.com/office/drawing/2014/main" val="3374561959"/>
                    </a:ext>
                  </a:extLst>
                </a:gridCol>
              </a:tblGrid>
              <a:tr h="279758">
                <a:tc>
                  <a:txBody>
                    <a:bodyPr/>
                    <a:lstStyle/>
                    <a:p>
                      <a:pPr algn="ctr"/>
                      <a:r>
                        <a:rPr lang="en-US" sz="1100" dirty="0" smtClean="0">
                          <a:latin typeface="Times New Roman" panose="02020603050405020304" pitchFamily="18" charset="0"/>
                          <a:cs typeface="Times New Roman" panose="02020603050405020304" pitchFamily="18" charset="0"/>
                        </a:rPr>
                        <a:t>Sponsor Company</a:t>
                      </a:r>
                      <a:endParaRPr lang="en-US" sz="1100" dirty="0">
                        <a:latin typeface="Times New Roman" panose="02020603050405020304" pitchFamily="18" charset="0"/>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cs typeface="Times New Roman" panose="02020603050405020304" pitchFamily="18" charset="0"/>
                        </a:rPr>
                        <a:t>Website</a:t>
                      </a:r>
                      <a:endParaRPr lang="en-US" sz="1100" dirty="0">
                        <a:latin typeface="Times New Roman" panose="02020603050405020304" pitchFamily="18" charset="0"/>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cs typeface="Times New Roman" panose="02020603050405020304" pitchFamily="18" charset="0"/>
                        </a:rPr>
                        <a:t>Address</a:t>
                      </a:r>
                      <a:endParaRPr lang="en-US" sz="1100" dirty="0">
                        <a:latin typeface="Times New Roman" panose="02020603050405020304" pitchFamily="18" charset="0"/>
                        <a:cs typeface="Times New Roman" panose="02020603050405020304" pitchFamily="18" charset="0"/>
                      </a:endParaRPr>
                    </a:p>
                  </a:txBody>
                  <a:tcPr anchor="ctr"/>
                </a:tc>
                <a:tc>
                  <a:txBody>
                    <a:bodyPr/>
                    <a:lstStyle/>
                    <a:p>
                      <a:pPr algn="ctr"/>
                      <a:r>
                        <a:rPr lang="en-US" sz="1100" dirty="0" smtClean="0">
                          <a:latin typeface="Times New Roman" panose="02020603050405020304" pitchFamily="18" charset="0"/>
                          <a:cs typeface="Times New Roman" panose="02020603050405020304" pitchFamily="18" charset="0"/>
                        </a:rPr>
                        <a:t>Number</a:t>
                      </a:r>
                      <a:endParaRPr lang="en-US" sz="11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09375162"/>
                  </a:ext>
                </a:extLst>
              </a:tr>
              <a:tr h="279758">
                <a:tc>
                  <a:txBody>
                    <a:bodyPr/>
                    <a:lstStyle/>
                    <a:p>
                      <a:pPr algn="ctr"/>
                      <a:r>
                        <a:rPr lang="en-US" sz="800" dirty="0" err="1" smtClean="0"/>
                        <a:t>GeoVisions</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2"/>
                        </a:rPr>
                        <a:t>http://www.geovisions.org</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PO Box 6580 Portsmouth, NH 3802</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(603)-363-4187</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056167164"/>
                  </a:ext>
                </a:extLst>
              </a:tr>
              <a:tr h="279758">
                <a:tc>
                  <a:txBody>
                    <a:bodyPr/>
                    <a:lstStyle/>
                    <a:p>
                      <a:pPr algn="ctr"/>
                      <a:r>
                        <a:rPr lang="en-US" sz="800" dirty="0" smtClean="0"/>
                        <a:t>Global Educational Concepts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3"/>
                        </a:rPr>
                        <a:t>http://www.gecworkandtravel.com</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PO Box 305140 Nashville, TN</a:t>
                      </a:r>
                      <a:r>
                        <a:rPr lang="en-US" sz="800" baseline="0" dirty="0" smtClean="0"/>
                        <a:t> 37230</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(615)-391-2924</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92989254"/>
                  </a:ext>
                </a:extLst>
              </a:tr>
              <a:tr h="302574">
                <a:tc>
                  <a:txBody>
                    <a:bodyPr/>
                    <a:lstStyle/>
                    <a:p>
                      <a:pPr algn="ctr"/>
                      <a:r>
                        <a:rPr lang="en-US" sz="800" dirty="0" smtClean="0"/>
                        <a:t>Greenheart Exchange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4"/>
                        </a:rPr>
                        <a:t>http://greatnheartexchange</a:t>
                      </a:r>
                      <a:r>
                        <a:rPr lang="en-US" sz="800" baseline="0" dirty="0" smtClean="0">
                          <a:hlinkClick r:id="rId4"/>
                        </a:rPr>
                        <a:t>.org/host/host-hire-seasonal-staff</a:t>
                      </a:r>
                      <a:r>
                        <a:rPr lang="en-US" sz="800" baseline="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746 North La Salle Dr. Chicago, IL 60654</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(866)-684-9675</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42345603"/>
                  </a:ext>
                </a:extLst>
              </a:tr>
              <a:tr h="302574">
                <a:tc>
                  <a:txBody>
                    <a:bodyPr/>
                    <a:lstStyle/>
                    <a:p>
                      <a:pPr algn="ctr"/>
                      <a:r>
                        <a:rPr lang="en-US" sz="800" dirty="0" smtClean="0"/>
                        <a:t>Greenwood Lake</a:t>
                      </a:r>
                      <a:r>
                        <a:rPr lang="en-US" sz="800" baseline="0" dirty="0" smtClean="0"/>
                        <a:t> Gaelic Cultural Society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5"/>
                        </a:rPr>
                        <a:t>https://www.projectchildreninterns.com</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PO Box 933 Greenwood Lake, NY 10925</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(914)-356-5521</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02333118"/>
                  </a:ext>
                </a:extLst>
              </a:tr>
              <a:tr h="302574">
                <a:tc>
                  <a:txBody>
                    <a:bodyPr/>
                    <a:lstStyle/>
                    <a:p>
                      <a:pPr algn="ctr"/>
                      <a:r>
                        <a:rPr lang="en-US" sz="800" dirty="0" smtClean="0"/>
                        <a:t>ICCE</a:t>
                      </a:r>
                      <a:r>
                        <a:rPr lang="en-US" sz="800" baseline="0" dirty="0" smtClean="0"/>
                        <a:t>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6"/>
                        </a:rPr>
                        <a:t>http://www.icceusa.com</a:t>
                      </a:r>
                      <a:r>
                        <a:rPr lang="en-US" sz="800" baseline="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3530 Wilshire Blvd. Suite 1150 Los Angeles,</a:t>
                      </a:r>
                      <a:r>
                        <a:rPr lang="en-US" sz="800" baseline="0" dirty="0" smtClean="0"/>
                        <a:t> CA 90010</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(213)-380-4546</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63298671"/>
                  </a:ext>
                </a:extLst>
              </a:tr>
              <a:tr h="302574">
                <a:tc>
                  <a:txBody>
                    <a:bodyPr/>
                    <a:lstStyle/>
                    <a:p>
                      <a:pPr algn="ctr"/>
                      <a:r>
                        <a:rPr lang="en-US" sz="800" dirty="0" err="1" smtClean="0"/>
                        <a:t>InterExchange</a:t>
                      </a:r>
                      <a:r>
                        <a:rPr lang="en-US" sz="800" dirty="0" smtClean="0"/>
                        <a:t>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7"/>
                        </a:rPr>
                        <a:t>http://www.interexchange.org/work-travel-usa</a:t>
                      </a:r>
                      <a:r>
                        <a:rPr lang="en-US" sz="800" baseline="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100 Wall St. Suite 301 New York, NY 10005</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(212)-924-0446</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08414498"/>
                  </a:ext>
                </a:extLst>
              </a:tr>
              <a:tr h="302574">
                <a:tc>
                  <a:txBody>
                    <a:bodyPr/>
                    <a:lstStyle/>
                    <a:p>
                      <a:pPr algn="ctr"/>
                      <a:r>
                        <a:rPr lang="en-US" sz="800" dirty="0" smtClean="0"/>
                        <a:t>International Cultural Exchange Organization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8"/>
                        </a:rPr>
                        <a:t>http://www.iceoinc.org</a:t>
                      </a:r>
                      <a:r>
                        <a:rPr lang="en-US" sz="800" baseline="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11931 Foundation Place STE 220</a:t>
                      </a:r>
                      <a:r>
                        <a:rPr lang="en-US" sz="800" baseline="0" dirty="0" smtClean="0"/>
                        <a:t> Gold River, CA 95670</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(916)-985-4826</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61839327"/>
                  </a:ext>
                </a:extLst>
              </a:tr>
              <a:tr h="302574">
                <a:tc>
                  <a:txBody>
                    <a:bodyPr/>
                    <a:lstStyle/>
                    <a:p>
                      <a:pPr algn="ctr"/>
                      <a:r>
                        <a:rPr lang="en-US" sz="800" dirty="0" smtClean="0"/>
                        <a:t>International Educational Exchange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hlinkClick r:id="rId9"/>
                        </a:rPr>
                        <a:t>http://www.ieexchanges.com</a:t>
                      </a:r>
                      <a:r>
                        <a:rPr lang="en-US" sz="800" dirty="0" smtClean="0"/>
                        <a:t> </a:t>
                      </a:r>
                    </a:p>
                  </a:txBody>
                  <a:tcPr anchor="ctr"/>
                </a:tc>
                <a:tc>
                  <a:txBody>
                    <a:bodyPr/>
                    <a:lstStyle/>
                    <a:p>
                      <a:pPr algn="ctr"/>
                      <a:r>
                        <a:rPr lang="en-US" sz="800" dirty="0" smtClean="0"/>
                        <a:t>55 New Orleans Rd. 210 Fountain Center Hilton Head Island, SC 29928</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(843)-785-1963</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005313945"/>
                  </a:ext>
                </a:extLst>
              </a:tr>
              <a:tr h="302574">
                <a:tc>
                  <a:txBody>
                    <a:bodyPr/>
                    <a:lstStyle/>
                    <a:p>
                      <a:pPr algn="ctr"/>
                      <a:r>
                        <a:rPr lang="en-US" sz="800" dirty="0" smtClean="0"/>
                        <a:t>International</a:t>
                      </a:r>
                      <a:r>
                        <a:rPr lang="en-US" sz="800" baseline="0" dirty="0" smtClean="0"/>
                        <a:t> Exchange of North America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0"/>
                        </a:rPr>
                        <a:t>http://www.iena.org</a:t>
                      </a:r>
                      <a:r>
                        <a:rPr lang="en-US" sz="800" baseline="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699 Washington St. Suite</a:t>
                      </a:r>
                      <a:r>
                        <a:rPr lang="en-US" sz="800" baseline="0" dirty="0" smtClean="0"/>
                        <a:t> 203 Hackettstown, NJ 7840</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(888)-724-4292</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23041235"/>
                  </a:ext>
                </a:extLst>
              </a:tr>
              <a:tr h="302574">
                <a:tc>
                  <a:txBody>
                    <a:bodyPr/>
                    <a:lstStyle/>
                    <a:p>
                      <a:pPr algn="ctr"/>
                      <a:r>
                        <a:rPr lang="en-US" sz="800" dirty="0" err="1" smtClean="0"/>
                        <a:t>Intrax</a:t>
                      </a:r>
                      <a:r>
                        <a:rPr lang="en-US" sz="800" dirty="0" smtClean="0"/>
                        <a:t> Work/Travel</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1"/>
                        </a:rPr>
                        <a:t>http://www.intraxinc.com</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600 California St. 10</a:t>
                      </a:r>
                      <a:r>
                        <a:rPr lang="en-US" sz="800" baseline="30000" dirty="0" smtClean="0"/>
                        <a:t>th</a:t>
                      </a:r>
                      <a:r>
                        <a:rPr lang="en-US" sz="800" dirty="0" smtClean="0"/>
                        <a:t> Floor San Francisco,</a:t>
                      </a:r>
                      <a:r>
                        <a:rPr lang="en-US" sz="800" baseline="0" dirty="0" smtClean="0"/>
                        <a:t> CA 94108</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(415)-434-5451</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45768960"/>
                  </a:ext>
                </a:extLst>
              </a:tr>
              <a:tr h="279758">
                <a:tc>
                  <a:txBody>
                    <a:bodyPr/>
                    <a:lstStyle/>
                    <a:p>
                      <a:pPr algn="ctr"/>
                      <a:r>
                        <a:rPr lang="en-US" sz="800" dirty="0" smtClean="0"/>
                        <a:t>Ireland Institute of Pittsburgh</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2"/>
                        </a:rPr>
                        <a:t>http://www.iiofpitt.org</a:t>
                      </a:r>
                      <a:r>
                        <a:rPr lang="en-US" sz="800" baseline="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1601 </a:t>
                      </a:r>
                      <a:r>
                        <a:rPr lang="en-US" sz="800" dirty="0" err="1" smtClean="0"/>
                        <a:t>Marys</a:t>
                      </a:r>
                      <a:r>
                        <a:rPr lang="en-US" sz="800" dirty="0" smtClean="0"/>
                        <a:t> Ave. Pittsburgh, PA 15215</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(412)-394-3900</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50366894"/>
                  </a:ext>
                </a:extLst>
              </a:tr>
              <a:tr h="302574">
                <a:tc>
                  <a:txBody>
                    <a:bodyPr/>
                    <a:lstStyle/>
                    <a:p>
                      <a:pPr algn="ctr"/>
                      <a:r>
                        <a:rPr lang="en-US" sz="800" dirty="0" smtClean="0"/>
                        <a:t>Janus International Hospitality Student Exchange</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hlinkClick r:id="rId13"/>
                        </a:rPr>
                        <a:t>http://www.janus-international.com</a:t>
                      </a:r>
                      <a:r>
                        <a:rPr lang="en-US" sz="800" dirty="0" smtClean="0"/>
                        <a:t> </a:t>
                      </a:r>
                    </a:p>
                  </a:txBody>
                  <a:tcPr anchor="ctr"/>
                </a:tc>
                <a:tc>
                  <a:txBody>
                    <a:bodyPr/>
                    <a:lstStyle/>
                    <a:p>
                      <a:pPr algn="ctr"/>
                      <a:r>
                        <a:rPr lang="en-US" sz="800" dirty="0" smtClean="0"/>
                        <a:t>2300 Corporate Blvd. NW Suite 232 Boca Raton, FL</a:t>
                      </a:r>
                      <a:r>
                        <a:rPr lang="en-US" sz="800" baseline="0" dirty="0" smtClean="0"/>
                        <a:t> 33431</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(804)-589-1924</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89978965"/>
                  </a:ext>
                </a:extLst>
              </a:tr>
              <a:tr h="279758">
                <a:tc>
                  <a:txBody>
                    <a:bodyPr/>
                    <a:lstStyle/>
                    <a:p>
                      <a:pPr algn="ctr"/>
                      <a:r>
                        <a:rPr lang="en-US" sz="800" dirty="0" smtClean="0"/>
                        <a:t>Life Adventures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4"/>
                        </a:rPr>
                        <a:t>Http://www.lifeadventures.us</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14258 Creek Run Drive Riverview, FL 33579</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t>(888)-896-4953</a:t>
                      </a:r>
                    </a:p>
                  </a:txBody>
                  <a:tcPr anchor="ctr"/>
                </a:tc>
                <a:extLst>
                  <a:ext uri="{0D108BD9-81ED-4DB2-BD59-A6C34878D82A}">
                    <a16:rowId xmlns:a16="http://schemas.microsoft.com/office/drawing/2014/main" val="2799442303"/>
                  </a:ext>
                </a:extLst>
              </a:tr>
              <a:tr h="279758">
                <a:tc>
                  <a:txBody>
                    <a:bodyPr/>
                    <a:lstStyle/>
                    <a:p>
                      <a:pPr algn="ctr"/>
                      <a:r>
                        <a:rPr lang="en-US" sz="800" dirty="0" smtClean="0"/>
                        <a:t>Signature</a:t>
                      </a:r>
                      <a:r>
                        <a:rPr lang="en-US" sz="800" baseline="0" dirty="0" smtClean="0"/>
                        <a:t> Services Corporation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5"/>
                        </a:rPr>
                        <a:t>http://www.signatureservices.com</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2705 Hawes Ave. Dallas, TX 75235</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(214)-466-2043</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60902758"/>
                  </a:ext>
                </a:extLst>
              </a:tr>
              <a:tr h="302574">
                <a:tc>
                  <a:txBody>
                    <a:bodyPr/>
                    <a:lstStyle/>
                    <a:p>
                      <a:pPr algn="ctr"/>
                      <a:r>
                        <a:rPr lang="en-US" sz="800" dirty="0" smtClean="0"/>
                        <a:t>Spirit Cultural Exchange</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6"/>
                        </a:rPr>
                        <a:t>http://www.spiritexchange.com</a:t>
                      </a:r>
                      <a:r>
                        <a:rPr lang="en-US" sz="800" baseline="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137 North Oak Park Ave. Suite 304 Oak Park, IL 60301</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(708)-763-8940</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81887814"/>
                  </a:ext>
                </a:extLst>
              </a:tr>
              <a:tr h="279758">
                <a:tc>
                  <a:txBody>
                    <a:bodyPr/>
                    <a:lstStyle/>
                    <a:p>
                      <a:pPr algn="ctr"/>
                      <a:r>
                        <a:rPr lang="en-US" sz="800" dirty="0" smtClean="0"/>
                        <a:t>United Studies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7"/>
                        </a:rPr>
                        <a:t>http://www.unitedstudies.org</a:t>
                      </a:r>
                      <a:r>
                        <a:rPr lang="en-US" sz="800" baseline="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PO Box 22863 Hot Springs, AR 71903</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(501)-321-2000</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38037195"/>
                  </a:ext>
                </a:extLst>
              </a:tr>
              <a:tr h="302574">
                <a:tc>
                  <a:txBody>
                    <a:bodyPr/>
                    <a:lstStyle/>
                    <a:p>
                      <a:pPr algn="ctr"/>
                      <a:r>
                        <a:rPr lang="en-US" sz="800" dirty="0" smtClean="0"/>
                        <a:t>United Work and Travel a</a:t>
                      </a:r>
                      <a:r>
                        <a:rPr lang="en-US" sz="800" baseline="0" dirty="0" smtClean="0"/>
                        <a:t> Division of APEI</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8"/>
                        </a:rPr>
                        <a:t>http://www.americanpool.com</a:t>
                      </a:r>
                      <a:r>
                        <a:rPr lang="en-US" sz="800" baseline="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11155 </a:t>
                      </a:r>
                      <a:r>
                        <a:rPr lang="en-US" sz="800" dirty="0" err="1" smtClean="0"/>
                        <a:t>Dolfield</a:t>
                      </a:r>
                      <a:r>
                        <a:rPr lang="en-US" sz="800" dirty="0" smtClean="0"/>
                        <a:t> Boulevard</a:t>
                      </a:r>
                      <a:r>
                        <a:rPr lang="en-US" sz="800" baseline="0" dirty="0" smtClean="0"/>
                        <a:t> Suite 216 Owings Mills, MD 21117</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(410)-581-7788</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85285487"/>
                  </a:ext>
                </a:extLst>
              </a:tr>
              <a:tr h="412600">
                <a:tc>
                  <a:txBody>
                    <a:bodyPr/>
                    <a:lstStyle/>
                    <a:p>
                      <a:pPr algn="ctr"/>
                      <a:r>
                        <a:rPr lang="en-US" sz="800" dirty="0" smtClean="0"/>
                        <a:t>Walt Disney Parks and Resorts U.S</a:t>
                      </a:r>
                      <a:r>
                        <a:rPr lang="en-US" sz="800" baseline="0" dirty="0" smtClean="0"/>
                        <a:t>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19"/>
                        </a:rPr>
                        <a:t>http://www.disneyinternationalprograms.com</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Immigration Compliance Department 1375 E. Buena Vista Dr. 2N Lake Buena</a:t>
                      </a:r>
                      <a:r>
                        <a:rPr lang="en-US" sz="800" baseline="0" dirty="0" smtClean="0"/>
                        <a:t> Vista, FL 32830</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(407)-828-2858</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10762696"/>
                  </a:ext>
                </a:extLst>
              </a:tr>
              <a:tr h="302574">
                <a:tc>
                  <a:txBody>
                    <a:bodyPr/>
                    <a:lstStyle/>
                    <a:p>
                      <a:pPr algn="ctr"/>
                      <a:r>
                        <a:rPr lang="en-US" sz="800" dirty="0" smtClean="0"/>
                        <a:t>World</a:t>
                      </a:r>
                      <a:r>
                        <a:rPr lang="en-US" sz="800" baseline="0" dirty="0" smtClean="0"/>
                        <a:t> Wide Cultural Exchange Inc.</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hlinkClick r:id="rId20"/>
                        </a:rPr>
                        <a:t>http://www.wwceusa.com</a:t>
                      </a:r>
                      <a:r>
                        <a:rPr lang="en-US" sz="800" dirty="0" smtClean="0"/>
                        <a:t> </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28097 Smyth Dr. Suite B</a:t>
                      </a:r>
                      <a:r>
                        <a:rPr lang="en-US" sz="800" baseline="0" dirty="0" smtClean="0"/>
                        <a:t> Valencia, CA 91355</a:t>
                      </a:r>
                      <a:endParaRPr lang="en-US" sz="800" dirty="0">
                        <a:latin typeface="Times New Roman" panose="02020603050405020304" pitchFamily="18" charset="0"/>
                        <a:cs typeface="Times New Roman" panose="02020603050405020304" pitchFamily="18" charset="0"/>
                      </a:endParaRPr>
                    </a:p>
                  </a:txBody>
                  <a:tcPr anchor="ctr"/>
                </a:tc>
                <a:tc>
                  <a:txBody>
                    <a:bodyPr/>
                    <a:lstStyle/>
                    <a:p>
                      <a:pPr algn="ctr"/>
                      <a:r>
                        <a:rPr lang="en-US" sz="800" dirty="0" smtClean="0"/>
                        <a:t>(661)-299-4714</a:t>
                      </a:r>
                      <a:endParaRPr lang="en-US"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19656591"/>
                  </a:ext>
                </a:extLst>
              </a:tr>
            </a:tbl>
          </a:graphicData>
        </a:graphic>
      </p:graphicFrame>
    </p:spTree>
    <p:extLst>
      <p:ext uri="{BB962C8B-B14F-4D97-AF65-F5344CB8AC3E}">
        <p14:creationId xmlns:p14="http://schemas.microsoft.com/office/powerpoint/2010/main" val="1236627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J1 students pay taxes?</a:t>
            </a:r>
            <a:endParaRPr lang="en-US" dirty="0"/>
          </a:p>
        </p:txBody>
      </p:sp>
      <p:sp>
        <p:nvSpPr>
          <p:cNvPr id="3" name="Content Placeholder 2"/>
          <p:cNvSpPr>
            <a:spLocks noGrp="1"/>
          </p:cNvSpPr>
          <p:nvPr>
            <p:ph idx="1"/>
          </p:nvPr>
        </p:nvSpPr>
        <p:spPr/>
        <p:txBody>
          <a:bodyPr/>
          <a:lstStyle/>
          <a:p>
            <a:pPr marL="0" indent="0">
              <a:buNone/>
            </a:pPr>
            <a:r>
              <a:rPr lang="en-US" dirty="0" smtClean="0"/>
              <a:t>Employers </a:t>
            </a:r>
            <a:r>
              <a:rPr lang="en-US" dirty="0" smtClean="0"/>
              <a:t>must follow all federal and state labor laws when employing J1 students. J1 students are subjected to federal, state, and local taxes. J1 students are exempt from the Federal Insurance Contributions Act (FICA) taxes (for Social Security and Medicare</a:t>
            </a:r>
            <a:r>
              <a:rPr lang="en-US" dirty="0" smtClean="0"/>
              <a:t>). J1 </a:t>
            </a:r>
            <a:r>
              <a:rPr lang="en-US" dirty="0" smtClean="0"/>
              <a:t>students do not pay Social Security, Medicare or Federal Unemployment </a:t>
            </a:r>
            <a:r>
              <a:rPr lang="en-US" dirty="0" smtClean="0"/>
              <a:t>taxes</a:t>
            </a:r>
            <a:r>
              <a:rPr lang="en-US" dirty="0"/>
              <a:t>.</a:t>
            </a:r>
            <a:r>
              <a:rPr lang="en-US" dirty="0" smtClean="0"/>
              <a:t> Employers </a:t>
            </a:r>
            <a:r>
              <a:rPr lang="en-US" dirty="0" smtClean="0"/>
              <a:t>do not have to match these taxes. The end result is a savings for the employers. The students will need to obtain a social security number for tax purposes. </a:t>
            </a:r>
            <a:endParaRPr lang="en-US" dirty="0"/>
          </a:p>
        </p:txBody>
      </p:sp>
      <p:pic>
        <p:nvPicPr>
          <p:cNvPr id="4" name="Picture 3"/>
          <p:cNvPicPr>
            <a:picLocks noChangeAspect="1"/>
          </p:cNvPicPr>
          <p:nvPr/>
        </p:nvPicPr>
        <p:blipFill>
          <a:blip r:embed="rId2"/>
          <a:stretch>
            <a:fillRect/>
          </a:stretch>
        </p:blipFill>
        <p:spPr>
          <a:xfrm rot="4545204">
            <a:off x="8350729" y="4379148"/>
            <a:ext cx="1943100" cy="2352675"/>
          </a:xfrm>
          <a:prstGeom prst="rect">
            <a:avLst/>
          </a:prstGeom>
        </p:spPr>
      </p:pic>
      <p:pic>
        <p:nvPicPr>
          <p:cNvPr id="5" name="Picture 4"/>
          <p:cNvPicPr>
            <a:picLocks noChangeAspect="1"/>
          </p:cNvPicPr>
          <p:nvPr/>
        </p:nvPicPr>
        <p:blipFill>
          <a:blip r:embed="rId3"/>
          <a:stretch>
            <a:fillRect/>
          </a:stretch>
        </p:blipFill>
        <p:spPr>
          <a:xfrm>
            <a:off x="1433962" y="4483922"/>
            <a:ext cx="2143125" cy="2143125"/>
          </a:xfrm>
          <a:prstGeom prst="rect">
            <a:avLst/>
          </a:prstGeom>
        </p:spPr>
      </p:pic>
    </p:spTree>
    <p:extLst>
      <p:ext uri="{BB962C8B-B14F-4D97-AF65-F5344CB8AC3E}">
        <p14:creationId xmlns:p14="http://schemas.microsoft.com/office/powerpoint/2010/main" val="2286375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704</TotalTime>
  <Words>1871</Words>
  <Application>Microsoft Office PowerPoint</Application>
  <PresentationFormat>Widescreen</PresentationFormat>
  <Paragraphs>238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Times New Roman</vt:lpstr>
      <vt:lpstr>Vapor Trail</vt:lpstr>
      <vt:lpstr>Introduction to J1 Student Program</vt:lpstr>
      <vt:lpstr>Why do I call them J1 students?</vt:lpstr>
      <vt:lpstr>There are 14 different program categories associated with the J1 visa.  </vt:lpstr>
      <vt:lpstr>The Summer Work Travel Program (SWT)</vt:lpstr>
      <vt:lpstr>What is the goal of the program?</vt:lpstr>
      <vt:lpstr>Steps On Becoming a Host Employer</vt:lpstr>
      <vt:lpstr>PowerPoint Presentation</vt:lpstr>
      <vt:lpstr>PowerPoint Presentation</vt:lpstr>
      <vt:lpstr>Do J1 students pay taxes?</vt:lpstr>
      <vt:lpstr>Paperwork That Needs to be Completed Upon Arrival of Student</vt:lpstr>
      <vt:lpstr>Prohibited Jobs</vt:lpstr>
      <vt:lpstr>Useful Information to keep in Mind</vt:lpstr>
      <vt:lpstr>Questions? </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J1 Student Program.</dc:title>
  <dc:creator>Shelbi Stackler</dc:creator>
  <cp:lastModifiedBy>Shelbi Stackler</cp:lastModifiedBy>
  <cp:revision>59</cp:revision>
  <cp:lastPrinted>2019-02-06T21:37:16Z</cp:lastPrinted>
  <dcterms:created xsi:type="dcterms:W3CDTF">2019-02-05T14:41:20Z</dcterms:created>
  <dcterms:modified xsi:type="dcterms:W3CDTF">2019-02-06T21:52:18Z</dcterms:modified>
</cp:coreProperties>
</file>