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notesMasterIdLst>
    <p:notesMasterId r:id="rId50"/>
  </p:notesMasterIdLst>
  <p:sldIdLst>
    <p:sldId id="256" r:id="rId2"/>
    <p:sldId id="259" r:id="rId3"/>
    <p:sldId id="257" r:id="rId4"/>
    <p:sldId id="258" r:id="rId5"/>
    <p:sldId id="260" r:id="rId6"/>
    <p:sldId id="261" r:id="rId7"/>
    <p:sldId id="262" r:id="rId8"/>
    <p:sldId id="263" r:id="rId9"/>
    <p:sldId id="293" r:id="rId10"/>
    <p:sldId id="291" r:id="rId11"/>
    <p:sldId id="264" r:id="rId12"/>
    <p:sldId id="265" r:id="rId13"/>
    <p:sldId id="266" r:id="rId14"/>
    <p:sldId id="267" r:id="rId15"/>
    <p:sldId id="288" r:id="rId16"/>
    <p:sldId id="268" r:id="rId17"/>
    <p:sldId id="289" r:id="rId18"/>
    <p:sldId id="269" r:id="rId19"/>
    <p:sldId id="270" r:id="rId20"/>
    <p:sldId id="290" r:id="rId21"/>
    <p:sldId id="271" r:id="rId22"/>
    <p:sldId id="302" r:id="rId23"/>
    <p:sldId id="295" r:id="rId24"/>
    <p:sldId id="301" r:id="rId25"/>
    <p:sldId id="272" r:id="rId26"/>
    <p:sldId id="296" r:id="rId27"/>
    <p:sldId id="273" r:id="rId28"/>
    <p:sldId id="297" r:id="rId29"/>
    <p:sldId id="274" r:id="rId30"/>
    <p:sldId id="294" r:id="rId31"/>
    <p:sldId id="285" r:id="rId32"/>
    <p:sldId id="275" r:id="rId33"/>
    <p:sldId id="304" r:id="rId34"/>
    <p:sldId id="276" r:id="rId35"/>
    <p:sldId id="277" r:id="rId36"/>
    <p:sldId id="278" r:id="rId37"/>
    <p:sldId id="279" r:id="rId38"/>
    <p:sldId id="280" r:id="rId39"/>
    <p:sldId id="303" r:id="rId40"/>
    <p:sldId id="281" r:id="rId41"/>
    <p:sldId id="298" r:id="rId42"/>
    <p:sldId id="282" r:id="rId43"/>
    <p:sldId id="283" r:id="rId44"/>
    <p:sldId id="284" r:id="rId45"/>
    <p:sldId id="292" r:id="rId46"/>
    <p:sldId id="305" r:id="rId47"/>
    <p:sldId id="300" r:id="rId48"/>
    <p:sldId id="28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2" autoAdjust="0"/>
    <p:restoredTop sz="95297" autoAdjust="0"/>
  </p:normalViewPr>
  <p:slideViewPr>
    <p:cSldViewPr snapToGrid="0">
      <p:cViewPr varScale="1">
        <p:scale>
          <a:sx n="83" d="100"/>
          <a:sy n="83" d="100"/>
        </p:scale>
        <p:origin x="686" y="48"/>
      </p:cViewPr>
      <p:guideLst/>
    </p:cSldViewPr>
  </p:slideViewPr>
  <p:outlineViewPr>
    <p:cViewPr>
      <p:scale>
        <a:sx n="33" d="100"/>
        <a:sy n="33" d="100"/>
      </p:scale>
      <p:origin x="0" y="-2726"/>
    </p:cViewPr>
  </p:outlineViewPr>
  <p:notesTextViewPr>
    <p:cViewPr>
      <p:scale>
        <a:sx n="1" d="1"/>
        <a:sy n="1" d="1"/>
      </p:scale>
      <p:origin x="0" y="0"/>
    </p:cViewPr>
  </p:notesTextViewPr>
  <p:notesViewPr>
    <p:cSldViewPr snapToGrid="0">
      <p:cViewPr varScale="1">
        <p:scale>
          <a:sx n="66" d="100"/>
          <a:sy n="66" d="100"/>
        </p:scale>
        <p:origin x="2261"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D54BC-2CE4-40A1-A8FB-0E0C52B5072F}" type="datetimeFigureOut">
              <a:rPr lang="en-US" smtClean="0"/>
              <a:t>2/14/2019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373E8-D2D6-40D6-BFED-D7DC2F911FCD}" type="slidenum">
              <a:rPr lang="en-US" smtClean="0"/>
              <a:t>‹#›</a:t>
            </a:fld>
            <a:endParaRPr lang="en-US"/>
          </a:p>
        </p:txBody>
      </p:sp>
    </p:spTree>
    <p:extLst>
      <p:ext uri="{BB962C8B-B14F-4D97-AF65-F5344CB8AC3E}">
        <p14:creationId xmlns:p14="http://schemas.microsoft.com/office/powerpoint/2010/main" val="36355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plan for </a:t>
            </a:r>
            <a:r>
              <a:rPr lang="en-US" baseline="0" dirty="0" smtClean="0"/>
              <a:t>our time today.</a:t>
            </a:r>
            <a:r>
              <a:rPr lang="en-US" dirty="0" smtClean="0"/>
              <a:t> </a:t>
            </a:r>
            <a:r>
              <a:rPr lang="en-US" dirty="0" smtClean="0"/>
              <a:t>I want to briefly discuss how</a:t>
            </a:r>
            <a:r>
              <a:rPr lang="en-US" baseline="0" dirty="0" smtClean="0"/>
              <a:t> our agency is set up and  important </a:t>
            </a:r>
            <a:r>
              <a:rPr lang="en-US" baseline="0" dirty="0" smtClean="0"/>
              <a:t>contact info. </a:t>
            </a:r>
            <a:r>
              <a:rPr lang="en-US" baseline="0" dirty="0" smtClean="0"/>
              <a:t>Then we will focus on what the current most frequently written violations are to hopefully help you be proactive and prevent these at your facility.</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a:t>
            </a:fld>
            <a:endParaRPr lang="en-US" dirty="0"/>
          </a:p>
        </p:txBody>
      </p:sp>
    </p:spTree>
    <p:extLst>
      <p:ext uri="{BB962C8B-B14F-4D97-AF65-F5344CB8AC3E}">
        <p14:creationId xmlns:p14="http://schemas.microsoft.com/office/powerpoint/2010/main" val="376857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Equipment food contact and utensils</a:t>
            </a:r>
            <a:r>
              <a:rPr lang="en-US" baseline="0" dirty="0" smtClean="0"/>
              <a:t> nonfood contact clean.  This is one of our good retail practices/general sanitation violations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11</a:t>
            </a:fld>
            <a:endParaRPr lang="en-US"/>
          </a:p>
        </p:txBody>
      </p:sp>
    </p:spTree>
    <p:extLst>
      <p:ext uri="{BB962C8B-B14F-4D97-AF65-F5344CB8AC3E}">
        <p14:creationId xmlns:p14="http://schemas.microsoft.com/office/powerpoint/2010/main" val="1712142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&amp; #3 come from the same code reference dealing with cleaning. Here we have pizza pans that are quite dirty. And while the pan will be heated up to most likely kill any bacteria concerns the food contact surfaces still need to be maintained. Another example of this would be keeping the Interior of ice machine clean.</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12</a:t>
            </a:fld>
            <a:endParaRPr lang="en-US"/>
          </a:p>
        </p:txBody>
      </p:sp>
    </p:spTree>
    <p:extLst>
      <p:ext uri="{BB962C8B-B14F-4D97-AF65-F5344CB8AC3E}">
        <p14:creationId xmlns:p14="http://schemas.microsoft.com/office/powerpoint/2010/main" val="138580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required to have a method available to test your sanitizer. Most</a:t>
            </a:r>
            <a:r>
              <a:rPr lang="en-US" baseline="0" dirty="0" smtClean="0"/>
              <a:t> common sanitizers used include </a:t>
            </a:r>
            <a:r>
              <a:rPr lang="en-US" dirty="0" smtClean="0"/>
              <a:t>Chlorine,  (bleach), ammonia (pH), </a:t>
            </a:r>
            <a:r>
              <a:rPr lang="en-US" dirty="0" smtClean="0"/>
              <a:t>iodine</a:t>
            </a:r>
            <a:r>
              <a:rPr lang="en-US" baseline="0" dirty="0" smtClean="0"/>
              <a:t> &amp; hot water</a:t>
            </a:r>
            <a:r>
              <a:rPr lang="en-US" dirty="0" smtClean="0"/>
              <a:t>. </a:t>
            </a:r>
            <a:r>
              <a:rPr lang="en-US" dirty="0" smtClean="0"/>
              <a:t>The picture shows some</a:t>
            </a:r>
            <a:r>
              <a:rPr lang="en-US" baseline="0" dirty="0" smtClean="0"/>
              <a:t> of the test papers used. Your will need to have the specific testing method for your sanitizer. You can’t test ammonia with chlorine test strips.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13</a:t>
            </a:fld>
            <a:endParaRPr lang="en-US"/>
          </a:p>
        </p:txBody>
      </p:sp>
    </p:spTree>
    <p:extLst>
      <p:ext uri="{BB962C8B-B14F-4D97-AF65-F5344CB8AC3E}">
        <p14:creationId xmlns:p14="http://schemas.microsoft.com/office/powerpoint/2010/main" val="308315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a:t>
            </a:r>
            <a:r>
              <a:rPr lang="en-US" baseline="30000" dirty="0" smtClean="0"/>
              <a:t>th</a:t>
            </a:r>
            <a:r>
              <a:rPr lang="en-US" dirty="0" smtClean="0"/>
              <a:t> most common violation is </a:t>
            </a:r>
            <a:r>
              <a:rPr lang="en-US" dirty="0" smtClean="0"/>
              <a:t>date marking</a:t>
            </a:r>
            <a:r>
              <a:rPr lang="en-US" dirty="0" smtClean="0"/>
              <a:t>. All</a:t>
            </a:r>
            <a:r>
              <a:rPr lang="en-US" baseline="0" dirty="0" smtClean="0"/>
              <a:t> TCS food must be dated. So, typically when an inspector looks in a cooler they are expecting to see food with dates on it. Not only does the food need a date but the employees must also understand what that date means. Is it a discard date or a prep date?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14</a:t>
            </a:fld>
            <a:endParaRPr lang="en-US"/>
          </a:p>
        </p:txBody>
      </p:sp>
    </p:spTree>
    <p:extLst>
      <p:ext uri="{BB962C8B-B14F-4D97-AF65-F5344CB8AC3E}">
        <p14:creationId xmlns:p14="http://schemas.microsoft.com/office/powerpoint/2010/main" val="812485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common date marking questions we get as inspectors: Yes, milk</a:t>
            </a:r>
            <a:r>
              <a:rPr lang="en-US" baseline="0" dirty="0" smtClean="0"/>
              <a:t> must have a DM we cannot go by the sell by or use by date. Commercially processed salads are exempt from a 7 day </a:t>
            </a:r>
            <a:r>
              <a:rPr lang="en-US" baseline="0" dirty="0" err="1" smtClean="0"/>
              <a:t>datemark</a:t>
            </a:r>
            <a:r>
              <a:rPr lang="en-US" baseline="0" dirty="0" smtClean="0"/>
              <a:t> – you may use the processing date on the container provided by the manufacture. Any method is acceptable as long as all employees understand it.</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15</a:t>
            </a:fld>
            <a:endParaRPr lang="en-US"/>
          </a:p>
        </p:txBody>
      </p:sp>
    </p:spTree>
    <p:extLst>
      <p:ext uri="{BB962C8B-B14F-4D97-AF65-F5344CB8AC3E}">
        <p14:creationId xmlns:p14="http://schemas.microsoft.com/office/powerpoint/2010/main" val="2531800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a:t>
            </a:r>
            <a:r>
              <a:rPr lang="en-US" baseline="0" dirty="0" smtClean="0"/>
              <a:t> for this requirement is the concern we also see in this picture. The raw beef is being stored above a food item that may be ready-to-eat</a:t>
            </a:r>
            <a:r>
              <a:rPr lang="en-US" baseline="0" dirty="0" smtClean="0"/>
              <a:t>. We want you to think of food storage in order of cook temperatures.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16</a:t>
            </a:fld>
            <a:endParaRPr lang="en-US"/>
          </a:p>
        </p:txBody>
      </p:sp>
    </p:spTree>
    <p:extLst>
      <p:ext uri="{BB962C8B-B14F-4D97-AF65-F5344CB8AC3E}">
        <p14:creationId xmlns:p14="http://schemas.microsoft.com/office/powerpoint/2010/main" val="79931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remember stacking order by cook temperature like</a:t>
            </a:r>
            <a:r>
              <a:rPr lang="en-US" baseline="0" dirty="0" smtClean="0"/>
              <a:t> this handout shows or think RTE always on top, then swim, walk, fly</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17</a:t>
            </a:fld>
            <a:endParaRPr lang="en-US"/>
          </a:p>
        </p:txBody>
      </p:sp>
    </p:spTree>
    <p:extLst>
      <p:ext uri="{BB962C8B-B14F-4D97-AF65-F5344CB8AC3E}">
        <p14:creationId xmlns:p14="http://schemas.microsoft.com/office/powerpoint/2010/main" val="2621350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restaurants</a:t>
            </a:r>
            <a:r>
              <a:rPr lang="en-US" baseline="0" dirty="0" smtClean="0"/>
              <a:t> get pretty dirty following a busy lunch or dinner service and that is fine</a:t>
            </a:r>
            <a:r>
              <a:rPr lang="en-US" baseline="0" dirty="0" smtClean="0"/>
              <a:t>. But you need to make sure that you have a system, man power in place to get caught up after the lunch or dinner rush.</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18</a:t>
            </a:fld>
            <a:endParaRPr lang="en-US"/>
          </a:p>
        </p:txBody>
      </p:sp>
    </p:spTree>
    <p:extLst>
      <p:ext uri="{BB962C8B-B14F-4D97-AF65-F5344CB8AC3E}">
        <p14:creationId xmlns:p14="http://schemas.microsoft.com/office/powerpoint/2010/main" val="1295836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sign to remind</a:t>
            </a:r>
            <a:r>
              <a:rPr lang="en-US" baseline="0" dirty="0" smtClean="0"/>
              <a:t> employees to wash their hands at all designated hand wash sinks.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19</a:t>
            </a:fld>
            <a:endParaRPr lang="en-US"/>
          </a:p>
        </p:txBody>
      </p:sp>
    </p:spTree>
    <p:extLst>
      <p:ext uri="{BB962C8B-B14F-4D97-AF65-F5344CB8AC3E}">
        <p14:creationId xmlns:p14="http://schemas.microsoft.com/office/powerpoint/2010/main" val="2337365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official code </a:t>
            </a:r>
            <a:r>
              <a:rPr lang="en-US" dirty="0" smtClean="0"/>
              <a:t>language for this violation</a:t>
            </a:r>
            <a:r>
              <a:rPr lang="en-US" baseline="0" dirty="0" smtClean="0"/>
              <a:t> </a:t>
            </a:r>
            <a:r>
              <a:rPr lang="en-US" baseline="0" dirty="0" smtClean="0"/>
              <a:t>and more sign options.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20</a:t>
            </a:fld>
            <a:endParaRPr lang="en-US"/>
          </a:p>
        </p:txBody>
      </p:sp>
    </p:spTree>
    <p:extLst>
      <p:ext uri="{BB962C8B-B14F-4D97-AF65-F5344CB8AC3E}">
        <p14:creationId xmlns:p14="http://schemas.microsoft.com/office/powerpoint/2010/main" val="108044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Retail</a:t>
            </a:r>
            <a:r>
              <a:rPr lang="en-US" baseline="0" dirty="0" smtClean="0"/>
              <a:t> licenses are issued by the Department of Agriculture, Trade and Consumer Protection or by an agent of the department such as a local, city or county health department.</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a:t>
            </a:fld>
            <a:endParaRPr lang="en-US" dirty="0"/>
          </a:p>
        </p:txBody>
      </p:sp>
    </p:spTree>
    <p:extLst>
      <p:ext uri="{BB962C8B-B14F-4D97-AF65-F5344CB8AC3E}">
        <p14:creationId xmlns:p14="http://schemas.microsoft.com/office/powerpoint/2010/main" val="3797100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smtClean="0"/>
              <a:t>9th </a:t>
            </a:r>
            <a:r>
              <a:rPr lang="en-US" baseline="0" dirty="0" smtClean="0"/>
              <a:t>most </a:t>
            </a:r>
            <a:r>
              <a:rPr lang="en-US" baseline="0" dirty="0" smtClean="0"/>
              <a:t>common </a:t>
            </a:r>
            <a:r>
              <a:rPr lang="en-US" baseline="0" dirty="0" smtClean="0"/>
              <a:t>violation also brings us to another knowledge </a:t>
            </a:r>
            <a:r>
              <a:rPr lang="en-US" baseline="0" dirty="0" smtClean="0"/>
              <a:t>check regarding sanitizer solutions. </a:t>
            </a:r>
            <a:r>
              <a:rPr lang="en-US" baseline="0" dirty="0" smtClean="0"/>
              <a:t>What is the concentration needed for mechanical sanitizing of dishes or utensils if you are using bleach?</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21</a:t>
            </a:fld>
            <a:endParaRPr lang="en-US"/>
          </a:p>
        </p:txBody>
      </p:sp>
    </p:spTree>
    <p:extLst>
      <p:ext uri="{BB962C8B-B14F-4D97-AF65-F5344CB8AC3E}">
        <p14:creationId xmlns:p14="http://schemas.microsoft.com/office/powerpoint/2010/main" val="3337956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a:t>
            </a:r>
            <a:r>
              <a:rPr lang="en-US" baseline="0" dirty="0" smtClean="0"/>
              <a:t> ppm chlorine/bleach. If you are manually washing and sanitizing dishes or Food Contact surfaces with bleach then it is 100ppm.  Notice the dark test strip, this shows a concentration of 200 plus ppm. More bleach is not better, it will not sanitize better, but it will cost </a:t>
            </a:r>
            <a:r>
              <a:rPr lang="en-US" baseline="0" dirty="0" smtClean="0"/>
              <a:t>you more </a:t>
            </a:r>
            <a:r>
              <a:rPr lang="en-US" baseline="0" dirty="0" smtClean="0"/>
              <a:t>since you are using more sanitizer.</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22</a:t>
            </a:fld>
            <a:endParaRPr lang="en-US"/>
          </a:p>
        </p:txBody>
      </p:sp>
    </p:spTree>
    <p:extLst>
      <p:ext uri="{BB962C8B-B14F-4D97-AF65-F5344CB8AC3E}">
        <p14:creationId xmlns:p14="http://schemas.microsoft.com/office/powerpoint/2010/main" val="3220673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remember i</a:t>
            </a:r>
            <a:r>
              <a:rPr lang="en-US" dirty="0" smtClean="0"/>
              <a:t>f you purchase your sanitizer from</a:t>
            </a:r>
            <a:r>
              <a:rPr lang="en-US" baseline="0" dirty="0" smtClean="0"/>
              <a:t> a store you must read the label to make sure it has instructions for how to mix it for use on FCS. It will all need to unscented. </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23</a:t>
            </a:fld>
            <a:endParaRPr lang="en-US" dirty="0"/>
          </a:p>
        </p:txBody>
      </p:sp>
    </p:spTree>
    <p:extLst>
      <p:ext uri="{BB962C8B-B14F-4D97-AF65-F5344CB8AC3E}">
        <p14:creationId xmlns:p14="http://schemas.microsoft.com/office/powerpoint/2010/main" val="1857783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more pictures of sanitizer test strips - Most common: Ammonia Chloride</a:t>
            </a:r>
            <a:r>
              <a:rPr lang="en-US" baseline="0" dirty="0" smtClean="0"/>
              <a:t> and Bleach</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24</a:t>
            </a:fld>
            <a:endParaRPr lang="en-US"/>
          </a:p>
        </p:txBody>
      </p:sp>
    </p:spTree>
    <p:extLst>
      <p:ext uri="{BB962C8B-B14F-4D97-AF65-F5344CB8AC3E}">
        <p14:creationId xmlns:p14="http://schemas.microsoft.com/office/powerpoint/2010/main" val="2671709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10</a:t>
            </a:r>
            <a:r>
              <a:rPr lang="en-US" baseline="30000" dirty="0" smtClean="0"/>
              <a:t>th</a:t>
            </a:r>
            <a:r>
              <a:rPr lang="en-US" dirty="0" smtClean="0"/>
              <a:t> place we have improper storage of in-use</a:t>
            </a:r>
            <a:r>
              <a:rPr lang="en-US" baseline="0" dirty="0" smtClean="0"/>
              <a:t> utensils.  These pictures actually show proper storage techniques. What we don’t want to see are utensils laying beside foods or on counter tops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25</a:t>
            </a:fld>
            <a:endParaRPr lang="en-US"/>
          </a:p>
        </p:txBody>
      </p:sp>
    </p:spTree>
    <p:extLst>
      <p:ext uri="{BB962C8B-B14F-4D97-AF65-F5344CB8AC3E}">
        <p14:creationId xmlns:p14="http://schemas.microsoft.com/office/powerpoint/2010/main" val="857823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latin typeface="Helvetica-Bold"/>
              </a:rPr>
              <a:t>Here</a:t>
            </a:r>
            <a:r>
              <a:rPr lang="en-US" b="0" baseline="0" dirty="0" smtClean="0">
                <a:latin typeface="Helvetica-Bold"/>
              </a:rPr>
              <a:t> is the code citation: store the utensils in the food, on a clean and sanitized surface, for ice cream scoops they are typically stored in running water, at the same temperature of the food the utensil is serving.</a:t>
            </a:r>
            <a:endParaRPr lang="en-US" b="0" dirty="0" smtClean="0">
              <a:latin typeface="Helvetica-Bold"/>
            </a:endParaRPr>
          </a:p>
        </p:txBody>
      </p:sp>
      <p:sp>
        <p:nvSpPr>
          <p:cNvPr id="4" name="Slide Number Placeholder 3"/>
          <p:cNvSpPr>
            <a:spLocks noGrp="1"/>
          </p:cNvSpPr>
          <p:nvPr>
            <p:ph type="sldNum" sz="quarter" idx="10"/>
          </p:nvPr>
        </p:nvSpPr>
        <p:spPr/>
        <p:txBody>
          <a:bodyPr/>
          <a:lstStyle/>
          <a:p>
            <a:fld id="{800373E8-D2D6-40D6-BFED-D7DC2F911FCD}" type="slidenum">
              <a:rPr lang="en-US" smtClean="0"/>
              <a:t>26</a:t>
            </a:fld>
            <a:endParaRPr lang="en-US" dirty="0"/>
          </a:p>
        </p:txBody>
      </p:sp>
    </p:spTree>
    <p:extLst>
      <p:ext uri="{BB962C8B-B14F-4D97-AF65-F5344CB8AC3E}">
        <p14:creationId xmlns:p14="http://schemas.microsoft.com/office/powerpoint/2010/main" val="123937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is Equipment </a:t>
            </a:r>
            <a:r>
              <a:rPr lang="en-US" dirty="0" smtClean="0"/>
              <a:t>in good</a:t>
            </a:r>
            <a:r>
              <a:rPr lang="en-US" baseline="0" dirty="0" smtClean="0"/>
              <a:t> Repair. T</a:t>
            </a:r>
            <a:r>
              <a:rPr lang="en-US" dirty="0" smtClean="0"/>
              <a:t>his is a very broad</a:t>
            </a:r>
            <a:r>
              <a:rPr lang="en-US" baseline="0" dirty="0" smtClean="0"/>
              <a:t> code reference. Examples of concerns would be a cracked microwave interior, torn gaskets, doors that do not close properly.</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27</a:t>
            </a:fld>
            <a:endParaRPr lang="en-US" dirty="0"/>
          </a:p>
        </p:txBody>
      </p:sp>
    </p:spTree>
    <p:extLst>
      <p:ext uri="{BB962C8B-B14F-4D97-AF65-F5344CB8AC3E}">
        <p14:creationId xmlns:p14="http://schemas.microsoft.com/office/powerpoint/2010/main" val="324500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reference includes parts 1 &amp; 2 we also</a:t>
            </a:r>
            <a:r>
              <a:rPr lang="en-US" baseline="0" dirty="0" smtClean="0"/>
              <a:t> want to consider the composition of the equipment and </a:t>
            </a:r>
            <a:r>
              <a:rPr lang="en-US" baseline="0" dirty="0" smtClean="0"/>
              <a:t>ask is </a:t>
            </a:r>
            <a:r>
              <a:rPr lang="en-US" baseline="0" dirty="0" smtClean="0"/>
              <a:t>it durable, smooth, easy to clean. In the picture  you see a copper mug – the concern with copper is </a:t>
            </a:r>
            <a:r>
              <a:rPr lang="en-US" baseline="0" dirty="0" smtClean="0"/>
              <a:t>leaching </a:t>
            </a:r>
            <a:r>
              <a:rPr lang="en-US" baseline="0" dirty="0" smtClean="0"/>
              <a:t>by acidic drinks. So we want to consider what type of food/drink will be in the copper </a:t>
            </a:r>
            <a:r>
              <a:rPr lang="en-US" baseline="0" dirty="0" smtClean="0"/>
              <a:t>mug of is </a:t>
            </a:r>
            <a:r>
              <a:rPr lang="en-US" baseline="0" dirty="0" smtClean="0"/>
              <a:t>the interior of the mug lined.</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28</a:t>
            </a:fld>
            <a:endParaRPr lang="en-US"/>
          </a:p>
        </p:txBody>
      </p:sp>
    </p:spTree>
    <p:extLst>
      <p:ext uri="{BB962C8B-B14F-4D97-AF65-F5344CB8AC3E}">
        <p14:creationId xmlns:p14="http://schemas.microsoft.com/office/powerpoint/2010/main" val="215387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restaurants</a:t>
            </a:r>
            <a:r>
              <a:rPr lang="en-US" baseline="0" dirty="0" smtClean="0"/>
              <a:t> and retail establishments serving food are required to have a minimum of 1 CFM on staff. The certificate is required to be posted in public view and it expires 5 years from the exam date.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29</a:t>
            </a:fld>
            <a:endParaRPr lang="en-US"/>
          </a:p>
        </p:txBody>
      </p:sp>
    </p:spTree>
    <p:extLst>
      <p:ext uri="{BB962C8B-B14F-4D97-AF65-F5344CB8AC3E}">
        <p14:creationId xmlns:p14="http://schemas.microsoft.com/office/powerpoint/2010/main" val="1830475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a:t>
            </a:r>
            <a:r>
              <a:rPr lang="en-US" baseline="0" dirty="0" smtClean="0"/>
              <a:t> an example of one type of CFM certificate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30</a:t>
            </a:fld>
            <a:endParaRPr lang="en-US"/>
          </a:p>
        </p:txBody>
      </p:sp>
    </p:spTree>
    <p:extLst>
      <p:ext uri="{BB962C8B-B14F-4D97-AF65-F5344CB8AC3E}">
        <p14:creationId xmlns:p14="http://schemas.microsoft.com/office/powerpoint/2010/main" val="300063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breakdown of our section within DATCP. You as a campground/restaurant owner will work mainly with Retail and Rec Safety and our licensing section.</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a:t>
            </a:fld>
            <a:endParaRPr lang="en-US" dirty="0"/>
          </a:p>
        </p:txBody>
      </p:sp>
    </p:spTree>
    <p:extLst>
      <p:ext uri="{BB962C8B-B14F-4D97-AF65-F5344CB8AC3E}">
        <p14:creationId xmlns:p14="http://schemas.microsoft.com/office/powerpoint/2010/main" val="3834166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directory of </a:t>
            </a:r>
            <a:r>
              <a:rPr lang="en-US" dirty="0" smtClean="0"/>
              <a:t>people/businesses </a:t>
            </a:r>
            <a:r>
              <a:rPr lang="en-US" dirty="0" smtClean="0"/>
              <a:t>that teach the CFM course </a:t>
            </a:r>
            <a:r>
              <a:rPr lang="en-US" dirty="0" smtClean="0"/>
              <a:t>online at the DATCP website or just google</a:t>
            </a:r>
            <a:r>
              <a:rPr lang="en-US" baseline="0" dirty="0" smtClean="0"/>
              <a:t> WI CFM</a:t>
            </a:r>
            <a:r>
              <a:rPr lang="en-US" dirty="0" smtClean="0"/>
              <a:t>. </a:t>
            </a:r>
            <a:r>
              <a:rPr lang="en-US" dirty="0" smtClean="0"/>
              <a:t>In addition</a:t>
            </a:r>
            <a:r>
              <a:rPr lang="en-US" baseline="0" dirty="0" smtClean="0"/>
              <a:t> you will find information on the small operators course. This is available to businesses that have 5 or fewer food employees and in order to qualify you must also take the “full” CFM course/exam first. Then 5 years later at expiration time you would be able to take the small operators course.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31</a:t>
            </a:fld>
            <a:endParaRPr lang="en-US"/>
          </a:p>
        </p:txBody>
      </p:sp>
    </p:spTree>
    <p:extLst>
      <p:ext uri="{BB962C8B-B14F-4D97-AF65-F5344CB8AC3E}">
        <p14:creationId xmlns:p14="http://schemas.microsoft.com/office/powerpoint/2010/main" val="3587210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disposition - When is this marked as</a:t>
            </a:r>
            <a:r>
              <a:rPr lang="en-US" baseline="0" dirty="0" smtClean="0"/>
              <a:t> a violation</a:t>
            </a:r>
            <a:r>
              <a:rPr lang="en-US" baseline="0" dirty="0" smtClean="0"/>
              <a:t>? To put it simply it will be marked out during an inspection if there is a TCS food with </a:t>
            </a:r>
            <a:r>
              <a:rPr lang="en-US" dirty="0" smtClean="0"/>
              <a:t>No Date </a:t>
            </a:r>
            <a:r>
              <a:rPr lang="en-US" dirty="0" smtClean="0"/>
              <a:t>Mark</a:t>
            </a:r>
            <a:r>
              <a:rPr lang="en-US" baseline="0" dirty="0" smtClean="0"/>
              <a:t> </a:t>
            </a:r>
            <a:r>
              <a:rPr lang="en-US" baseline="0" smtClean="0"/>
              <a:t>or y </a:t>
            </a:r>
            <a:r>
              <a:rPr lang="en-US" smtClean="0"/>
              <a:t>ou </a:t>
            </a:r>
            <a:r>
              <a:rPr lang="en-US" dirty="0" smtClean="0"/>
              <a:t>have exceeded</a:t>
            </a:r>
            <a:r>
              <a:rPr lang="en-US" baseline="0" dirty="0" smtClean="0"/>
              <a:t> the 7 allowable days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32</a:t>
            </a:fld>
            <a:endParaRPr lang="en-US"/>
          </a:p>
        </p:txBody>
      </p:sp>
    </p:spTree>
    <p:extLst>
      <p:ext uri="{BB962C8B-B14F-4D97-AF65-F5344CB8AC3E}">
        <p14:creationId xmlns:p14="http://schemas.microsoft.com/office/powerpoint/2010/main" val="2914551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7</a:t>
            </a:r>
            <a:r>
              <a:rPr lang="en-US" baseline="30000" dirty="0" smtClean="0"/>
              <a:t>th</a:t>
            </a:r>
            <a:r>
              <a:rPr lang="en-US" dirty="0" smtClean="0"/>
              <a:t>. Always use the date from the oldest ingredient</a:t>
            </a:r>
            <a:r>
              <a:rPr lang="en-US" baseline="0" dirty="0" smtClean="0"/>
              <a:t> to determine the expiration date.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33</a:t>
            </a:fld>
            <a:endParaRPr lang="en-US"/>
          </a:p>
        </p:txBody>
      </p:sp>
    </p:spTree>
    <p:extLst>
      <p:ext uri="{BB962C8B-B14F-4D97-AF65-F5344CB8AC3E}">
        <p14:creationId xmlns:p14="http://schemas.microsoft.com/office/powerpoint/2010/main" val="2662738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There</a:t>
            </a:r>
            <a:r>
              <a:rPr lang="en-US" sz="1200" baseline="0" dirty="0" smtClean="0"/>
              <a:t> must be an approved method for drying hands at all hand wash sinks. This could be a dispenser like you see in the picture, a roll of paper towels, or the forced air hand dryers.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34</a:t>
            </a:fld>
            <a:endParaRPr lang="en-US"/>
          </a:p>
        </p:txBody>
      </p:sp>
    </p:spTree>
    <p:extLst>
      <p:ext uri="{BB962C8B-B14F-4D97-AF65-F5344CB8AC3E}">
        <p14:creationId xmlns:p14="http://schemas.microsoft.com/office/powerpoint/2010/main" val="1636836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the  </a:t>
            </a:r>
            <a:r>
              <a:rPr lang="en-US" baseline="0" dirty="0" smtClean="0"/>
              <a:t>interior of microwave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35</a:t>
            </a:fld>
            <a:endParaRPr lang="en-US"/>
          </a:p>
        </p:txBody>
      </p:sp>
    </p:spTree>
    <p:extLst>
      <p:ext uri="{BB962C8B-B14F-4D97-AF65-F5344CB8AC3E}">
        <p14:creationId xmlns:p14="http://schemas.microsoft.com/office/powerpoint/2010/main" val="3167722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coolers</a:t>
            </a:r>
            <a:r>
              <a:rPr lang="en-US" baseline="0" dirty="0" smtClean="0"/>
              <a:t> or hot holding units must have a thermometer internally or externally mounted.</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36</a:t>
            </a:fld>
            <a:endParaRPr lang="en-US"/>
          </a:p>
        </p:txBody>
      </p:sp>
    </p:spTree>
    <p:extLst>
      <p:ext uri="{BB962C8B-B14F-4D97-AF65-F5344CB8AC3E}">
        <p14:creationId xmlns:p14="http://schemas.microsoft.com/office/powerpoint/2010/main" val="3933322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concern in this picture?</a:t>
            </a:r>
            <a:r>
              <a:rPr lang="en-US" baseline="0" dirty="0" smtClean="0"/>
              <a:t> </a:t>
            </a:r>
            <a:r>
              <a:rPr lang="en-US" baseline="0" dirty="0" smtClean="0"/>
              <a:t> (ARROW) Wiping </a:t>
            </a:r>
            <a:r>
              <a:rPr lang="en-US" baseline="0" dirty="0" smtClean="0"/>
              <a:t>cloths must be stored IN the sanitizer between uses, No wet wiping </a:t>
            </a:r>
            <a:r>
              <a:rPr lang="en-US" baseline="0" dirty="0" smtClean="0"/>
              <a:t>cloths should </a:t>
            </a:r>
            <a:r>
              <a:rPr lang="en-US" baseline="0" dirty="0" smtClean="0"/>
              <a:t>laying on counter tops.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37</a:t>
            </a:fld>
            <a:endParaRPr lang="en-US"/>
          </a:p>
        </p:txBody>
      </p:sp>
    </p:spTree>
    <p:extLst>
      <p:ext uri="{BB962C8B-B14F-4D97-AF65-F5344CB8AC3E}">
        <p14:creationId xmlns:p14="http://schemas.microsoft.com/office/powerpoint/2010/main" val="396007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don’t use your</a:t>
            </a:r>
            <a:r>
              <a:rPr lang="en-US" baseline="0" dirty="0" smtClean="0"/>
              <a:t> </a:t>
            </a:r>
            <a:r>
              <a:rPr lang="en-US" baseline="0" dirty="0" smtClean="0"/>
              <a:t>hand wash </a:t>
            </a:r>
            <a:r>
              <a:rPr lang="en-US" baseline="0" dirty="0" smtClean="0"/>
              <a:t>sink to store dirty dishes or personal items. Don’t block access to a sink with a garbage can, work table etc.</a:t>
            </a:r>
          </a:p>
        </p:txBody>
      </p:sp>
      <p:sp>
        <p:nvSpPr>
          <p:cNvPr id="4" name="Slide Number Placeholder 3"/>
          <p:cNvSpPr>
            <a:spLocks noGrp="1"/>
          </p:cNvSpPr>
          <p:nvPr>
            <p:ph type="sldNum" sz="quarter" idx="10"/>
          </p:nvPr>
        </p:nvSpPr>
        <p:spPr/>
        <p:txBody>
          <a:bodyPr/>
          <a:lstStyle/>
          <a:p>
            <a:fld id="{800373E8-D2D6-40D6-BFED-D7DC2F911FCD}" type="slidenum">
              <a:rPr lang="en-US" smtClean="0"/>
              <a:t>38</a:t>
            </a:fld>
            <a:endParaRPr lang="en-US"/>
          </a:p>
        </p:txBody>
      </p:sp>
    </p:spTree>
    <p:extLst>
      <p:ext uri="{BB962C8B-B14F-4D97-AF65-F5344CB8AC3E}">
        <p14:creationId xmlns:p14="http://schemas.microsoft.com/office/powerpoint/2010/main" val="1764782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leads us</a:t>
            </a:r>
            <a:r>
              <a:rPr lang="en-US" baseline="0" dirty="0" smtClean="0"/>
              <a:t> into the 19</a:t>
            </a:r>
            <a:r>
              <a:rPr lang="en-US" baseline="30000" dirty="0" smtClean="0"/>
              <a:t>th</a:t>
            </a:r>
            <a:r>
              <a:rPr lang="en-US" baseline="0" dirty="0" smtClean="0"/>
              <a:t> most commonly written violation – When to wash hands. From the code reference I have posted here you will see you must wash your hands quite often during a work </a:t>
            </a:r>
            <a:r>
              <a:rPr lang="en-US" baseline="0" dirty="0" smtClean="0"/>
              <a:t>day, including after using the restroom, touching your hair, handling dirty equipment or service animals.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40</a:t>
            </a:fld>
            <a:endParaRPr lang="en-US"/>
          </a:p>
        </p:txBody>
      </p:sp>
    </p:spTree>
    <p:extLst>
      <p:ext uri="{BB962C8B-B14F-4D97-AF65-F5344CB8AC3E}">
        <p14:creationId xmlns:p14="http://schemas.microsoft.com/office/powerpoint/2010/main" val="1003104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list of when to wash continues -  to prevent cross-contamination,</a:t>
            </a:r>
            <a:r>
              <a:rPr lang="en-US" baseline="0" dirty="0" smtClean="0"/>
              <a:t> when switching from raw to RTE foods; here’s our knowledge check answer – before putting gloves &amp; of course any other activity you might do that could contaminate your hands.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41</a:t>
            </a:fld>
            <a:endParaRPr lang="en-US"/>
          </a:p>
        </p:txBody>
      </p:sp>
    </p:spTree>
    <p:extLst>
      <p:ext uri="{BB962C8B-B14F-4D97-AF65-F5344CB8AC3E}">
        <p14:creationId xmlns:p14="http://schemas.microsoft.com/office/powerpoint/2010/main" val="283409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questions regarding your current license or to obtain a license you need to contact your local health department or DATCP. For any questions you can always contact your local health department or the retail specialists. Complaints can again be filed with your local health department or the DATCP complaints mailbox.</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5</a:t>
            </a:fld>
            <a:endParaRPr lang="en-US" dirty="0"/>
          </a:p>
        </p:txBody>
      </p:sp>
    </p:spTree>
    <p:extLst>
      <p:ext uri="{BB962C8B-B14F-4D97-AF65-F5344CB8AC3E}">
        <p14:creationId xmlns:p14="http://schemas.microsoft.com/office/powerpoint/2010/main" val="428539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lights</a:t>
            </a:r>
            <a:r>
              <a:rPr lang="en-US" baseline="0" dirty="0" smtClean="0"/>
              <a:t> in food production, storage areas must be shielded or shatterproof.</a:t>
            </a:r>
            <a:endParaRPr lang="en-US" dirty="0" smtClean="0"/>
          </a:p>
          <a:p>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42</a:t>
            </a:fld>
            <a:endParaRPr lang="en-US"/>
          </a:p>
        </p:txBody>
      </p:sp>
    </p:spTree>
    <p:extLst>
      <p:ext uri="{BB962C8B-B14F-4D97-AF65-F5344CB8AC3E}">
        <p14:creationId xmlns:p14="http://schemas.microsoft.com/office/powerpoint/2010/main" val="1579331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soap must be provided at all hand</a:t>
            </a:r>
            <a:r>
              <a:rPr lang="en-US" baseline="0" dirty="0" smtClean="0"/>
              <a:t> wash sinks. It does not need to be permanently mounted, but must be provided</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43</a:t>
            </a:fld>
            <a:endParaRPr lang="en-US"/>
          </a:p>
        </p:txBody>
      </p:sp>
    </p:spTree>
    <p:extLst>
      <p:ext uri="{BB962C8B-B14F-4D97-AF65-F5344CB8AC3E}">
        <p14:creationId xmlns:p14="http://schemas.microsoft.com/office/powerpoint/2010/main" val="226569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violation I want to cover is labeling. In the pictures here you can see there are different items with no labels? These would both be marked as a violation during an inspection. The squeeze bottles do not bear a common name label so employees are aware what is in them and the packaged, grab n go baked goods have no label on them either. So, what is </a:t>
            </a:r>
            <a:r>
              <a:rPr lang="en-US" baseline="0" dirty="0" smtClean="0"/>
              <a:t>exactly required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44</a:t>
            </a:fld>
            <a:endParaRPr lang="en-US"/>
          </a:p>
        </p:txBody>
      </p:sp>
    </p:spTree>
    <p:extLst>
      <p:ext uri="{BB962C8B-B14F-4D97-AF65-F5344CB8AC3E}">
        <p14:creationId xmlns:p14="http://schemas.microsoft.com/office/powerpoint/2010/main" val="207638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foods, squeeze bottles, working containers must have a common name label to prevent confusion or cross contamination</a:t>
            </a:r>
            <a:r>
              <a:rPr lang="en-US" baseline="0" dirty="0" smtClean="0"/>
              <a:t>. Why do they need a label?  </a:t>
            </a:r>
            <a:r>
              <a:rPr lang="en-US" baseline="0" dirty="0" smtClean="0"/>
              <a:t>I have 3 containers of white </a:t>
            </a:r>
            <a:r>
              <a:rPr lang="en-US" baseline="0" dirty="0" smtClean="0"/>
              <a:t>power. </a:t>
            </a:r>
            <a:r>
              <a:rPr lang="en-US" baseline="0" dirty="0" smtClean="0"/>
              <a:t>One is flour, one is powdered sugar and one is rat poison.  Does anyone here feel confident they know which one is the poison? This is why labeling in a kitchen setting is so important. Next we have foods that are packaged for customers to purchase. If food is packaged, which can simply mean wrapped in plastic wrap for a customer to grab n go then a label is required. </a:t>
            </a:r>
            <a:r>
              <a:rPr lang="en-US" baseline="0" dirty="0" smtClean="0"/>
              <a:t>There </a:t>
            </a:r>
            <a:r>
              <a:rPr lang="en-US" baseline="0" dirty="0" smtClean="0"/>
              <a:t>are 5 parts to the label: the product name, ingredients listed in order of greatest to least, declaration of allergens if they are not clearly stated in the ingredient list, the quantity and the business name and address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45</a:t>
            </a:fld>
            <a:endParaRPr lang="en-US"/>
          </a:p>
        </p:txBody>
      </p:sp>
    </p:spTree>
    <p:extLst>
      <p:ext uri="{BB962C8B-B14F-4D97-AF65-F5344CB8AC3E}">
        <p14:creationId xmlns:p14="http://schemas.microsoft.com/office/powerpoint/2010/main" val="1944796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an example of a label:</a:t>
            </a:r>
            <a:r>
              <a:rPr lang="en-US" baseline="0" dirty="0" smtClean="0"/>
              <a:t> </a:t>
            </a:r>
            <a:r>
              <a:rPr lang="en-US" dirty="0" smtClean="0"/>
              <a:t>Product </a:t>
            </a:r>
            <a:r>
              <a:rPr lang="en-US" dirty="0" smtClean="0"/>
              <a:t>name.  Ingredient list.</a:t>
            </a:r>
            <a:r>
              <a:rPr lang="en-US" baseline="0" dirty="0" smtClean="0"/>
              <a:t> From the list we see there are no allergens so a statement is not needed. Weight. Business name and address.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46</a:t>
            </a:fld>
            <a:endParaRPr lang="en-US"/>
          </a:p>
        </p:txBody>
      </p:sp>
    </p:spTree>
    <p:extLst>
      <p:ext uri="{BB962C8B-B14F-4D97-AF65-F5344CB8AC3E}">
        <p14:creationId xmlns:p14="http://schemas.microsoft.com/office/powerpoint/2010/main" val="4261134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the answer is yes.</a:t>
            </a:r>
            <a:r>
              <a:rPr lang="en-US" baseline="0" dirty="0" smtClean="0"/>
              <a:t> But here is your opportunity to ask more </a:t>
            </a:r>
            <a:r>
              <a:rPr lang="en-US" dirty="0" smtClean="0"/>
              <a:t>Questions?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47</a:t>
            </a:fld>
            <a:endParaRPr lang="en-US"/>
          </a:p>
        </p:txBody>
      </p:sp>
    </p:spTree>
    <p:extLst>
      <p:ext uri="{BB962C8B-B14F-4D97-AF65-F5344CB8AC3E}">
        <p14:creationId xmlns:p14="http://schemas.microsoft.com/office/powerpoint/2010/main" val="319757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determine</a:t>
            </a:r>
            <a:r>
              <a:rPr lang="en-US" baseline="0" dirty="0" smtClean="0"/>
              <a:t> the top violations </a:t>
            </a:r>
            <a:r>
              <a:rPr lang="en-US" dirty="0" smtClean="0"/>
              <a:t>I </a:t>
            </a:r>
            <a:r>
              <a:rPr lang="en-US" dirty="0" smtClean="0"/>
              <a:t>used inspection data from 2017. </a:t>
            </a:r>
            <a:r>
              <a:rPr lang="en-US" dirty="0" smtClean="0"/>
              <a:t>Our </a:t>
            </a:r>
            <a:r>
              <a:rPr lang="en-US" dirty="0" smtClean="0"/>
              <a:t>state staff alone completed</a:t>
            </a:r>
            <a:r>
              <a:rPr lang="en-US" baseline="0" dirty="0" smtClean="0"/>
              <a:t> over 5,000 </a:t>
            </a:r>
            <a:r>
              <a:rPr lang="en-US" baseline="0" dirty="0" smtClean="0"/>
              <a:t>inspections in 2017. </a:t>
            </a:r>
            <a:r>
              <a:rPr lang="en-US" baseline="0" dirty="0" smtClean="0"/>
              <a:t>I used data entered by both our state and agent </a:t>
            </a:r>
            <a:r>
              <a:rPr lang="en-US" baseline="0" dirty="0" smtClean="0"/>
              <a:t>inspectors into our Health Space inspection .</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6</a:t>
            </a:fld>
            <a:endParaRPr lang="en-US"/>
          </a:p>
        </p:txBody>
      </p:sp>
    </p:spTree>
    <p:extLst>
      <p:ext uri="{BB962C8B-B14F-4D97-AF65-F5344CB8AC3E}">
        <p14:creationId xmlns:p14="http://schemas.microsoft.com/office/powerpoint/2010/main" val="131539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is boring so I decided we should review</a:t>
            </a:r>
            <a:r>
              <a:rPr lang="en-US" baseline="0" dirty="0" smtClean="0"/>
              <a:t> the top 22 </a:t>
            </a:r>
            <a:r>
              <a:rPr lang="en-US" baseline="0" dirty="0" smtClean="0"/>
              <a:t>violations</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7</a:t>
            </a:fld>
            <a:endParaRPr lang="en-US" dirty="0"/>
          </a:p>
        </p:txBody>
      </p:sp>
    </p:spTree>
    <p:extLst>
      <p:ext uri="{BB962C8B-B14F-4D97-AF65-F5344CB8AC3E}">
        <p14:creationId xmlns:p14="http://schemas.microsoft.com/office/powerpoint/2010/main" val="393089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top vote getter for violation written most often is </a:t>
            </a:r>
            <a:r>
              <a:rPr lang="en-US" dirty="0" smtClean="0"/>
              <a:t>Improper</a:t>
            </a:r>
            <a:r>
              <a:rPr lang="en-US" baseline="0" dirty="0" smtClean="0"/>
              <a:t> cold holding. Like it says on the slide cold foods must be held at 41 degrees F or below. The temperature danger zone is 41 to 135. So that means cold food must be below 41 and hot foods above 135 – we don’t want anything in the middle.</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8</a:t>
            </a:fld>
            <a:endParaRPr lang="en-US"/>
          </a:p>
        </p:txBody>
      </p:sp>
    </p:spTree>
    <p:extLst>
      <p:ext uri="{BB962C8B-B14F-4D97-AF65-F5344CB8AC3E}">
        <p14:creationId xmlns:p14="http://schemas.microsoft.com/office/powerpoint/2010/main" val="56854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us to</a:t>
            </a:r>
            <a:r>
              <a:rPr lang="en-US" baseline="0" dirty="0" smtClean="0"/>
              <a:t> our first knowledge check.</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9</a:t>
            </a:fld>
            <a:endParaRPr lang="en-US"/>
          </a:p>
        </p:txBody>
      </p:sp>
    </p:spTree>
    <p:extLst>
      <p:ext uri="{BB962C8B-B14F-4D97-AF65-F5344CB8AC3E}">
        <p14:creationId xmlns:p14="http://schemas.microsoft.com/office/powerpoint/2010/main" val="243122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is it possible to safely</a:t>
            </a:r>
            <a:r>
              <a:rPr lang="en-US" baseline="0" dirty="0" smtClean="0"/>
              <a:t> hold a food out of temperature control? There are a couple of situations where this may occur. First, if you have an approval with your inspector to use time instead of temperature for control. For example, you hold sliced tomatoes out of your cooler over a busy period or at a </a:t>
            </a:r>
            <a:r>
              <a:rPr lang="en-US" baseline="0" dirty="0" smtClean="0"/>
              <a:t>buffet or </a:t>
            </a:r>
            <a:r>
              <a:rPr lang="en-US" baseline="0" dirty="0" smtClean="0"/>
              <a:t>you hold hot foods without added temperature control. If this is the case then you would hold those foods for 4 hours and then toss whatever is left. If you do this you must have a process  and approval </a:t>
            </a:r>
            <a:r>
              <a:rPr lang="en-US" baseline="0" dirty="0" smtClean="0"/>
              <a:t>in place </a:t>
            </a:r>
            <a:r>
              <a:rPr lang="en-US" baseline="0" dirty="0" smtClean="0"/>
              <a:t>with your inspector ahead of time. Otherwise, food may not be held at 41 degrees F or  below if it is in the cooling process. </a:t>
            </a:r>
            <a:endParaRPr lang="en-US" dirty="0"/>
          </a:p>
        </p:txBody>
      </p:sp>
      <p:sp>
        <p:nvSpPr>
          <p:cNvPr id="4" name="Slide Number Placeholder 3"/>
          <p:cNvSpPr>
            <a:spLocks noGrp="1"/>
          </p:cNvSpPr>
          <p:nvPr>
            <p:ph type="sldNum" sz="quarter" idx="10"/>
          </p:nvPr>
        </p:nvSpPr>
        <p:spPr/>
        <p:txBody>
          <a:bodyPr/>
          <a:lstStyle/>
          <a:p>
            <a:fld id="{800373E8-D2D6-40D6-BFED-D7DC2F911FCD}" type="slidenum">
              <a:rPr lang="en-US" smtClean="0"/>
              <a:t>10</a:t>
            </a:fld>
            <a:endParaRPr lang="en-US" dirty="0"/>
          </a:p>
        </p:txBody>
      </p:sp>
    </p:spTree>
    <p:extLst>
      <p:ext uri="{BB962C8B-B14F-4D97-AF65-F5344CB8AC3E}">
        <p14:creationId xmlns:p14="http://schemas.microsoft.com/office/powerpoint/2010/main" val="85701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5CD285-B69C-4FE8-9BCF-5694D894B190}"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180839588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148392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3255871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7822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2088915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B5CD285-B69C-4FE8-9BCF-5694D894B190}" type="datetimeFigureOut">
              <a:rPr lang="en-US" smtClean="0"/>
              <a:t>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226016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B5CD285-B69C-4FE8-9BCF-5694D894B190}" type="datetimeFigureOut">
              <a:rPr lang="en-US" smtClean="0"/>
              <a:t>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396506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5CD285-B69C-4FE8-9BCF-5694D894B190}"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176989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5CD285-B69C-4FE8-9BCF-5694D894B190}"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38943839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5CD285-B69C-4FE8-9BCF-5694D894B190}"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86179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5CD285-B69C-4FE8-9BCF-5694D894B190}" type="datetimeFigureOut">
              <a:rPr lang="en-US" smtClean="0"/>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33086493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82991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5CD285-B69C-4FE8-9BCF-5694D894B190}" type="datetimeFigureOut">
              <a:rPr lang="en-US" smtClean="0"/>
              <a:t>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95881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5CD285-B69C-4FE8-9BCF-5694D894B190}" type="datetimeFigureOut">
              <a:rPr lang="en-US" smtClean="0"/>
              <a:t>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371940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CD285-B69C-4FE8-9BCF-5694D894B190}" type="datetimeFigureOut">
              <a:rPr lang="en-US" smtClean="0"/>
              <a:t>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108219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228135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5CD285-B69C-4FE8-9BCF-5694D894B190}" type="datetimeFigureOut">
              <a:rPr lang="en-US" smtClean="0"/>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FCB55-040B-4AE5-BDEE-9C52CF2C5403}" type="slidenum">
              <a:rPr lang="en-US" smtClean="0"/>
              <a:t>‹#›</a:t>
            </a:fld>
            <a:endParaRPr lang="en-US"/>
          </a:p>
        </p:txBody>
      </p:sp>
    </p:spTree>
    <p:extLst>
      <p:ext uri="{BB962C8B-B14F-4D97-AF65-F5344CB8AC3E}">
        <p14:creationId xmlns:p14="http://schemas.microsoft.com/office/powerpoint/2010/main" val="288305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B5CD285-B69C-4FE8-9BCF-5694D894B190}" type="datetimeFigureOut">
              <a:rPr lang="en-US" smtClean="0"/>
              <a:t>2/14/2019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51FCB55-040B-4AE5-BDEE-9C52CF2C5403}" type="slidenum">
              <a:rPr lang="en-US" smtClean="0"/>
              <a:t>‹#›</a:t>
            </a:fld>
            <a:endParaRPr lang="en-US"/>
          </a:p>
        </p:txBody>
      </p:sp>
    </p:spTree>
    <p:extLst>
      <p:ext uri="{BB962C8B-B14F-4D97-AF65-F5344CB8AC3E}">
        <p14:creationId xmlns:p14="http://schemas.microsoft.com/office/powerpoint/2010/main" val="1668997822"/>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atcp.wi.gov/Documents/CFMCourseDirectory.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mailto:kara.paul@Wisconsin.gov"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Top Retail Food Violations</a:t>
            </a:r>
            <a:endParaRPr lang="en-US" dirty="0">
              <a:solidFill>
                <a:schemeClr val="accent2"/>
              </a:solidFill>
            </a:endParaRPr>
          </a:p>
        </p:txBody>
      </p:sp>
      <p:sp>
        <p:nvSpPr>
          <p:cNvPr id="3" name="Subtitle 2"/>
          <p:cNvSpPr>
            <a:spLocks noGrp="1"/>
          </p:cNvSpPr>
          <p:nvPr>
            <p:ph type="subTitle" idx="1"/>
          </p:nvPr>
        </p:nvSpPr>
        <p:spPr>
          <a:xfrm>
            <a:off x="1370693" y="3598339"/>
            <a:ext cx="9440034" cy="2676001"/>
          </a:xfrm>
        </p:spPr>
        <p:txBody>
          <a:bodyPr>
            <a:normAutofit lnSpcReduction="10000"/>
          </a:bodyPr>
          <a:lstStyle/>
          <a:p>
            <a:pPr algn="r"/>
            <a:r>
              <a:rPr lang="en-US" dirty="0"/>
              <a:t>	</a:t>
            </a:r>
            <a:r>
              <a:rPr lang="en-US" dirty="0" smtClean="0"/>
              <a:t>					</a:t>
            </a:r>
            <a:r>
              <a:rPr lang="en-US" dirty="0"/>
              <a:t>	</a:t>
            </a:r>
            <a:r>
              <a:rPr lang="en-US" dirty="0" smtClean="0"/>
              <a:t>			</a:t>
            </a:r>
          </a:p>
          <a:p>
            <a:pPr algn="r"/>
            <a:endParaRPr lang="en-US" sz="2600" dirty="0"/>
          </a:p>
          <a:p>
            <a:pPr algn="r"/>
            <a:r>
              <a:rPr lang="en-US" sz="2600" dirty="0" smtClean="0"/>
              <a:t>Kara L. Paul, MPA, RS</a:t>
            </a:r>
          </a:p>
          <a:p>
            <a:pPr algn="r"/>
            <a:r>
              <a:rPr lang="en-US" sz="2600" dirty="0"/>
              <a:t>	</a:t>
            </a:r>
            <a:r>
              <a:rPr lang="en-US" sz="2600" dirty="0" smtClean="0"/>
              <a:t>							      Retail Technical Specialist</a:t>
            </a:r>
          </a:p>
          <a:p>
            <a:pPr algn="r"/>
            <a:r>
              <a:rPr lang="en-US" sz="2600" dirty="0" smtClean="0"/>
              <a:t>Department of Agriculture, Trade &amp; Consumer Protection</a:t>
            </a:r>
            <a:endParaRPr lang="en-US" sz="2600" dirty="0"/>
          </a:p>
          <a:p>
            <a:endParaRPr lang="en-US" sz="2600" dirty="0" smtClean="0"/>
          </a:p>
          <a:p>
            <a:endParaRPr 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44055"/>
          <a:stretch/>
        </p:blipFill>
        <p:spPr bwMode="auto">
          <a:xfrm>
            <a:off x="313364" y="212437"/>
            <a:ext cx="11554691" cy="1145308"/>
          </a:xfrm>
          <a:prstGeom prst="rect">
            <a:avLst/>
          </a:prstGeom>
          <a:noFill/>
          <a:ln>
            <a:noFill/>
          </a:ln>
        </p:spPr>
      </p:pic>
    </p:spTree>
    <p:extLst>
      <p:ext uri="{BB962C8B-B14F-4D97-AF65-F5344CB8AC3E}">
        <p14:creationId xmlns:p14="http://schemas.microsoft.com/office/powerpoint/2010/main" val="1358874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1" y="639107"/>
            <a:ext cx="5934949" cy="313393"/>
          </a:xfrm>
        </p:spPr>
        <p:txBody>
          <a:bodyPr/>
          <a:lstStyle/>
          <a:p>
            <a:endParaRPr lang="en-US" sz="4000" dirty="0">
              <a:solidFill>
                <a:schemeClr val="accent1"/>
              </a:solidFill>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4992" r="24992"/>
          <a:stretch>
            <a:fillRect/>
          </a:stretch>
        </p:blipFill>
        <p:spPr>
          <a:xfrm>
            <a:off x="7405605" y="865302"/>
            <a:ext cx="3275751" cy="4731934"/>
          </a:xfrm>
        </p:spPr>
      </p:pic>
      <p:sp>
        <p:nvSpPr>
          <p:cNvPr id="4" name="Text Placeholder 3"/>
          <p:cNvSpPr>
            <a:spLocks noGrp="1"/>
          </p:cNvSpPr>
          <p:nvPr>
            <p:ph type="body" sz="half" idx="2"/>
          </p:nvPr>
        </p:nvSpPr>
        <p:spPr>
          <a:xfrm>
            <a:off x="913795" y="1190625"/>
            <a:ext cx="5934949" cy="5210175"/>
          </a:xfrm>
        </p:spPr>
        <p:txBody>
          <a:bodyPr>
            <a:noAutofit/>
          </a:bodyPr>
          <a:lstStyle/>
          <a:p>
            <a:pPr marL="285750" indent="-285750" algn="l">
              <a:buFont typeface="Wingdings" panose="05000000000000000000" pitchFamily="2" charset="2"/>
              <a:buChar char="t"/>
            </a:pPr>
            <a:r>
              <a:rPr lang="en-US" sz="2400" dirty="0" smtClean="0">
                <a:sym typeface="Wingdings" panose="05000000000000000000" pitchFamily="2" charset="2"/>
              </a:rPr>
              <a:t>Facility has a time as a public health control agreement in place with their licensing agency</a:t>
            </a:r>
          </a:p>
          <a:p>
            <a:pPr marL="285750" indent="-285750" algn="l">
              <a:buFont typeface="Wingdings" panose="05000000000000000000" pitchFamily="2" charset="2"/>
              <a:buChar char="t"/>
            </a:pPr>
            <a:endParaRPr lang="en-US" sz="2400" dirty="0">
              <a:sym typeface="Wingdings" panose="05000000000000000000" pitchFamily="2" charset="2"/>
            </a:endParaRPr>
          </a:p>
          <a:p>
            <a:pPr marL="285750" indent="-285750" algn="l">
              <a:buFont typeface="Wingdings" panose="05000000000000000000" pitchFamily="2" charset="2"/>
              <a:buChar char="t"/>
            </a:pPr>
            <a:r>
              <a:rPr lang="en-US" sz="2400" dirty="0" smtClean="0">
                <a:sym typeface="Wingdings" panose="05000000000000000000" pitchFamily="2" charset="2"/>
              </a:rPr>
              <a:t>Food is in the cooling process</a:t>
            </a:r>
          </a:p>
          <a:p>
            <a:pPr marL="285750" indent="-285750" algn="l">
              <a:buFont typeface="Wingdings" panose="05000000000000000000" pitchFamily="2" charset="2"/>
              <a:buChar char="t"/>
            </a:pPr>
            <a:endParaRPr lang="en-US" sz="2400" dirty="0">
              <a:sym typeface="Wingdings" panose="05000000000000000000" pitchFamily="2" charset="2"/>
            </a:endParaRPr>
          </a:p>
          <a:p>
            <a:pPr marL="742950" lvl="1" indent="-285750">
              <a:buFont typeface="Wingdings" panose="05000000000000000000" pitchFamily="2" charset="2"/>
              <a:buChar char="t"/>
            </a:pPr>
            <a:r>
              <a:rPr lang="en-US" sz="2400" dirty="0" smtClean="0">
                <a:sym typeface="Wingdings" panose="05000000000000000000" pitchFamily="2" charset="2"/>
              </a:rPr>
              <a:t>135 degrees F to 70 degrees F in 2 hours</a:t>
            </a:r>
          </a:p>
          <a:p>
            <a:pPr marL="742950" lvl="1" indent="-285750">
              <a:buFont typeface="Wingdings" panose="05000000000000000000" pitchFamily="2" charset="2"/>
              <a:buChar char="t"/>
            </a:pPr>
            <a:r>
              <a:rPr lang="en-US" sz="2400" dirty="0" smtClean="0">
                <a:sym typeface="Wingdings" panose="05000000000000000000" pitchFamily="2" charset="2"/>
              </a:rPr>
              <a:t>70 to 41 degrees F in an additional 4 hours</a:t>
            </a:r>
            <a:endParaRPr lang="en-US" sz="2400" dirty="0"/>
          </a:p>
        </p:txBody>
      </p:sp>
    </p:spTree>
    <p:extLst>
      <p:ext uri="{BB962C8B-B14F-4D97-AF65-F5344CB8AC3E}">
        <p14:creationId xmlns:p14="http://schemas.microsoft.com/office/powerpoint/2010/main" val="752899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chemeClr val="accent2"/>
                </a:solidFill>
              </a:rPr>
              <a:t>#2</a:t>
            </a:r>
            <a:r>
              <a:rPr lang="en-US" sz="4000" dirty="0" smtClean="0"/>
              <a:t/>
            </a:r>
            <a:br>
              <a:rPr lang="en-US" sz="4000" dirty="0" smtClean="0"/>
            </a:br>
            <a:r>
              <a:rPr lang="en-US" sz="4000" dirty="0" smtClean="0"/>
              <a:t>Equipment Food Contact Surfaces Clean, Nonfood </a:t>
            </a:r>
            <a:r>
              <a:rPr lang="en-US" sz="4000" u="sng" dirty="0" smtClean="0"/>
              <a:t>Contact Surfaces Utensils</a:t>
            </a:r>
            <a:endParaRPr lang="en-US" sz="4000" u="sng" dirty="0"/>
          </a:p>
        </p:txBody>
      </p:sp>
      <p:sp>
        <p:nvSpPr>
          <p:cNvPr id="6" name="Text Placeholder 5"/>
          <p:cNvSpPr>
            <a:spLocks noGrp="1"/>
          </p:cNvSpPr>
          <p:nvPr>
            <p:ph type="body" sz="half" idx="2"/>
          </p:nvPr>
        </p:nvSpPr>
        <p:spPr>
          <a:xfrm>
            <a:off x="913795" y="2439260"/>
            <a:ext cx="5934949" cy="3847239"/>
          </a:xfrm>
        </p:spPr>
        <p:txBody>
          <a:bodyPr>
            <a:normAutofit/>
          </a:bodyPr>
          <a:lstStyle/>
          <a:p>
            <a:endParaRPr lang="en-US" sz="2400" dirty="0" smtClean="0"/>
          </a:p>
          <a:p>
            <a:r>
              <a:rPr lang="en-US" sz="2400" b="1" dirty="0">
                <a:solidFill>
                  <a:schemeClr val="accent2"/>
                </a:solidFill>
              </a:rPr>
              <a:t>4−</a:t>
            </a:r>
            <a:r>
              <a:rPr lang="en-US" sz="2400" b="1" dirty="0" smtClean="0">
                <a:solidFill>
                  <a:schemeClr val="accent2"/>
                </a:solidFill>
              </a:rPr>
              <a:t>601.11 (C) Equipment</a:t>
            </a:r>
            <a:r>
              <a:rPr lang="en-US" sz="2400" b="1" dirty="0">
                <a:solidFill>
                  <a:schemeClr val="accent2"/>
                </a:solidFill>
              </a:rPr>
              <a:t>, Food−Contact Surfaces, Nonfood−Contact </a:t>
            </a:r>
            <a:r>
              <a:rPr lang="en-US" sz="2400" b="1" dirty="0" smtClean="0">
                <a:solidFill>
                  <a:schemeClr val="accent2"/>
                </a:solidFill>
              </a:rPr>
              <a:t>Surfaces and Utensils</a:t>
            </a:r>
            <a:endParaRPr lang="en-US" sz="2400" dirty="0"/>
          </a:p>
          <a:p>
            <a:r>
              <a:rPr lang="en-US" sz="2400" dirty="0" err="1" smtClean="0"/>
              <a:t>NonFOOD</a:t>
            </a:r>
            <a:r>
              <a:rPr lang="en-US" sz="2400" dirty="0"/>
              <a:t>−CONTACT SURFACES of EQUIPMENT shall be kept free of an accumulation </a:t>
            </a:r>
            <a:r>
              <a:rPr lang="en-US" sz="2400" dirty="0" smtClean="0"/>
              <a:t>of dust</a:t>
            </a:r>
            <a:r>
              <a:rPr lang="en-US" sz="2400" dirty="0"/>
              <a:t>, dirt, FOOD residue, and other debris.</a:t>
            </a:r>
          </a:p>
        </p:txBody>
      </p:sp>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25123" r="25123"/>
          <a:stretch>
            <a:fillRect/>
          </a:stretch>
        </p:blipFill>
        <p:spPr>
          <a:xfrm>
            <a:off x="7334655" y="627046"/>
            <a:ext cx="4046706" cy="51883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08164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#3</a:t>
            </a:r>
            <a:r>
              <a:rPr lang="en-US" sz="4000" dirty="0" smtClean="0"/>
              <a:t/>
            </a:r>
            <a:br>
              <a:rPr lang="en-US" sz="4000" dirty="0" smtClean="0"/>
            </a:br>
            <a:r>
              <a:rPr lang="en-US" sz="4000" dirty="0" smtClean="0"/>
              <a:t>Food Contact Surfaces &amp; </a:t>
            </a:r>
            <a:r>
              <a:rPr lang="en-US" sz="4000" u="sng" dirty="0" smtClean="0"/>
              <a:t>Utensils </a:t>
            </a:r>
            <a:r>
              <a:rPr lang="en-US" sz="4000" u="sng" dirty="0"/>
              <a:t>C</a:t>
            </a:r>
            <a:r>
              <a:rPr lang="en-US" sz="4000" u="sng" dirty="0" smtClean="0"/>
              <a:t>lean</a:t>
            </a:r>
            <a:endParaRPr lang="en-US" sz="4000" u="sng" dirty="0"/>
          </a:p>
        </p:txBody>
      </p:sp>
      <p:sp>
        <p:nvSpPr>
          <p:cNvPr id="4" name="Text Placeholder 3"/>
          <p:cNvSpPr>
            <a:spLocks noGrp="1"/>
          </p:cNvSpPr>
          <p:nvPr>
            <p:ph type="body" sz="half" idx="2"/>
          </p:nvPr>
        </p:nvSpPr>
        <p:spPr/>
        <p:txBody>
          <a:bodyPr>
            <a:normAutofit/>
          </a:bodyPr>
          <a:lstStyle/>
          <a:p>
            <a:r>
              <a:rPr lang="en-US" sz="2400" b="1" dirty="0">
                <a:solidFill>
                  <a:schemeClr val="accent2"/>
                </a:solidFill>
              </a:rPr>
              <a:t>4−</a:t>
            </a:r>
            <a:r>
              <a:rPr lang="en-US" sz="2400" b="1" dirty="0" smtClean="0">
                <a:solidFill>
                  <a:schemeClr val="accent2"/>
                </a:solidFill>
              </a:rPr>
              <a:t>601.11(A) Equipment</a:t>
            </a:r>
            <a:r>
              <a:rPr lang="en-US" sz="2400" b="1" dirty="0">
                <a:solidFill>
                  <a:schemeClr val="accent2"/>
                </a:solidFill>
              </a:rPr>
              <a:t>, Food−Contact Surfaces, Nonfood−Contact </a:t>
            </a:r>
            <a:r>
              <a:rPr lang="en-US" sz="2400" b="1" dirty="0" smtClean="0">
                <a:solidFill>
                  <a:schemeClr val="accent2"/>
                </a:solidFill>
              </a:rPr>
              <a:t>Surfaces and Utensils</a:t>
            </a:r>
            <a:endParaRPr lang="en-US" sz="2400" dirty="0" smtClean="0">
              <a:solidFill>
                <a:schemeClr val="accent2"/>
              </a:solidFill>
            </a:endParaRPr>
          </a:p>
          <a:p>
            <a:endParaRPr lang="en-US" sz="2400" dirty="0"/>
          </a:p>
          <a:p>
            <a:r>
              <a:rPr lang="en-US" sz="2400" dirty="0" smtClean="0"/>
              <a:t>EQUIPMENT </a:t>
            </a:r>
            <a:r>
              <a:rPr lang="en-US" sz="2400" dirty="0"/>
              <a:t>FOOD−CONTACT SURFACES and UTENSILS shall be clean to sight and touch.</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Tree>
    <p:extLst>
      <p:ext uri="{BB962C8B-B14F-4D97-AF65-F5344CB8AC3E}">
        <p14:creationId xmlns:p14="http://schemas.microsoft.com/office/powerpoint/2010/main" val="4034672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#4</a:t>
            </a:r>
            <a:r>
              <a:rPr lang="en-US" sz="4000" dirty="0" smtClean="0"/>
              <a:t/>
            </a:r>
            <a:br>
              <a:rPr lang="en-US" sz="4000" dirty="0" smtClean="0"/>
            </a:br>
            <a:r>
              <a:rPr lang="en-US" sz="4000" u="sng" dirty="0" smtClean="0"/>
              <a:t>Test Kit Available</a:t>
            </a:r>
            <a:endParaRPr lang="en-US" sz="4000" u="sng"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5541" r="5541"/>
          <a:stretch>
            <a:fillRect/>
          </a:stretch>
        </p:blipFill>
        <p:spPr/>
      </p:pic>
      <p:sp>
        <p:nvSpPr>
          <p:cNvPr id="4" name="Text Placeholder 3"/>
          <p:cNvSpPr>
            <a:spLocks noGrp="1"/>
          </p:cNvSpPr>
          <p:nvPr>
            <p:ph type="body" sz="half" idx="2"/>
          </p:nvPr>
        </p:nvSpPr>
        <p:spPr/>
        <p:txBody>
          <a:bodyPr>
            <a:normAutofit/>
          </a:bodyPr>
          <a:lstStyle/>
          <a:p>
            <a:endParaRPr lang="en-US" sz="2400" b="1" dirty="0" smtClean="0">
              <a:solidFill>
                <a:schemeClr val="accent2"/>
              </a:solidFill>
            </a:endParaRPr>
          </a:p>
          <a:p>
            <a:r>
              <a:rPr lang="en-US" sz="2400" b="1" dirty="0" smtClean="0">
                <a:solidFill>
                  <a:schemeClr val="accent2"/>
                </a:solidFill>
              </a:rPr>
              <a:t>4</a:t>
            </a:r>
            <a:r>
              <a:rPr lang="en-US" sz="2400" b="1" dirty="0">
                <a:solidFill>
                  <a:schemeClr val="accent2"/>
                </a:solidFill>
              </a:rPr>
              <a:t>−302.14 Sanitizing Solutions, Testing </a:t>
            </a:r>
            <a:r>
              <a:rPr lang="en-US" sz="2400" b="1" dirty="0" smtClean="0">
                <a:solidFill>
                  <a:schemeClr val="accent2"/>
                </a:solidFill>
              </a:rPr>
              <a:t>Devices</a:t>
            </a:r>
            <a:endParaRPr lang="en-US" sz="2400" b="1" dirty="0">
              <a:solidFill>
                <a:schemeClr val="accent2"/>
              </a:solidFill>
            </a:endParaRPr>
          </a:p>
          <a:p>
            <a:r>
              <a:rPr lang="en-US" sz="2400" dirty="0"/>
              <a:t>A test kit or other device that accurately measures the concentration in mg/L of SANITIZING</a:t>
            </a:r>
          </a:p>
          <a:p>
            <a:r>
              <a:rPr lang="en-US" sz="2400" dirty="0"/>
              <a:t>solutions shall be provided.</a:t>
            </a:r>
          </a:p>
        </p:txBody>
      </p:sp>
    </p:spTree>
    <p:extLst>
      <p:ext uri="{BB962C8B-B14F-4D97-AF65-F5344CB8AC3E}">
        <p14:creationId xmlns:p14="http://schemas.microsoft.com/office/powerpoint/2010/main" val="3067872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2"/>
                </a:solidFill>
              </a:rPr>
              <a:t>#5</a:t>
            </a:r>
            <a:r>
              <a:rPr lang="en-US" sz="3600" dirty="0" smtClean="0"/>
              <a:t/>
            </a:r>
            <a:br>
              <a:rPr lang="en-US" sz="3600" dirty="0" smtClean="0"/>
            </a:br>
            <a:r>
              <a:rPr lang="en-US" sz="3600" u="sng" dirty="0" smtClean="0"/>
              <a:t>Date Marking</a:t>
            </a:r>
            <a:endParaRPr lang="en-US" sz="3600" u="sng"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85091" y="1732449"/>
            <a:ext cx="5059363" cy="3794522"/>
          </a:xfrm>
          <a:prstGeom prst="rect">
            <a:avLst/>
          </a:prstGeom>
          <a:ln>
            <a:noFill/>
          </a:ln>
          <a:effectLst>
            <a:softEdge rad="112500"/>
          </a:effectLst>
        </p:spPr>
      </p:pic>
      <p:sp>
        <p:nvSpPr>
          <p:cNvPr id="4" name="Text Placeholder 3"/>
          <p:cNvSpPr>
            <a:spLocks noGrp="1"/>
          </p:cNvSpPr>
          <p:nvPr>
            <p:ph sz="half" idx="2"/>
          </p:nvPr>
        </p:nvSpPr>
        <p:spPr/>
        <p:txBody>
          <a:bodyPr>
            <a:normAutofit/>
          </a:bodyPr>
          <a:lstStyle/>
          <a:p>
            <a:r>
              <a:rPr lang="en-US" sz="2400" dirty="0" smtClean="0"/>
              <a:t>Time-Temperature Control for safety foods (TCS) must be date marked.</a:t>
            </a:r>
          </a:p>
          <a:p>
            <a:r>
              <a:rPr lang="en-US" sz="2400" dirty="0" smtClean="0"/>
              <a:t>Used or discarded within 7 days</a:t>
            </a:r>
          </a:p>
          <a:p>
            <a:r>
              <a:rPr lang="en-US" sz="2400" dirty="0" smtClean="0"/>
              <a:t>Date must include the day of preparation</a:t>
            </a:r>
          </a:p>
          <a:p>
            <a:r>
              <a:rPr lang="en-US" sz="2400" dirty="0" smtClean="0"/>
              <a:t>Date Marking System must be understood by employees</a:t>
            </a:r>
            <a:endParaRPr lang="en-US" sz="2400" dirty="0"/>
          </a:p>
        </p:txBody>
      </p:sp>
    </p:spTree>
    <p:extLst>
      <p:ext uri="{BB962C8B-B14F-4D97-AF65-F5344CB8AC3E}">
        <p14:creationId xmlns:p14="http://schemas.microsoft.com/office/powerpoint/2010/main" val="3244348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0291" y="486383"/>
            <a:ext cx="5070764" cy="894945"/>
          </a:xfrm>
        </p:spPr>
        <p:txBody>
          <a:bodyPr>
            <a:normAutofit/>
          </a:bodyPr>
          <a:lstStyle/>
          <a:p>
            <a:r>
              <a:rPr lang="en-US" dirty="0" smtClean="0">
                <a:solidFill>
                  <a:schemeClr val="accent2"/>
                </a:solidFill>
              </a:rPr>
              <a:t>Answers to Common Date Marking  Questions</a:t>
            </a:r>
            <a:endParaRPr lang="en-US" dirty="0">
              <a:solidFill>
                <a:schemeClr val="accent2"/>
              </a:solidFill>
            </a:endParaRPr>
          </a:p>
        </p:txBody>
      </p:sp>
      <p:sp>
        <p:nvSpPr>
          <p:cNvPr id="3" name="Text Placeholder 2"/>
          <p:cNvSpPr>
            <a:spLocks noGrp="1"/>
          </p:cNvSpPr>
          <p:nvPr>
            <p:ph idx="1"/>
          </p:nvPr>
        </p:nvSpPr>
        <p:spPr>
          <a:xfrm>
            <a:off x="6016623" y="609600"/>
            <a:ext cx="5250933" cy="4710546"/>
          </a:xfrm>
        </p:spPr>
        <p:txBody>
          <a:bodyPr/>
          <a:lstStyle/>
          <a:p>
            <a:pPr marL="36900" indent="0">
              <a:buNone/>
            </a:pPr>
            <a:endParaRPr lang="en-US" dirty="0"/>
          </a:p>
        </p:txBody>
      </p:sp>
      <p:sp>
        <p:nvSpPr>
          <p:cNvPr id="10" name="Content Placeholder 9"/>
          <p:cNvSpPr>
            <a:spLocks noGrp="1"/>
          </p:cNvSpPr>
          <p:nvPr>
            <p:ph type="body" sz="half" idx="2"/>
          </p:nvPr>
        </p:nvSpPr>
        <p:spPr>
          <a:xfrm>
            <a:off x="913795" y="1614791"/>
            <a:ext cx="3940307" cy="5145931"/>
          </a:xfrm>
        </p:spPr>
        <p:txBody>
          <a:bodyPr>
            <a:noAutofit/>
          </a:bodyPr>
          <a:lstStyle/>
          <a:p>
            <a:pPr lvl="1"/>
            <a:r>
              <a:rPr lang="en-US" sz="2800" dirty="0" smtClean="0"/>
              <a:t> </a:t>
            </a:r>
            <a:r>
              <a:rPr lang="en-US" sz="2800" dirty="0" smtClean="0">
                <a:sym typeface="Wingdings" panose="05000000000000000000" pitchFamily="2" charset="2"/>
              </a:rPr>
              <a:t> </a:t>
            </a:r>
            <a:r>
              <a:rPr lang="en-US" sz="2800" dirty="0" smtClean="0"/>
              <a:t>Milk must be date marked</a:t>
            </a:r>
          </a:p>
          <a:p>
            <a:pPr lvl="1"/>
            <a:r>
              <a:rPr lang="en-US" sz="2800" dirty="0" smtClean="0">
                <a:sym typeface="Wingdings" panose="05000000000000000000" pitchFamily="2" charset="2"/>
              </a:rPr>
              <a:t> </a:t>
            </a:r>
            <a:r>
              <a:rPr lang="en-US" sz="2800" dirty="0" smtClean="0"/>
              <a:t>Commercially Processed Salads are exempt</a:t>
            </a:r>
          </a:p>
          <a:p>
            <a:pPr lvl="1"/>
            <a:r>
              <a:rPr lang="en-US" sz="2800" dirty="0" smtClean="0">
                <a:sym typeface="Wingdings" panose="05000000000000000000" pitchFamily="2" charset="2"/>
              </a:rPr>
              <a:t> </a:t>
            </a:r>
            <a:r>
              <a:rPr lang="en-US" sz="2800" dirty="0" smtClean="0"/>
              <a:t>You don’t need to purchase special date dots, masking tape and a sharpie work great </a:t>
            </a:r>
            <a:endParaRPr lang="en-US" sz="2800" dirty="0"/>
          </a:p>
        </p:txBody>
      </p:sp>
      <p:pic>
        <p:nvPicPr>
          <p:cNvPr id="7" name="Content Placeholder 6"/>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6016624" y="640843"/>
            <a:ext cx="5250933" cy="4679303"/>
          </a:xfrm>
        </p:spPr>
      </p:pic>
    </p:spTree>
    <p:extLst>
      <p:ext uri="{BB962C8B-B14F-4D97-AF65-F5344CB8AC3E}">
        <p14:creationId xmlns:p14="http://schemas.microsoft.com/office/powerpoint/2010/main" val="3401948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#6</a:t>
            </a:r>
            <a:r>
              <a:rPr lang="en-US" sz="4000" dirty="0" smtClean="0"/>
              <a:t/>
            </a:r>
            <a:br>
              <a:rPr lang="en-US" sz="4000" dirty="0" smtClean="0"/>
            </a:br>
            <a:r>
              <a:rPr lang="en-US" sz="4000" u="sng" dirty="0" smtClean="0"/>
              <a:t>Storage of Food</a:t>
            </a:r>
            <a:endParaRPr lang="en-US" sz="4000" u="sng"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0956" r="10956"/>
          <a:stretch>
            <a:fillRect/>
          </a:stretch>
        </p:blipFill>
        <p:spPr>
          <a:xfrm>
            <a:off x="7316092" y="452416"/>
            <a:ext cx="4016632" cy="6023962"/>
          </a:xfrm>
        </p:spPr>
      </p:pic>
      <p:sp>
        <p:nvSpPr>
          <p:cNvPr id="4" name="Text Placeholder 3"/>
          <p:cNvSpPr>
            <a:spLocks noGrp="1"/>
          </p:cNvSpPr>
          <p:nvPr>
            <p:ph type="body" sz="half" idx="2"/>
          </p:nvPr>
        </p:nvSpPr>
        <p:spPr/>
        <p:txBody>
          <a:bodyPr/>
          <a:lstStyle/>
          <a:p>
            <a:endParaRPr lang="en-US" dirty="0" smtClean="0"/>
          </a:p>
          <a:p>
            <a:endParaRPr lang="en-US" sz="2400" dirty="0"/>
          </a:p>
          <a:p>
            <a:r>
              <a:rPr lang="en-US" sz="2400" dirty="0" smtClean="0"/>
              <a:t>Raw animal food must be separated from raw ready to eat foods</a:t>
            </a:r>
          </a:p>
          <a:p>
            <a:endParaRPr lang="en-US" sz="2400" dirty="0"/>
          </a:p>
          <a:p>
            <a:r>
              <a:rPr lang="en-US" sz="2400" dirty="0" smtClean="0"/>
              <a:t>Think: Store in order of cook temperatures</a:t>
            </a:r>
            <a:endParaRPr lang="en-US" sz="2400" dirty="0"/>
          </a:p>
        </p:txBody>
      </p:sp>
    </p:spTree>
    <p:extLst>
      <p:ext uri="{BB962C8B-B14F-4D97-AF65-F5344CB8AC3E}">
        <p14:creationId xmlns:p14="http://schemas.microsoft.com/office/powerpoint/2010/main" val="1301646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2988" t="3834" r="7925" b="8182"/>
          <a:stretch/>
        </p:blipFill>
        <p:spPr>
          <a:xfrm rot="5400000">
            <a:off x="2195932" y="912871"/>
            <a:ext cx="6630240" cy="50608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36159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923"/>
            <a:ext cx="5934949" cy="1266502"/>
          </a:xfrm>
        </p:spPr>
        <p:txBody>
          <a:bodyPr/>
          <a:lstStyle/>
          <a:p>
            <a:r>
              <a:rPr lang="en-US" sz="4000" dirty="0" smtClean="0">
                <a:solidFill>
                  <a:schemeClr val="accent2"/>
                </a:solidFill>
              </a:rPr>
              <a:t>#7</a:t>
            </a:r>
            <a:r>
              <a:rPr lang="en-US" sz="4000" dirty="0" smtClean="0"/>
              <a:t/>
            </a:r>
            <a:br>
              <a:rPr lang="en-US" sz="4000" dirty="0" smtClean="0"/>
            </a:br>
            <a:r>
              <a:rPr lang="en-US" sz="4000" u="sng" dirty="0" smtClean="0"/>
              <a:t>Physical Facility Clean</a:t>
            </a:r>
            <a:endParaRPr lang="en-US" sz="4000" u="sng"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4992" r="24992"/>
          <a:stretch>
            <a:fillRect/>
          </a:stretch>
        </p:blipFill>
        <p:spPr>
          <a:xfrm>
            <a:off x="7345274" y="609923"/>
            <a:ext cx="3841534" cy="5396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913795" y="2047874"/>
            <a:ext cx="5934949" cy="4352925"/>
          </a:xfrm>
        </p:spPr>
        <p:txBody>
          <a:bodyPr>
            <a:noAutofit/>
          </a:bodyPr>
          <a:lstStyle/>
          <a:p>
            <a:r>
              <a:rPr lang="en-US" sz="2400" b="1" dirty="0">
                <a:solidFill>
                  <a:schemeClr val="accent2"/>
                </a:solidFill>
              </a:rPr>
              <a:t>6−501.12 Cleaning, Frequency and </a:t>
            </a:r>
            <a:r>
              <a:rPr lang="en-US" sz="2400" b="1" dirty="0" smtClean="0">
                <a:solidFill>
                  <a:schemeClr val="accent2"/>
                </a:solidFill>
              </a:rPr>
              <a:t>Restrictions</a:t>
            </a:r>
            <a:endParaRPr lang="en-US" sz="2400" b="1" dirty="0">
              <a:solidFill>
                <a:schemeClr val="accent2"/>
              </a:solidFill>
            </a:endParaRPr>
          </a:p>
          <a:p>
            <a:r>
              <a:rPr lang="en-US" sz="2400" dirty="0"/>
              <a:t>(A) The PHYSICAL FACILITIES shall be cleaned as often as necessary to keep them clean.</a:t>
            </a:r>
          </a:p>
          <a:p>
            <a:r>
              <a:rPr lang="en-US" sz="2400" dirty="0"/>
              <a:t>(B) </a:t>
            </a:r>
            <a:r>
              <a:rPr lang="en-US" sz="2400" i="1" dirty="0"/>
              <a:t>Except for cleaning that is necessary due to a spill or other accident, </a:t>
            </a:r>
            <a:r>
              <a:rPr lang="en-US" sz="2400" dirty="0"/>
              <a:t>cleaning shall be</a:t>
            </a:r>
          </a:p>
          <a:p>
            <a:r>
              <a:rPr lang="en-US" sz="2400" dirty="0"/>
              <a:t>done during periods when the least amount of FOOD is exposed such as after closing.</a:t>
            </a:r>
          </a:p>
        </p:txBody>
      </p:sp>
    </p:spTree>
    <p:extLst>
      <p:ext uri="{BB962C8B-B14F-4D97-AF65-F5344CB8AC3E}">
        <p14:creationId xmlns:p14="http://schemas.microsoft.com/office/powerpoint/2010/main" val="1241893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#8</a:t>
            </a:r>
            <a:r>
              <a:rPr lang="en-US" sz="4000" dirty="0" smtClean="0"/>
              <a:t/>
            </a:r>
            <a:br>
              <a:rPr lang="en-US" sz="4000" dirty="0" smtClean="0"/>
            </a:br>
            <a:r>
              <a:rPr lang="en-US" sz="4000" u="sng" dirty="0" smtClean="0"/>
              <a:t>Hand Wash Sign Provided</a:t>
            </a:r>
            <a:endParaRPr lang="en-US" sz="4000" u="sng"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1725" r="1725"/>
          <a:stretch>
            <a:fillRect/>
          </a:stretch>
        </p:blipFill>
        <p:spPr>
          <a:xfrm>
            <a:off x="7442200" y="763588"/>
            <a:ext cx="4016375" cy="4913312"/>
          </a:xfrm>
        </p:spPr>
      </p:pic>
      <p:sp>
        <p:nvSpPr>
          <p:cNvPr id="4" name="Text Placeholder 3"/>
          <p:cNvSpPr>
            <a:spLocks noGrp="1"/>
          </p:cNvSpPr>
          <p:nvPr>
            <p:ph type="body" sz="half" idx="2"/>
          </p:nvPr>
        </p:nvSpPr>
        <p:spPr/>
        <p:txBody>
          <a:bodyPr/>
          <a:lstStyle/>
          <a:p>
            <a:pPr algn="l"/>
            <a:endParaRPr lang="en-US" dirty="0" smtClean="0"/>
          </a:p>
          <a:p>
            <a:pPr marL="285750" indent="-285750" algn="l">
              <a:buFont typeface="Wingdings" panose="05000000000000000000" pitchFamily="2" charset="2"/>
              <a:buChar char="t"/>
            </a:pPr>
            <a:r>
              <a:rPr lang="en-US" sz="2400" dirty="0" smtClean="0">
                <a:sym typeface="Wingdings" panose="05000000000000000000" pitchFamily="2" charset="2"/>
              </a:rPr>
              <a:t>A hand wash sign must be provided at all sinks used by employees to wash their hands.</a:t>
            </a:r>
          </a:p>
          <a:p>
            <a:pPr marL="742950" lvl="1" indent="-285750">
              <a:buFont typeface="Wingdings" panose="05000000000000000000" pitchFamily="2" charset="2"/>
              <a:buChar char="t"/>
            </a:pPr>
            <a:r>
              <a:rPr lang="en-US" sz="2400" dirty="0">
                <a:sym typeface="Wingdings" panose="05000000000000000000" pitchFamily="2" charset="2"/>
              </a:rPr>
              <a:t>S</a:t>
            </a:r>
            <a:r>
              <a:rPr lang="en-US" sz="2400" dirty="0" smtClean="0">
                <a:sym typeface="Wingdings" panose="05000000000000000000" pitchFamily="2" charset="2"/>
              </a:rPr>
              <a:t>inks in the kitchen/prep areas </a:t>
            </a:r>
          </a:p>
          <a:p>
            <a:pPr marL="742950" lvl="1" indent="-285750">
              <a:buFont typeface="Wingdings" panose="05000000000000000000" pitchFamily="2" charset="2"/>
              <a:buChar char="t"/>
            </a:pPr>
            <a:r>
              <a:rPr lang="en-US" sz="2400" dirty="0" smtClean="0">
                <a:sym typeface="Wingdings" panose="05000000000000000000" pitchFamily="2" charset="2"/>
              </a:rPr>
              <a:t>Sinks in restrooms</a:t>
            </a:r>
            <a:endParaRPr lang="en-US" sz="2400" dirty="0"/>
          </a:p>
        </p:txBody>
      </p:sp>
    </p:spTree>
    <p:extLst>
      <p:ext uri="{BB962C8B-B14F-4D97-AF65-F5344CB8AC3E}">
        <p14:creationId xmlns:p14="http://schemas.microsoft.com/office/powerpoint/2010/main" val="3602032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accent2"/>
                </a:solidFill>
              </a:rPr>
              <a:t>Outline</a:t>
            </a:r>
            <a:endParaRPr lang="en-US" sz="4800" dirty="0">
              <a:solidFill>
                <a:schemeClr val="accent2"/>
              </a:solidFill>
            </a:endParaRPr>
          </a:p>
        </p:txBody>
      </p:sp>
      <p:sp>
        <p:nvSpPr>
          <p:cNvPr id="5" name="Content Placeholder 4"/>
          <p:cNvSpPr>
            <a:spLocks noGrp="1"/>
          </p:cNvSpPr>
          <p:nvPr>
            <p:ph idx="1"/>
          </p:nvPr>
        </p:nvSpPr>
        <p:spPr/>
        <p:txBody>
          <a:bodyPr>
            <a:normAutofit/>
          </a:bodyPr>
          <a:lstStyle/>
          <a:p>
            <a:r>
              <a:rPr lang="en-US" sz="4000" dirty="0" smtClean="0"/>
              <a:t> Inspection agency</a:t>
            </a:r>
          </a:p>
          <a:p>
            <a:r>
              <a:rPr lang="en-US" sz="4000" dirty="0" smtClean="0"/>
              <a:t> Contact Information</a:t>
            </a:r>
          </a:p>
          <a:p>
            <a:r>
              <a:rPr lang="en-US" sz="4000" dirty="0" smtClean="0"/>
              <a:t> Top Violations</a:t>
            </a:r>
          </a:p>
          <a:p>
            <a:r>
              <a:rPr lang="en-US" sz="4000" dirty="0" smtClean="0"/>
              <a:t> Prevention</a:t>
            </a:r>
            <a:endParaRPr lang="en-US" sz="4000" dirty="0"/>
          </a:p>
        </p:txBody>
      </p:sp>
      <p:sp>
        <p:nvSpPr>
          <p:cNvPr id="4" name="Text Placeholder 3"/>
          <p:cNvSpPr>
            <a:spLocks noGrp="1"/>
          </p:cNvSpPr>
          <p:nvPr>
            <p:ph type="body" sz="half" idx="4294967295"/>
          </p:nvPr>
        </p:nvSpPr>
        <p:spPr>
          <a:xfrm>
            <a:off x="1" y="5200650"/>
            <a:ext cx="590550" cy="614363"/>
          </a:xfrm>
        </p:spPr>
        <p:txBody>
          <a:bodyPr/>
          <a:lstStyle/>
          <a:p>
            <a:endParaRPr lang="en-US" dirty="0" smtClean="0"/>
          </a:p>
          <a:p>
            <a:pPr marL="36900" indent="0">
              <a:buNone/>
            </a:pPr>
            <a:endParaRPr lang="en-US" dirty="0" smtClean="0"/>
          </a:p>
          <a:p>
            <a:endParaRPr lang="en-US" dirty="0"/>
          </a:p>
        </p:txBody>
      </p:sp>
      <p:pic>
        <p:nvPicPr>
          <p:cNvPr id="6"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449" y="2983345"/>
            <a:ext cx="3974805" cy="3442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530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95" y="276225"/>
            <a:ext cx="10353762" cy="1724025"/>
          </a:xfrm>
        </p:spPr>
        <p:txBody>
          <a:bodyPr>
            <a:noAutofit/>
          </a:bodyPr>
          <a:lstStyle/>
          <a:p>
            <a:r>
              <a:rPr lang="en-US" sz="2400" b="1" dirty="0">
                <a:solidFill>
                  <a:schemeClr val="accent2"/>
                </a:solidFill>
              </a:rPr>
              <a:t>6−301.14 Handwashing </a:t>
            </a:r>
            <a:r>
              <a:rPr lang="en-US" sz="2400" b="1" dirty="0" smtClean="0">
                <a:solidFill>
                  <a:schemeClr val="accent2"/>
                </a:solidFill>
              </a:rPr>
              <a:t>Signage</a:t>
            </a:r>
            <a:r>
              <a:rPr lang="en-US" sz="2400" b="1" dirty="0"/>
              <a:t/>
            </a:r>
            <a:br>
              <a:rPr lang="en-US" sz="2400" b="1" dirty="0"/>
            </a:br>
            <a:r>
              <a:rPr lang="en-US" sz="2400" dirty="0"/>
              <a:t>A sign or poster that notifies FOOD EMPLOYEES to wash their hands </a:t>
            </a:r>
            <a:r>
              <a:rPr lang="en-US" sz="2400" dirty="0" smtClean="0"/>
              <a:t>shall be </a:t>
            </a:r>
            <a:r>
              <a:rPr lang="en-US" sz="2400" dirty="0"/>
              <a:t>provided at </a:t>
            </a:r>
            <a:r>
              <a:rPr lang="en-US" sz="2400" dirty="0" smtClean="0"/>
              <a:t>all HANDWASHING </a:t>
            </a:r>
            <a:r>
              <a:rPr lang="en-US" sz="2400" dirty="0"/>
              <a:t>SINKS used by FOOD EMPLOYEES and shall be clearly visible to FOOD EMPLOYEES.</a:t>
            </a:r>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4245" y="2312988"/>
            <a:ext cx="4833490" cy="4059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47650" y="2312988"/>
            <a:ext cx="5009239" cy="4059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9819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710" y="360217"/>
            <a:ext cx="9590550" cy="1681019"/>
          </a:xfrm>
        </p:spPr>
        <p:txBody>
          <a:bodyPr>
            <a:normAutofit/>
          </a:bodyPr>
          <a:lstStyle/>
          <a:p>
            <a:r>
              <a:rPr lang="en-US" sz="4000" dirty="0" smtClean="0">
                <a:solidFill>
                  <a:schemeClr val="accent2"/>
                </a:solidFill>
              </a:rPr>
              <a:t>#</a:t>
            </a:r>
            <a:r>
              <a:rPr lang="en-US" dirty="0" smtClean="0">
                <a:solidFill>
                  <a:schemeClr val="accent2"/>
                </a:solidFill>
              </a:rPr>
              <a:t>9 </a:t>
            </a:r>
            <a:br>
              <a:rPr lang="en-US" dirty="0" smtClean="0">
                <a:solidFill>
                  <a:schemeClr val="accent2"/>
                </a:solidFill>
              </a:rPr>
            </a:br>
            <a:r>
              <a:rPr lang="en-US" sz="4000" u="sng" dirty="0" smtClean="0"/>
              <a:t>Chemical Sanitizer Solution </a:t>
            </a:r>
            <a:endParaRPr lang="en-US" sz="4000" u="sng" dirty="0"/>
          </a:p>
        </p:txBody>
      </p:sp>
      <p:sp>
        <p:nvSpPr>
          <p:cNvPr id="5" name="Text Placeholder 4"/>
          <p:cNvSpPr>
            <a:spLocks noGrp="1"/>
          </p:cNvSpPr>
          <p:nvPr>
            <p:ph type="body" idx="1"/>
          </p:nvPr>
        </p:nvSpPr>
        <p:spPr>
          <a:xfrm>
            <a:off x="1295401" y="2439988"/>
            <a:ext cx="9590550" cy="3535939"/>
          </a:xfrm>
        </p:spPr>
        <p:txBody>
          <a:bodyPr>
            <a:normAutofit lnSpcReduction="10000"/>
          </a:bodyPr>
          <a:lstStyle/>
          <a:p>
            <a:r>
              <a:rPr lang="en-US" sz="3200" dirty="0"/>
              <a:t>KNOWLEDGE CHECK</a:t>
            </a:r>
          </a:p>
          <a:p>
            <a:endParaRPr lang="en-US" sz="3600" dirty="0">
              <a:solidFill>
                <a:schemeClr val="accent1"/>
              </a:solidFill>
            </a:endParaRPr>
          </a:p>
          <a:p>
            <a:r>
              <a:rPr lang="en-US" sz="3600" dirty="0">
                <a:solidFill>
                  <a:schemeClr val="accent1"/>
                </a:solidFill>
              </a:rPr>
              <a:t>WHAT IS THE CONCENTRATION NEEDED FOR </a:t>
            </a:r>
            <a:r>
              <a:rPr lang="en-US" sz="3600" dirty="0" smtClean="0">
                <a:solidFill>
                  <a:schemeClr val="accent1"/>
                </a:solidFill>
              </a:rPr>
              <a:t>MECHANICAL </a:t>
            </a:r>
            <a:r>
              <a:rPr lang="en-US" sz="3600" dirty="0">
                <a:solidFill>
                  <a:schemeClr val="accent1"/>
                </a:solidFill>
              </a:rPr>
              <a:t>SANITIZING OF </a:t>
            </a:r>
            <a:r>
              <a:rPr lang="en-US" sz="3600" dirty="0" smtClean="0">
                <a:solidFill>
                  <a:schemeClr val="accent1"/>
                </a:solidFill>
              </a:rPr>
              <a:t>DISHES/UTENSILS </a:t>
            </a:r>
            <a:r>
              <a:rPr lang="en-US" sz="3600" dirty="0">
                <a:solidFill>
                  <a:schemeClr val="accent1"/>
                </a:solidFill>
              </a:rPr>
              <a:t>WITH BLEACH?</a:t>
            </a:r>
          </a:p>
          <a:p>
            <a:endParaRPr lang="en-US" dirty="0"/>
          </a:p>
        </p:txBody>
      </p:sp>
      <p:sp>
        <p:nvSpPr>
          <p:cNvPr id="4" name="Text Placeholder 3"/>
          <p:cNvSpPr>
            <a:spLocks noGrp="1"/>
          </p:cNvSpPr>
          <p:nvPr>
            <p:ph type="body" sz="half" idx="4294967295"/>
          </p:nvPr>
        </p:nvSpPr>
        <p:spPr>
          <a:xfrm flipH="1">
            <a:off x="-618835" y="2439988"/>
            <a:ext cx="618836" cy="3375025"/>
          </a:xfrm>
        </p:spPr>
        <p:txBody>
          <a:bodyPr/>
          <a:lstStyle/>
          <a:p>
            <a:endParaRPr lang="en-US" dirty="0"/>
          </a:p>
        </p:txBody>
      </p:sp>
    </p:spTree>
    <p:extLst>
      <p:ext uri="{BB962C8B-B14F-4D97-AF65-F5344CB8AC3E}">
        <p14:creationId xmlns:p14="http://schemas.microsoft.com/office/powerpoint/2010/main" val="224124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855" r="12886" b="16107"/>
          <a:stretch/>
        </p:blipFill>
        <p:spPr>
          <a:xfrm rot="5400000">
            <a:off x="2673622" y="773156"/>
            <a:ext cx="6507771" cy="5299967"/>
          </a:xfrm>
          <a:prstGeom prst="rect">
            <a:avLst/>
          </a:prstGeom>
          <a:ln w="88900" cap="sq" cmpd="thickThin">
            <a:solidFill>
              <a:srgbClr val="000000"/>
            </a:solidFill>
            <a:prstDash val="solid"/>
            <a:miter lim="800000"/>
          </a:ln>
          <a:effectLst>
            <a:innerShdw blurRad="76200">
              <a:srgbClr val="000000"/>
            </a:innerShdw>
          </a:effectLst>
        </p:spPr>
      </p:pic>
      <p:sp>
        <p:nvSpPr>
          <p:cNvPr id="13" name="Right Arrow 12"/>
          <p:cNvSpPr/>
          <p:nvPr/>
        </p:nvSpPr>
        <p:spPr>
          <a:xfrm>
            <a:off x="3743325" y="40576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0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914400" y="1864320"/>
            <a:ext cx="5059363" cy="3794522"/>
          </a:xfrm>
          <a:prstGeom prst="rect">
            <a:avLst/>
          </a:prstGeom>
          <a:ln>
            <a:noFill/>
          </a:ln>
          <a:effectLst>
            <a:softEdge rad="112500"/>
          </a:effectLst>
        </p:spPr>
      </p:pic>
      <p:sp>
        <p:nvSpPr>
          <p:cNvPr id="6" name="Content Placeholder 5"/>
          <p:cNvSpPr>
            <a:spLocks noGrp="1"/>
          </p:cNvSpPr>
          <p:nvPr>
            <p:ph sz="half" idx="2"/>
          </p:nvPr>
        </p:nvSpPr>
        <p:spPr/>
        <p:txBody>
          <a:bodyPr>
            <a:normAutofit/>
          </a:bodyPr>
          <a:lstStyle/>
          <a:p>
            <a:r>
              <a:rPr lang="en-US" sz="2400" dirty="0" smtClean="0"/>
              <a:t>Bleach </a:t>
            </a:r>
          </a:p>
          <a:p>
            <a:pPr lvl="1"/>
            <a:r>
              <a:rPr lang="en-US" sz="2400" dirty="0" smtClean="0"/>
              <a:t>100 PPM for manual</a:t>
            </a:r>
          </a:p>
          <a:p>
            <a:pPr lvl="1"/>
            <a:r>
              <a:rPr lang="en-US" sz="2400" dirty="0" smtClean="0"/>
              <a:t>50 PPM for mechanical</a:t>
            </a:r>
          </a:p>
          <a:p>
            <a:r>
              <a:rPr lang="en-US" sz="2400" dirty="0" smtClean="0">
                <a:solidFill>
                  <a:schemeClr val="tx1"/>
                </a:solidFill>
              </a:rPr>
              <a:t>You must read the product label to know what concentration is needed for food contact sanitization</a:t>
            </a:r>
          </a:p>
          <a:p>
            <a:r>
              <a:rPr lang="en-US" sz="2400" dirty="0" smtClean="0">
                <a:solidFill>
                  <a:schemeClr val="tx1"/>
                </a:solidFill>
              </a:rPr>
              <a:t>Ammonia, hot water, iodine…</a:t>
            </a:r>
            <a:endParaRPr lang="en-US" sz="2400" dirty="0">
              <a:solidFill>
                <a:schemeClr val="tx1"/>
              </a:solidFill>
            </a:endParaRPr>
          </a:p>
        </p:txBody>
      </p:sp>
    </p:spTree>
    <p:extLst>
      <p:ext uri="{BB962C8B-B14F-4D97-AF65-F5344CB8AC3E}">
        <p14:creationId xmlns:p14="http://schemas.microsoft.com/office/powerpoint/2010/main" val="25056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5768" t="13123" r="23421" b="-525"/>
          <a:stretch/>
        </p:blipFill>
        <p:spPr>
          <a:xfrm rot="5400000">
            <a:off x="1300172" y="1860034"/>
            <a:ext cx="4130589" cy="44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345238" y="2186100"/>
            <a:ext cx="5065712" cy="37992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703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#10</a:t>
            </a:r>
            <a:r>
              <a:rPr lang="en-US" sz="4000" dirty="0" smtClean="0"/>
              <a:t/>
            </a:r>
            <a:br>
              <a:rPr lang="en-US" sz="4000" dirty="0" smtClean="0"/>
            </a:br>
            <a:r>
              <a:rPr lang="en-US" sz="4000" u="sng" dirty="0" smtClean="0"/>
              <a:t>In-Use Utensil Storage</a:t>
            </a:r>
            <a:endParaRPr lang="en-US" sz="4000" u="sng" dirty="0"/>
          </a:p>
        </p:txBody>
      </p:sp>
      <p:pic>
        <p:nvPicPr>
          <p:cNvPr id="5" name="Picture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48" t="243" r="-548" b="-243"/>
          <a:stretch/>
        </p:blipFill>
        <p:spPr>
          <a:xfrm rot="5400000">
            <a:off x="1526963" y="2392599"/>
            <a:ext cx="4658625" cy="3493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461255" y="2391840"/>
            <a:ext cx="4652557" cy="3489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0069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3345" y="-695206"/>
            <a:ext cx="11333019" cy="1200329"/>
          </a:xfrm>
          <a:prstGeom prst="rect">
            <a:avLst/>
          </a:prstGeom>
        </p:spPr>
        <p:txBody>
          <a:bodyPr wrap="square">
            <a:spAutoFit/>
          </a:bodyPr>
          <a:lstStyle/>
          <a:p>
            <a:endParaRPr lang="en-US" b="1" dirty="0" smtClean="0">
              <a:latin typeface="Helvetica-Bold"/>
            </a:endParaRPr>
          </a:p>
          <a:p>
            <a:endParaRPr lang="en-US" b="1" dirty="0">
              <a:latin typeface="Helvetica-Bold"/>
            </a:endParaRPr>
          </a:p>
          <a:p>
            <a:endParaRPr lang="en-US" b="1" dirty="0" smtClean="0">
              <a:latin typeface="Helvetica-Bold"/>
            </a:endParaRPr>
          </a:p>
          <a:p>
            <a:endParaRPr lang="en-US" b="1" dirty="0">
              <a:latin typeface="Helvetica-Bold"/>
            </a:endParaRPr>
          </a:p>
        </p:txBody>
      </p:sp>
      <p:sp>
        <p:nvSpPr>
          <p:cNvPr id="9" name="Title 8"/>
          <p:cNvSpPr>
            <a:spLocks noGrp="1"/>
          </p:cNvSpPr>
          <p:nvPr>
            <p:ph type="title"/>
          </p:nvPr>
        </p:nvSpPr>
        <p:spPr>
          <a:xfrm>
            <a:off x="913795" y="609600"/>
            <a:ext cx="10353762" cy="415636"/>
          </a:xfrm>
        </p:spPr>
        <p:txBody>
          <a:bodyPr>
            <a:normAutofit fontScale="90000"/>
          </a:bodyPr>
          <a:lstStyle/>
          <a:p>
            <a:endParaRPr lang="en-US" dirty="0"/>
          </a:p>
        </p:txBody>
      </p:sp>
      <p:sp>
        <p:nvSpPr>
          <p:cNvPr id="10" name="Content Placeholder 9"/>
          <p:cNvSpPr>
            <a:spLocks noGrp="1"/>
          </p:cNvSpPr>
          <p:nvPr>
            <p:ph idx="1"/>
          </p:nvPr>
        </p:nvSpPr>
        <p:spPr>
          <a:xfrm>
            <a:off x="913795" y="1129713"/>
            <a:ext cx="10353762" cy="4707669"/>
          </a:xfrm>
        </p:spPr>
        <p:txBody>
          <a:bodyPr/>
          <a:lstStyle/>
          <a:p>
            <a:r>
              <a:rPr lang="en-US" sz="2400" dirty="0" smtClean="0">
                <a:solidFill>
                  <a:schemeClr val="accent2"/>
                </a:solidFill>
              </a:rPr>
              <a:t>3-304.12 In-Use Utensils, Between-Use Utensils</a:t>
            </a:r>
          </a:p>
          <a:p>
            <a:pPr lvl="1"/>
            <a:r>
              <a:rPr lang="en-US" sz="2400" dirty="0" smtClean="0"/>
              <a:t>Store in the Food with handles up at the same temperature as the food</a:t>
            </a:r>
          </a:p>
          <a:p>
            <a:pPr lvl="1"/>
            <a:r>
              <a:rPr lang="en-US" sz="2400" dirty="0" smtClean="0"/>
              <a:t>Clean &amp; sanitized area of the food preparation table or cooking equipment</a:t>
            </a:r>
          </a:p>
          <a:p>
            <a:pPr lvl="1"/>
            <a:r>
              <a:rPr lang="en-US" sz="2400" dirty="0" smtClean="0"/>
              <a:t>In running water with sufficient velocity to flush particulates to the drain if used with moist foods such as ice cream or mashed potatoes</a:t>
            </a:r>
          </a:p>
          <a:p>
            <a:pPr lvl="1"/>
            <a:r>
              <a:rPr lang="en-US" sz="2400" dirty="0" smtClean="0"/>
              <a:t>In a clean &amp; protected location</a:t>
            </a:r>
          </a:p>
          <a:p>
            <a:pPr lvl="1"/>
            <a:r>
              <a:rPr lang="en-US" sz="2400" dirty="0" smtClean="0"/>
              <a:t>In a container of water that is maintained at 135 degrees F or above and is cleaned every 4 hours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788691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#11</a:t>
            </a:r>
            <a:r>
              <a:rPr lang="en-US" sz="4000" dirty="0" smtClean="0"/>
              <a:t/>
            </a:r>
            <a:br>
              <a:rPr lang="en-US" sz="4000" dirty="0" smtClean="0"/>
            </a:br>
            <a:r>
              <a:rPr lang="en-US" sz="4000" dirty="0" smtClean="0"/>
              <a:t>Equipment In Good </a:t>
            </a:r>
            <a:r>
              <a:rPr lang="en-US" sz="4000" u="sng" dirty="0" smtClean="0"/>
              <a:t>Repair</a:t>
            </a:r>
            <a:endParaRPr lang="en-US" sz="4000" u="sng"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214" r="2214"/>
          <a:stretch>
            <a:fillRect/>
          </a:stretch>
        </p:blipFill>
        <p:spPr/>
      </p:pic>
      <p:sp>
        <p:nvSpPr>
          <p:cNvPr id="4" name="Text Placeholder 3"/>
          <p:cNvSpPr>
            <a:spLocks noGrp="1"/>
          </p:cNvSpPr>
          <p:nvPr>
            <p:ph type="body" sz="half" idx="2"/>
          </p:nvPr>
        </p:nvSpPr>
        <p:spPr/>
        <p:txBody>
          <a:bodyPr>
            <a:normAutofit/>
          </a:bodyPr>
          <a:lstStyle/>
          <a:p>
            <a:endParaRPr lang="en-US" sz="2400" b="1" dirty="0" smtClean="0">
              <a:solidFill>
                <a:schemeClr val="accent2"/>
              </a:solidFill>
            </a:endParaRPr>
          </a:p>
          <a:p>
            <a:r>
              <a:rPr lang="en-US" sz="2400" b="1" dirty="0" smtClean="0">
                <a:solidFill>
                  <a:schemeClr val="accent2"/>
                </a:solidFill>
              </a:rPr>
              <a:t>4</a:t>
            </a:r>
            <a:r>
              <a:rPr lang="en-US" sz="2400" b="1" dirty="0">
                <a:solidFill>
                  <a:schemeClr val="accent2"/>
                </a:solidFill>
              </a:rPr>
              <a:t>−501.11 Good Repair and Proper </a:t>
            </a:r>
            <a:r>
              <a:rPr lang="en-US" sz="2400" b="1" dirty="0" smtClean="0">
                <a:solidFill>
                  <a:schemeClr val="accent2"/>
                </a:solidFill>
              </a:rPr>
              <a:t>Adjustment</a:t>
            </a:r>
            <a:endParaRPr lang="en-US" sz="2400" b="1" dirty="0">
              <a:solidFill>
                <a:schemeClr val="accent2"/>
              </a:solidFill>
            </a:endParaRPr>
          </a:p>
          <a:p>
            <a:r>
              <a:rPr lang="en-US" sz="2400" dirty="0"/>
              <a:t>(A) EQUIPMENT shall be maintained in a state of repair and condition that meets the requirements</a:t>
            </a:r>
          </a:p>
          <a:p>
            <a:r>
              <a:rPr lang="en-US" sz="2400" dirty="0"/>
              <a:t>specified under Parts 4−1 and 4−2.</a:t>
            </a:r>
          </a:p>
        </p:txBody>
      </p:sp>
    </p:spTree>
    <p:extLst>
      <p:ext uri="{BB962C8B-B14F-4D97-AF65-F5344CB8AC3E}">
        <p14:creationId xmlns:p14="http://schemas.microsoft.com/office/powerpoint/2010/main" val="3416355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Equipment in Good Repair cont.</a:t>
            </a:r>
            <a:endParaRPr lang="en-US" dirty="0"/>
          </a:p>
        </p:txBody>
      </p:sp>
      <p:sp>
        <p:nvSpPr>
          <p:cNvPr id="6" name="Content Placeholder 5"/>
          <p:cNvSpPr>
            <a:spLocks noGrp="1"/>
          </p:cNvSpPr>
          <p:nvPr>
            <p:ph idx="1"/>
          </p:nvPr>
        </p:nvSpPr>
        <p:spPr/>
        <p:txBody>
          <a:bodyPr>
            <a:normAutofit/>
          </a:bodyPr>
          <a:lstStyle/>
          <a:p>
            <a:r>
              <a:rPr lang="en-US" sz="2400" dirty="0" smtClean="0"/>
              <a:t>Durability</a:t>
            </a:r>
          </a:p>
          <a:p>
            <a:r>
              <a:rPr lang="en-US" sz="2400" dirty="0" smtClean="0"/>
              <a:t>Corrosion – resistant</a:t>
            </a:r>
          </a:p>
          <a:p>
            <a:r>
              <a:rPr lang="en-US" sz="2400" dirty="0" smtClean="0"/>
              <a:t>Smooth</a:t>
            </a:r>
          </a:p>
          <a:p>
            <a:r>
              <a:rPr lang="en-US" sz="2400" dirty="0" smtClean="0"/>
              <a:t>Cleanable</a:t>
            </a:r>
          </a:p>
          <a:p>
            <a:r>
              <a:rPr lang="en-US" sz="2400" dirty="0" smtClean="0"/>
              <a:t>Composition</a:t>
            </a:r>
          </a:p>
          <a:p>
            <a:pPr lvl="1"/>
            <a:r>
              <a:rPr lang="en-US" sz="2400" dirty="0" smtClean="0"/>
              <a:t>Limitations of copper, lead, wood, etc.</a:t>
            </a:r>
            <a:endParaRPr lang="en-US" sz="2400" dirty="0"/>
          </a:p>
        </p:txBody>
      </p:sp>
      <p:pic>
        <p:nvPicPr>
          <p:cNvPr id="7" name="Picture 6" descr="Moscow mule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644" y="3103124"/>
            <a:ext cx="4727643" cy="3151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5487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28600"/>
            <a:ext cx="10353762" cy="1123950"/>
          </a:xfrm>
        </p:spPr>
        <p:txBody>
          <a:bodyPr>
            <a:normAutofit fontScale="90000"/>
          </a:bodyPr>
          <a:lstStyle/>
          <a:p>
            <a:r>
              <a:rPr lang="en-US" sz="4000" dirty="0" smtClean="0">
                <a:solidFill>
                  <a:schemeClr val="accent2"/>
                </a:solidFill>
              </a:rPr>
              <a:t>#12</a:t>
            </a:r>
            <a:r>
              <a:rPr lang="en-US" sz="4000" dirty="0" smtClean="0"/>
              <a:t/>
            </a:r>
            <a:br>
              <a:rPr lang="en-US" sz="4000" dirty="0" smtClean="0"/>
            </a:br>
            <a:r>
              <a:rPr lang="en-US" sz="4000" u="sng" dirty="0" smtClean="0"/>
              <a:t>Certified Food Manager</a:t>
            </a:r>
            <a:endParaRPr lang="en-US" sz="4000" u="sng" dirty="0"/>
          </a:p>
        </p:txBody>
      </p:sp>
      <p:sp>
        <p:nvSpPr>
          <p:cNvPr id="7" name="Content Placeholder 6"/>
          <p:cNvSpPr>
            <a:spLocks noGrp="1"/>
          </p:cNvSpPr>
          <p:nvPr>
            <p:ph idx="1"/>
          </p:nvPr>
        </p:nvSpPr>
        <p:spPr>
          <a:xfrm>
            <a:off x="419100" y="1732449"/>
            <a:ext cx="11296649" cy="4887426"/>
          </a:xfrm>
        </p:spPr>
        <p:txBody>
          <a:bodyPr>
            <a:noAutofit/>
          </a:bodyPr>
          <a:lstStyle/>
          <a:p>
            <a:r>
              <a:rPr lang="en-US" b="1" dirty="0">
                <a:solidFill>
                  <a:schemeClr val="accent2"/>
                </a:solidFill>
              </a:rPr>
              <a:t>12−201.11 </a:t>
            </a:r>
            <a:r>
              <a:rPr lang="en-US" b="1" dirty="0" smtClean="0">
                <a:solidFill>
                  <a:schemeClr val="accent2"/>
                </a:solidFill>
              </a:rPr>
              <a:t>General</a:t>
            </a:r>
            <a:endParaRPr lang="en-US" b="1" dirty="0">
              <a:solidFill>
                <a:schemeClr val="accent2"/>
              </a:solidFill>
            </a:endParaRPr>
          </a:p>
          <a:p>
            <a:pPr marL="36900" indent="0">
              <a:buNone/>
            </a:pPr>
            <a:r>
              <a:rPr lang="en-US" dirty="0"/>
              <a:t>(A) An individual who operates a FOOD ESTABLISHMENT or at least one MANAGER of a FOOD</a:t>
            </a:r>
          </a:p>
          <a:p>
            <a:pPr marL="36900" indent="0">
              <a:buNone/>
            </a:pPr>
            <a:r>
              <a:rPr lang="en-US" dirty="0"/>
              <a:t>ESTABLISHMENT, shall have a certificate issued by the DEPARTMENT that states that the </a:t>
            </a:r>
            <a:r>
              <a:rPr lang="en-US" dirty="0" smtClean="0"/>
              <a:t>individual or </a:t>
            </a:r>
            <a:r>
              <a:rPr lang="en-US" dirty="0"/>
              <a:t>MANAGER has passed a DEPARTMENT APPROVED examination on FOOD protection </a:t>
            </a:r>
            <a:r>
              <a:rPr lang="en-US" dirty="0" smtClean="0"/>
              <a:t>practices as </a:t>
            </a:r>
            <a:r>
              <a:rPr lang="en-US" dirty="0"/>
              <a:t>required in s. </a:t>
            </a:r>
            <a:r>
              <a:rPr lang="en-US" dirty="0" smtClean="0"/>
              <a:t>254.71</a:t>
            </a:r>
          </a:p>
          <a:p>
            <a:pPr lvl="2"/>
            <a:r>
              <a:rPr lang="en-US" sz="2400" dirty="0" smtClean="0">
                <a:solidFill>
                  <a:schemeClr val="accent2"/>
                </a:solidFill>
              </a:rPr>
              <a:t> Required for all restaurants</a:t>
            </a:r>
          </a:p>
          <a:p>
            <a:pPr lvl="2"/>
            <a:r>
              <a:rPr lang="en-US" sz="2400" dirty="0" smtClean="0">
                <a:solidFill>
                  <a:schemeClr val="accent2"/>
                </a:solidFill>
              </a:rPr>
              <a:t> Required for all retail establishments conducting restaurant activities</a:t>
            </a:r>
          </a:p>
          <a:p>
            <a:pPr lvl="2"/>
            <a:r>
              <a:rPr lang="en-US" sz="2400" dirty="0" smtClean="0">
                <a:solidFill>
                  <a:schemeClr val="accent2"/>
                </a:solidFill>
              </a:rPr>
              <a:t> Certification is good for 5 years</a:t>
            </a:r>
          </a:p>
          <a:p>
            <a:pPr lvl="2"/>
            <a:r>
              <a:rPr lang="en-US" sz="2400" dirty="0" smtClean="0">
                <a:solidFill>
                  <a:schemeClr val="accent2"/>
                </a:solidFill>
              </a:rPr>
              <a:t> Certificate must be posted in public view</a:t>
            </a:r>
          </a:p>
          <a:p>
            <a:pPr lvl="2"/>
            <a:r>
              <a:rPr lang="en-US" sz="2400" dirty="0" smtClean="0">
                <a:solidFill>
                  <a:schemeClr val="accent2"/>
                </a:solidFill>
              </a:rPr>
              <a:t> Course provider directory is available online</a:t>
            </a:r>
            <a:endParaRPr lang="en-US" sz="2400" dirty="0">
              <a:solidFill>
                <a:schemeClr val="accent2"/>
              </a:solidFill>
            </a:endParaRPr>
          </a:p>
        </p:txBody>
      </p:sp>
      <p:sp>
        <p:nvSpPr>
          <p:cNvPr id="4" name="Text Placeholder 3"/>
          <p:cNvSpPr>
            <a:spLocks noGrp="1"/>
          </p:cNvSpPr>
          <p:nvPr>
            <p:ph type="body" sz="half" idx="4294967295"/>
          </p:nvPr>
        </p:nvSpPr>
        <p:spPr>
          <a:xfrm flipV="1">
            <a:off x="2091447" y="6857999"/>
            <a:ext cx="3842628" cy="77821"/>
          </a:xfrm>
        </p:spPr>
        <p:txBody>
          <a:bodyPr>
            <a:normAutofit fontScale="25000" lnSpcReduction="20000"/>
          </a:bodyPr>
          <a:lstStyle/>
          <a:p>
            <a:pPr marL="36900" indent="0">
              <a:buNone/>
            </a:pPr>
            <a:endParaRPr lang="en-US" sz="2000" dirty="0"/>
          </a:p>
        </p:txBody>
      </p:sp>
    </p:spTree>
    <p:extLst>
      <p:ext uri="{BB962C8B-B14F-4D97-AF65-F5344CB8AC3E}">
        <p14:creationId xmlns:p14="http://schemas.microsoft.com/office/powerpoint/2010/main" val="2427768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419929" y="320972"/>
            <a:ext cx="6751782" cy="6215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1048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912" y="609600"/>
            <a:ext cx="8617527" cy="567033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44257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r>
              <a:rPr lang="en-US" sz="2400" dirty="0" smtClean="0"/>
              <a:t>Certified food manager</a:t>
            </a:r>
          </a:p>
          <a:p>
            <a:pPr lvl="1"/>
            <a:r>
              <a:rPr lang="en-US" sz="2400" dirty="0">
                <a:solidFill>
                  <a:srgbClr val="FF0000"/>
                </a:solidFill>
                <a:hlinkClick r:id="rId3"/>
              </a:rPr>
              <a:t>https://</a:t>
            </a:r>
            <a:r>
              <a:rPr lang="en-US" sz="2400" dirty="0" smtClean="0">
                <a:solidFill>
                  <a:srgbClr val="FF0000"/>
                </a:solidFill>
                <a:hlinkClick r:id="rId3"/>
              </a:rPr>
              <a:t>datcp.wi.gov/Documents/CFMCourseDirectory.pdf</a:t>
            </a:r>
            <a:endParaRPr lang="en-US" sz="2400" dirty="0" smtClean="0">
              <a:solidFill>
                <a:srgbClr val="FF0000"/>
              </a:solidFill>
            </a:endParaRPr>
          </a:p>
          <a:p>
            <a:pPr lvl="1"/>
            <a:endParaRPr lang="en-US" sz="2400" dirty="0" smtClean="0"/>
          </a:p>
          <a:p>
            <a:r>
              <a:rPr lang="en-US" sz="2400" dirty="0" smtClean="0"/>
              <a:t>Small Operators Course</a:t>
            </a:r>
          </a:p>
          <a:p>
            <a:pPr lvl="1"/>
            <a:r>
              <a:rPr lang="en-US" sz="2400" dirty="0" smtClean="0"/>
              <a:t>Acceptable if you have 5 or fewer food employees</a:t>
            </a:r>
          </a:p>
          <a:p>
            <a:pPr lvl="1"/>
            <a:r>
              <a:rPr lang="en-US" sz="2400" dirty="0" smtClean="0"/>
              <a:t>Must first take the “full” certified food manager course, upon renewal you may take the small operators course</a:t>
            </a:r>
          </a:p>
          <a:p>
            <a:pPr marL="36900" indent="0">
              <a:buNone/>
            </a:pPr>
            <a:endParaRPr lang="en-US" sz="2400" dirty="0" smtClean="0">
              <a:solidFill>
                <a:srgbClr val="FF0000"/>
              </a:solidFill>
            </a:endParaRPr>
          </a:p>
          <a:p>
            <a:endParaRPr lang="en-US" dirty="0"/>
          </a:p>
        </p:txBody>
      </p:sp>
    </p:spTree>
    <p:extLst>
      <p:ext uri="{BB962C8B-B14F-4D97-AF65-F5344CB8AC3E}">
        <p14:creationId xmlns:p14="http://schemas.microsoft.com/office/powerpoint/2010/main" val="1796526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#13</a:t>
            </a:r>
            <a:r>
              <a:rPr lang="en-US" sz="4000" dirty="0" smtClean="0"/>
              <a:t/>
            </a:r>
            <a:br>
              <a:rPr lang="en-US" sz="4000" dirty="0" smtClean="0"/>
            </a:br>
            <a:r>
              <a:rPr lang="en-US" sz="4000" u="sng" dirty="0" smtClean="0"/>
              <a:t>Food Disposition</a:t>
            </a:r>
            <a:endParaRPr lang="en-US" sz="4000" u="sng" dirty="0"/>
          </a:p>
        </p:txBody>
      </p:sp>
      <p:sp>
        <p:nvSpPr>
          <p:cNvPr id="5" name="Content Placeholder 4"/>
          <p:cNvSpPr>
            <a:spLocks noGrp="1"/>
          </p:cNvSpPr>
          <p:nvPr>
            <p:ph idx="1"/>
          </p:nvPr>
        </p:nvSpPr>
        <p:spPr/>
        <p:txBody>
          <a:bodyPr>
            <a:normAutofit/>
          </a:bodyPr>
          <a:lstStyle/>
          <a:p>
            <a:pPr marL="36900" indent="0">
              <a:buNone/>
            </a:pPr>
            <a:r>
              <a:rPr lang="en-US" sz="2400" b="1" dirty="0">
                <a:solidFill>
                  <a:schemeClr val="accent2"/>
                </a:solidFill>
              </a:rPr>
              <a:t>3−501.18 Ready−to−Eat, Potentially Hazardous Food (</a:t>
            </a:r>
            <a:r>
              <a:rPr lang="en-US" sz="2400" b="1" dirty="0" smtClean="0">
                <a:solidFill>
                  <a:schemeClr val="accent2"/>
                </a:solidFill>
              </a:rPr>
              <a:t>Time/Temperature Control </a:t>
            </a:r>
            <a:r>
              <a:rPr lang="en-US" sz="2400" b="1" dirty="0">
                <a:solidFill>
                  <a:schemeClr val="accent2"/>
                </a:solidFill>
              </a:rPr>
              <a:t>for Safety Food), </a:t>
            </a:r>
            <a:r>
              <a:rPr lang="en-US" sz="2400" b="1" dirty="0" smtClean="0">
                <a:solidFill>
                  <a:schemeClr val="accent2"/>
                </a:solidFill>
              </a:rPr>
              <a:t>Disposition</a:t>
            </a:r>
            <a:endParaRPr lang="en-US" sz="2400" b="1" dirty="0">
              <a:solidFill>
                <a:schemeClr val="accent2"/>
              </a:solidFill>
            </a:endParaRPr>
          </a:p>
          <a:p>
            <a:pPr marL="36900" indent="0">
              <a:buNone/>
            </a:pPr>
            <a:r>
              <a:rPr lang="en-US" sz="2400" dirty="0"/>
              <a:t>(A) A FOOD specified under ¶ 3−501.17 (A) or (B) shall be discarded if it:</a:t>
            </a:r>
          </a:p>
          <a:p>
            <a:pPr marL="36900" indent="0">
              <a:buNone/>
            </a:pPr>
            <a:r>
              <a:rPr lang="en-US" sz="2400" dirty="0" smtClean="0"/>
              <a:t>(</a:t>
            </a:r>
            <a:r>
              <a:rPr lang="en-US" sz="2400" dirty="0"/>
              <a:t>1) Exceeds the temperature and time combination specified in ¶ 3−501.17 (A), </a:t>
            </a:r>
            <a:r>
              <a:rPr lang="en-US" sz="2400" dirty="0" smtClean="0"/>
              <a:t>except time </a:t>
            </a:r>
            <a:r>
              <a:rPr lang="en-US" sz="2400" dirty="0"/>
              <a:t>that the product is frozen; </a:t>
            </a:r>
          </a:p>
          <a:p>
            <a:pPr marL="36900" indent="0">
              <a:buNone/>
            </a:pPr>
            <a:r>
              <a:rPr lang="en-US" sz="2400" dirty="0"/>
              <a:t>(2) Is in a container or PACKAGE that does not bear a date or day; </a:t>
            </a:r>
            <a:r>
              <a:rPr lang="en-US" sz="2400" dirty="0" smtClean="0"/>
              <a:t> </a:t>
            </a:r>
            <a:r>
              <a:rPr lang="en-US" sz="2400" dirty="0"/>
              <a:t>or</a:t>
            </a:r>
          </a:p>
          <a:p>
            <a:pPr marL="36900" indent="0">
              <a:buNone/>
            </a:pPr>
            <a:r>
              <a:rPr lang="en-US" sz="2400" dirty="0"/>
              <a:t>(3) Is appropriately marked with a date or day that exceeds a temperature and </a:t>
            </a:r>
            <a:r>
              <a:rPr lang="en-US" sz="2400" dirty="0" smtClean="0"/>
              <a:t>time combination </a:t>
            </a:r>
            <a:r>
              <a:rPr lang="en-US" sz="2400" dirty="0"/>
              <a:t>as specified in ¶ 3−501.17 (A).</a:t>
            </a:r>
          </a:p>
        </p:txBody>
      </p:sp>
    </p:spTree>
    <p:extLst>
      <p:ext uri="{BB962C8B-B14F-4D97-AF65-F5344CB8AC3E}">
        <p14:creationId xmlns:p14="http://schemas.microsoft.com/office/powerpoint/2010/main" val="1976423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KNOWLEDGE CHECK</a:t>
            </a:r>
            <a:endParaRPr lang="en-US" dirty="0"/>
          </a:p>
        </p:txBody>
      </p:sp>
      <p:sp>
        <p:nvSpPr>
          <p:cNvPr id="6" name="Content Placeholder 5"/>
          <p:cNvSpPr>
            <a:spLocks noGrp="1"/>
          </p:cNvSpPr>
          <p:nvPr>
            <p:ph idx="1"/>
          </p:nvPr>
        </p:nvSpPr>
        <p:spPr>
          <a:xfrm>
            <a:off x="913795" y="1732449"/>
            <a:ext cx="10353762" cy="4779187"/>
          </a:xfrm>
        </p:spPr>
        <p:txBody>
          <a:bodyPr>
            <a:normAutofit/>
          </a:bodyPr>
          <a:lstStyle/>
          <a:p>
            <a:r>
              <a:rPr lang="en-US" sz="2400" dirty="0" smtClean="0">
                <a:solidFill>
                  <a:schemeClr val="accent1"/>
                </a:solidFill>
              </a:rPr>
              <a:t>You cooked up some hamburger on January 1</a:t>
            </a:r>
            <a:r>
              <a:rPr lang="en-US" sz="2400" baseline="30000" dirty="0" smtClean="0">
                <a:solidFill>
                  <a:schemeClr val="accent1"/>
                </a:solidFill>
              </a:rPr>
              <a:t>st</a:t>
            </a:r>
            <a:r>
              <a:rPr lang="en-US" sz="2400" dirty="0" smtClean="0">
                <a:solidFill>
                  <a:schemeClr val="accent1"/>
                </a:solidFill>
              </a:rPr>
              <a:t>. Then, you combine the hamburger with other ingredients to make chili on January 3</a:t>
            </a:r>
            <a:r>
              <a:rPr lang="en-US" sz="2400" baseline="30000" dirty="0" smtClean="0">
                <a:solidFill>
                  <a:schemeClr val="accent1"/>
                </a:solidFill>
              </a:rPr>
              <a:t>rd</a:t>
            </a:r>
            <a:r>
              <a:rPr lang="en-US" sz="2400" dirty="0" smtClean="0">
                <a:solidFill>
                  <a:schemeClr val="accent1"/>
                </a:solidFill>
              </a:rPr>
              <a:t>.</a:t>
            </a:r>
          </a:p>
          <a:p>
            <a:pPr marL="36900" indent="0">
              <a:buNone/>
            </a:pPr>
            <a:endParaRPr lang="en-US" sz="2400" dirty="0">
              <a:solidFill>
                <a:schemeClr val="accent1"/>
              </a:solidFill>
            </a:endParaRPr>
          </a:p>
          <a:p>
            <a:r>
              <a:rPr lang="en-US" sz="2400" dirty="0" smtClean="0">
                <a:solidFill>
                  <a:schemeClr val="accent1"/>
                </a:solidFill>
              </a:rPr>
              <a:t>What date does the Chili get for it’s date mark?</a:t>
            </a:r>
          </a:p>
          <a:p>
            <a:endParaRPr lang="en-US" dirty="0" smtClean="0"/>
          </a:p>
          <a:p>
            <a:pPr marL="36900" indent="0">
              <a:buNone/>
            </a:pPr>
            <a:endParaRPr lang="en-US" dirty="0" smtClean="0"/>
          </a:p>
          <a:p>
            <a:r>
              <a:rPr lang="en-US" sz="2800" dirty="0" smtClean="0">
                <a:solidFill>
                  <a:schemeClr val="accent2"/>
                </a:solidFill>
              </a:rPr>
              <a:t>January 7</a:t>
            </a:r>
            <a:r>
              <a:rPr lang="en-US" sz="2800" baseline="30000" dirty="0" smtClean="0">
                <a:solidFill>
                  <a:schemeClr val="accent2"/>
                </a:solidFill>
              </a:rPr>
              <a:t>th</a:t>
            </a:r>
            <a:endParaRPr lang="en-US" sz="2800" dirty="0">
              <a:solidFill>
                <a:schemeClr val="accent2"/>
              </a:solidFill>
            </a:endParaRPr>
          </a:p>
          <a:p>
            <a:r>
              <a:rPr lang="en-US" sz="2800" dirty="0" smtClean="0">
                <a:solidFill>
                  <a:schemeClr val="accent2"/>
                </a:solidFill>
              </a:rPr>
              <a:t>You get a total of 7 days. Always go off the date of the oldest ingredient to determine your expiration date.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79731" y="2811706"/>
            <a:ext cx="3939613" cy="2462258"/>
          </a:xfrm>
          <a:prstGeom prst="rect">
            <a:avLst/>
          </a:prstGeom>
          <a:ln>
            <a:noFill/>
          </a:ln>
          <a:effectLst>
            <a:softEdge rad="112500"/>
          </a:effectLst>
        </p:spPr>
      </p:pic>
    </p:spTree>
    <p:extLst>
      <p:ext uri="{BB962C8B-B14F-4D97-AF65-F5344CB8AC3E}">
        <p14:creationId xmlns:p14="http://schemas.microsoft.com/office/powerpoint/2010/main" val="26983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#14</a:t>
            </a:r>
            <a:r>
              <a:rPr lang="en-US" sz="4000" dirty="0" smtClean="0"/>
              <a:t/>
            </a:r>
            <a:br>
              <a:rPr lang="en-US" sz="4000" dirty="0" smtClean="0"/>
            </a:br>
            <a:r>
              <a:rPr lang="en-US" sz="4000" u="sng" dirty="0" smtClean="0"/>
              <a:t>Hand Towels/Drying Method Provided</a:t>
            </a:r>
            <a:endParaRPr lang="en-US" sz="4000" u="sng" dirty="0"/>
          </a:p>
        </p:txBody>
      </p:sp>
      <p:pic>
        <p:nvPicPr>
          <p:cNvPr id="8"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11517" b="11119"/>
          <a:stretch/>
        </p:blipFill>
        <p:spPr>
          <a:xfrm rot="5400000">
            <a:off x="166763" y="2186831"/>
            <a:ext cx="4538176" cy="3959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sz="half" idx="2"/>
          </p:nvPr>
        </p:nvSpPr>
        <p:spPr>
          <a:xfrm>
            <a:off x="5076825" y="1732449"/>
            <a:ext cx="6829425" cy="4868376"/>
          </a:xfrm>
        </p:spPr>
        <p:txBody>
          <a:bodyPr>
            <a:noAutofit/>
          </a:bodyPr>
          <a:lstStyle/>
          <a:p>
            <a:r>
              <a:rPr lang="en-US" sz="2400" b="1" dirty="0">
                <a:solidFill>
                  <a:schemeClr val="accent2"/>
                </a:solidFill>
              </a:rPr>
              <a:t>6−301.12 Hand Drying </a:t>
            </a:r>
            <a:r>
              <a:rPr lang="en-US" sz="2400" b="1" dirty="0" smtClean="0">
                <a:solidFill>
                  <a:schemeClr val="accent2"/>
                </a:solidFill>
              </a:rPr>
              <a:t>Provision</a:t>
            </a:r>
            <a:endParaRPr lang="en-US" sz="2400" b="1" dirty="0">
              <a:solidFill>
                <a:schemeClr val="accent2"/>
              </a:solidFill>
            </a:endParaRPr>
          </a:p>
          <a:p>
            <a:r>
              <a:rPr lang="en-US" sz="2400" dirty="0"/>
              <a:t>Each HANDWASHING SINK or group of adjacent HANDWASHING SINKS shall be provided with</a:t>
            </a:r>
            <a:r>
              <a:rPr lang="en-US" sz="2400" dirty="0" smtClean="0"/>
              <a:t>:</a:t>
            </a:r>
          </a:p>
          <a:p>
            <a:r>
              <a:rPr lang="en-US" sz="2400" dirty="0" smtClean="0"/>
              <a:t>(</a:t>
            </a:r>
            <a:r>
              <a:rPr lang="en-US" sz="2400" dirty="0"/>
              <a:t>A) Individual, disposable towels; Pf</a:t>
            </a:r>
          </a:p>
          <a:p>
            <a:r>
              <a:rPr lang="en-US" sz="2400" dirty="0"/>
              <a:t>(B) A continuous towel system that supplies the user with a clean towel; Pf or</a:t>
            </a:r>
          </a:p>
          <a:p>
            <a:r>
              <a:rPr lang="en-US" sz="2400" dirty="0"/>
              <a:t>(C) A heated−air hand drying device; Pf or</a:t>
            </a:r>
          </a:p>
          <a:p>
            <a:r>
              <a:rPr lang="en-US" sz="2400" dirty="0"/>
              <a:t>(D) A hand drying device that employs an air−knife system that delivers high velocity, </a:t>
            </a:r>
            <a:r>
              <a:rPr lang="en-US" sz="2400" dirty="0" smtClean="0"/>
              <a:t>pressurized</a:t>
            </a:r>
            <a:r>
              <a:rPr lang="fr-FR" sz="2400" dirty="0" smtClean="0"/>
              <a:t>air </a:t>
            </a:r>
            <a:r>
              <a:rPr lang="fr-FR" sz="2400" dirty="0"/>
              <a:t>at ambient </a:t>
            </a:r>
            <a:r>
              <a:rPr lang="fr-FR" sz="2400" dirty="0" err="1"/>
              <a:t>temperatures</a:t>
            </a:r>
            <a:r>
              <a:rPr lang="fr-FR" sz="2400" dirty="0"/>
              <a:t>. </a:t>
            </a:r>
            <a:r>
              <a:rPr lang="fr-FR" sz="2400" dirty="0" smtClean="0"/>
              <a:t>Pf</a:t>
            </a:r>
            <a:endParaRPr lang="en-US" sz="2400" dirty="0" smtClean="0"/>
          </a:p>
        </p:txBody>
      </p:sp>
    </p:spTree>
    <p:extLst>
      <p:ext uri="{BB962C8B-B14F-4D97-AF65-F5344CB8AC3E}">
        <p14:creationId xmlns:p14="http://schemas.microsoft.com/office/powerpoint/2010/main" val="537116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87927"/>
            <a:ext cx="10353762" cy="1192123"/>
          </a:xfrm>
        </p:spPr>
        <p:txBody>
          <a:bodyPr>
            <a:normAutofit fontScale="90000"/>
          </a:bodyPr>
          <a:lstStyle/>
          <a:p>
            <a:r>
              <a:rPr lang="en-US" sz="4000" dirty="0" smtClean="0">
                <a:solidFill>
                  <a:schemeClr val="accent2"/>
                </a:solidFill>
              </a:rPr>
              <a:t>#15</a:t>
            </a:r>
            <a:r>
              <a:rPr lang="en-US" sz="4000" dirty="0" smtClean="0"/>
              <a:t/>
            </a:r>
            <a:br>
              <a:rPr lang="en-US" sz="4000" dirty="0" smtClean="0"/>
            </a:br>
            <a:r>
              <a:rPr lang="en-US" sz="4000" u="sng" dirty="0" smtClean="0"/>
              <a:t>Non-Food Contact Surface Clean</a:t>
            </a:r>
            <a:endParaRPr lang="en-US" sz="4000" u="sng" dirty="0"/>
          </a:p>
        </p:txBody>
      </p:sp>
      <p:sp>
        <p:nvSpPr>
          <p:cNvPr id="5" name="Content Placeholder 4"/>
          <p:cNvSpPr>
            <a:spLocks noGrp="1"/>
          </p:cNvSpPr>
          <p:nvPr>
            <p:ph idx="1"/>
          </p:nvPr>
        </p:nvSpPr>
        <p:spPr>
          <a:xfrm>
            <a:off x="913795" y="1958109"/>
            <a:ext cx="10353762" cy="3833091"/>
          </a:xfrm>
        </p:spPr>
        <p:txBody>
          <a:bodyPr/>
          <a:lstStyle/>
          <a:p>
            <a:endParaRPr lang="fr-FR" sz="2400" b="1" dirty="0" smtClean="0">
              <a:solidFill>
                <a:schemeClr val="accent2"/>
              </a:solidFill>
            </a:endParaRPr>
          </a:p>
          <a:p>
            <a:r>
              <a:rPr lang="fr-FR" sz="2400" b="1" dirty="0" smtClean="0">
                <a:solidFill>
                  <a:schemeClr val="accent2"/>
                </a:solidFill>
              </a:rPr>
              <a:t>4</a:t>
            </a:r>
            <a:r>
              <a:rPr lang="fr-FR" sz="2400" b="1" dirty="0">
                <a:solidFill>
                  <a:schemeClr val="accent2"/>
                </a:solidFill>
              </a:rPr>
              <a:t>−602.13 </a:t>
            </a:r>
            <a:r>
              <a:rPr lang="fr-FR" sz="2400" b="1" dirty="0" err="1">
                <a:solidFill>
                  <a:schemeClr val="accent2"/>
                </a:solidFill>
              </a:rPr>
              <a:t>Nonfood</a:t>
            </a:r>
            <a:r>
              <a:rPr lang="fr-FR" sz="2400" b="1" dirty="0">
                <a:solidFill>
                  <a:schemeClr val="accent2"/>
                </a:solidFill>
              </a:rPr>
              <a:t>−Contact </a:t>
            </a:r>
            <a:r>
              <a:rPr lang="fr-FR" sz="2400" b="1" dirty="0" smtClean="0">
                <a:solidFill>
                  <a:schemeClr val="accent2"/>
                </a:solidFill>
              </a:rPr>
              <a:t>Surfaces</a:t>
            </a:r>
          </a:p>
          <a:p>
            <a:r>
              <a:rPr lang="fr-FR" sz="2400" b="1" dirty="0" err="1" smtClean="0">
                <a:solidFill>
                  <a:schemeClr val="tx1"/>
                </a:solidFill>
              </a:rPr>
              <a:t>NonFOOD</a:t>
            </a:r>
            <a:r>
              <a:rPr lang="fr-FR" sz="2400" b="1" dirty="0" smtClean="0">
                <a:solidFill>
                  <a:schemeClr val="tx1"/>
                </a:solidFill>
              </a:rPr>
              <a:t>-CONTACT SURFACES of EQUIPMENT </a:t>
            </a:r>
            <a:r>
              <a:rPr lang="fr-FR" sz="2400" b="1" dirty="0" err="1" smtClean="0">
                <a:solidFill>
                  <a:schemeClr val="tx1"/>
                </a:solidFill>
              </a:rPr>
              <a:t>shall</a:t>
            </a:r>
            <a:r>
              <a:rPr lang="fr-FR" sz="2400" b="1" dirty="0" smtClean="0">
                <a:solidFill>
                  <a:schemeClr val="tx1"/>
                </a:solidFill>
              </a:rPr>
              <a:t> </a:t>
            </a:r>
            <a:r>
              <a:rPr lang="fr-FR" sz="2400" b="1" dirty="0" err="1" smtClean="0">
                <a:solidFill>
                  <a:schemeClr val="tx1"/>
                </a:solidFill>
              </a:rPr>
              <a:t>be</a:t>
            </a:r>
            <a:r>
              <a:rPr lang="fr-FR" sz="2400" b="1" dirty="0" smtClean="0">
                <a:solidFill>
                  <a:schemeClr val="tx1"/>
                </a:solidFill>
              </a:rPr>
              <a:t> </a:t>
            </a:r>
            <a:r>
              <a:rPr lang="fr-FR" sz="2400" b="1" dirty="0" err="1" smtClean="0">
                <a:solidFill>
                  <a:schemeClr val="tx1"/>
                </a:solidFill>
              </a:rPr>
              <a:t>cleaned</a:t>
            </a:r>
            <a:r>
              <a:rPr lang="fr-FR" sz="2400" b="1" dirty="0" smtClean="0">
                <a:solidFill>
                  <a:schemeClr val="tx1"/>
                </a:solidFill>
              </a:rPr>
              <a:t> at a </a:t>
            </a:r>
            <a:r>
              <a:rPr lang="fr-FR" sz="2400" b="1" dirty="0" err="1" smtClean="0">
                <a:solidFill>
                  <a:schemeClr val="tx1"/>
                </a:solidFill>
              </a:rPr>
              <a:t>frequency</a:t>
            </a:r>
            <a:r>
              <a:rPr lang="fr-FR" sz="2400" b="1" dirty="0" smtClean="0">
                <a:solidFill>
                  <a:schemeClr val="tx1"/>
                </a:solidFill>
              </a:rPr>
              <a:t> </a:t>
            </a:r>
            <a:r>
              <a:rPr lang="fr-FR" sz="2400" b="1" dirty="0" err="1" smtClean="0">
                <a:solidFill>
                  <a:schemeClr val="tx1"/>
                </a:solidFill>
              </a:rPr>
              <a:t>necessary</a:t>
            </a:r>
            <a:r>
              <a:rPr lang="fr-FR" sz="2400" b="1" dirty="0" smtClean="0">
                <a:solidFill>
                  <a:schemeClr val="tx1"/>
                </a:solidFill>
              </a:rPr>
              <a:t> to </a:t>
            </a:r>
            <a:r>
              <a:rPr lang="fr-FR" sz="2400" b="1" dirty="0" err="1" smtClean="0">
                <a:solidFill>
                  <a:schemeClr val="tx1"/>
                </a:solidFill>
              </a:rPr>
              <a:t>preclude</a:t>
            </a:r>
            <a:r>
              <a:rPr lang="fr-FR" sz="2400" b="1" dirty="0" smtClean="0">
                <a:solidFill>
                  <a:schemeClr val="tx1"/>
                </a:solidFill>
              </a:rPr>
              <a:t> accumulation of </a:t>
            </a:r>
            <a:r>
              <a:rPr lang="fr-FR" sz="2400" b="1" dirty="0" err="1" smtClean="0">
                <a:solidFill>
                  <a:schemeClr val="tx1"/>
                </a:solidFill>
              </a:rPr>
              <a:t>soil</a:t>
            </a:r>
            <a:r>
              <a:rPr lang="fr-FR" sz="2400" b="1" dirty="0" smtClean="0">
                <a:solidFill>
                  <a:schemeClr val="tx1"/>
                </a:solidFill>
              </a:rPr>
              <a:t> </a:t>
            </a:r>
            <a:r>
              <a:rPr lang="fr-FR" sz="2400" b="1" dirty="0" err="1" smtClean="0">
                <a:solidFill>
                  <a:schemeClr val="tx1"/>
                </a:solidFill>
              </a:rPr>
              <a:t>residues</a:t>
            </a:r>
            <a:endParaRPr lang="fr-FR" sz="2400" b="1" dirty="0">
              <a:solidFill>
                <a:schemeClr val="tx1"/>
              </a:solidFill>
            </a:endParaRPr>
          </a:p>
          <a:p>
            <a:endParaRPr lang="fr-FR" b="1" dirty="0" smtClean="0">
              <a:solidFill>
                <a:schemeClr val="accent2"/>
              </a:solidFill>
            </a:endParaRPr>
          </a:p>
          <a:p>
            <a:endParaRPr lang="fr-FR" b="1" dirty="0" smtClean="0">
              <a:solidFill>
                <a:schemeClr val="tx1"/>
              </a:solidFill>
            </a:endParaRPr>
          </a:p>
          <a:p>
            <a:endParaRPr lang="fr-FR" b="1" dirty="0">
              <a:solidFill>
                <a:schemeClr val="accent2"/>
              </a:solidFill>
            </a:endParaRPr>
          </a:p>
          <a:p>
            <a:endParaRPr lang="en-US" dirty="0"/>
          </a:p>
        </p:txBody>
      </p:sp>
      <p:sp>
        <p:nvSpPr>
          <p:cNvPr id="4" name="Text Placeholder 3"/>
          <p:cNvSpPr>
            <a:spLocks noGrp="1"/>
          </p:cNvSpPr>
          <p:nvPr>
            <p:ph type="body" sz="half" idx="4294967295"/>
          </p:nvPr>
        </p:nvSpPr>
        <p:spPr>
          <a:xfrm flipH="1">
            <a:off x="-424873" y="2439988"/>
            <a:ext cx="424873" cy="3375025"/>
          </a:xfrm>
        </p:spPr>
        <p:txBody>
          <a:bodyPr/>
          <a:lstStyle/>
          <a:p>
            <a:pPr marL="36900" indent="0">
              <a:buNone/>
            </a:pPr>
            <a:endParaRPr lang="fr-FR" sz="2400" b="1" dirty="0">
              <a:solidFill>
                <a:schemeClr val="accent2"/>
              </a:solidFill>
            </a:endParaRPr>
          </a:p>
        </p:txBody>
      </p:sp>
    </p:spTree>
    <p:extLst>
      <p:ext uri="{BB962C8B-B14F-4D97-AF65-F5344CB8AC3E}">
        <p14:creationId xmlns:p14="http://schemas.microsoft.com/office/powerpoint/2010/main" val="2277870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#16</a:t>
            </a:r>
            <a:r>
              <a:rPr lang="en-US" sz="4000" dirty="0" smtClean="0"/>
              <a:t/>
            </a:r>
            <a:br>
              <a:rPr lang="en-US" sz="4000" dirty="0" smtClean="0"/>
            </a:br>
            <a:r>
              <a:rPr lang="en-US" sz="4000" dirty="0" smtClean="0"/>
              <a:t>Temperature Measuring </a:t>
            </a:r>
            <a:r>
              <a:rPr lang="en-US" sz="4000" u="sng" dirty="0" smtClean="0"/>
              <a:t>Device Hot/Cold Unit</a:t>
            </a:r>
            <a:endParaRPr lang="en-US" sz="4000" u="sng"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4981" r="24981"/>
          <a:stretch>
            <a:fillRect/>
          </a:stretch>
        </p:blipFill>
        <p:spPr/>
      </p:pic>
      <p:sp>
        <p:nvSpPr>
          <p:cNvPr id="4" name="Text Placeholder 3"/>
          <p:cNvSpPr>
            <a:spLocks noGrp="1"/>
          </p:cNvSpPr>
          <p:nvPr>
            <p:ph type="body" sz="half" idx="2"/>
          </p:nvPr>
        </p:nvSpPr>
        <p:spPr>
          <a:xfrm>
            <a:off x="590551" y="2439261"/>
            <a:ext cx="6258194" cy="4047264"/>
          </a:xfrm>
        </p:spPr>
        <p:txBody>
          <a:bodyPr>
            <a:normAutofit/>
          </a:bodyPr>
          <a:lstStyle/>
          <a:p>
            <a:endParaRPr lang="en-US" sz="2000" b="1" dirty="0" smtClean="0">
              <a:solidFill>
                <a:schemeClr val="accent2"/>
              </a:solidFill>
            </a:endParaRPr>
          </a:p>
          <a:p>
            <a:r>
              <a:rPr lang="en-US" sz="2000" b="1" dirty="0" smtClean="0">
                <a:solidFill>
                  <a:schemeClr val="accent2"/>
                </a:solidFill>
              </a:rPr>
              <a:t>4</a:t>
            </a:r>
            <a:r>
              <a:rPr lang="en-US" sz="2000" b="1" dirty="0">
                <a:solidFill>
                  <a:schemeClr val="accent2"/>
                </a:solidFill>
              </a:rPr>
              <a:t>−204.112 Temperature Measuring Devices.</a:t>
            </a:r>
            <a:endParaRPr lang="en-US" sz="2000" dirty="0" smtClean="0">
              <a:solidFill>
                <a:schemeClr val="accent2"/>
              </a:solidFill>
            </a:endParaRPr>
          </a:p>
          <a:p>
            <a:r>
              <a:rPr lang="en-US" sz="2000" dirty="0" smtClean="0"/>
              <a:t>(</a:t>
            </a:r>
            <a:r>
              <a:rPr lang="en-US" sz="2000" dirty="0"/>
              <a:t>B) Except as specified in ¶ (C) of this section, cold or hot holding EQUIPMENT used </a:t>
            </a:r>
            <a:r>
              <a:rPr lang="en-US" sz="2000" dirty="0" smtClean="0"/>
              <a:t>for POTENTIALLY </a:t>
            </a:r>
            <a:r>
              <a:rPr lang="en-US" sz="2000" dirty="0"/>
              <a:t>HAZARDOUS FOOD (TIME/TEMPERATURE CONTROL FOR SAFETY FOOD) shall be </a:t>
            </a:r>
            <a:r>
              <a:rPr lang="en-US" sz="2000" dirty="0" smtClean="0"/>
              <a:t>designed to </a:t>
            </a:r>
            <a:r>
              <a:rPr lang="en-US" sz="2000" dirty="0"/>
              <a:t>include and shall be equipped with at least one integral or permanently affixed </a:t>
            </a:r>
            <a:r>
              <a:rPr lang="en-US" sz="2000" dirty="0" smtClean="0"/>
              <a:t>TEMPERATURE MEASURING </a:t>
            </a:r>
            <a:r>
              <a:rPr lang="en-US" sz="2000" dirty="0"/>
              <a:t>DEVICE that is located to allow easy viewing of the device’s temperature display.</a:t>
            </a:r>
          </a:p>
        </p:txBody>
      </p:sp>
    </p:spTree>
    <p:extLst>
      <p:ext uri="{BB962C8B-B14F-4D97-AF65-F5344CB8AC3E}">
        <p14:creationId xmlns:p14="http://schemas.microsoft.com/office/powerpoint/2010/main" val="4287364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#17</a:t>
            </a:r>
            <a:r>
              <a:rPr lang="en-US" sz="4000" dirty="0" smtClean="0"/>
              <a:t/>
            </a:r>
            <a:br>
              <a:rPr lang="en-US" sz="4000" dirty="0" smtClean="0"/>
            </a:br>
            <a:r>
              <a:rPr lang="en-US" sz="4000" u="sng" dirty="0" smtClean="0"/>
              <a:t>Wiping Cloth Storage</a:t>
            </a:r>
            <a:endParaRPr lang="en-US" sz="4000" u="sng"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908350" y="2411244"/>
            <a:ext cx="4781839" cy="358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10"/>
          <p:cNvSpPr>
            <a:spLocks noGrp="1"/>
          </p:cNvSpPr>
          <p:nvPr>
            <p:ph sz="half" idx="1"/>
          </p:nvPr>
        </p:nvSpPr>
        <p:spPr/>
        <p:txBody>
          <a:bodyPr>
            <a:normAutofit lnSpcReduction="10000"/>
          </a:bodyPr>
          <a:lstStyle/>
          <a:p>
            <a:endParaRPr lang="en-US" dirty="0" smtClean="0"/>
          </a:p>
          <a:p>
            <a:pPr marL="36900" indent="0">
              <a:buNone/>
            </a:pPr>
            <a:r>
              <a:rPr lang="en-US" sz="2400" b="1" dirty="0">
                <a:solidFill>
                  <a:schemeClr val="accent2"/>
                </a:solidFill>
              </a:rPr>
              <a:t>3−304.14 Wiping Cloths and Working Containers, Use Limitation.</a:t>
            </a:r>
            <a:endParaRPr lang="en-US" sz="2400" dirty="0">
              <a:solidFill>
                <a:schemeClr val="accent2"/>
              </a:solidFill>
            </a:endParaRPr>
          </a:p>
          <a:p>
            <a:pPr marL="36900" indent="0">
              <a:buNone/>
            </a:pPr>
            <a:r>
              <a:rPr lang="en-US" sz="2400" dirty="0" smtClean="0"/>
              <a:t>(</a:t>
            </a:r>
            <a:r>
              <a:rPr lang="en-US" sz="2400" dirty="0"/>
              <a:t>B) Cloths in−use for wiping counters and other EQUIPMENT surfaces shall be:</a:t>
            </a:r>
          </a:p>
          <a:p>
            <a:pPr marL="36900" indent="0">
              <a:buNone/>
            </a:pPr>
            <a:r>
              <a:rPr lang="en-US" sz="2400" dirty="0"/>
              <a:t>(1) Held between uses in a chemical sanitizer solution at a concentration </a:t>
            </a:r>
            <a:r>
              <a:rPr lang="en-US" sz="2400" dirty="0" smtClean="0"/>
              <a:t>specified under </a:t>
            </a:r>
            <a:r>
              <a:rPr lang="en-US" sz="2400" dirty="0"/>
              <a:t>§ 4−501.114;</a:t>
            </a:r>
          </a:p>
        </p:txBody>
      </p:sp>
      <p:sp>
        <p:nvSpPr>
          <p:cNvPr id="13" name="Right Arrow 12"/>
          <p:cNvSpPr/>
          <p:nvPr/>
        </p:nvSpPr>
        <p:spPr>
          <a:xfrm>
            <a:off x="7797910" y="4474723"/>
            <a:ext cx="117099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1592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5" dur="500"/>
                                        <p:tgtEl>
                                          <p:spTgt spid="11">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#18</a:t>
            </a:r>
            <a:r>
              <a:rPr lang="en-US" sz="4000" dirty="0" smtClean="0"/>
              <a:t/>
            </a:r>
            <a:br>
              <a:rPr lang="en-US" sz="4000" dirty="0" smtClean="0"/>
            </a:br>
            <a:r>
              <a:rPr lang="en-US" sz="4000" u="sng" dirty="0" smtClean="0"/>
              <a:t>Hand Wash Sink Accessibility</a:t>
            </a:r>
            <a:endParaRPr lang="en-US" sz="4000" u="sng" dirty="0"/>
          </a:p>
        </p:txBody>
      </p:sp>
      <p:sp>
        <p:nvSpPr>
          <p:cNvPr id="5" name="Content Placeholder 4"/>
          <p:cNvSpPr>
            <a:spLocks noGrp="1"/>
          </p:cNvSpPr>
          <p:nvPr>
            <p:ph idx="1"/>
          </p:nvPr>
        </p:nvSpPr>
        <p:spPr>
          <a:xfrm>
            <a:off x="504825" y="1732449"/>
            <a:ext cx="10762732" cy="4795351"/>
          </a:xfrm>
        </p:spPr>
        <p:txBody>
          <a:bodyPr>
            <a:normAutofit/>
          </a:bodyPr>
          <a:lstStyle/>
          <a:p>
            <a:r>
              <a:rPr lang="en-US" sz="2400" b="1" dirty="0">
                <a:solidFill>
                  <a:schemeClr val="accent2"/>
                </a:solidFill>
              </a:rPr>
              <a:t>5−205.11 Using a Handwashing Sink</a:t>
            </a:r>
          </a:p>
          <a:p>
            <a:r>
              <a:rPr lang="en-US" sz="2400" dirty="0"/>
              <a:t>(A) A HANDWASHING SINK shall be maintained so that it is accessible at all times for EMPLOYEEs</a:t>
            </a:r>
          </a:p>
          <a:p>
            <a:r>
              <a:rPr lang="en-US" sz="2400" dirty="0"/>
              <a:t>use. Pf</a:t>
            </a:r>
          </a:p>
          <a:p>
            <a:r>
              <a:rPr lang="en-US" sz="2400" dirty="0"/>
              <a:t>(B) A HANDWASHING SINK may not be used for purposes other than handwashing except as</a:t>
            </a:r>
          </a:p>
          <a:p>
            <a:r>
              <a:rPr lang="en-US" sz="2400" dirty="0"/>
              <a:t>specified in § 2−301.15. Pf</a:t>
            </a:r>
          </a:p>
          <a:p>
            <a:r>
              <a:rPr lang="en-US" sz="2400" dirty="0"/>
              <a:t>(C) An automatic handwashing facility shall be used in accordance with manufacturer’s instructions.</a:t>
            </a:r>
          </a:p>
          <a:p>
            <a:endParaRPr lang="en-US" dirty="0"/>
          </a:p>
        </p:txBody>
      </p:sp>
      <p:sp>
        <p:nvSpPr>
          <p:cNvPr id="4" name="Text Placeholder 3"/>
          <p:cNvSpPr>
            <a:spLocks noGrp="1"/>
          </p:cNvSpPr>
          <p:nvPr>
            <p:ph type="body" sz="half" idx="4294967295"/>
          </p:nvPr>
        </p:nvSpPr>
        <p:spPr>
          <a:xfrm>
            <a:off x="1" y="4667250"/>
            <a:ext cx="76200" cy="1860550"/>
          </a:xfrm>
        </p:spPr>
        <p:txBody>
          <a:bodyPr>
            <a:normAutofit/>
          </a:bodyPr>
          <a:lstStyle/>
          <a:p>
            <a:pPr marL="36900" indent="0">
              <a:buNone/>
            </a:pPr>
            <a:endParaRPr lang="en-US" sz="2000" dirty="0"/>
          </a:p>
        </p:txBody>
      </p:sp>
    </p:spTree>
    <p:extLst>
      <p:ext uri="{BB962C8B-B14F-4D97-AF65-F5344CB8AC3E}">
        <p14:creationId xmlns:p14="http://schemas.microsoft.com/office/powerpoint/2010/main" val="1778120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485776"/>
            <a:ext cx="9590550" cy="933450"/>
          </a:xfrm>
        </p:spPr>
        <p:txBody>
          <a:bodyPr/>
          <a:lstStyle/>
          <a:p>
            <a:r>
              <a:rPr lang="en-US" dirty="0" smtClean="0"/>
              <a:t>KNOWLEDGE CHECK</a:t>
            </a:r>
            <a:endParaRPr lang="en-US" dirty="0"/>
          </a:p>
        </p:txBody>
      </p:sp>
      <p:sp>
        <p:nvSpPr>
          <p:cNvPr id="3" name="Text Placeholder 2"/>
          <p:cNvSpPr>
            <a:spLocks noGrp="1"/>
          </p:cNvSpPr>
          <p:nvPr>
            <p:ph type="body" idx="1"/>
          </p:nvPr>
        </p:nvSpPr>
        <p:spPr>
          <a:xfrm>
            <a:off x="1295401" y="1524000"/>
            <a:ext cx="9590550" cy="3528291"/>
          </a:xfrm>
        </p:spPr>
        <p:txBody>
          <a:bodyPr>
            <a:noAutofit/>
          </a:bodyPr>
          <a:lstStyle/>
          <a:p>
            <a:r>
              <a:rPr lang="en-US" sz="5400" dirty="0" smtClean="0">
                <a:solidFill>
                  <a:schemeClr val="accent1"/>
                </a:solidFill>
              </a:rPr>
              <a:t>DO YOU HAVE TO WASH YOUR HANDS BEFORE PUTTING ON SINGLE USE GLOVES?</a:t>
            </a:r>
          </a:p>
          <a:p>
            <a:r>
              <a:rPr lang="en-US" sz="5400" dirty="0" smtClean="0">
                <a:solidFill>
                  <a:schemeClr val="accent2"/>
                </a:solidFill>
              </a:rPr>
              <a:t>YES!!</a:t>
            </a:r>
            <a:endParaRPr lang="en-US" sz="5400" dirty="0">
              <a:solidFill>
                <a:schemeClr val="accent2"/>
              </a:solidFill>
            </a:endParaRPr>
          </a:p>
        </p:txBody>
      </p:sp>
    </p:spTree>
    <p:extLst>
      <p:ext uri="{BB962C8B-B14F-4D97-AF65-F5344CB8AC3E}">
        <p14:creationId xmlns:p14="http://schemas.microsoft.com/office/powerpoint/2010/main" val="173976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0"/>
            <a:ext cx="11906655" cy="6721813"/>
          </a:xfrm>
        </p:spPr>
        <p:txBody>
          <a:bodyPr>
            <a:normAutofit fontScale="90000"/>
          </a:bodyPr>
          <a:lstStyle/>
          <a:p>
            <a:r>
              <a:rPr lang="en-US" sz="3200" dirty="0" smtClean="0"/>
              <a:t>Department of Agriculture, Trade and Consumer Protection</a:t>
            </a:r>
            <a:br>
              <a:rPr lang="en-US" sz="3200" dirty="0" smtClean="0"/>
            </a:br>
            <a:r>
              <a:rPr lang="en-US" sz="3200" dirty="0"/>
              <a:t/>
            </a:r>
            <a:br>
              <a:rPr lang="en-US" sz="3200" dirty="0"/>
            </a:br>
            <a:r>
              <a:rPr lang="en-US" sz="3200" dirty="0" smtClean="0"/>
              <a:t/>
            </a:r>
            <a:br>
              <a:rPr lang="en-US" sz="3200" dirty="0" smtClean="0"/>
            </a:br>
            <a:r>
              <a:rPr lang="en-US" sz="3200" dirty="0" smtClean="0"/>
              <a:t>Division of Food &amp; Recreational Safety</a:t>
            </a:r>
            <a:br>
              <a:rPr lang="en-US" sz="3200" dirty="0" smtClean="0"/>
            </a:br>
            <a:r>
              <a:rPr lang="en-US" sz="3200" dirty="0" smtClean="0"/>
              <a:t/>
            </a:r>
            <a:br>
              <a:rPr lang="en-US" sz="3200" dirty="0" smtClean="0"/>
            </a:br>
            <a:r>
              <a:rPr lang="en-US" sz="3200" dirty="0" smtClean="0"/>
              <a:t>Bureau of Food &amp; Recreational Businesses</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solidFill>
                  <a:schemeClr val="accent2"/>
                </a:solidFill>
              </a:rPr>
              <a:t>Retail &amp; Recreational Safety</a:t>
            </a:r>
            <a:r>
              <a:rPr lang="en-US" sz="3200" dirty="0" smtClean="0"/>
              <a:t/>
            </a:r>
            <a:br>
              <a:rPr lang="en-US" sz="3200" dirty="0" smtClean="0"/>
            </a:br>
            <a:r>
              <a:rPr lang="en-US" sz="3200" dirty="0" smtClean="0"/>
              <a:t>Produce Safety</a:t>
            </a:r>
            <a:br>
              <a:rPr lang="en-US" sz="3200" dirty="0" smtClean="0"/>
            </a:br>
            <a:r>
              <a:rPr lang="en-US" sz="3200" dirty="0" smtClean="0"/>
              <a:t>Manufactured Food Services</a:t>
            </a:r>
            <a:br>
              <a:rPr lang="en-US" sz="3200" dirty="0" smtClean="0"/>
            </a:br>
            <a:r>
              <a:rPr lang="en-US" sz="3200" dirty="0" smtClean="0"/>
              <a:t>Dairy</a:t>
            </a:r>
            <a:br>
              <a:rPr lang="en-US" sz="3200" dirty="0" smtClean="0"/>
            </a:br>
            <a:r>
              <a:rPr lang="en-US" sz="3200" dirty="0" smtClean="0">
                <a:solidFill>
                  <a:schemeClr val="accent2"/>
                </a:solidFill>
              </a:rPr>
              <a:t>Compliance, Licensing and Technology </a:t>
            </a:r>
            <a:r>
              <a:rPr lang="en-US" sz="2000" dirty="0"/>
              <a:t/>
            </a:r>
            <a:br>
              <a:rPr lang="en-US" sz="2000" dirty="0"/>
            </a:br>
            <a:endParaRPr lang="en-US" sz="2000" dirty="0"/>
          </a:p>
        </p:txBody>
      </p:sp>
      <p:sp>
        <p:nvSpPr>
          <p:cNvPr id="7" name="Right Arrow 6"/>
          <p:cNvSpPr/>
          <p:nvPr/>
        </p:nvSpPr>
        <p:spPr>
          <a:xfrm rot="5340000">
            <a:off x="5256972" y="985140"/>
            <a:ext cx="77784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a:off x="5410328" y="2159541"/>
            <a:ext cx="484632" cy="437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5410328" y="3136280"/>
            <a:ext cx="484632" cy="655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973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#19</a:t>
            </a:r>
            <a:r>
              <a:rPr lang="en-US" sz="4000" dirty="0" smtClean="0"/>
              <a:t/>
            </a:r>
            <a:br>
              <a:rPr lang="en-US" sz="4000" dirty="0" smtClean="0"/>
            </a:br>
            <a:r>
              <a:rPr lang="en-US" sz="4000" u="sng" dirty="0" smtClean="0"/>
              <a:t>When To Wash Hands</a:t>
            </a:r>
            <a:endParaRPr lang="en-US" sz="4000" u="sng" dirty="0"/>
          </a:p>
        </p:txBody>
      </p:sp>
      <p:sp>
        <p:nvSpPr>
          <p:cNvPr id="6" name="Content Placeholder 5"/>
          <p:cNvSpPr>
            <a:spLocks noGrp="1"/>
          </p:cNvSpPr>
          <p:nvPr>
            <p:ph idx="1"/>
          </p:nvPr>
        </p:nvSpPr>
        <p:spPr>
          <a:xfrm>
            <a:off x="350196" y="1732449"/>
            <a:ext cx="11673191" cy="4823994"/>
          </a:xfrm>
        </p:spPr>
        <p:txBody>
          <a:bodyPr>
            <a:noAutofit/>
          </a:bodyPr>
          <a:lstStyle/>
          <a:p>
            <a:pPr marL="36900" indent="0">
              <a:buNone/>
            </a:pPr>
            <a:r>
              <a:rPr lang="en-US" b="1" dirty="0" smtClean="0">
                <a:solidFill>
                  <a:schemeClr val="accent2"/>
                </a:solidFill>
              </a:rPr>
              <a:t>2</a:t>
            </a:r>
            <a:r>
              <a:rPr lang="en-US" b="1" dirty="0">
                <a:solidFill>
                  <a:schemeClr val="accent2"/>
                </a:solidFill>
              </a:rPr>
              <a:t>−301.14 When to </a:t>
            </a:r>
            <a:r>
              <a:rPr lang="en-US" b="1" dirty="0" smtClean="0">
                <a:solidFill>
                  <a:schemeClr val="accent2"/>
                </a:solidFill>
              </a:rPr>
              <a:t>Wash</a:t>
            </a:r>
            <a:endParaRPr lang="en-US" b="1" dirty="0">
              <a:solidFill>
                <a:schemeClr val="accent2"/>
              </a:solidFill>
            </a:endParaRPr>
          </a:p>
          <a:p>
            <a:r>
              <a:rPr lang="en-US" dirty="0"/>
              <a:t>FOOD EMPLOYEES shall clean their hands and exposed portions of their arms as </a:t>
            </a:r>
            <a:r>
              <a:rPr lang="en-US" dirty="0" smtClean="0"/>
              <a:t>specified under </a:t>
            </a:r>
            <a:r>
              <a:rPr lang="en-US" dirty="0"/>
              <a:t>§ 2−301.12 immediately before engaging in FOOD preparation including working </a:t>
            </a:r>
            <a:r>
              <a:rPr lang="en-US" dirty="0" smtClean="0"/>
              <a:t>with exposed </a:t>
            </a:r>
            <a:r>
              <a:rPr lang="en-US" dirty="0"/>
              <a:t>FOOD, clean EQUIPMENT and UTENSILS, and unwrapped SINGLE−SERVICE and SINGLE</a:t>
            </a:r>
            <a:r>
              <a:rPr lang="en-US" dirty="0" smtClean="0"/>
              <a:t>−USE ARTICLES </a:t>
            </a:r>
            <a:r>
              <a:rPr lang="en-US" dirty="0"/>
              <a:t>and:</a:t>
            </a:r>
          </a:p>
          <a:p>
            <a:pPr marL="36900" indent="0">
              <a:buNone/>
            </a:pPr>
            <a:r>
              <a:rPr lang="en-US" dirty="0" smtClean="0"/>
              <a:t>    (</a:t>
            </a:r>
            <a:r>
              <a:rPr lang="en-US" dirty="0"/>
              <a:t>A) After touching bare human body parts other than clean hands and clean, exposed </a:t>
            </a:r>
            <a:r>
              <a:rPr lang="en-US" dirty="0" smtClean="0"/>
              <a:t>portions of </a:t>
            </a:r>
            <a:r>
              <a:rPr lang="en-US" dirty="0"/>
              <a:t>arms; </a:t>
            </a:r>
            <a:endParaRPr lang="en-US" dirty="0" smtClean="0"/>
          </a:p>
          <a:p>
            <a:pPr marL="36900" indent="0">
              <a:buNone/>
            </a:pPr>
            <a:r>
              <a:rPr lang="en-US" dirty="0"/>
              <a:t> </a:t>
            </a:r>
            <a:r>
              <a:rPr lang="en-US" dirty="0" smtClean="0"/>
              <a:t>   (B</a:t>
            </a:r>
            <a:r>
              <a:rPr lang="en-US" dirty="0"/>
              <a:t>) After using the toilet room; </a:t>
            </a:r>
          </a:p>
          <a:p>
            <a:pPr marL="36900" indent="0">
              <a:buNone/>
            </a:pPr>
            <a:r>
              <a:rPr lang="en-US" dirty="0" smtClean="0"/>
              <a:t>    (</a:t>
            </a:r>
            <a:r>
              <a:rPr lang="en-US" dirty="0"/>
              <a:t>C) After caring for or handling SERVICE ANIMALS or aquatic animals as specified in </a:t>
            </a:r>
            <a:r>
              <a:rPr lang="en-US" dirty="0" smtClean="0"/>
              <a:t>2</a:t>
            </a:r>
            <a:r>
              <a:rPr lang="en-US" dirty="0"/>
              <a:t>−403.11 (B); </a:t>
            </a:r>
          </a:p>
          <a:p>
            <a:pPr marL="36900" indent="0">
              <a:buNone/>
            </a:pPr>
            <a:r>
              <a:rPr lang="en-US" dirty="0" smtClean="0"/>
              <a:t>    (</a:t>
            </a:r>
            <a:r>
              <a:rPr lang="en-US" dirty="0"/>
              <a:t>D) Except as specified in ¶ 2−401.11 (B), after coughing, sneezing, using a </a:t>
            </a:r>
            <a:r>
              <a:rPr lang="en-US" dirty="0" smtClean="0"/>
              <a:t>handkerchief or </a:t>
            </a:r>
            <a:r>
              <a:rPr lang="en-US" dirty="0"/>
              <a:t>disposable tissue, using </a:t>
            </a:r>
            <a:r>
              <a:rPr lang="en-US" dirty="0" smtClean="0"/>
              <a:t>            tobacco</a:t>
            </a:r>
            <a:r>
              <a:rPr lang="en-US" dirty="0"/>
              <a:t>, eating, or drinking; </a:t>
            </a:r>
          </a:p>
          <a:p>
            <a:pPr marL="36900" indent="0">
              <a:buNone/>
            </a:pPr>
            <a:r>
              <a:rPr lang="en-US" dirty="0" smtClean="0"/>
              <a:t>    (</a:t>
            </a:r>
            <a:r>
              <a:rPr lang="en-US" dirty="0"/>
              <a:t>E) After handling soiled EQUIPMENT or UTENSILS; </a:t>
            </a:r>
          </a:p>
        </p:txBody>
      </p:sp>
    </p:spTree>
    <p:extLst>
      <p:ext uri="{BB962C8B-B14F-4D97-AF65-F5344CB8AC3E}">
        <p14:creationId xmlns:p14="http://schemas.microsoft.com/office/powerpoint/2010/main" val="3788477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Wash cont.</a:t>
            </a:r>
            <a:endParaRPr lang="en-US" dirty="0"/>
          </a:p>
        </p:txBody>
      </p:sp>
      <p:sp>
        <p:nvSpPr>
          <p:cNvPr id="3" name="Content Placeholder 2"/>
          <p:cNvSpPr>
            <a:spLocks noGrp="1"/>
          </p:cNvSpPr>
          <p:nvPr>
            <p:ph idx="1"/>
          </p:nvPr>
        </p:nvSpPr>
        <p:spPr/>
        <p:txBody>
          <a:bodyPr/>
          <a:lstStyle/>
          <a:p>
            <a:pPr marL="36900" indent="0">
              <a:buNone/>
            </a:pPr>
            <a:r>
              <a:rPr lang="en-US" dirty="0"/>
              <a:t>(F) During FOOD preparation, as often as necessary to remove soil and contamination </a:t>
            </a:r>
            <a:r>
              <a:rPr lang="en-US" dirty="0" smtClean="0"/>
              <a:t>and to </a:t>
            </a:r>
            <a:r>
              <a:rPr lang="en-US" dirty="0"/>
              <a:t>prevent cross contamination when changing tasks; </a:t>
            </a:r>
          </a:p>
          <a:p>
            <a:pPr marL="36900" indent="0">
              <a:buNone/>
            </a:pPr>
            <a:r>
              <a:rPr lang="en-US" dirty="0"/>
              <a:t>(G) When switching between working with raw FOOD and working with READY−TO−EAT FOOD</a:t>
            </a:r>
            <a:r>
              <a:rPr lang="en-US" dirty="0" smtClean="0"/>
              <a:t>;</a:t>
            </a:r>
            <a:endParaRPr lang="en-US" dirty="0"/>
          </a:p>
          <a:p>
            <a:pPr marL="36900" indent="0">
              <a:buNone/>
            </a:pPr>
            <a:r>
              <a:rPr lang="en-US" dirty="0"/>
              <a:t>(H</a:t>
            </a:r>
            <a:r>
              <a:rPr lang="en-US" dirty="0">
                <a:solidFill>
                  <a:schemeClr val="accent2"/>
                </a:solidFill>
              </a:rPr>
              <a:t>) Before putting on gloves for working with FOOD; </a:t>
            </a:r>
            <a:r>
              <a:rPr lang="en-US" dirty="0" smtClean="0">
                <a:solidFill>
                  <a:schemeClr val="accent2"/>
                </a:solidFill>
              </a:rPr>
              <a:t> </a:t>
            </a:r>
            <a:r>
              <a:rPr lang="en-US" dirty="0"/>
              <a:t>and</a:t>
            </a:r>
          </a:p>
          <a:p>
            <a:pPr marL="36900" indent="0">
              <a:buNone/>
            </a:pPr>
            <a:r>
              <a:rPr lang="en-US" dirty="0"/>
              <a:t>(I) After engaging in other activities that contaminate the hands.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607" y="3851563"/>
            <a:ext cx="3870420" cy="2902815"/>
          </a:xfrm>
          <a:prstGeom prst="rect">
            <a:avLst/>
          </a:prstGeom>
          <a:ln>
            <a:noFill/>
          </a:ln>
          <a:effectLst>
            <a:softEdge rad="112500"/>
          </a:effectLst>
        </p:spPr>
      </p:pic>
    </p:spTree>
    <p:extLst>
      <p:ext uri="{BB962C8B-B14F-4D97-AF65-F5344CB8AC3E}">
        <p14:creationId xmlns:p14="http://schemas.microsoft.com/office/powerpoint/2010/main" val="2397611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923"/>
            <a:ext cx="5934949" cy="1160511"/>
          </a:xfrm>
        </p:spPr>
        <p:txBody>
          <a:bodyPr/>
          <a:lstStyle/>
          <a:p>
            <a:r>
              <a:rPr lang="en-US" sz="4000" dirty="0" smtClean="0">
                <a:solidFill>
                  <a:schemeClr val="accent2"/>
                </a:solidFill>
              </a:rPr>
              <a:t>#20</a:t>
            </a:r>
            <a:r>
              <a:rPr lang="en-US" sz="4000" dirty="0" smtClean="0"/>
              <a:t/>
            </a:r>
            <a:br>
              <a:rPr lang="en-US" sz="4000" dirty="0" smtClean="0"/>
            </a:br>
            <a:r>
              <a:rPr lang="en-US" sz="4000" u="sng" dirty="0" smtClean="0"/>
              <a:t>Shielding Bulbs</a:t>
            </a:r>
            <a:endParaRPr lang="en-US" sz="4000" u="sng"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4992" r="24992"/>
          <a:stretch>
            <a:fillRect/>
          </a:stretch>
        </p:blipFill>
        <p:spPr/>
      </p:pic>
      <p:sp>
        <p:nvSpPr>
          <p:cNvPr id="4" name="Text Placeholder 3"/>
          <p:cNvSpPr>
            <a:spLocks noGrp="1"/>
          </p:cNvSpPr>
          <p:nvPr>
            <p:ph type="body" sz="half" idx="2"/>
          </p:nvPr>
        </p:nvSpPr>
        <p:spPr>
          <a:xfrm>
            <a:off x="913795" y="1770434"/>
            <a:ext cx="5934949" cy="4679004"/>
          </a:xfrm>
        </p:spPr>
        <p:txBody>
          <a:bodyPr>
            <a:normAutofit/>
          </a:bodyPr>
          <a:lstStyle/>
          <a:p>
            <a:endParaRPr lang="en-US" b="1" dirty="0" smtClean="0"/>
          </a:p>
          <a:p>
            <a:endParaRPr lang="en-US" b="1" dirty="0"/>
          </a:p>
          <a:p>
            <a:endParaRPr lang="en-US" b="1" dirty="0"/>
          </a:p>
          <a:p>
            <a:endParaRPr lang="en-US" b="1" dirty="0" smtClean="0"/>
          </a:p>
          <a:p>
            <a:r>
              <a:rPr lang="en-US" sz="2800" b="1" dirty="0" smtClean="0">
                <a:solidFill>
                  <a:schemeClr val="accent2"/>
                </a:solidFill>
              </a:rPr>
              <a:t>6</a:t>
            </a:r>
            <a:r>
              <a:rPr lang="en-US" sz="2800" b="1" dirty="0">
                <a:solidFill>
                  <a:schemeClr val="accent2"/>
                </a:solidFill>
              </a:rPr>
              <a:t>−202.11 </a:t>
            </a:r>
            <a:endParaRPr lang="en-US" sz="2800" b="1" dirty="0" smtClean="0">
              <a:solidFill>
                <a:schemeClr val="accent2"/>
              </a:solidFill>
            </a:endParaRPr>
          </a:p>
          <a:p>
            <a:r>
              <a:rPr lang="en-US" sz="2800" b="1" dirty="0" smtClean="0">
                <a:solidFill>
                  <a:schemeClr val="accent2"/>
                </a:solidFill>
              </a:rPr>
              <a:t>Light </a:t>
            </a:r>
            <a:r>
              <a:rPr lang="en-US" sz="2800" b="1" dirty="0">
                <a:solidFill>
                  <a:schemeClr val="accent2"/>
                </a:solidFill>
              </a:rPr>
              <a:t>Bulbs, Protective </a:t>
            </a:r>
            <a:r>
              <a:rPr lang="en-US" sz="2800" b="1" dirty="0" smtClean="0">
                <a:solidFill>
                  <a:schemeClr val="accent2"/>
                </a:solidFill>
              </a:rPr>
              <a:t>Shielding</a:t>
            </a:r>
            <a:endParaRPr lang="en-US" sz="2800" b="1" dirty="0">
              <a:solidFill>
                <a:schemeClr val="accent2"/>
              </a:solidFill>
            </a:endParaRPr>
          </a:p>
        </p:txBody>
      </p:sp>
    </p:spTree>
    <p:extLst>
      <p:ext uri="{BB962C8B-B14F-4D97-AF65-F5344CB8AC3E}">
        <p14:creationId xmlns:p14="http://schemas.microsoft.com/office/powerpoint/2010/main" val="3160647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                  #21</a:t>
            </a:r>
            <a:r>
              <a:rPr lang="en-US" sz="4000" dirty="0" smtClean="0"/>
              <a:t/>
            </a:r>
            <a:br>
              <a:rPr lang="en-US" sz="4000" dirty="0" smtClean="0"/>
            </a:br>
            <a:r>
              <a:rPr lang="en-US" sz="4000" dirty="0" smtClean="0"/>
              <a:t>             </a:t>
            </a:r>
            <a:r>
              <a:rPr lang="en-US" sz="4000" u="sng" dirty="0" smtClean="0"/>
              <a:t>Hand Soap Provided</a:t>
            </a:r>
            <a:endParaRPr lang="en-US" sz="4000" u="sng" dirty="0"/>
          </a:p>
        </p:txBody>
      </p:sp>
      <p:pic>
        <p:nvPicPr>
          <p:cNvPr id="10" name="Content Placeholder 9"/>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786" t="12744" r="13084" b="18476"/>
          <a:stretch/>
        </p:blipFill>
        <p:spPr>
          <a:xfrm rot="5400000">
            <a:off x="232755" y="2509343"/>
            <a:ext cx="4573213"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sz="half" idx="2"/>
          </p:nvPr>
        </p:nvSpPr>
        <p:spPr>
          <a:xfrm>
            <a:off x="5172076" y="1732449"/>
            <a:ext cx="6095482" cy="4058751"/>
          </a:xfrm>
        </p:spPr>
        <p:txBody>
          <a:bodyPr>
            <a:normAutofit/>
          </a:bodyPr>
          <a:lstStyle/>
          <a:p>
            <a:endParaRPr lang="en-US" sz="2400" b="1" dirty="0" smtClean="0">
              <a:solidFill>
                <a:schemeClr val="accent2"/>
              </a:solidFill>
            </a:endParaRPr>
          </a:p>
          <a:p>
            <a:r>
              <a:rPr lang="en-US" sz="2400" b="1" dirty="0" smtClean="0">
                <a:solidFill>
                  <a:schemeClr val="accent2"/>
                </a:solidFill>
              </a:rPr>
              <a:t>6</a:t>
            </a:r>
            <a:r>
              <a:rPr lang="en-US" sz="2400" b="1" dirty="0">
                <a:solidFill>
                  <a:schemeClr val="accent2"/>
                </a:solidFill>
              </a:rPr>
              <a:t>−301.11 Handwashing Cleanser, </a:t>
            </a:r>
            <a:r>
              <a:rPr lang="en-US" sz="2400" b="1" dirty="0" smtClean="0">
                <a:solidFill>
                  <a:schemeClr val="accent2"/>
                </a:solidFill>
              </a:rPr>
              <a:t>Availability</a:t>
            </a:r>
            <a:endParaRPr lang="en-US" sz="2400" b="1" dirty="0">
              <a:solidFill>
                <a:schemeClr val="accent2"/>
              </a:solidFill>
            </a:endParaRPr>
          </a:p>
          <a:p>
            <a:r>
              <a:rPr lang="en-US" sz="2400" dirty="0"/>
              <a:t>Each HANDWASHING SINK or group of 2 adjacent HANDWASHING SINKS shall be provided with </a:t>
            </a:r>
            <a:r>
              <a:rPr lang="en-US" sz="2400" dirty="0" smtClean="0"/>
              <a:t>a supply </a:t>
            </a:r>
            <a:r>
              <a:rPr lang="en-US" sz="2400" dirty="0"/>
              <a:t>of hand cleaning liquid, powder, or bar soap.</a:t>
            </a:r>
          </a:p>
        </p:txBody>
      </p:sp>
    </p:spTree>
    <p:extLst>
      <p:ext uri="{BB962C8B-B14F-4D97-AF65-F5344CB8AC3E}">
        <p14:creationId xmlns:p14="http://schemas.microsoft.com/office/powerpoint/2010/main" val="1176996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2"/>
                </a:solidFill>
              </a:rPr>
              <a:t>#22   </a:t>
            </a:r>
            <a:r>
              <a:rPr lang="en-US" sz="4000" u="sng" dirty="0" smtClean="0"/>
              <a:t>Labeling</a:t>
            </a:r>
            <a:endParaRPr lang="en-US" sz="4000" u="sng" dirty="0"/>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34079" y="1951579"/>
            <a:ext cx="3620005" cy="3620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61688" y="2057472"/>
            <a:ext cx="4547062" cy="3408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9029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Labeling cont.</a:t>
            </a:r>
            <a:endParaRPr lang="en-US" dirty="0"/>
          </a:p>
        </p:txBody>
      </p:sp>
      <p:sp>
        <p:nvSpPr>
          <p:cNvPr id="6" name="Content Placeholder 5"/>
          <p:cNvSpPr>
            <a:spLocks noGrp="1"/>
          </p:cNvSpPr>
          <p:nvPr>
            <p:ph sz="half" idx="1"/>
          </p:nvPr>
        </p:nvSpPr>
        <p:spPr/>
        <p:txBody>
          <a:bodyPr>
            <a:normAutofit/>
          </a:bodyPr>
          <a:lstStyle/>
          <a:p>
            <a:pPr marL="36900" indent="0">
              <a:buNone/>
            </a:pPr>
            <a:r>
              <a:rPr lang="en-US" sz="2400" b="1" dirty="0">
                <a:solidFill>
                  <a:schemeClr val="accent2"/>
                </a:solidFill>
              </a:rPr>
              <a:t>3−602.11 Food </a:t>
            </a:r>
            <a:r>
              <a:rPr lang="en-US" sz="2400" b="1" dirty="0" smtClean="0">
                <a:solidFill>
                  <a:schemeClr val="accent2"/>
                </a:solidFill>
              </a:rPr>
              <a:t>Labels</a:t>
            </a:r>
            <a:endParaRPr lang="en-US" sz="2400" b="1" dirty="0">
              <a:solidFill>
                <a:schemeClr val="accent2"/>
              </a:solidFill>
            </a:endParaRPr>
          </a:p>
          <a:p>
            <a:pPr marL="36900" indent="0">
              <a:buNone/>
            </a:pPr>
            <a:endParaRPr lang="en-US" sz="2400" dirty="0" smtClean="0"/>
          </a:p>
          <a:p>
            <a:pPr marL="36900" indent="0">
              <a:buNone/>
            </a:pPr>
            <a:r>
              <a:rPr lang="en-US" sz="2400" dirty="0" smtClean="0"/>
              <a:t>(</a:t>
            </a:r>
            <a:r>
              <a:rPr lang="en-US" sz="2400" dirty="0"/>
              <a:t>A) FOOD PACKAGED in a FOOD ESTABLISHMENT, shall be labeled as specified in LAW, </a:t>
            </a:r>
            <a:r>
              <a:rPr lang="en-US" sz="2400" dirty="0" smtClean="0"/>
              <a:t>including 21 </a:t>
            </a:r>
            <a:r>
              <a:rPr lang="en-US" sz="2400" dirty="0"/>
              <a:t>CFR 101 — Food labeling, and 9 CFR 317 — Labeling, marking devices, and containers.</a:t>
            </a:r>
          </a:p>
        </p:txBody>
      </p:sp>
      <p:sp>
        <p:nvSpPr>
          <p:cNvPr id="7" name="Content Placeholder 6"/>
          <p:cNvSpPr>
            <a:spLocks noGrp="1"/>
          </p:cNvSpPr>
          <p:nvPr>
            <p:ph sz="half" idx="2"/>
          </p:nvPr>
        </p:nvSpPr>
        <p:spPr/>
        <p:txBody>
          <a:bodyPr>
            <a:noAutofit/>
          </a:bodyPr>
          <a:lstStyle/>
          <a:p>
            <a:r>
              <a:rPr lang="en-US" sz="2400" dirty="0" smtClean="0">
                <a:solidFill>
                  <a:schemeClr val="accent2"/>
                </a:solidFill>
              </a:rPr>
              <a:t>5 Main Label Components</a:t>
            </a:r>
          </a:p>
          <a:p>
            <a:pPr lvl="1"/>
            <a:r>
              <a:rPr lang="en-US" sz="2400" dirty="0" smtClean="0"/>
              <a:t>Product Name</a:t>
            </a:r>
          </a:p>
          <a:p>
            <a:pPr lvl="1"/>
            <a:r>
              <a:rPr lang="en-US" sz="2400" dirty="0" smtClean="0"/>
              <a:t>List of Ingredients</a:t>
            </a:r>
          </a:p>
          <a:p>
            <a:pPr lvl="1"/>
            <a:r>
              <a:rPr lang="en-US" sz="2400" dirty="0" smtClean="0"/>
              <a:t>Food Allergen Declaration</a:t>
            </a:r>
          </a:p>
          <a:p>
            <a:pPr lvl="1"/>
            <a:r>
              <a:rPr lang="en-US" sz="2400" dirty="0" smtClean="0"/>
              <a:t>Net Contents/Quantity</a:t>
            </a:r>
          </a:p>
          <a:p>
            <a:pPr lvl="1"/>
            <a:r>
              <a:rPr lang="en-US" sz="2400" dirty="0" smtClean="0"/>
              <a:t>Business Name &amp; Address</a:t>
            </a:r>
          </a:p>
          <a:p>
            <a:r>
              <a:rPr lang="en-US" sz="2400" dirty="0" smtClean="0">
                <a:solidFill>
                  <a:schemeClr val="accent2"/>
                </a:solidFill>
              </a:rPr>
              <a:t>Common name bulk foods</a:t>
            </a:r>
          </a:p>
          <a:p>
            <a:pPr marL="36900" indent="0">
              <a:buNone/>
            </a:pPr>
            <a:endParaRPr lang="en-US" sz="2400" dirty="0">
              <a:solidFill>
                <a:srgbClr val="C00000"/>
              </a:solidFill>
            </a:endParaRPr>
          </a:p>
        </p:txBody>
      </p:sp>
    </p:spTree>
    <p:extLst>
      <p:ext uri="{BB962C8B-B14F-4D97-AF65-F5344CB8AC3E}">
        <p14:creationId xmlns:p14="http://schemas.microsoft.com/office/powerpoint/2010/main" val="726206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500582" y="240723"/>
            <a:ext cx="4486275" cy="63007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ight Arrow 7"/>
          <p:cNvSpPr/>
          <p:nvPr/>
        </p:nvSpPr>
        <p:spPr>
          <a:xfrm>
            <a:off x="3749964" y="2401454"/>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346037" y="3629891"/>
            <a:ext cx="978408" cy="484632"/>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3004800" y="2262909"/>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835241" y="5772727"/>
            <a:ext cx="978408" cy="484632"/>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260760" y="6198955"/>
            <a:ext cx="978408" cy="484632"/>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6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1" y="581891"/>
            <a:ext cx="9590550" cy="1513609"/>
          </a:xfrm>
        </p:spPr>
        <p:txBody>
          <a:bodyPr>
            <a:normAutofit/>
          </a:bodyPr>
          <a:lstStyle/>
          <a:p>
            <a:r>
              <a:rPr lang="en-US" dirty="0" smtClean="0"/>
              <a:t>FINAL </a:t>
            </a:r>
            <a:br>
              <a:rPr lang="en-US" dirty="0" smtClean="0"/>
            </a:br>
            <a:r>
              <a:rPr lang="en-US" dirty="0" smtClean="0"/>
              <a:t>KNOWLEDGE CHECK</a:t>
            </a:r>
            <a:endParaRPr lang="en-US" dirty="0"/>
          </a:p>
        </p:txBody>
      </p:sp>
      <p:sp>
        <p:nvSpPr>
          <p:cNvPr id="6" name="Text Placeholder 5"/>
          <p:cNvSpPr>
            <a:spLocks noGrp="1"/>
          </p:cNvSpPr>
          <p:nvPr>
            <p:ph type="body" idx="1"/>
          </p:nvPr>
        </p:nvSpPr>
        <p:spPr>
          <a:xfrm>
            <a:off x="1295401" y="2457450"/>
            <a:ext cx="9590550" cy="3857625"/>
          </a:xfrm>
        </p:spPr>
        <p:txBody>
          <a:bodyPr>
            <a:noAutofit/>
          </a:bodyPr>
          <a:lstStyle/>
          <a:p>
            <a:r>
              <a:rPr lang="en-US" sz="6000" dirty="0" smtClean="0">
                <a:solidFill>
                  <a:srgbClr val="C00000"/>
                </a:solidFill>
              </a:rPr>
              <a:t>ARE YOU READY FOR YOUR NEXT INSPECTION?</a:t>
            </a:r>
            <a:endParaRPr lang="en-US" sz="6000" dirty="0">
              <a:solidFill>
                <a:srgbClr val="C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125" y="3895724"/>
            <a:ext cx="3949700" cy="2962275"/>
          </a:xfrm>
          <a:prstGeom prst="rect">
            <a:avLst/>
          </a:prstGeom>
        </p:spPr>
      </p:pic>
    </p:spTree>
    <p:extLst>
      <p:ext uri="{BB962C8B-B14F-4D97-AF65-F5344CB8AC3E}">
        <p14:creationId xmlns:p14="http://schemas.microsoft.com/office/powerpoint/2010/main" val="172309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 y="1760537"/>
            <a:ext cx="12312073" cy="3753571"/>
          </a:xfrm>
        </p:spPr>
        <p:txBody>
          <a:bodyPr>
            <a:normAutofit/>
          </a:bodyPr>
          <a:lstStyle/>
          <a:p>
            <a:r>
              <a:rPr lang="en-US" dirty="0" smtClean="0"/>
              <a:t>Kara L. Paul, MPA, RS</a:t>
            </a:r>
            <a:br>
              <a:rPr lang="en-US" dirty="0" smtClean="0"/>
            </a:br>
            <a:r>
              <a:rPr lang="en-US" dirty="0" smtClean="0">
                <a:hlinkClick r:id="rId2"/>
              </a:rPr>
              <a:t>kara.paul@wisconsin.gov</a:t>
            </a:r>
            <a:r>
              <a:rPr lang="en-US" dirty="0" smtClean="0"/>
              <a:t/>
            </a:r>
            <a:br>
              <a:rPr lang="en-US" dirty="0" smtClean="0"/>
            </a:br>
            <a:r>
              <a:rPr lang="en-US" dirty="0" smtClean="0"/>
              <a:t>715-491-4405</a:t>
            </a:r>
            <a:endParaRPr lang="en-US" dirty="0"/>
          </a:p>
        </p:txBody>
      </p:sp>
    </p:spTree>
    <p:extLst>
      <p:ext uri="{BB962C8B-B14F-4D97-AF65-F5344CB8AC3E}">
        <p14:creationId xmlns:p14="http://schemas.microsoft.com/office/powerpoint/2010/main" val="2616954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Contact Information</a:t>
            </a:r>
            <a:endParaRPr lang="en-US" dirty="0"/>
          </a:p>
        </p:txBody>
      </p:sp>
      <p:sp>
        <p:nvSpPr>
          <p:cNvPr id="8" name="Content Placeholder 7"/>
          <p:cNvSpPr>
            <a:spLocks noGrp="1"/>
          </p:cNvSpPr>
          <p:nvPr>
            <p:ph idx="1"/>
          </p:nvPr>
        </p:nvSpPr>
        <p:spPr>
          <a:xfrm>
            <a:off x="913795" y="1681018"/>
            <a:ext cx="10353762" cy="4793673"/>
          </a:xfrm>
        </p:spPr>
        <p:txBody>
          <a:bodyPr>
            <a:normAutofit/>
          </a:bodyPr>
          <a:lstStyle/>
          <a:p>
            <a:r>
              <a:rPr lang="en-US" sz="2400" dirty="0" smtClean="0">
                <a:solidFill>
                  <a:schemeClr val="accent2"/>
                </a:solidFill>
              </a:rPr>
              <a:t>Your local County/City Agent</a:t>
            </a:r>
          </a:p>
          <a:p>
            <a:r>
              <a:rPr lang="en-US" sz="2400" dirty="0" smtClean="0">
                <a:solidFill>
                  <a:schemeClr val="accent2"/>
                </a:solidFill>
              </a:rPr>
              <a:t>DATCP Licensing</a:t>
            </a:r>
          </a:p>
          <a:p>
            <a:pPr lvl="1"/>
            <a:r>
              <a:rPr lang="en-US" sz="2400" dirty="0" smtClean="0"/>
              <a:t>608-224-4720</a:t>
            </a:r>
          </a:p>
          <a:p>
            <a:pPr lvl="1"/>
            <a:r>
              <a:rPr lang="en-US" sz="2400" dirty="0" smtClean="0"/>
              <a:t>datcpdfslicensing@wi.gov</a:t>
            </a:r>
          </a:p>
          <a:p>
            <a:r>
              <a:rPr lang="en-US" sz="2400" dirty="0" smtClean="0">
                <a:solidFill>
                  <a:schemeClr val="accent2"/>
                </a:solidFill>
              </a:rPr>
              <a:t>DATCP Retail Specialists</a:t>
            </a:r>
          </a:p>
          <a:p>
            <a:pPr lvl="1"/>
            <a:r>
              <a:rPr lang="en-US" sz="2400" dirty="0" smtClean="0"/>
              <a:t>datcpdfrsretail@wisconsin.gov</a:t>
            </a:r>
          </a:p>
          <a:p>
            <a:r>
              <a:rPr lang="en-US" sz="2400" dirty="0" smtClean="0">
                <a:solidFill>
                  <a:schemeClr val="accent2"/>
                </a:solidFill>
              </a:rPr>
              <a:t>DATCP Complaints</a:t>
            </a:r>
          </a:p>
          <a:p>
            <a:pPr lvl="1"/>
            <a:r>
              <a:rPr lang="en-US" sz="2400" dirty="0" smtClean="0"/>
              <a:t>608-224-4714</a:t>
            </a:r>
          </a:p>
          <a:p>
            <a:pPr lvl="1"/>
            <a:r>
              <a:rPr lang="en-US" sz="2400" dirty="0"/>
              <a:t>d</a:t>
            </a:r>
            <a:r>
              <a:rPr lang="en-US" sz="2400" dirty="0" smtClean="0"/>
              <a:t>atcpfoodcomplaintsemergencyresponse@wi.gov</a:t>
            </a:r>
            <a:endParaRPr lang="en-US" sz="2400" dirty="0"/>
          </a:p>
        </p:txBody>
      </p:sp>
    </p:spTree>
    <p:extLst>
      <p:ext uri="{BB962C8B-B14F-4D97-AF65-F5344CB8AC3E}">
        <p14:creationId xmlns:p14="http://schemas.microsoft.com/office/powerpoint/2010/main" val="234069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DATA USED</a:t>
            </a:r>
            <a:endParaRPr lang="en-US" dirty="0"/>
          </a:p>
        </p:txBody>
      </p:sp>
      <p:sp>
        <p:nvSpPr>
          <p:cNvPr id="12" name="Content Placeholder 11"/>
          <p:cNvSpPr>
            <a:spLocks noGrp="1"/>
          </p:cNvSpPr>
          <p:nvPr>
            <p:ph sz="half" idx="1"/>
          </p:nvPr>
        </p:nvSpPr>
        <p:spPr/>
        <p:txBody>
          <a:bodyPr/>
          <a:lstStyle/>
          <a:p>
            <a:r>
              <a:rPr lang="en-US" sz="2400" dirty="0" smtClean="0"/>
              <a:t>2017 routine and pre-inspection </a:t>
            </a:r>
          </a:p>
          <a:p>
            <a:pPr lvl="1"/>
            <a:r>
              <a:rPr lang="en-US" sz="2200" dirty="0" smtClean="0"/>
              <a:t>Over 5,000 inspections completed by state staff alone</a:t>
            </a:r>
          </a:p>
          <a:p>
            <a:r>
              <a:rPr lang="en-US" sz="2400" dirty="0" smtClean="0"/>
              <a:t>Restaurant/Retail</a:t>
            </a:r>
          </a:p>
          <a:p>
            <a:r>
              <a:rPr lang="en-US" sz="2400" dirty="0" smtClean="0"/>
              <a:t>Data from state and agents using the Health Space inspection program.</a:t>
            </a:r>
          </a:p>
        </p:txBody>
      </p:sp>
      <p:pic>
        <p:nvPicPr>
          <p:cNvPr id="2" name="Content Placeholder 1" descr="PROMISCUOU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5061" y="1732449"/>
            <a:ext cx="4650394" cy="3704551"/>
          </a:xfrm>
        </p:spPr>
      </p:pic>
    </p:spTree>
    <p:extLst>
      <p:ext uri="{BB962C8B-B14F-4D97-AF65-F5344CB8AC3E}">
        <p14:creationId xmlns:p14="http://schemas.microsoft.com/office/powerpoint/2010/main" val="3701708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342418" y="522050"/>
            <a:ext cx="9713509" cy="5188085"/>
          </a:xfrm>
        </p:spPr>
        <p:txBody>
          <a:bodyPr>
            <a:normAutofit/>
          </a:bodyPr>
          <a:lstStyle/>
          <a:p>
            <a:r>
              <a:rPr lang="en-US" sz="8800" dirty="0" smtClean="0"/>
              <a:t>Top </a:t>
            </a:r>
            <a:br>
              <a:rPr lang="en-US" sz="8800" dirty="0" smtClean="0"/>
            </a:br>
            <a:r>
              <a:rPr lang="en-US" sz="8800" dirty="0" smtClean="0">
                <a:solidFill>
                  <a:schemeClr val="accent2"/>
                </a:solidFill>
              </a:rPr>
              <a:t>22</a:t>
            </a:r>
            <a:r>
              <a:rPr lang="en-US" sz="8800" dirty="0" smtClean="0"/>
              <a:t/>
            </a:r>
            <a:br>
              <a:rPr lang="en-US" sz="8800" dirty="0" smtClean="0"/>
            </a:br>
            <a:r>
              <a:rPr lang="en-US" sz="8800" dirty="0" smtClean="0"/>
              <a:t>Violations</a:t>
            </a:r>
            <a:endParaRPr lang="en-US" sz="8800" dirty="0"/>
          </a:p>
        </p:txBody>
      </p:sp>
    </p:spTree>
    <p:extLst>
      <p:ext uri="{BB962C8B-B14F-4D97-AF65-F5344CB8AC3E}">
        <p14:creationId xmlns:p14="http://schemas.microsoft.com/office/powerpoint/2010/main" val="2391808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accent2"/>
                </a:solidFill>
              </a:rPr>
              <a:t>#1</a:t>
            </a:r>
            <a:r>
              <a:rPr lang="en-US" sz="4000" dirty="0" smtClean="0"/>
              <a:t/>
            </a:r>
            <a:br>
              <a:rPr lang="en-US" sz="4000" dirty="0" smtClean="0"/>
            </a:br>
            <a:r>
              <a:rPr lang="en-US" sz="4000" u="sng" dirty="0" smtClean="0"/>
              <a:t>Improper Cold Holding Temperatures</a:t>
            </a:r>
            <a:endParaRPr lang="en-US" sz="4000" u="sng" dirty="0"/>
          </a:p>
        </p:txBody>
      </p:sp>
      <p:pic>
        <p:nvPicPr>
          <p:cNvPr id="7" name="Picture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627324" y="2485770"/>
            <a:ext cx="4496838" cy="2990197"/>
          </a:xfrm>
          <a:prstGeom prst="rect">
            <a:avLst/>
          </a:prstGeom>
          <a:ln>
            <a:noFill/>
          </a:ln>
          <a:effectLst>
            <a:softEdge rad="112500"/>
          </a:effectLst>
        </p:spPr>
      </p:pic>
      <p:sp>
        <p:nvSpPr>
          <p:cNvPr id="4" name="Text Placeholder 3"/>
          <p:cNvSpPr>
            <a:spLocks noGrp="1"/>
          </p:cNvSpPr>
          <p:nvPr>
            <p:ph sz="half" idx="2"/>
          </p:nvPr>
        </p:nvSpPr>
        <p:spPr/>
        <p:txBody>
          <a:bodyPr>
            <a:normAutofit/>
          </a:bodyPr>
          <a:lstStyle/>
          <a:p>
            <a:endParaRPr lang="en-US" sz="2400" dirty="0" smtClean="0"/>
          </a:p>
          <a:p>
            <a:endParaRPr lang="en-US" sz="2400" dirty="0"/>
          </a:p>
          <a:p>
            <a:r>
              <a:rPr lang="en-US" sz="2400" dirty="0" smtClean="0"/>
              <a:t>Time-Temperature Control for Safety (TCS) cold foods must be held at 41 degrees F or below</a:t>
            </a:r>
            <a:endParaRPr lang="en-US" sz="2400" dirty="0"/>
          </a:p>
          <a:p>
            <a:pPr algn="l"/>
            <a:endParaRPr lang="en-US" dirty="0" smtClean="0"/>
          </a:p>
          <a:p>
            <a:pPr marL="36900" indent="0" algn="l">
              <a:buNone/>
            </a:pPr>
            <a:r>
              <a:rPr lang="en-US" dirty="0" smtClean="0">
                <a:sym typeface="Wingdings" panose="05000000000000000000" pitchFamily="2" charset="2"/>
              </a:rPr>
              <a:t> </a:t>
            </a:r>
            <a:endParaRPr lang="en-US" dirty="0" smtClean="0"/>
          </a:p>
          <a:p>
            <a:pPr algn="l"/>
            <a:endParaRPr lang="en-US" dirty="0" smtClean="0"/>
          </a:p>
          <a:p>
            <a:endParaRPr lang="en-US" dirty="0"/>
          </a:p>
          <a:p>
            <a:endParaRPr lang="en-US" dirty="0"/>
          </a:p>
        </p:txBody>
      </p:sp>
    </p:spTree>
    <p:extLst>
      <p:ext uri="{BB962C8B-B14F-4D97-AF65-F5344CB8AC3E}">
        <p14:creationId xmlns:p14="http://schemas.microsoft.com/office/powerpoint/2010/main" val="1365907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1" y="868219"/>
            <a:ext cx="9590550" cy="1745672"/>
          </a:xfrm>
        </p:spPr>
        <p:txBody>
          <a:bodyPr/>
          <a:lstStyle/>
          <a:p>
            <a:r>
              <a:rPr lang="en-US" dirty="0" smtClean="0"/>
              <a:t>KNOWLEDGE CHECK</a:t>
            </a:r>
            <a:br>
              <a:rPr lang="en-US" dirty="0" smtClean="0"/>
            </a:br>
            <a:endParaRPr lang="en-US" dirty="0"/>
          </a:p>
        </p:txBody>
      </p:sp>
      <p:sp>
        <p:nvSpPr>
          <p:cNvPr id="6" name="Text Placeholder 5"/>
          <p:cNvSpPr>
            <a:spLocks noGrp="1"/>
          </p:cNvSpPr>
          <p:nvPr>
            <p:ph type="body" idx="1"/>
          </p:nvPr>
        </p:nvSpPr>
        <p:spPr>
          <a:xfrm>
            <a:off x="1295401" y="3112654"/>
            <a:ext cx="9590550" cy="3250046"/>
          </a:xfrm>
        </p:spPr>
        <p:txBody>
          <a:bodyPr>
            <a:normAutofit lnSpcReduction="10000"/>
          </a:bodyPr>
          <a:lstStyle/>
          <a:p>
            <a:r>
              <a:rPr lang="en-US" sz="4400" dirty="0" smtClean="0">
                <a:solidFill>
                  <a:schemeClr val="accent1"/>
                </a:solidFill>
              </a:rPr>
              <a:t>Is it ever safe to hold TCS cold food  above 41 degrees F?</a:t>
            </a:r>
          </a:p>
          <a:p>
            <a:endParaRPr lang="en-US" sz="4400" dirty="0">
              <a:solidFill>
                <a:schemeClr val="accent1"/>
              </a:solidFill>
            </a:endParaRPr>
          </a:p>
          <a:p>
            <a:r>
              <a:rPr lang="en-US" sz="4400" dirty="0" smtClean="0">
                <a:solidFill>
                  <a:schemeClr val="accent2"/>
                </a:solidFill>
              </a:rPr>
              <a:t>YES!!</a:t>
            </a:r>
          </a:p>
          <a:p>
            <a:endParaRPr lang="en-US" sz="4400" dirty="0">
              <a:solidFill>
                <a:schemeClr val="accent1"/>
              </a:solidFill>
            </a:endParaRPr>
          </a:p>
          <a:p>
            <a:endParaRPr lang="en-US" sz="4400" dirty="0">
              <a:solidFill>
                <a:schemeClr val="accent1"/>
              </a:solidFill>
            </a:endParaRPr>
          </a:p>
        </p:txBody>
      </p:sp>
    </p:spTree>
    <p:extLst>
      <p:ext uri="{BB962C8B-B14F-4D97-AF65-F5344CB8AC3E}">
        <p14:creationId xmlns:p14="http://schemas.microsoft.com/office/powerpoint/2010/main" val="12209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1199</TotalTime>
  <Words>3639</Words>
  <Application>Microsoft Office PowerPoint</Application>
  <PresentationFormat>Widescreen</PresentationFormat>
  <Paragraphs>306</Paragraphs>
  <Slides>48</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Calibri</vt:lpstr>
      <vt:lpstr>Calisto MT</vt:lpstr>
      <vt:lpstr>Helvetica-Bold</vt:lpstr>
      <vt:lpstr>Trebuchet MS</vt:lpstr>
      <vt:lpstr>Wingdings</vt:lpstr>
      <vt:lpstr>Wingdings 2</vt:lpstr>
      <vt:lpstr>Slate</vt:lpstr>
      <vt:lpstr>Top Retail Food Violations</vt:lpstr>
      <vt:lpstr>Outline</vt:lpstr>
      <vt:lpstr>PowerPoint Presentation</vt:lpstr>
      <vt:lpstr>Department of Agriculture, Trade and Consumer Protection   Division of Food &amp; Recreational Safety  Bureau of Food &amp; Recreational Businesses   Retail &amp; Recreational Safety Produce Safety Manufactured Food Services Dairy Compliance, Licensing and Technology  </vt:lpstr>
      <vt:lpstr>Contact Information</vt:lpstr>
      <vt:lpstr>DATA USED</vt:lpstr>
      <vt:lpstr>Top  22 Violations</vt:lpstr>
      <vt:lpstr>#1 Improper Cold Holding Temperatures</vt:lpstr>
      <vt:lpstr>KNOWLEDGE CHECK </vt:lpstr>
      <vt:lpstr>PowerPoint Presentation</vt:lpstr>
      <vt:lpstr>#2 Equipment Food Contact Surfaces Clean, Nonfood Contact Surfaces Utensils</vt:lpstr>
      <vt:lpstr>#3 Food Contact Surfaces &amp; Utensils Clean</vt:lpstr>
      <vt:lpstr>#4 Test Kit Available</vt:lpstr>
      <vt:lpstr>#5 Date Marking</vt:lpstr>
      <vt:lpstr>Answers to Common Date Marking  Questions</vt:lpstr>
      <vt:lpstr>#6 Storage of Food</vt:lpstr>
      <vt:lpstr>PowerPoint Presentation</vt:lpstr>
      <vt:lpstr>#7 Physical Facility Clean</vt:lpstr>
      <vt:lpstr>#8 Hand Wash Sign Provided</vt:lpstr>
      <vt:lpstr>6−301.14 Handwashing Signage A sign or poster that notifies FOOD EMPLOYEES to wash their hands shall be provided at all HANDWASHING SINKS used by FOOD EMPLOYEES and shall be clearly visible to FOOD EMPLOYEES.</vt:lpstr>
      <vt:lpstr>#9  Chemical Sanitizer Solution </vt:lpstr>
      <vt:lpstr>PowerPoint Presentation</vt:lpstr>
      <vt:lpstr>PowerPoint Presentation</vt:lpstr>
      <vt:lpstr>PowerPoint Presentation</vt:lpstr>
      <vt:lpstr>#10 In-Use Utensil Storage</vt:lpstr>
      <vt:lpstr>PowerPoint Presentation</vt:lpstr>
      <vt:lpstr>#11 Equipment In Good Repair</vt:lpstr>
      <vt:lpstr>Equipment in Good Repair cont.</vt:lpstr>
      <vt:lpstr>#12 Certified Food Manager</vt:lpstr>
      <vt:lpstr>PowerPoint Presentation</vt:lpstr>
      <vt:lpstr>PowerPoint Presentation</vt:lpstr>
      <vt:lpstr>#13 Food Disposition</vt:lpstr>
      <vt:lpstr>KNOWLEDGE CHECK</vt:lpstr>
      <vt:lpstr>#14 Hand Towels/Drying Method Provided</vt:lpstr>
      <vt:lpstr>#15 Non-Food Contact Surface Clean</vt:lpstr>
      <vt:lpstr>#16 Temperature Measuring Device Hot/Cold Unit</vt:lpstr>
      <vt:lpstr>#17 Wiping Cloth Storage</vt:lpstr>
      <vt:lpstr>#18 Hand Wash Sink Accessibility</vt:lpstr>
      <vt:lpstr>KNOWLEDGE CHECK</vt:lpstr>
      <vt:lpstr>#19 When To Wash Hands</vt:lpstr>
      <vt:lpstr>When to Wash cont.</vt:lpstr>
      <vt:lpstr>#20 Shielding Bulbs</vt:lpstr>
      <vt:lpstr>                  #21              Hand Soap Provided</vt:lpstr>
      <vt:lpstr>#22   Labeling</vt:lpstr>
      <vt:lpstr>Labeling cont.</vt:lpstr>
      <vt:lpstr>PowerPoint Presentation</vt:lpstr>
      <vt:lpstr>FINAL  KNOWLEDGE CHECK</vt:lpstr>
      <vt:lpstr>Kara L. Paul, MPA, RS kara.paul@wisconsin.gov 715-491-4405</vt:lpstr>
    </vt:vector>
  </TitlesOfParts>
  <Company>DATCP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Retail Violations</dc:title>
  <dc:creator>Paul, Kara L</dc:creator>
  <cp:lastModifiedBy>Paul, Kara L</cp:lastModifiedBy>
  <cp:revision>103</cp:revision>
  <dcterms:created xsi:type="dcterms:W3CDTF">2018-11-27T21:00:10Z</dcterms:created>
  <dcterms:modified xsi:type="dcterms:W3CDTF">2019-02-14T17:32:18Z</dcterms:modified>
</cp:coreProperties>
</file>