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7772400" cy="10058400"/>
  <p:notesSz cx="6858000" cy="9296400"/>
  <p:defaultTextStyle>
    <a:defPPr>
      <a:defRPr lang="en-US"/>
    </a:defPPr>
    <a:lvl1pPr marL="0" algn="l" defTabSz="1018861" rtl="0" eaLnBrk="1" latinLnBrk="0" hangingPunct="1">
      <a:defRPr sz="2000" kern="1200">
        <a:solidFill>
          <a:schemeClr val="tx1"/>
        </a:solidFill>
        <a:latin typeface="+mn-lt"/>
        <a:ea typeface="+mn-ea"/>
        <a:cs typeface="+mn-cs"/>
      </a:defRPr>
    </a:lvl1pPr>
    <a:lvl2pPr marL="509431" algn="l" defTabSz="1018861" rtl="0" eaLnBrk="1" latinLnBrk="0" hangingPunct="1">
      <a:defRPr sz="2000" kern="1200">
        <a:solidFill>
          <a:schemeClr val="tx1"/>
        </a:solidFill>
        <a:latin typeface="+mn-lt"/>
        <a:ea typeface="+mn-ea"/>
        <a:cs typeface="+mn-cs"/>
      </a:defRPr>
    </a:lvl2pPr>
    <a:lvl3pPr marL="1018861" algn="l" defTabSz="1018861" rtl="0" eaLnBrk="1" latinLnBrk="0" hangingPunct="1">
      <a:defRPr sz="2000" kern="1200">
        <a:solidFill>
          <a:schemeClr val="tx1"/>
        </a:solidFill>
        <a:latin typeface="+mn-lt"/>
        <a:ea typeface="+mn-ea"/>
        <a:cs typeface="+mn-cs"/>
      </a:defRPr>
    </a:lvl3pPr>
    <a:lvl4pPr marL="1528292" algn="l" defTabSz="1018861" rtl="0" eaLnBrk="1" latinLnBrk="0" hangingPunct="1">
      <a:defRPr sz="2000" kern="1200">
        <a:solidFill>
          <a:schemeClr val="tx1"/>
        </a:solidFill>
        <a:latin typeface="+mn-lt"/>
        <a:ea typeface="+mn-ea"/>
        <a:cs typeface="+mn-cs"/>
      </a:defRPr>
    </a:lvl4pPr>
    <a:lvl5pPr marL="2037722" algn="l" defTabSz="1018861" rtl="0" eaLnBrk="1" latinLnBrk="0" hangingPunct="1">
      <a:defRPr sz="2000" kern="1200">
        <a:solidFill>
          <a:schemeClr val="tx1"/>
        </a:solidFill>
        <a:latin typeface="+mn-lt"/>
        <a:ea typeface="+mn-ea"/>
        <a:cs typeface="+mn-cs"/>
      </a:defRPr>
    </a:lvl5pPr>
    <a:lvl6pPr marL="2547153" algn="l" defTabSz="1018861" rtl="0" eaLnBrk="1" latinLnBrk="0" hangingPunct="1">
      <a:defRPr sz="2000" kern="1200">
        <a:solidFill>
          <a:schemeClr val="tx1"/>
        </a:solidFill>
        <a:latin typeface="+mn-lt"/>
        <a:ea typeface="+mn-ea"/>
        <a:cs typeface="+mn-cs"/>
      </a:defRPr>
    </a:lvl6pPr>
    <a:lvl7pPr marL="3056583" algn="l" defTabSz="1018861" rtl="0" eaLnBrk="1" latinLnBrk="0" hangingPunct="1">
      <a:defRPr sz="2000" kern="1200">
        <a:solidFill>
          <a:schemeClr val="tx1"/>
        </a:solidFill>
        <a:latin typeface="+mn-lt"/>
        <a:ea typeface="+mn-ea"/>
        <a:cs typeface="+mn-cs"/>
      </a:defRPr>
    </a:lvl7pPr>
    <a:lvl8pPr marL="3566014" algn="l" defTabSz="1018861" rtl="0" eaLnBrk="1" latinLnBrk="0" hangingPunct="1">
      <a:defRPr sz="2000" kern="1200">
        <a:solidFill>
          <a:schemeClr val="tx1"/>
        </a:solidFill>
        <a:latin typeface="+mn-lt"/>
        <a:ea typeface="+mn-ea"/>
        <a:cs typeface="+mn-cs"/>
      </a:defRPr>
    </a:lvl8pPr>
    <a:lvl9pPr marL="4075444" algn="l" defTabSz="1018861"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2484" y="54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31" indent="0" algn="ctr">
              <a:buNone/>
              <a:defRPr>
                <a:solidFill>
                  <a:schemeClr val="tx1">
                    <a:tint val="75000"/>
                  </a:schemeClr>
                </a:solidFill>
              </a:defRPr>
            </a:lvl2pPr>
            <a:lvl3pPr marL="1018861" indent="0" algn="ctr">
              <a:buNone/>
              <a:defRPr>
                <a:solidFill>
                  <a:schemeClr val="tx1">
                    <a:tint val="75000"/>
                  </a:schemeClr>
                </a:solidFill>
              </a:defRPr>
            </a:lvl3pPr>
            <a:lvl4pPr marL="1528292" indent="0" algn="ctr">
              <a:buNone/>
              <a:defRPr>
                <a:solidFill>
                  <a:schemeClr val="tx1">
                    <a:tint val="75000"/>
                  </a:schemeClr>
                </a:solidFill>
              </a:defRPr>
            </a:lvl4pPr>
            <a:lvl5pPr marL="2037722" indent="0" algn="ctr">
              <a:buNone/>
              <a:defRPr>
                <a:solidFill>
                  <a:schemeClr val="tx1">
                    <a:tint val="75000"/>
                  </a:schemeClr>
                </a:solidFill>
              </a:defRPr>
            </a:lvl5pPr>
            <a:lvl6pPr marL="2547153" indent="0" algn="ctr">
              <a:buNone/>
              <a:defRPr>
                <a:solidFill>
                  <a:schemeClr val="tx1">
                    <a:tint val="75000"/>
                  </a:schemeClr>
                </a:solidFill>
              </a:defRPr>
            </a:lvl6pPr>
            <a:lvl7pPr marL="3056583" indent="0" algn="ctr">
              <a:buNone/>
              <a:defRPr>
                <a:solidFill>
                  <a:schemeClr val="tx1">
                    <a:tint val="75000"/>
                  </a:schemeClr>
                </a:solidFill>
              </a:defRPr>
            </a:lvl7pPr>
            <a:lvl8pPr marL="3566014" indent="0" algn="ctr">
              <a:buNone/>
              <a:defRPr>
                <a:solidFill>
                  <a:schemeClr val="tx1">
                    <a:tint val="75000"/>
                  </a:schemeClr>
                </a:solidFill>
              </a:defRPr>
            </a:lvl8pPr>
            <a:lvl9pPr marL="407544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F5790A-F7C9-4E11-955C-4ACBD22156B9}"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1270419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5790A-F7C9-4E11-955C-4ACBD22156B9}"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1108450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26242" y="537846"/>
            <a:ext cx="1311593" cy="114414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1466" y="537846"/>
            <a:ext cx="3805238" cy="114414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5790A-F7C9-4E11-955C-4ACBD22156B9}"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1868784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F5790A-F7C9-4E11-955C-4ACBD22156B9}"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310537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7" y="6463454"/>
            <a:ext cx="6606540" cy="1997710"/>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613967" y="4263181"/>
            <a:ext cx="6606540" cy="2200274"/>
          </a:xfrm>
        </p:spPr>
        <p:txBody>
          <a:bodyPr anchor="b"/>
          <a:lstStyle>
            <a:lvl1pPr marL="0" indent="0">
              <a:buNone/>
              <a:defRPr sz="2200">
                <a:solidFill>
                  <a:schemeClr val="tx1">
                    <a:tint val="75000"/>
                  </a:schemeClr>
                </a:solidFill>
              </a:defRPr>
            </a:lvl1pPr>
            <a:lvl2pPr marL="509431" indent="0">
              <a:buNone/>
              <a:defRPr sz="2000">
                <a:solidFill>
                  <a:schemeClr val="tx1">
                    <a:tint val="75000"/>
                  </a:schemeClr>
                </a:solidFill>
              </a:defRPr>
            </a:lvl2pPr>
            <a:lvl3pPr marL="1018861" indent="0">
              <a:buNone/>
              <a:defRPr sz="1800">
                <a:solidFill>
                  <a:schemeClr val="tx1">
                    <a:tint val="75000"/>
                  </a:schemeClr>
                </a:solidFill>
              </a:defRPr>
            </a:lvl3pPr>
            <a:lvl4pPr marL="1528292" indent="0">
              <a:buNone/>
              <a:defRPr sz="1500">
                <a:solidFill>
                  <a:schemeClr val="tx1">
                    <a:tint val="75000"/>
                  </a:schemeClr>
                </a:solidFill>
              </a:defRPr>
            </a:lvl4pPr>
            <a:lvl5pPr marL="2037722" indent="0">
              <a:buNone/>
              <a:defRPr sz="1500">
                <a:solidFill>
                  <a:schemeClr val="tx1">
                    <a:tint val="75000"/>
                  </a:schemeClr>
                </a:solidFill>
              </a:defRPr>
            </a:lvl5pPr>
            <a:lvl6pPr marL="2547153" indent="0">
              <a:buNone/>
              <a:defRPr sz="1500">
                <a:solidFill>
                  <a:schemeClr val="tx1">
                    <a:tint val="75000"/>
                  </a:schemeClr>
                </a:solidFill>
              </a:defRPr>
            </a:lvl6pPr>
            <a:lvl7pPr marL="3056583" indent="0">
              <a:buNone/>
              <a:defRPr sz="1500">
                <a:solidFill>
                  <a:schemeClr val="tx1">
                    <a:tint val="75000"/>
                  </a:schemeClr>
                </a:solidFill>
              </a:defRPr>
            </a:lvl7pPr>
            <a:lvl8pPr marL="3566014" indent="0">
              <a:buNone/>
              <a:defRPr sz="1500">
                <a:solidFill>
                  <a:schemeClr val="tx1">
                    <a:tint val="75000"/>
                  </a:schemeClr>
                </a:solidFill>
              </a:defRPr>
            </a:lvl8pPr>
            <a:lvl9pPr marL="4075444"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F5790A-F7C9-4E11-955C-4ACBD22156B9}" type="datetimeFigureOut">
              <a:rPr lang="en-US" smtClean="0"/>
              <a:pPr/>
              <a:t>7/5/2018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47647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1466" y="3129281"/>
            <a:ext cx="2558415" cy="884999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79421" y="3129281"/>
            <a:ext cx="2558415" cy="884999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F5790A-F7C9-4E11-955C-4ACBD22156B9}"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428550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3"/>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1" y="2251499"/>
            <a:ext cx="3434160" cy="938317"/>
          </a:xfrm>
        </p:spPr>
        <p:txBody>
          <a:bodyPr anchor="b"/>
          <a:lstStyle>
            <a:lvl1pPr marL="0" indent="0">
              <a:buNone/>
              <a:defRPr sz="2600" b="1"/>
            </a:lvl1pPr>
            <a:lvl2pPr marL="509431" indent="0">
              <a:buNone/>
              <a:defRPr sz="2200" b="1"/>
            </a:lvl2pPr>
            <a:lvl3pPr marL="1018861" indent="0">
              <a:buNone/>
              <a:defRPr sz="2000" b="1"/>
            </a:lvl3pPr>
            <a:lvl4pPr marL="1528292" indent="0">
              <a:buNone/>
              <a:defRPr sz="1800" b="1"/>
            </a:lvl4pPr>
            <a:lvl5pPr marL="2037722" indent="0">
              <a:buNone/>
              <a:defRPr sz="1800" b="1"/>
            </a:lvl5pPr>
            <a:lvl6pPr marL="2547153" indent="0">
              <a:buNone/>
              <a:defRPr sz="1800" b="1"/>
            </a:lvl6pPr>
            <a:lvl7pPr marL="3056583" indent="0">
              <a:buNone/>
              <a:defRPr sz="1800" b="1"/>
            </a:lvl7pPr>
            <a:lvl8pPr marL="3566014" indent="0">
              <a:buNone/>
              <a:defRPr sz="1800" b="1"/>
            </a:lvl8pPr>
            <a:lvl9pPr marL="4075444"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388621" y="3189816"/>
            <a:ext cx="3434160" cy="579522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3" y="2251499"/>
            <a:ext cx="3435508" cy="938317"/>
          </a:xfrm>
        </p:spPr>
        <p:txBody>
          <a:bodyPr anchor="b"/>
          <a:lstStyle>
            <a:lvl1pPr marL="0" indent="0">
              <a:buNone/>
              <a:defRPr sz="2600" b="1"/>
            </a:lvl1pPr>
            <a:lvl2pPr marL="509431" indent="0">
              <a:buNone/>
              <a:defRPr sz="2200" b="1"/>
            </a:lvl2pPr>
            <a:lvl3pPr marL="1018861" indent="0">
              <a:buNone/>
              <a:defRPr sz="2000" b="1"/>
            </a:lvl3pPr>
            <a:lvl4pPr marL="1528292" indent="0">
              <a:buNone/>
              <a:defRPr sz="1800" b="1"/>
            </a:lvl4pPr>
            <a:lvl5pPr marL="2037722" indent="0">
              <a:buNone/>
              <a:defRPr sz="1800" b="1"/>
            </a:lvl5pPr>
            <a:lvl6pPr marL="2547153" indent="0">
              <a:buNone/>
              <a:defRPr sz="1800" b="1"/>
            </a:lvl6pPr>
            <a:lvl7pPr marL="3056583" indent="0">
              <a:buNone/>
              <a:defRPr sz="1800" b="1"/>
            </a:lvl7pPr>
            <a:lvl8pPr marL="3566014" indent="0">
              <a:buNone/>
              <a:defRPr sz="1800" b="1"/>
            </a:lvl8pPr>
            <a:lvl9pPr marL="4075444"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3948273" y="3189816"/>
            <a:ext cx="3435508" cy="579522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F5790A-F7C9-4E11-955C-4ACBD22156B9}" type="datetimeFigureOut">
              <a:rPr lang="en-US" smtClean="0"/>
              <a:pPr/>
              <a:t>7/5/2018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3725105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F5790A-F7C9-4E11-955C-4ACBD22156B9}" type="datetimeFigureOut">
              <a:rPr lang="en-US" smtClean="0"/>
              <a:pPr/>
              <a:t>7/5/2018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15261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5790A-F7C9-4E11-955C-4ACBD22156B9}" type="datetimeFigureOut">
              <a:rPr lang="en-US" smtClean="0"/>
              <a:pPr/>
              <a:t>7/5/2018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1225955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7" cy="170434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038793" y="400475"/>
            <a:ext cx="4344988" cy="8584566"/>
          </a:xfrm>
        </p:spPr>
        <p:txBody>
          <a:bodyPr/>
          <a:lstStyle>
            <a:lvl1pPr>
              <a:defRPr sz="36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1" y="2104815"/>
            <a:ext cx="2557067" cy="6880226"/>
          </a:xfrm>
        </p:spPr>
        <p:txBody>
          <a:bodyPr/>
          <a:lstStyle>
            <a:lvl1pPr marL="0" indent="0">
              <a:buNone/>
              <a:defRPr sz="1500"/>
            </a:lvl1pPr>
            <a:lvl2pPr marL="509431" indent="0">
              <a:buNone/>
              <a:defRPr sz="1300"/>
            </a:lvl2pPr>
            <a:lvl3pPr marL="1018861" indent="0">
              <a:buNone/>
              <a:defRPr sz="1100"/>
            </a:lvl3pPr>
            <a:lvl4pPr marL="1528292" indent="0">
              <a:buNone/>
              <a:defRPr sz="1000"/>
            </a:lvl4pPr>
            <a:lvl5pPr marL="2037722" indent="0">
              <a:buNone/>
              <a:defRPr sz="1000"/>
            </a:lvl5pPr>
            <a:lvl6pPr marL="2547153" indent="0">
              <a:buNone/>
              <a:defRPr sz="1000"/>
            </a:lvl6pPr>
            <a:lvl7pPr marL="3056583" indent="0">
              <a:buNone/>
              <a:defRPr sz="1000"/>
            </a:lvl7pPr>
            <a:lvl8pPr marL="3566014" indent="0">
              <a:buNone/>
              <a:defRPr sz="1000"/>
            </a:lvl8pPr>
            <a:lvl9pPr marL="407544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F5790A-F7C9-4E11-955C-4ACBD22156B9}"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356894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31" indent="0">
              <a:buNone/>
              <a:defRPr sz="3100"/>
            </a:lvl2pPr>
            <a:lvl3pPr marL="1018861" indent="0">
              <a:buNone/>
              <a:defRPr sz="2600"/>
            </a:lvl3pPr>
            <a:lvl4pPr marL="1528292" indent="0">
              <a:buNone/>
              <a:defRPr sz="2200"/>
            </a:lvl4pPr>
            <a:lvl5pPr marL="2037722" indent="0">
              <a:buNone/>
              <a:defRPr sz="2200"/>
            </a:lvl5pPr>
            <a:lvl6pPr marL="2547153" indent="0">
              <a:buNone/>
              <a:defRPr sz="2200"/>
            </a:lvl6pPr>
            <a:lvl7pPr marL="3056583" indent="0">
              <a:buNone/>
              <a:defRPr sz="2200"/>
            </a:lvl7pPr>
            <a:lvl8pPr marL="3566014" indent="0">
              <a:buNone/>
              <a:defRPr sz="2200"/>
            </a:lvl8pPr>
            <a:lvl9pPr marL="4075444"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500"/>
            </a:lvl1pPr>
            <a:lvl2pPr marL="509431" indent="0">
              <a:buNone/>
              <a:defRPr sz="1300"/>
            </a:lvl2pPr>
            <a:lvl3pPr marL="1018861" indent="0">
              <a:buNone/>
              <a:defRPr sz="1100"/>
            </a:lvl3pPr>
            <a:lvl4pPr marL="1528292" indent="0">
              <a:buNone/>
              <a:defRPr sz="1000"/>
            </a:lvl4pPr>
            <a:lvl5pPr marL="2037722" indent="0">
              <a:buNone/>
              <a:defRPr sz="1000"/>
            </a:lvl5pPr>
            <a:lvl6pPr marL="2547153" indent="0">
              <a:buNone/>
              <a:defRPr sz="1000"/>
            </a:lvl6pPr>
            <a:lvl7pPr marL="3056583" indent="0">
              <a:buNone/>
              <a:defRPr sz="1000"/>
            </a:lvl7pPr>
            <a:lvl8pPr marL="3566014" indent="0">
              <a:buNone/>
              <a:defRPr sz="1000"/>
            </a:lvl8pPr>
            <a:lvl9pPr marL="4075444"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F5790A-F7C9-4E11-955C-4ACBD22156B9}" type="datetimeFigureOut">
              <a:rPr lang="en-US" smtClean="0"/>
              <a:pPr/>
              <a:t>7/5/2018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0962D9-11EA-42A2-891C-D886EA802376}" type="slidenum">
              <a:rPr lang="en-US" smtClean="0"/>
              <a:pPr/>
              <a:t>‹#›</a:t>
            </a:fld>
            <a:endParaRPr lang="en-US"/>
          </a:p>
        </p:txBody>
      </p:sp>
    </p:spTree>
    <p:extLst>
      <p:ext uri="{BB962C8B-B14F-4D97-AF65-F5344CB8AC3E}">
        <p14:creationId xmlns:p14="http://schemas.microsoft.com/office/powerpoint/2010/main" val="325936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3"/>
            <a:ext cx="6995160" cy="1676400"/>
          </a:xfrm>
          <a:prstGeom prst="rect">
            <a:avLst/>
          </a:prstGeom>
        </p:spPr>
        <p:txBody>
          <a:bodyPr vert="horz" lIns="101886" tIns="50943" rIns="101886" bIns="5094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2"/>
            <a:ext cx="6995160" cy="6638079"/>
          </a:xfrm>
          <a:prstGeom prst="rect">
            <a:avLst/>
          </a:prstGeom>
        </p:spPr>
        <p:txBody>
          <a:bodyPr vert="horz" lIns="101886" tIns="50943" rIns="101886" bIns="5094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6"/>
          </a:xfrm>
          <a:prstGeom prst="rect">
            <a:avLst/>
          </a:prstGeom>
        </p:spPr>
        <p:txBody>
          <a:bodyPr vert="horz" lIns="101886" tIns="50943" rIns="101886" bIns="50943" rtlCol="0" anchor="ctr"/>
          <a:lstStyle>
            <a:lvl1pPr algn="l">
              <a:defRPr sz="1300">
                <a:solidFill>
                  <a:schemeClr val="tx1">
                    <a:tint val="75000"/>
                  </a:schemeClr>
                </a:solidFill>
              </a:defRPr>
            </a:lvl1pPr>
          </a:lstStyle>
          <a:p>
            <a:fld id="{7EF5790A-F7C9-4E11-955C-4ACBD22156B9}" type="datetimeFigureOut">
              <a:rPr lang="en-US" smtClean="0"/>
              <a:pPr/>
              <a:t>7/5/2018</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6" tIns="50943" rIns="101886" bIns="50943"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6" tIns="50943" rIns="101886" bIns="50943" rtlCol="0" anchor="ctr"/>
          <a:lstStyle>
            <a:lvl1pPr algn="r">
              <a:defRPr sz="1300">
                <a:solidFill>
                  <a:schemeClr val="tx1">
                    <a:tint val="75000"/>
                  </a:schemeClr>
                </a:solidFill>
              </a:defRPr>
            </a:lvl1pPr>
          </a:lstStyle>
          <a:p>
            <a:fld id="{3B0962D9-11EA-42A2-891C-D886EA802376}" type="slidenum">
              <a:rPr lang="en-US" smtClean="0"/>
              <a:pPr/>
              <a:t>‹#›</a:t>
            </a:fld>
            <a:endParaRPr lang="en-US"/>
          </a:p>
        </p:txBody>
      </p:sp>
    </p:spTree>
    <p:extLst>
      <p:ext uri="{BB962C8B-B14F-4D97-AF65-F5344CB8AC3E}">
        <p14:creationId xmlns:p14="http://schemas.microsoft.com/office/powerpoint/2010/main" val="201564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61" rtl="0" eaLnBrk="1" latinLnBrk="0" hangingPunct="1">
        <a:spcBef>
          <a:spcPct val="0"/>
        </a:spcBef>
        <a:buNone/>
        <a:defRPr sz="4900" kern="1200">
          <a:solidFill>
            <a:schemeClr val="tx1"/>
          </a:solidFill>
          <a:latin typeface="+mj-lt"/>
          <a:ea typeface="+mj-ea"/>
          <a:cs typeface="+mj-cs"/>
        </a:defRPr>
      </a:lvl1pPr>
    </p:titleStyle>
    <p:bodyStyle>
      <a:lvl1pPr marL="382073" indent="-382073" algn="l" defTabSz="1018861"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825" indent="-318394" algn="l" defTabSz="1018861"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76" indent="-254715" algn="l" defTabSz="1018861"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83007"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437"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868"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298"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729"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159" indent="-254715" algn="l" defTabSz="1018861"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61" rtl="0" eaLnBrk="1" latinLnBrk="0" hangingPunct="1">
        <a:defRPr sz="2000" kern="1200">
          <a:solidFill>
            <a:schemeClr val="tx1"/>
          </a:solidFill>
          <a:latin typeface="+mn-lt"/>
          <a:ea typeface="+mn-ea"/>
          <a:cs typeface="+mn-cs"/>
        </a:defRPr>
      </a:lvl1pPr>
      <a:lvl2pPr marL="509431" algn="l" defTabSz="1018861" rtl="0" eaLnBrk="1" latinLnBrk="0" hangingPunct="1">
        <a:defRPr sz="2000" kern="1200">
          <a:solidFill>
            <a:schemeClr val="tx1"/>
          </a:solidFill>
          <a:latin typeface="+mn-lt"/>
          <a:ea typeface="+mn-ea"/>
          <a:cs typeface="+mn-cs"/>
        </a:defRPr>
      </a:lvl2pPr>
      <a:lvl3pPr marL="1018861" algn="l" defTabSz="1018861" rtl="0" eaLnBrk="1" latinLnBrk="0" hangingPunct="1">
        <a:defRPr sz="2000" kern="1200">
          <a:solidFill>
            <a:schemeClr val="tx1"/>
          </a:solidFill>
          <a:latin typeface="+mn-lt"/>
          <a:ea typeface="+mn-ea"/>
          <a:cs typeface="+mn-cs"/>
        </a:defRPr>
      </a:lvl3pPr>
      <a:lvl4pPr marL="1528292" algn="l" defTabSz="1018861" rtl="0" eaLnBrk="1" latinLnBrk="0" hangingPunct="1">
        <a:defRPr sz="2000" kern="1200">
          <a:solidFill>
            <a:schemeClr val="tx1"/>
          </a:solidFill>
          <a:latin typeface="+mn-lt"/>
          <a:ea typeface="+mn-ea"/>
          <a:cs typeface="+mn-cs"/>
        </a:defRPr>
      </a:lvl4pPr>
      <a:lvl5pPr marL="2037722" algn="l" defTabSz="1018861" rtl="0" eaLnBrk="1" latinLnBrk="0" hangingPunct="1">
        <a:defRPr sz="2000" kern="1200">
          <a:solidFill>
            <a:schemeClr val="tx1"/>
          </a:solidFill>
          <a:latin typeface="+mn-lt"/>
          <a:ea typeface="+mn-ea"/>
          <a:cs typeface="+mn-cs"/>
        </a:defRPr>
      </a:lvl5pPr>
      <a:lvl6pPr marL="2547153" algn="l" defTabSz="1018861" rtl="0" eaLnBrk="1" latinLnBrk="0" hangingPunct="1">
        <a:defRPr sz="2000" kern="1200">
          <a:solidFill>
            <a:schemeClr val="tx1"/>
          </a:solidFill>
          <a:latin typeface="+mn-lt"/>
          <a:ea typeface="+mn-ea"/>
          <a:cs typeface="+mn-cs"/>
        </a:defRPr>
      </a:lvl6pPr>
      <a:lvl7pPr marL="3056583" algn="l" defTabSz="1018861" rtl="0" eaLnBrk="1" latinLnBrk="0" hangingPunct="1">
        <a:defRPr sz="2000" kern="1200">
          <a:solidFill>
            <a:schemeClr val="tx1"/>
          </a:solidFill>
          <a:latin typeface="+mn-lt"/>
          <a:ea typeface="+mn-ea"/>
          <a:cs typeface="+mn-cs"/>
        </a:defRPr>
      </a:lvl7pPr>
      <a:lvl8pPr marL="3566014" algn="l" defTabSz="1018861" rtl="0" eaLnBrk="1" latinLnBrk="0" hangingPunct="1">
        <a:defRPr sz="2000" kern="1200">
          <a:solidFill>
            <a:schemeClr val="tx1"/>
          </a:solidFill>
          <a:latin typeface="+mn-lt"/>
          <a:ea typeface="+mn-ea"/>
          <a:cs typeface="+mn-cs"/>
        </a:defRPr>
      </a:lvl8pPr>
      <a:lvl9pPr marL="4075444" algn="l" defTabSz="1018861"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8"/>
          <p:cNvSpPr txBox="1">
            <a:spLocks noChangeArrowheads="1"/>
          </p:cNvSpPr>
          <p:nvPr/>
        </p:nvSpPr>
        <p:spPr bwMode="auto">
          <a:xfrm>
            <a:off x="0" y="8915400"/>
            <a:ext cx="7772400" cy="1118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1100" b="1" dirty="0">
                <a:latin typeface="Arial" charset="0"/>
              </a:rPr>
              <a:t>RESERVATIONS MUST BE MADE BY </a:t>
            </a:r>
            <a:r>
              <a:rPr lang="en-US" altLang="en-US" sz="1100" b="1" dirty="0" smtClean="0">
                <a:latin typeface="Arial" charset="0"/>
              </a:rPr>
              <a:t>FEBRUARY 2, 2019</a:t>
            </a:r>
            <a:endParaRPr lang="en-US" altLang="en-US" sz="1100" b="1" dirty="0">
              <a:latin typeface="Arial" charset="0"/>
            </a:endParaRPr>
          </a:p>
          <a:p>
            <a:pPr algn="ctr" eaLnBrk="1" hangingPunct="1">
              <a:spcBef>
                <a:spcPct val="0"/>
              </a:spcBef>
              <a:buFontTx/>
              <a:buNone/>
            </a:pPr>
            <a:r>
              <a:rPr lang="en-US" altLang="en-US" sz="1100" b="1" dirty="0">
                <a:latin typeface="Arial" charset="0"/>
              </a:rPr>
              <a:t>Sold out show last year. Please register early. No booths can be held without payment. </a:t>
            </a:r>
            <a:r>
              <a:rPr lang="en-US" altLang="en-US" sz="1100" b="1" dirty="0" smtClean="0">
                <a:latin typeface="Arial" charset="0"/>
              </a:rPr>
              <a:t>Sorry, </a:t>
            </a:r>
            <a:r>
              <a:rPr lang="en-US" altLang="en-US" sz="1100" b="1" dirty="0">
                <a:latin typeface="Arial" charset="0"/>
              </a:rPr>
              <a:t>no refunds are available. Booths will be sold on first come first serve basis with the exception of Presenting and Gold Sponsorships. NO booth numbers with the exception of  Presenting and Gold Sponsors are guaranteed. All decisions  made by the Exhibitor </a:t>
            </a:r>
            <a:r>
              <a:rPr lang="en-US" altLang="en-US" sz="1100" b="1" dirty="0" smtClean="0">
                <a:latin typeface="Arial" charset="0"/>
              </a:rPr>
              <a:t>Committee </a:t>
            </a:r>
            <a:r>
              <a:rPr lang="en-US" altLang="en-US" sz="1100" b="1" dirty="0">
                <a:latin typeface="Arial" charset="0"/>
              </a:rPr>
              <a:t>are final. We reserve the right to refuse participation based on product selection and the committee’s discretion. </a:t>
            </a:r>
            <a:endParaRPr lang="en-US" altLang="en-US" sz="2600" dirty="0">
              <a:latin typeface="Arial" charset="0"/>
            </a:endParaRPr>
          </a:p>
        </p:txBody>
      </p:sp>
      <p:sp>
        <p:nvSpPr>
          <p:cNvPr id="13" name="Text Box 15"/>
          <p:cNvSpPr txBox="1">
            <a:spLocks noChangeArrowheads="1"/>
          </p:cNvSpPr>
          <p:nvPr/>
        </p:nvSpPr>
        <p:spPr bwMode="auto">
          <a:xfrm>
            <a:off x="304800" y="6629400"/>
            <a:ext cx="7162800" cy="2247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ts val="446"/>
              </a:spcBef>
              <a:buNone/>
            </a:pPr>
            <a:r>
              <a:rPr lang="en-US" altLang="en-US" sz="2800" b="1" dirty="0">
                <a:solidFill>
                  <a:srgbClr val="C00000"/>
                </a:solidFill>
                <a:latin typeface="Arial" charset="0"/>
              </a:rPr>
              <a:t>Vendor Programs for 2019</a:t>
            </a:r>
          </a:p>
          <a:p>
            <a:pPr marL="134433" indent="-134433" eaLnBrk="1" hangingPunct="1">
              <a:spcBef>
                <a:spcPts val="446"/>
              </a:spcBef>
            </a:pPr>
            <a:r>
              <a:rPr lang="en-US" altLang="en-US" sz="1500" dirty="0">
                <a:latin typeface="Arial" charset="0"/>
              </a:rPr>
              <a:t>Show Sponsor: $5,000</a:t>
            </a:r>
          </a:p>
          <a:p>
            <a:pPr marL="134433" indent="-134433" eaLnBrk="1" hangingPunct="1">
              <a:spcBef>
                <a:spcPts val="446"/>
              </a:spcBef>
            </a:pPr>
            <a:r>
              <a:rPr lang="en-US" altLang="en-US" sz="1500" dirty="0">
                <a:latin typeface="Arial" charset="0"/>
              </a:rPr>
              <a:t>Presenting Sponsor: $2,500</a:t>
            </a:r>
          </a:p>
          <a:p>
            <a:pPr marL="134433" indent="-134433" eaLnBrk="1" hangingPunct="1">
              <a:spcBef>
                <a:spcPts val="446"/>
              </a:spcBef>
            </a:pPr>
            <a:r>
              <a:rPr lang="en-US" altLang="en-US" sz="1500" dirty="0">
                <a:latin typeface="Arial" charset="0"/>
              </a:rPr>
              <a:t>Gold Sponsor: $1,000</a:t>
            </a:r>
          </a:p>
          <a:p>
            <a:pPr marL="134433" indent="-134433" eaLnBrk="1" hangingPunct="1">
              <a:spcBef>
                <a:spcPts val="446"/>
              </a:spcBef>
            </a:pPr>
            <a:r>
              <a:rPr lang="en-US" altLang="en-US" sz="1500" dirty="0">
                <a:latin typeface="Arial" charset="0"/>
              </a:rPr>
              <a:t>Silver Sponsor: $500</a:t>
            </a:r>
          </a:p>
          <a:p>
            <a:pPr marL="134433" indent="-134433" eaLnBrk="1" hangingPunct="1">
              <a:spcBef>
                <a:spcPts val="446"/>
              </a:spcBef>
            </a:pPr>
            <a:r>
              <a:rPr lang="en-US" altLang="en-US" sz="1500" dirty="0">
                <a:latin typeface="Arial" charset="0"/>
              </a:rPr>
              <a:t>Bronze Sponsor: $200</a:t>
            </a:r>
          </a:p>
          <a:p>
            <a:pPr eaLnBrk="1" hangingPunct="1">
              <a:spcBef>
                <a:spcPts val="446"/>
              </a:spcBef>
              <a:buNone/>
            </a:pPr>
            <a:r>
              <a:rPr lang="en-US" altLang="en-US" sz="200" dirty="0">
                <a:latin typeface="Arial" charset="0"/>
              </a:rPr>
              <a:t>  </a:t>
            </a:r>
          </a:p>
          <a:p>
            <a:pPr algn="ctr" eaLnBrk="1" hangingPunct="1">
              <a:spcBef>
                <a:spcPts val="446"/>
              </a:spcBef>
              <a:buNone/>
            </a:pPr>
            <a:r>
              <a:rPr lang="en-US" altLang="en-US" sz="1100" dirty="0" smtClean="0">
                <a:latin typeface="Arial" charset="0"/>
              </a:rPr>
              <a:t>Our </a:t>
            </a:r>
            <a:r>
              <a:rPr lang="en-US" altLang="en-US" sz="1100" dirty="0">
                <a:latin typeface="Arial" charset="0"/>
              </a:rPr>
              <a:t>Suppliers are very important people to us. If you have ideas or suggestions please let us know.</a:t>
            </a:r>
          </a:p>
        </p:txBody>
      </p:sp>
      <p:sp>
        <p:nvSpPr>
          <p:cNvPr id="15" name="Rectangle 14"/>
          <p:cNvSpPr/>
          <p:nvPr/>
        </p:nvSpPr>
        <p:spPr>
          <a:xfrm>
            <a:off x="3886200" y="7086600"/>
            <a:ext cx="2667000" cy="1590468"/>
          </a:xfrm>
          <a:prstGeom prst="rect">
            <a:avLst/>
          </a:prstGeom>
        </p:spPr>
        <p:txBody>
          <a:bodyPr wrap="square" lIns="101886" tIns="50943" rIns="101886" bIns="50943">
            <a:spAutoFit/>
          </a:bodyPr>
          <a:lstStyle/>
          <a:p>
            <a:pPr marL="134433" indent="-134433">
              <a:spcBef>
                <a:spcPts val="446"/>
              </a:spcBef>
              <a:buFont typeface="Arial" panose="020B0604020202020204" pitchFamily="34" charset="0"/>
              <a:buChar char="•"/>
            </a:pPr>
            <a:r>
              <a:rPr lang="en-US" altLang="en-US" sz="1500" dirty="0">
                <a:solidFill>
                  <a:prstClr val="black"/>
                </a:solidFill>
                <a:latin typeface="Arial" charset="0"/>
              </a:rPr>
              <a:t>Beer Sponsors: </a:t>
            </a:r>
            <a:r>
              <a:rPr lang="en-US" altLang="en-US" sz="1500" dirty="0" smtClean="0">
                <a:solidFill>
                  <a:prstClr val="black"/>
                </a:solidFill>
                <a:latin typeface="Arial" charset="0"/>
              </a:rPr>
              <a:t>$800</a:t>
            </a:r>
            <a:endParaRPr lang="en-US" altLang="en-US" sz="1500" dirty="0">
              <a:solidFill>
                <a:prstClr val="black"/>
              </a:solidFill>
              <a:latin typeface="Arial" charset="0"/>
            </a:endParaRPr>
          </a:p>
          <a:p>
            <a:pPr marL="134433" indent="-134433">
              <a:spcBef>
                <a:spcPts val="446"/>
              </a:spcBef>
              <a:buFont typeface="Arial" panose="020B0604020202020204" pitchFamily="34" charset="0"/>
              <a:buChar char="•"/>
            </a:pPr>
            <a:r>
              <a:rPr lang="en-US" altLang="en-US" sz="1500" dirty="0">
                <a:solidFill>
                  <a:prstClr val="black"/>
                </a:solidFill>
                <a:latin typeface="Arial" charset="0"/>
              </a:rPr>
              <a:t>Sponsor Thursday Evening meal: $1,500</a:t>
            </a:r>
          </a:p>
          <a:p>
            <a:pPr marL="134433" indent="-134433">
              <a:spcBef>
                <a:spcPts val="446"/>
              </a:spcBef>
              <a:buFont typeface="Arial" panose="020B0604020202020204" pitchFamily="34" charset="0"/>
              <a:buChar char="•"/>
            </a:pPr>
            <a:r>
              <a:rPr lang="en-US" altLang="en-US" sz="1500" dirty="0">
                <a:solidFill>
                  <a:prstClr val="black"/>
                </a:solidFill>
                <a:latin typeface="Arial" charset="0"/>
              </a:rPr>
              <a:t>Auction Sponsor: Provide a product or service valued at $</a:t>
            </a:r>
            <a:r>
              <a:rPr lang="en-US" altLang="en-US" sz="1500" dirty="0" smtClean="0">
                <a:solidFill>
                  <a:prstClr val="black"/>
                </a:solidFill>
                <a:latin typeface="Arial" charset="0"/>
              </a:rPr>
              <a:t>2,500 </a:t>
            </a:r>
            <a:r>
              <a:rPr lang="en-US" altLang="en-US" sz="1500" dirty="0">
                <a:solidFill>
                  <a:prstClr val="black"/>
                </a:solidFill>
                <a:latin typeface="Arial" charset="0"/>
              </a:rPr>
              <a:t>or more</a:t>
            </a:r>
          </a:p>
        </p:txBody>
      </p:sp>
      <p:sp>
        <p:nvSpPr>
          <p:cNvPr id="5" name="Text Box 3"/>
          <p:cNvSpPr txBox="1">
            <a:spLocks noChangeArrowheads="1"/>
          </p:cNvSpPr>
          <p:nvPr/>
        </p:nvSpPr>
        <p:spPr bwMode="auto">
          <a:xfrm>
            <a:off x="0" y="1524000"/>
            <a:ext cx="7772400" cy="1056988"/>
          </a:xfrm>
          <a:prstGeom prst="rect">
            <a:avLst/>
          </a:prstGeom>
          <a:solidFill>
            <a:schemeClr val="bg1"/>
          </a:solidFill>
          <a:ln w="9525">
            <a:noFill/>
            <a:miter lim="800000"/>
            <a:headEnd/>
            <a:tailEnd/>
          </a:ln>
          <a:effectLst/>
          <a:extLst/>
        </p:spPr>
        <p:txBody>
          <a:bodyPr wrap="squar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1300" dirty="0" smtClean="0">
              <a:latin typeface="Arial" charset="0"/>
            </a:endParaRPr>
          </a:p>
          <a:p>
            <a:pPr algn="ctr" eaLnBrk="1" hangingPunct="1">
              <a:spcBef>
                <a:spcPct val="0"/>
              </a:spcBef>
              <a:buFontTx/>
              <a:buNone/>
            </a:pPr>
            <a:r>
              <a:rPr lang="en-US" altLang="en-US" sz="1300" dirty="0" smtClean="0">
                <a:latin typeface="Arial" charset="0"/>
              </a:rPr>
              <a:t>Holiday </a:t>
            </a:r>
            <a:r>
              <a:rPr lang="en-US" altLang="en-US" sz="1300" dirty="0">
                <a:latin typeface="Arial" charset="0"/>
              </a:rPr>
              <a:t>Inn Hotel &amp; Convention Center</a:t>
            </a:r>
          </a:p>
          <a:p>
            <a:pPr algn="ctr" eaLnBrk="1" hangingPunct="1">
              <a:spcBef>
                <a:spcPct val="0"/>
              </a:spcBef>
              <a:buFontTx/>
              <a:buNone/>
            </a:pPr>
            <a:r>
              <a:rPr lang="en-US" altLang="en-US" sz="1200" dirty="0">
                <a:latin typeface="Arial" charset="0"/>
              </a:rPr>
              <a:t>1001 Amber Avenue</a:t>
            </a:r>
          </a:p>
          <a:p>
            <a:pPr algn="ctr" eaLnBrk="1" hangingPunct="1">
              <a:spcBef>
                <a:spcPct val="0"/>
              </a:spcBef>
              <a:buFontTx/>
              <a:buNone/>
            </a:pPr>
            <a:r>
              <a:rPr lang="en-US" altLang="en-US" sz="1200" dirty="0">
                <a:latin typeface="Arial" charset="0"/>
              </a:rPr>
              <a:t>Stevens Point, WI </a:t>
            </a:r>
          </a:p>
          <a:p>
            <a:pPr algn="ctr" eaLnBrk="1" hangingPunct="1">
              <a:spcBef>
                <a:spcPct val="0"/>
              </a:spcBef>
              <a:buFontTx/>
              <a:buNone/>
            </a:pPr>
            <a:r>
              <a:rPr lang="en-US" altLang="en-US" sz="1200" dirty="0">
                <a:latin typeface="Arial" charset="0"/>
              </a:rPr>
              <a:t>Phone: 715-344-0200</a:t>
            </a:r>
          </a:p>
        </p:txBody>
      </p:sp>
      <p:sp>
        <p:nvSpPr>
          <p:cNvPr id="6" name="WordArt 20"/>
          <p:cNvSpPr>
            <a:spLocks noChangeArrowheads="1" noChangeShapeType="1" noTextEdit="1"/>
          </p:cNvSpPr>
          <p:nvPr/>
        </p:nvSpPr>
        <p:spPr bwMode="auto">
          <a:xfrm>
            <a:off x="914400" y="1236921"/>
            <a:ext cx="5943600" cy="457200"/>
          </a:xfrm>
          <a:prstGeom prst="rect">
            <a:avLst/>
          </a:prstGeom>
          <a:ln>
            <a:noFill/>
          </a:ln>
        </p:spPr>
        <p:txBody>
          <a:bodyPr wrap="none" lIns="101886" tIns="50943" rIns="101886" bIns="50943" fromWordArt="1">
            <a:prstTxWarp prst="textPlain">
              <a:avLst>
                <a:gd name="adj" fmla="val 50000"/>
              </a:avLst>
            </a:prstTxWarp>
          </a:bodyPr>
          <a:lstStyle/>
          <a:p>
            <a:r>
              <a:rPr lang="en-US" sz="1600" kern="10" dirty="0" smtClean="0">
                <a:ln w="9525">
                  <a:noFill/>
                  <a:round/>
                  <a:headEnd/>
                  <a:tailEnd/>
                </a:ln>
                <a:solidFill>
                  <a:srgbClr val="C00000"/>
                </a:solidFill>
                <a:latin typeface="Built Titling Rg" panose="020B0806030202080204" pitchFamily="34" charset="0"/>
              </a:rPr>
              <a:t> </a:t>
            </a:r>
            <a:r>
              <a:rPr lang="en-US" sz="1600" b="1" kern="10" dirty="0" smtClean="0">
                <a:ln w="9525">
                  <a:noFill/>
                  <a:round/>
                  <a:headEnd/>
                  <a:tailEnd/>
                </a:ln>
                <a:solidFill>
                  <a:srgbClr val="C00000"/>
                </a:solidFill>
                <a:latin typeface="Built Titling Rg" panose="020B0806030202080204" pitchFamily="34" charset="0"/>
              </a:rPr>
              <a:t>2019 WACO CONVENTION &amp; TRADE SHOW</a:t>
            </a:r>
            <a:endParaRPr lang="en-US" sz="1600" b="1" kern="10" dirty="0">
              <a:ln w="9525">
                <a:noFill/>
                <a:round/>
                <a:headEnd/>
                <a:tailEnd/>
              </a:ln>
              <a:solidFill>
                <a:srgbClr val="C00000"/>
              </a:solidFill>
              <a:latin typeface="Built Titling Rg" panose="020B0806030202080204" pitchFamily="34" charset="0"/>
            </a:endParaRPr>
          </a:p>
        </p:txBody>
      </p:sp>
      <p:sp>
        <p:nvSpPr>
          <p:cNvPr id="41" name="Rectangle 40"/>
          <p:cNvSpPr/>
          <p:nvPr/>
        </p:nvSpPr>
        <p:spPr>
          <a:xfrm>
            <a:off x="0" y="2667000"/>
            <a:ext cx="7772400" cy="656879"/>
          </a:xfrm>
          <a:prstGeom prst="rect">
            <a:avLst/>
          </a:prstGeom>
        </p:spPr>
        <p:txBody>
          <a:bodyPr wrap="square" lIns="101886" tIns="50943" rIns="101886" bIns="50943">
            <a:spAutoFit/>
          </a:bodyPr>
          <a:lstStyle/>
          <a:p>
            <a:pPr algn="ctr"/>
            <a:r>
              <a:rPr lang="en-US" sz="3600" b="1" dirty="0" smtClean="0">
                <a:solidFill>
                  <a:srgbClr val="C00000"/>
                </a:solidFill>
                <a:latin typeface="Built Titling Rg" panose="020B0806030202080204" pitchFamily="34" charset="0"/>
              </a:rPr>
              <a:t>Trade Show Hours</a:t>
            </a:r>
            <a:endParaRPr lang="en-US" sz="3600" b="1" dirty="0">
              <a:solidFill>
                <a:srgbClr val="C00000"/>
              </a:solidFill>
              <a:latin typeface="Built Titling Rg" panose="020B0806030202080204" pitchFamily="34" charset="0"/>
            </a:endParaRPr>
          </a:p>
        </p:txBody>
      </p:sp>
      <p:graphicFrame>
        <p:nvGraphicFramePr>
          <p:cNvPr id="43" name="Table 42"/>
          <p:cNvGraphicFramePr>
            <a:graphicFrameLocks noGrp="1"/>
          </p:cNvGraphicFramePr>
          <p:nvPr>
            <p:extLst>
              <p:ext uri="{D42A27DB-BD31-4B8C-83A1-F6EECF244321}">
                <p14:modId xmlns:p14="http://schemas.microsoft.com/office/powerpoint/2010/main" val="3525317244"/>
              </p:ext>
            </p:extLst>
          </p:nvPr>
        </p:nvGraphicFramePr>
        <p:xfrm>
          <a:off x="68177" y="3352800"/>
          <a:ext cx="7599678" cy="1007812"/>
        </p:xfrm>
        <a:graphic>
          <a:graphicData uri="http://schemas.openxmlformats.org/drawingml/2006/table">
            <a:tbl>
              <a:tblPr firstRow="1" bandRow="1">
                <a:tableStyleId>{21E4AEA4-8DFA-4A89-87EB-49C32662AFE0}</a:tableStyleId>
              </a:tblPr>
              <a:tblGrid>
                <a:gridCol w="2533226"/>
                <a:gridCol w="2533226"/>
                <a:gridCol w="2533226"/>
              </a:tblGrid>
              <a:tr h="1007812">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300" u="none" strike="noStrike" kern="1200" cap="none" spc="0" normalizeH="0" baseline="0" noProof="0" dirty="0" smtClean="0">
                          <a:ln>
                            <a:noFill/>
                          </a:ln>
                          <a:solidFill>
                            <a:schemeClr val="tx1"/>
                          </a:solidFill>
                          <a:effectLst/>
                          <a:uLnTx/>
                          <a:uFillTx/>
                        </a:rPr>
                        <a:t>Thursday, March 14, 2019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u="none" strike="noStrike" kern="1200" cap="none" spc="0" normalizeH="0" baseline="0" noProof="0" dirty="0" smtClean="0">
                          <a:ln>
                            <a:noFill/>
                          </a:ln>
                          <a:solidFill>
                            <a:schemeClr val="tx1"/>
                          </a:solidFill>
                          <a:effectLst/>
                          <a:uLnTx/>
                          <a:uFillTx/>
                        </a:rPr>
                        <a:t>Set-Up time 2:00P – 5:00P</a:t>
                      </a:r>
                    </a:p>
                    <a:p>
                      <a:pPr algn="ctr"/>
                      <a:endParaRPr lang="en-US" sz="1800" dirty="0">
                        <a:solidFill>
                          <a:schemeClr val="tx1"/>
                        </a:solidFill>
                      </a:endParaRPr>
                    </a:p>
                  </a:txBody>
                  <a:tcPr marL="103632" marR="103632" marT="50292" marB="50292">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300" u="none" strike="noStrike" kern="1200" cap="none" spc="0" normalizeH="0" baseline="0" noProof="0" dirty="0" smtClean="0">
                          <a:ln>
                            <a:noFill/>
                          </a:ln>
                          <a:solidFill>
                            <a:schemeClr val="tx1"/>
                          </a:solidFill>
                          <a:effectLst/>
                          <a:uLnTx/>
                          <a:uFillTx/>
                        </a:rPr>
                        <a:t>Friday, March 15, 2019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u="none" strike="noStrike" kern="1200" cap="none" spc="0" normalizeH="0" baseline="0" noProof="0" dirty="0" smtClean="0">
                          <a:ln>
                            <a:noFill/>
                          </a:ln>
                          <a:solidFill>
                            <a:schemeClr val="tx1"/>
                          </a:solidFill>
                          <a:effectLst/>
                          <a:uLnTx/>
                          <a:uFillTx/>
                        </a:rPr>
                        <a:t>Set-Up time 7:00A – 11:00A</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u="none" strike="noStrike" kern="1200" cap="none" spc="0" normalizeH="0" baseline="0" noProof="0" dirty="0" smtClean="0">
                          <a:ln>
                            <a:noFill/>
                          </a:ln>
                          <a:solidFill>
                            <a:schemeClr val="tx1"/>
                          </a:solidFill>
                          <a:effectLst/>
                          <a:uLnTx/>
                          <a:uFillTx/>
                        </a:rPr>
                        <a:t>Trade Show 1:00P – 7:00P</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u="none" strike="noStrike" kern="1200" cap="none" spc="0" normalizeH="0" baseline="0" noProof="0" dirty="0" smtClean="0">
                          <a:ln>
                            <a:noFill/>
                          </a:ln>
                          <a:solidFill>
                            <a:schemeClr val="tx1"/>
                          </a:solidFill>
                          <a:effectLst/>
                          <a:uLnTx/>
                          <a:uFillTx/>
                        </a:rPr>
                        <a:t>Booths must be set up by 11:00A</a:t>
                      </a:r>
                    </a:p>
                  </a:txBody>
                  <a:tcPr marL="103632" marR="103632" marT="50292" marB="50292">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300" u="none" strike="noStrike" kern="1200" cap="none" spc="0" normalizeH="0" baseline="0" noProof="0" dirty="0" smtClean="0">
                          <a:ln>
                            <a:noFill/>
                          </a:ln>
                          <a:solidFill>
                            <a:schemeClr val="tx1"/>
                          </a:solidFill>
                          <a:effectLst/>
                          <a:uLnTx/>
                          <a:uFillTx/>
                        </a:rPr>
                        <a:t>Saturday, March 16, 2019</a:t>
                      </a:r>
                      <a:endParaRPr kumimoji="0" lang="en-US" altLang="en-US" sz="1200" u="none" strike="noStrike" kern="1200" cap="none" spc="0" normalizeH="0" baseline="0" noProof="0" dirty="0" smtClean="0">
                        <a:ln>
                          <a:noFill/>
                        </a:ln>
                        <a:solidFill>
                          <a:schemeClr val="tx1"/>
                        </a:solidFill>
                        <a:effectLst/>
                        <a:uLnTx/>
                        <a:uFillTx/>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200" b="0" u="none" strike="noStrike" kern="1200" cap="none" spc="0" normalizeH="0" baseline="0" noProof="0" dirty="0" smtClean="0">
                          <a:ln>
                            <a:noFill/>
                          </a:ln>
                          <a:solidFill>
                            <a:schemeClr val="tx1"/>
                          </a:solidFill>
                          <a:effectLst/>
                          <a:uLnTx/>
                          <a:uFillTx/>
                        </a:rPr>
                        <a:t>Trade Show 9:30A – 4:30P</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0" u="none" strike="noStrike" kern="1200" cap="none" spc="0" normalizeH="0" baseline="0" noProof="0" dirty="0" smtClean="0">
                          <a:ln>
                            <a:noFill/>
                          </a:ln>
                          <a:solidFill>
                            <a:schemeClr val="tx1"/>
                          </a:solidFill>
                          <a:effectLst/>
                          <a:uLnTx/>
                          <a:uFillTx/>
                        </a:rPr>
                        <a:t>(Grab and go lunch) </a:t>
                      </a:r>
                    </a:p>
                    <a:p>
                      <a:pPr algn="ctr"/>
                      <a:endParaRPr lang="en-US" sz="1800" dirty="0">
                        <a:solidFill>
                          <a:schemeClr val="tx1"/>
                        </a:solidFill>
                      </a:endParaRPr>
                    </a:p>
                  </a:txBody>
                  <a:tcPr marL="103632" marR="103632" marT="50292" marB="50292">
                    <a:solidFill>
                      <a:schemeClr val="bg1"/>
                    </a:solidFill>
                  </a:tcPr>
                </a:tc>
              </a:tr>
            </a:tbl>
          </a:graphicData>
        </a:graphic>
      </p:graphicFrame>
      <p:sp>
        <p:nvSpPr>
          <p:cNvPr id="45" name="Rectangle 44"/>
          <p:cNvSpPr/>
          <p:nvPr/>
        </p:nvSpPr>
        <p:spPr>
          <a:xfrm>
            <a:off x="86360" y="4114800"/>
            <a:ext cx="7599680" cy="302936"/>
          </a:xfrm>
          <a:prstGeom prst="rect">
            <a:avLst/>
          </a:prstGeom>
        </p:spPr>
        <p:txBody>
          <a:bodyPr wrap="square" lIns="101886" tIns="50943" rIns="101886" bIns="50943">
            <a:spAutoFit/>
          </a:bodyPr>
          <a:lstStyle/>
          <a:p>
            <a:pPr algn="ctr"/>
            <a:r>
              <a:rPr lang="en-US" sz="1300" dirty="0"/>
              <a:t>Friday Evening: Vendor Appreciation Dinner &amp; Program 7:00P</a:t>
            </a:r>
          </a:p>
        </p:txBody>
      </p:sp>
      <p:sp>
        <p:nvSpPr>
          <p:cNvPr id="49" name="Rectangle 48"/>
          <p:cNvSpPr/>
          <p:nvPr/>
        </p:nvSpPr>
        <p:spPr>
          <a:xfrm>
            <a:off x="0" y="4876800"/>
            <a:ext cx="7772400" cy="656879"/>
          </a:xfrm>
          <a:prstGeom prst="rect">
            <a:avLst/>
          </a:prstGeom>
        </p:spPr>
        <p:txBody>
          <a:bodyPr wrap="square" lIns="101886" tIns="50943" rIns="101886" bIns="50943">
            <a:spAutoFit/>
          </a:bodyPr>
          <a:lstStyle/>
          <a:p>
            <a:pPr algn="ctr"/>
            <a:r>
              <a:rPr lang="en-US" sz="3600" b="1" dirty="0" smtClean="0">
                <a:solidFill>
                  <a:srgbClr val="C00000"/>
                </a:solidFill>
                <a:latin typeface="Built Titling Rg" panose="020B0806030202080204" pitchFamily="34" charset="0"/>
              </a:rPr>
              <a:t>Lodging  </a:t>
            </a:r>
            <a:endParaRPr lang="en-US" sz="3600" b="1" dirty="0">
              <a:solidFill>
                <a:srgbClr val="C00000"/>
              </a:solidFill>
              <a:latin typeface="Built Titling Rg" panose="020B0806030202080204" pitchFamily="34" charset="0"/>
            </a:endParaRPr>
          </a:p>
        </p:txBody>
      </p:sp>
      <p:graphicFrame>
        <p:nvGraphicFramePr>
          <p:cNvPr id="47" name="Table 46"/>
          <p:cNvGraphicFramePr>
            <a:graphicFrameLocks noGrp="1"/>
          </p:cNvGraphicFramePr>
          <p:nvPr>
            <p:extLst>
              <p:ext uri="{D42A27DB-BD31-4B8C-83A1-F6EECF244321}">
                <p14:modId xmlns:p14="http://schemas.microsoft.com/office/powerpoint/2010/main" val="2855527889"/>
              </p:ext>
            </p:extLst>
          </p:nvPr>
        </p:nvGraphicFramePr>
        <p:xfrm>
          <a:off x="228600" y="5396574"/>
          <a:ext cx="7315200" cy="1693164"/>
        </p:xfrm>
        <a:graphic>
          <a:graphicData uri="http://schemas.openxmlformats.org/drawingml/2006/table">
            <a:tbl>
              <a:tblPr firstRow="1" bandRow="1">
                <a:tableStyleId>{21E4AEA4-8DFA-4A89-87EB-49C32662AFE0}</a:tableStyleId>
              </a:tblPr>
              <a:tblGrid>
                <a:gridCol w="2438400"/>
                <a:gridCol w="2438400"/>
                <a:gridCol w="2438400"/>
              </a:tblGrid>
              <a:tr h="1309026">
                <a:tc>
                  <a:txBody>
                    <a:bodyPr/>
                    <a:lstStyle/>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1" i="0" u="none" strike="noStrike" kern="1200" cap="none" spc="0" normalizeH="0" baseline="0" noProof="0" dirty="0" smtClean="0">
                          <a:ln>
                            <a:noFill/>
                          </a:ln>
                          <a:solidFill>
                            <a:schemeClr val="tx1"/>
                          </a:solidFill>
                          <a:effectLst/>
                          <a:uLnTx/>
                          <a:uFillTx/>
                          <a:latin typeface="Arial" charset="0"/>
                          <a:ea typeface="+mn-ea"/>
                          <a:cs typeface="+mn-cs"/>
                        </a:rPr>
                        <a:t>Holiday Inn &amp; Convention Center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050" b="0" i="1" u="none" strike="noStrike" kern="1200" cap="none" spc="0" normalizeH="0" baseline="0" noProof="0" dirty="0" smtClean="0">
                          <a:ln>
                            <a:noFill/>
                          </a:ln>
                          <a:solidFill>
                            <a:schemeClr val="tx1"/>
                          </a:solidFill>
                          <a:effectLst/>
                          <a:uLnTx/>
                          <a:uFillTx/>
                          <a:latin typeface="Arial" charset="0"/>
                          <a:ea typeface="+mn-ea"/>
                          <a:cs typeface="+mn-cs"/>
                        </a:rPr>
                        <a:t>(Same building as Trade Show)</a:t>
                      </a:r>
                      <a:r>
                        <a:rPr kumimoji="0" lang="en-US" altLang="en-US" sz="1050" b="1" i="1" u="none" strike="noStrike" kern="1200" cap="none" spc="0" normalizeH="0" baseline="0" noProof="0" dirty="0" smtClean="0">
                          <a:ln>
                            <a:noFill/>
                          </a:ln>
                          <a:solidFill>
                            <a:schemeClr val="tx1"/>
                          </a:solidFill>
                          <a:effectLst/>
                          <a:uLnTx/>
                          <a:uFillTx/>
                          <a:latin typeface="Arial" charset="0"/>
                          <a:ea typeface="+mn-ea"/>
                          <a:cs typeface="+mn-cs"/>
                        </a:rPr>
                        <a:t>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Standard double Rooms: $</a:t>
                      </a: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78.00 </a:t>
                      </a:r>
                      <a:endPar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endParaRP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King Suites $</a:t>
                      </a: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108.00 </a:t>
                      </a:r>
                      <a:endPar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endParaRP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1" i="0" u="none" strike="noStrike" kern="1200" cap="none" spc="0" normalizeH="0" baseline="0" noProof="0" dirty="0" smtClean="0">
                          <a:ln>
                            <a:noFill/>
                          </a:ln>
                          <a:solidFill>
                            <a:schemeClr val="tx1"/>
                          </a:solidFill>
                          <a:effectLst/>
                          <a:uLnTx/>
                          <a:uFillTx/>
                          <a:latin typeface="Arial" charset="0"/>
                          <a:ea typeface="+mn-ea"/>
                          <a:cs typeface="+mn-cs"/>
                        </a:rPr>
                        <a:t>Phone: 715-344-0200</a:t>
                      </a:r>
                      <a:endPar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endParaRPr>
                    </a:p>
                  </a:txBody>
                  <a:tcPr marL="103632" marR="103632" marT="50292" marB="50292">
                    <a:solidFill>
                      <a:schemeClr val="bg1"/>
                    </a:solidFill>
                  </a:tcPr>
                </a:tc>
                <a:tc>
                  <a:txBody>
                    <a:bodyPr/>
                    <a:lstStyle/>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1" i="0" u="none" strike="noStrike" kern="1200" cap="none" spc="0" normalizeH="0" baseline="0" noProof="0" dirty="0" smtClean="0">
                          <a:ln>
                            <a:noFill/>
                          </a:ln>
                          <a:solidFill>
                            <a:schemeClr val="tx1"/>
                          </a:solidFill>
                          <a:effectLst/>
                          <a:uLnTx/>
                          <a:uFillTx/>
                          <a:latin typeface="Arial" charset="0"/>
                          <a:ea typeface="+mn-ea"/>
                          <a:cs typeface="+mn-cs"/>
                        </a:rPr>
                        <a:t>Holiday Inn Express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050" b="0" i="0" u="none" strike="noStrike" kern="1200" cap="none" spc="0" normalizeH="0" baseline="0" noProof="0" dirty="0" smtClean="0">
                          <a:ln>
                            <a:noFill/>
                          </a:ln>
                          <a:solidFill>
                            <a:schemeClr val="tx1"/>
                          </a:solidFill>
                          <a:effectLst/>
                          <a:uLnTx/>
                          <a:uFillTx/>
                          <a:latin typeface="Arial" charset="0"/>
                          <a:ea typeface="+mn-ea"/>
                          <a:cs typeface="+mn-cs"/>
                        </a:rPr>
                        <a:t>(Across Street)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Same rates, includes Breakfast.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0" i="0" u="none" strike="noStrike" kern="1200" cap="none" spc="0" normalizeH="0" baseline="0" noProof="0" dirty="0" smtClean="0">
                          <a:ln>
                            <a:noFill/>
                          </a:ln>
                          <a:solidFill>
                            <a:schemeClr val="tx1"/>
                          </a:solidFill>
                          <a:effectLst/>
                          <a:uLnTx/>
                          <a:uFillTx/>
                          <a:latin typeface="Arial" charset="0"/>
                          <a:ea typeface="+mn-ea"/>
                          <a:cs typeface="+mn-cs"/>
                        </a:rPr>
                        <a:t>(Pricing does not include sales tax)  </a:t>
                      </a:r>
                    </a:p>
                    <a:p>
                      <a:pPr marL="171450" marR="0" lvl="0" indent="-171450" algn="ctr" defTabSz="914400" rtl="0" eaLnBrk="1" fontAlgn="auto" latinLnBrk="0" hangingPunct="1">
                        <a:lnSpc>
                          <a:spcPct val="100000"/>
                        </a:lnSpc>
                        <a:spcBef>
                          <a:spcPct val="0"/>
                        </a:spcBef>
                        <a:spcAft>
                          <a:spcPts val="0"/>
                        </a:spcAft>
                        <a:buClrTx/>
                        <a:buSzTx/>
                        <a:buFontTx/>
                        <a:buNone/>
                        <a:tabLst/>
                        <a:defRPr/>
                      </a:pPr>
                      <a:r>
                        <a:rPr kumimoji="0" lang="en-US" altLang="en-US" sz="1300" b="1" i="0" u="none" strike="noStrike" kern="1200" cap="none" spc="0" normalizeH="0" baseline="0" noProof="0" dirty="0" smtClean="0">
                          <a:ln>
                            <a:noFill/>
                          </a:ln>
                          <a:solidFill>
                            <a:schemeClr val="tx1"/>
                          </a:solidFill>
                          <a:effectLst/>
                          <a:uLnTx/>
                          <a:uFillTx/>
                          <a:latin typeface="Arial" charset="0"/>
                          <a:ea typeface="+mn-ea"/>
                          <a:cs typeface="+mn-cs"/>
                        </a:rPr>
                        <a:t>Phone: 715-344-0000</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en-US" sz="800" b="1" i="1" u="none" strike="noStrike" kern="1200" cap="none" spc="0" normalizeH="0" baseline="0" noProof="0" dirty="0" smtClean="0">
                          <a:ln>
                            <a:noFill/>
                          </a:ln>
                          <a:solidFill>
                            <a:schemeClr val="tx1"/>
                          </a:solidFill>
                          <a:effectLst/>
                          <a:uLnTx/>
                          <a:uFillTx/>
                          <a:latin typeface="Arial" charset="0"/>
                          <a:ea typeface="+mn-ea"/>
                          <a:cs typeface="+mn-cs"/>
                        </a:rPr>
                        <a:t>  *</a:t>
                      </a:r>
                      <a:r>
                        <a:rPr kumimoji="0" lang="en-US" altLang="en-US" sz="800" b="0" i="1" u="none" strike="noStrike" kern="1200" cap="none" spc="0" normalizeH="0" baseline="0" noProof="0" dirty="0" smtClean="0">
                          <a:ln>
                            <a:noFill/>
                          </a:ln>
                          <a:solidFill>
                            <a:schemeClr val="tx1"/>
                          </a:solidFill>
                          <a:effectLst/>
                          <a:uLnTx/>
                          <a:uFillTx/>
                          <a:latin typeface="Arial" charset="0"/>
                          <a:ea typeface="+mn-ea"/>
                          <a:cs typeface="+mn-cs"/>
                        </a:rPr>
                        <a:t> Call direct to Holiday Inn &amp; Convention Center for accommodations</a:t>
                      </a:r>
                      <a:endParaRPr lang="en-US" sz="1100" dirty="0">
                        <a:solidFill>
                          <a:schemeClr val="tx1"/>
                        </a:solidFill>
                      </a:endParaRPr>
                    </a:p>
                  </a:txBody>
                  <a:tcPr marL="103632" marR="103632" marT="50292" marB="50292">
                    <a:solidFill>
                      <a:schemeClr val="bg1"/>
                    </a:solidFill>
                  </a:tcPr>
                </a:tc>
                <a:tc>
                  <a: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1300" dirty="0" smtClean="0">
                          <a:solidFill>
                            <a:schemeClr val="tx1"/>
                          </a:solidFill>
                          <a:latin typeface="Arial" panose="020B0604020202020204" pitchFamily="34" charset="0"/>
                          <a:cs typeface="Arial" panose="020B0604020202020204" pitchFamily="34" charset="0"/>
                        </a:rPr>
                        <a:t>La Quinta Inn &amp; Suites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300" b="0" dirty="0" smtClean="0">
                          <a:solidFill>
                            <a:schemeClr val="tx1"/>
                          </a:solidFill>
                          <a:latin typeface="Arial" panose="020B0604020202020204" pitchFamily="34" charset="0"/>
                          <a:cs typeface="Arial" panose="020B0604020202020204" pitchFamily="34" charset="0"/>
                        </a:rPr>
                        <a:t>4917 Main St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300" b="0" dirty="0" smtClean="0">
                          <a:solidFill>
                            <a:schemeClr val="tx1"/>
                          </a:solidFill>
                          <a:latin typeface="Arial" panose="020B0604020202020204" pitchFamily="34" charset="0"/>
                          <a:cs typeface="Arial" panose="020B0604020202020204" pitchFamily="34" charset="0"/>
                        </a:rPr>
                        <a:t>Stevens Point, WI 54481</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300" b="0" dirty="0" smtClean="0">
                          <a:solidFill>
                            <a:schemeClr val="tx1"/>
                          </a:solidFill>
                          <a:latin typeface="Arial" panose="020B0604020202020204" pitchFamily="34" charset="0"/>
                          <a:cs typeface="Arial" panose="020B0604020202020204" pitchFamily="34" charset="0"/>
                        </a:rPr>
                        <a:t>Call for pricing </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300" dirty="0" smtClean="0">
                          <a:solidFill>
                            <a:schemeClr val="tx1"/>
                          </a:solidFill>
                          <a:latin typeface="Arial" panose="020B0604020202020204" pitchFamily="34" charset="0"/>
                          <a:cs typeface="Arial" panose="020B0604020202020204" pitchFamily="34" charset="0"/>
                        </a:rPr>
                        <a:t>Phone:</a:t>
                      </a:r>
                      <a:r>
                        <a:rPr lang="en-US" sz="1300" baseline="0" dirty="0" smtClean="0">
                          <a:solidFill>
                            <a:schemeClr val="tx1"/>
                          </a:solidFill>
                          <a:latin typeface="Arial" panose="020B0604020202020204" pitchFamily="34" charset="0"/>
                          <a:cs typeface="Arial" panose="020B0604020202020204" pitchFamily="34" charset="0"/>
                        </a:rPr>
                        <a:t> </a:t>
                      </a:r>
                      <a:r>
                        <a:rPr lang="en-US" sz="1300" dirty="0" smtClean="0">
                          <a:solidFill>
                            <a:schemeClr val="tx1"/>
                          </a:solidFill>
                          <a:latin typeface="Arial" panose="020B0604020202020204" pitchFamily="34" charset="0"/>
                          <a:cs typeface="Arial" panose="020B0604020202020204" pitchFamily="34" charset="0"/>
                        </a:rPr>
                        <a:t>715-344-1900</a:t>
                      </a:r>
                      <a:endParaRPr lang="en-US" sz="1300" dirty="0">
                        <a:solidFill>
                          <a:schemeClr val="tx1"/>
                        </a:solidFill>
                        <a:latin typeface="Arial" panose="020B0604020202020204" pitchFamily="34" charset="0"/>
                        <a:cs typeface="Arial" panose="020B0604020202020204" pitchFamily="34" charset="0"/>
                      </a:endParaRPr>
                    </a:p>
                  </a:txBody>
                  <a:tcPr marL="103632" marR="103632" marT="50292" marB="50292">
                    <a:solidFill>
                      <a:schemeClr val="bg1"/>
                    </a:solidFill>
                  </a:tcPr>
                </a:tc>
              </a:tr>
            </a:tbl>
          </a:graphicData>
        </a:graphic>
      </p:graphicFrame>
      <p:sp>
        <p:nvSpPr>
          <p:cNvPr id="10" name="Bevel 9"/>
          <p:cNvSpPr/>
          <p:nvPr/>
        </p:nvSpPr>
        <p:spPr>
          <a:xfrm>
            <a:off x="1676400" y="4419600"/>
            <a:ext cx="4419600" cy="504792"/>
          </a:xfrm>
          <a:prstGeom prst="bevel">
            <a:avLst/>
          </a:prstGeom>
          <a:solidFill>
            <a:srgbClr val="FFFF00"/>
          </a:solidFill>
          <a:ln>
            <a:noFill/>
          </a:ln>
        </p:spPr>
        <p:txBody>
          <a:bodyPr wrap="square" lIns="101886" tIns="50943" rIns="101886" bIns="50943">
            <a:spAutoFit/>
          </a:bodyPr>
          <a:lstStyle/>
          <a:p>
            <a:pPr lvl="0" algn="ctr" fontAlgn="base">
              <a:spcBef>
                <a:spcPct val="0"/>
              </a:spcBef>
              <a:spcAft>
                <a:spcPct val="0"/>
              </a:spcAft>
            </a:pPr>
            <a:r>
              <a:rPr lang="en-US" altLang="en-US" sz="900" dirty="0">
                <a:solidFill>
                  <a:srgbClr val="000000"/>
                </a:solidFill>
                <a:latin typeface="Arial" charset="0"/>
              </a:rPr>
              <a:t>Note: Early </a:t>
            </a:r>
            <a:r>
              <a:rPr lang="en-US" altLang="en-US" sz="900" dirty="0" smtClean="0">
                <a:solidFill>
                  <a:srgbClr val="000000"/>
                </a:solidFill>
                <a:latin typeface="Arial" charset="0"/>
              </a:rPr>
              <a:t>tear </a:t>
            </a:r>
            <a:r>
              <a:rPr lang="en-US" altLang="en-US" sz="900" dirty="0">
                <a:solidFill>
                  <a:srgbClr val="000000"/>
                </a:solidFill>
                <a:latin typeface="Arial" charset="0"/>
              </a:rPr>
              <a:t>d</a:t>
            </a:r>
            <a:r>
              <a:rPr lang="en-US" altLang="en-US" sz="900" dirty="0" smtClean="0">
                <a:solidFill>
                  <a:srgbClr val="000000"/>
                </a:solidFill>
                <a:latin typeface="Arial" charset="0"/>
              </a:rPr>
              <a:t>owns </a:t>
            </a:r>
            <a:r>
              <a:rPr lang="en-US" altLang="en-US" sz="900" dirty="0">
                <a:solidFill>
                  <a:srgbClr val="000000"/>
                </a:solidFill>
                <a:latin typeface="Arial" charset="0"/>
              </a:rPr>
              <a:t>are not allowed! </a:t>
            </a:r>
            <a:r>
              <a:rPr lang="en-US" altLang="en-US" sz="900" dirty="0" smtClean="0">
                <a:solidFill>
                  <a:srgbClr val="000000"/>
                </a:solidFill>
                <a:latin typeface="Arial" charset="0"/>
              </a:rPr>
              <a:t>You will </a:t>
            </a:r>
            <a:r>
              <a:rPr lang="en-US" altLang="en-US" sz="900" dirty="0">
                <a:solidFill>
                  <a:srgbClr val="000000"/>
                </a:solidFill>
                <a:latin typeface="Arial" charset="0"/>
              </a:rPr>
              <a:t>be fined $250.00 for early tear-down unless you have a hallway booth with written permission.</a:t>
            </a:r>
            <a:endParaRPr lang="en-US" altLang="en-US" sz="500" dirty="0">
              <a:solidFill>
                <a:srgbClr val="000000"/>
              </a:solidFill>
              <a:latin typeface="Arial" charset="0"/>
            </a:endParaRPr>
          </a:p>
        </p:txBody>
      </p:sp>
      <p:pic>
        <p:nvPicPr>
          <p:cNvPr id="37" name="Picture 2" descr="U:\RuthJ\My Documents\WACO\WACO logo color 2 copy.jpg"/>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7029" b="98106" l="1843" r="98157"/>
                    </a14:imgEffect>
                  </a14:imgLayer>
                </a14:imgProps>
              </a:ext>
              <a:ext uri="{28A0092B-C50C-407E-A947-70E740481C1C}">
                <a14:useLocalDpi xmlns:a14="http://schemas.microsoft.com/office/drawing/2010/main" val="0"/>
              </a:ext>
            </a:extLst>
          </a:blip>
          <a:srcRect/>
          <a:stretch>
            <a:fillRect/>
          </a:stretch>
        </p:blipFill>
        <p:spPr bwMode="auto">
          <a:xfrm>
            <a:off x="0" y="0"/>
            <a:ext cx="1049712" cy="914400"/>
          </a:xfrm>
          <a:prstGeom prst="rect">
            <a:avLst/>
          </a:prstGeom>
          <a:noFill/>
          <a:extLst>
            <a:ext uri="{909E8E84-426E-40DD-AFC4-6F175D3DCCD1}">
              <a14:hiddenFill xmlns:a14="http://schemas.microsoft.com/office/drawing/2010/main">
                <a:solidFill>
                  <a:srgbClr val="FFFFFF"/>
                </a:solidFill>
              </a14:hiddenFill>
            </a:ext>
          </a:extLst>
        </p:spPr>
      </p:pic>
      <p:sp>
        <p:nvSpPr>
          <p:cNvPr id="36" name="WordArt 5"/>
          <p:cNvSpPr>
            <a:spLocks noChangeArrowheads="1" noChangeShapeType="1" noTextEdit="1"/>
          </p:cNvSpPr>
          <p:nvPr/>
        </p:nvSpPr>
        <p:spPr bwMode="auto">
          <a:xfrm>
            <a:off x="1066800" y="152400"/>
            <a:ext cx="6553200" cy="838200"/>
          </a:xfrm>
          <a:prstGeom prst="rect">
            <a:avLst/>
          </a:prstGeom>
          <a:extLst>
            <a:ext uri="{AF507438-7753-43E0-B8FC-AC1667EBCBE1}">
              <a14:hiddenEffects xmlns:a14="http://schemas.microsoft.com/office/drawing/2010/main">
                <a:effectLst/>
              </a14:hiddenEffects>
            </a:ext>
          </a:extLst>
        </p:spPr>
        <p:txBody>
          <a:bodyPr wrap="none" lIns="101886" tIns="50943" rIns="101886" bIns="50943" fromWordArt="1">
            <a:prstTxWarp prst="textPlain">
              <a:avLst>
                <a:gd name="adj" fmla="val 50000"/>
              </a:avLst>
            </a:prstTxWarp>
          </a:bodyPr>
          <a:lstStyle/>
          <a:p>
            <a:pPr algn="ctr"/>
            <a:r>
              <a:rPr lang="en-US" sz="4000" kern="10" dirty="0">
                <a:ln w="3175">
                  <a:solidFill>
                    <a:srgbClr val="000000"/>
                  </a:solidFill>
                  <a:round/>
                  <a:headEnd/>
                  <a:tailEnd/>
                </a:ln>
                <a:solidFill>
                  <a:schemeClr val="tx2"/>
                </a:solidFill>
                <a:latin typeface="Arial Black"/>
              </a:rPr>
              <a:t>Wisconsin Association of Campground Owners</a:t>
            </a:r>
          </a:p>
        </p:txBody>
      </p:sp>
    </p:spTree>
    <p:extLst>
      <p:ext uri="{BB962C8B-B14F-4D97-AF65-F5344CB8AC3E}">
        <p14:creationId xmlns:p14="http://schemas.microsoft.com/office/powerpoint/2010/main" val="3428775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9387840"/>
            <a:ext cx="7772400" cy="670560"/>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6" tIns="50943" rIns="101886" bIns="50943"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dirty="0" smtClean="0">
                <a:latin typeface="Arial" charset="0"/>
              </a:rPr>
              <a:t>QUESTIONS</a:t>
            </a:r>
            <a:r>
              <a:rPr lang="en-US" altLang="en-US" sz="2000" b="1" dirty="0">
                <a:latin typeface="Arial" charset="0"/>
              </a:rPr>
              <a:t>? CALL WACO at </a:t>
            </a:r>
            <a:r>
              <a:rPr lang="en-US" altLang="en-US" sz="2000" b="1" dirty="0" smtClean="0">
                <a:latin typeface="Arial" charset="0"/>
              </a:rPr>
              <a:t>[608] 525-2327</a:t>
            </a:r>
            <a:endParaRPr lang="en-US" altLang="en-US" sz="2000" b="1" dirty="0">
              <a:latin typeface="Arial" charset="0"/>
            </a:endParaRPr>
          </a:p>
        </p:txBody>
      </p:sp>
      <p:sp>
        <p:nvSpPr>
          <p:cNvPr id="5" name="WordArt 20"/>
          <p:cNvSpPr>
            <a:spLocks noChangeArrowheads="1" noChangeShapeType="1" noTextEdit="1"/>
          </p:cNvSpPr>
          <p:nvPr/>
        </p:nvSpPr>
        <p:spPr bwMode="auto">
          <a:xfrm>
            <a:off x="1856740" y="13235"/>
            <a:ext cx="3972560" cy="507285"/>
          </a:xfrm>
          <a:prstGeom prst="rect">
            <a:avLst/>
          </a:prstGeom>
          <a:ln>
            <a:noFill/>
          </a:ln>
        </p:spPr>
        <p:txBody>
          <a:bodyPr wrap="none" lIns="101886" tIns="50943" rIns="101886" bIns="50943" fromWordArt="1">
            <a:prstTxWarp prst="textPlain">
              <a:avLst>
                <a:gd name="adj" fmla="val 50000"/>
              </a:avLst>
            </a:prstTxWarp>
          </a:bodyPr>
          <a:lstStyle/>
          <a:p>
            <a:r>
              <a:rPr lang="en-US" kern="10" dirty="0" smtClean="0">
                <a:ln w="9525">
                  <a:noFill/>
                  <a:round/>
                  <a:headEnd/>
                  <a:tailEnd/>
                </a:ln>
                <a:solidFill>
                  <a:srgbClr val="C00000"/>
                </a:solidFill>
                <a:latin typeface="Tw Cen MT Condensed Extra Bold" panose="020B0803020202020204" pitchFamily="34" charset="0"/>
              </a:rPr>
              <a:t>Sponsorship Opportunities</a:t>
            </a:r>
            <a:endParaRPr lang="en-US" kern="10" dirty="0">
              <a:ln w="9525">
                <a:noFill/>
                <a:round/>
                <a:headEnd/>
                <a:tailEnd/>
              </a:ln>
              <a:solidFill>
                <a:srgbClr val="C00000"/>
              </a:solidFill>
              <a:latin typeface="Tw Cen MT Condensed Extra Bold" panose="020B0803020202020204" pitchFamily="34" charset="0"/>
            </a:endParaRPr>
          </a:p>
        </p:txBody>
      </p:sp>
      <p:sp>
        <p:nvSpPr>
          <p:cNvPr id="7" name="Rectangle 6"/>
          <p:cNvSpPr/>
          <p:nvPr/>
        </p:nvSpPr>
        <p:spPr>
          <a:xfrm>
            <a:off x="0" y="520521"/>
            <a:ext cx="7772400" cy="8274349"/>
          </a:xfrm>
          <a:prstGeom prst="rect">
            <a:avLst/>
          </a:prstGeom>
        </p:spPr>
        <p:txBody>
          <a:bodyPr wrap="square" lIns="101886" tIns="50943" rIns="101886" bIns="50943">
            <a:spAutoFit/>
          </a:bodyPr>
          <a:lstStyle/>
          <a:p>
            <a:pPr fontAlgn="base">
              <a:spcBef>
                <a:spcPts val="223"/>
              </a:spcBef>
              <a:spcAft>
                <a:spcPct val="0"/>
              </a:spcAft>
              <a:defRPr/>
            </a:pPr>
            <a:r>
              <a:rPr lang="en-US" b="1" dirty="0" smtClean="0">
                <a:solidFill>
                  <a:srgbClr val="00B050"/>
                </a:solidFill>
                <a:latin typeface="Arial" charset="0"/>
              </a:rPr>
              <a:t>SHOW SPONSOR				$5,000.00</a:t>
            </a:r>
          </a:p>
          <a:p>
            <a:pPr lvl="0" fontAlgn="base">
              <a:spcBef>
                <a:spcPts val="223"/>
              </a:spcBef>
              <a:spcAft>
                <a:spcPct val="0"/>
              </a:spcAft>
              <a:defRPr/>
            </a:pPr>
            <a:r>
              <a:rPr lang="en-US" sz="1800" b="1" dirty="0">
                <a:solidFill>
                  <a:srgbClr val="000000"/>
                </a:solidFill>
                <a:latin typeface="Arial" charset="0"/>
              </a:rPr>
              <a:t> </a:t>
            </a:r>
            <a:r>
              <a:rPr lang="en-US" sz="1500" i="1" dirty="0">
                <a:solidFill>
                  <a:srgbClr val="000000"/>
                </a:solidFill>
                <a:latin typeface="Arial" charset="0"/>
              </a:rPr>
              <a:t>As a </a:t>
            </a:r>
            <a:r>
              <a:rPr lang="en-US" sz="1500" i="1" dirty="0" smtClean="0">
                <a:solidFill>
                  <a:srgbClr val="000000"/>
                </a:solidFill>
                <a:latin typeface="Arial" charset="0"/>
              </a:rPr>
              <a:t>Show </a:t>
            </a:r>
            <a:r>
              <a:rPr lang="en-US" sz="1500" i="1" dirty="0">
                <a:solidFill>
                  <a:srgbClr val="000000"/>
                </a:solidFill>
                <a:latin typeface="Arial" charset="0"/>
              </a:rPr>
              <a:t>Sponsor for this event, your company will receive</a:t>
            </a:r>
            <a:r>
              <a:rPr lang="en-US" sz="1500" i="1" dirty="0" smtClean="0">
                <a:solidFill>
                  <a:srgbClr val="000000"/>
                </a:solidFill>
                <a:latin typeface="Arial" charset="0"/>
              </a:rPr>
              <a:t>:</a:t>
            </a:r>
            <a:endParaRPr lang="en-US" b="1" dirty="0" smtClean="0">
              <a:solidFill>
                <a:srgbClr val="00B050"/>
              </a:solidFill>
              <a:latin typeface="Arial" charset="0"/>
            </a:endParaRPr>
          </a:p>
          <a:p>
            <a:pPr fontAlgn="base">
              <a:spcBef>
                <a:spcPts val="223"/>
              </a:spcBef>
              <a:spcAft>
                <a:spcPct val="0"/>
              </a:spcAft>
              <a:buFont typeface="Arial" pitchFamily="34" charset="0"/>
              <a:buChar char="•"/>
              <a:defRPr/>
            </a:pPr>
            <a:r>
              <a:rPr lang="en-US" sz="1500" dirty="0" smtClean="0">
                <a:latin typeface="Arial" charset="0"/>
              </a:rPr>
              <a:t>2 complimentary booths including trade member dues</a:t>
            </a:r>
          </a:p>
          <a:p>
            <a:pPr fontAlgn="base">
              <a:spcBef>
                <a:spcPts val="223"/>
              </a:spcBef>
              <a:spcAft>
                <a:spcPct val="0"/>
              </a:spcAft>
              <a:buFont typeface="Arial" pitchFamily="34" charset="0"/>
              <a:buChar char="•"/>
              <a:defRPr/>
            </a:pPr>
            <a:r>
              <a:rPr lang="en-US" sz="1500" dirty="0" smtClean="0">
                <a:latin typeface="Arial" charset="0"/>
              </a:rPr>
              <a:t>Full page Ad in 2019 WACO Directory if renewed before 12/1/2018</a:t>
            </a:r>
          </a:p>
          <a:p>
            <a:pPr fontAlgn="base">
              <a:spcBef>
                <a:spcPts val="223"/>
              </a:spcBef>
              <a:spcAft>
                <a:spcPct val="0"/>
              </a:spcAft>
              <a:defRPr/>
            </a:pPr>
            <a:r>
              <a:rPr lang="en-US" sz="1500" i="1" dirty="0" smtClean="0">
                <a:latin typeface="Arial" charset="0"/>
              </a:rPr>
              <a:t>(These two items alone are over $5,000 in value)</a:t>
            </a:r>
          </a:p>
          <a:p>
            <a:pPr fontAlgn="base">
              <a:spcBef>
                <a:spcPts val="223"/>
              </a:spcBef>
              <a:spcAft>
                <a:spcPct val="0"/>
              </a:spcAft>
              <a:buFont typeface="Arial" pitchFamily="34" charset="0"/>
              <a:buChar char="•"/>
              <a:defRPr/>
            </a:pPr>
            <a:r>
              <a:rPr lang="en-US" sz="1500" dirty="0" smtClean="0">
                <a:latin typeface="Arial" charset="0"/>
              </a:rPr>
              <a:t>Featured on all conference literature</a:t>
            </a:r>
          </a:p>
          <a:p>
            <a:pPr fontAlgn="base">
              <a:spcBef>
                <a:spcPts val="223"/>
              </a:spcBef>
              <a:spcAft>
                <a:spcPct val="0"/>
              </a:spcAft>
              <a:buFont typeface="Arial" pitchFamily="34" charset="0"/>
              <a:buChar char="•"/>
              <a:defRPr/>
            </a:pPr>
            <a:r>
              <a:rPr lang="en-US" sz="1500" dirty="0" smtClean="0">
                <a:latin typeface="Arial" charset="0"/>
              </a:rPr>
              <a:t>Featured at every meeting</a:t>
            </a:r>
          </a:p>
          <a:p>
            <a:pPr fontAlgn="base">
              <a:spcBef>
                <a:spcPts val="223"/>
              </a:spcBef>
              <a:spcAft>
                <a:spcPct val="0"/>
              </a:spcAft>
              <a:buFont typeface="Arial" pitchFamily="34" charset="0"/>
              <a:buChar char="•"/>
              <a:defRPr/>
            </a:pPr>
            <a:r>
              <a:rPr lang="en-US" sz="1500" dirty="0" smtClean="0">
                <a:latin typeface="Arial" charset="0"/>
              </a:rPr>
              <a:t>Featured on all correspondences </a:t>
            </a:r>
          </a:p>
          <a:p>
            <a:pPr fontAlgn="base">
              <a:spcBef>
                <a:spcPts val="223"/>
              </a:spcBef>
              <a:spcAft>
                <a:spcPct val="0"/>
              </a:spcAft>
              <a:buFont typeface="Arial" pitchFamily="34" charset="0"/>
              <a:buChar char="•"/>
              <a:defRPr/>
            </a:pPr>
            <a:r>
              <a:rPr lang="en-US" sz="1500" dirty="0" smtClean="0">
                <a:latin typeface="Arial" charset="0"/>
              </a:rPr>
              <a:t>Free admission to seminars and all events</a:t>
            </a:r>
          </a:p>
          <a:p>
            <a:pPr fontAlgn="base">
              <a:spcBef>
                <a:spcPts val="223"/>
              </a:spcBef>
              <a:spcAft>
                <a:spcPct val="0"/>
              </a:spcAft>
              <a:buFont typeface="Arial" pitchFamily="34" charset="0"/>
              <a:buChar char="•"/>
              <a:defRPr/>
            </a:pPr>
            <a:r>
              <a:rPr lang="en-US" sz="1500" dirty="0" smtClean="0">
                <a:latin typeface="Arial" charset="0"/>
              </a:rPr>
              <a:t>Free Email blast featuring you and your company</a:t>
            </a:r>
          </a:p>
          <a:p>
            <a:pPr fontAlgn="base">
              <a:spcBef>
                <a:spcPts val="223"/>
              </a:spcBef>
              <a:spcAft>
                <a:spcPct val="0"/>
              </a:spcAft>
              <a:buFont typeface="Arial" pitchFamily="34" charset="0"/>
              <a:buChar char="•"/>
              <a:defRPr/>
            </a:pPr>
            <a:r>
              <a:rPr lang="en-US" sz="1500" dirty="0" smtClean="0">
                <a:latin typeface="Arial" charset="0"/>
              </a:rPr>
              <a:t>Free booth and presentation at both fall workshops</a:t>
            </a:r>
          </a:p>
          <a:p>
            <a:pPr fontAlgn="base">
              <a:spcBef>
                <a:spcPts val="223"/>
              </a:spcBef>
              <a:spcAft>
                <a:spcPct val="0"/>
              </a:spcAft>
              <a:buFont typeface="Arial" pitchFamily="34" charset="0"/>
              <a:buChar char="•"/>
              <a:defRPr/>
            </a:pPr>
            <a:r>
              <a:rPr lang="en-US" sz="1500" dirty="0" smtClean="0">
                <a:latin typeface="Arial" charset="0"/>
              </a:rPr>
              <a:t>4ft banner with your logo at booth entrance to convention</a:t>
            </a:r>
          </a:p>
          <a:p>
            <a:pPr fontAlgn="base">
              <a:spcBef>
                <a:spcPts val="223"/>
              </a:spcBef>
              <a:spcAft>
                <a:spcPct val="0"/>
              </a:spcAft>
              <a:buFont typeface="Arial" pitchFamily="34" charset="0"/>
              <a:buChar char="•"/>
              <a:defRPr/>
            </a:pPr>
            <a:r>
              <a:rPr lang="en-US" sz="1500" dirty="0" smtClean="0">
                <a:latin typeface="Arial" charset="0"/>
              </a:rPr>
              <a:t>Free brochure inserts</a:t>
            </a:r>
          </a:p>
          <a:p>
            <a:pPr fontAlgn="base">
              <a:spcBef>
                <a:spcPts val="223"/>
              </a:spcBef>
              <a:spcAft>
                <a:spcPct val="0"/>
              </a:spcAft>
              <a:buFont typeface="Arial" pitchFamily="34" charset="0"/>
              <a:buChar char="•"/>
              <a:defRPr/>
            </a:pPr>
            <a:r>
              <a:rPr lang="en-US" sz="1500" dirty="0" smtClean="0">
                <a:latin typeface="Arial" charset="0"/>
              </a:rPr>
              <a:t>VIP seating for your customers at all events-you and yours eat first</a:t>
            </a:r>
          </a:p>
          <a:p>
            <a:pPr fontAlgn="base">
              <a:spcBef>
                <a:spcPts val="223"/>
              </a:spcBef>
              <a:spcAft>
                <a:spcPct val="0"/>
              </a:spcAft>
              <a:buFont typeface="Arial" pitchFamily="34" charset="0"/>
              <a:buChar char="•"/>
              <a:defRPr/>
            </a:pPr>
            <a:r>
              <a:rPr lang="en-US" sz="1500" dirty="0" smtClean="0">
                <a:latin typeface="Arial" charset="0"/>
              </a:rPr>
              <a:t>$500 for any WACO member to spend at your booth (Drawing)</a:t>
            </a:r>
          </a:p>
          <a:p>
            <a:pPr fontAlgn="base">
              <a:spcBef>
                <a:spcPts val="223"/>
              </a:spcBef>
              <a:spcAft>
                <a:spcPct val="0"/>
              </a:spcAft>
              <a:buFont typeface="Arial" pitchFamily="34" charset="0"/>
              <a:buChar char="•"/>
              <a:defRPr/>
            </a:pPr>
            <a:r>
              <a:rPr lang="en-US" sz="1500" dirty="0" smtClean="0">
                <a:latin typeface="Arial" charset="0"/>
              </a:rPr>
              <a:t>Social media mention</a:t>
            </a:r>
          </a:p>
          <a:p>
            <a:pPr fontAlgn="base">
              <a:spcBef>
                <a:spcPts val="223"/>
              </a:spcBef>
              <a:spcAft>
                <a:spcPct val="0"/>
              </a:spcAft>
              <a:buFont typeface="Arial" pitchFamily="34" charset="0"/>
              <a:buChar char="•"/>
              <a:defRPr/>
            </a:pPr>
            <a:r>
              <a:rPr lang="en-US" sz="1500" dirty="0" err="1" smtClean="0">
                <a:latin typeface="Arial" charset="0"/>
              </a:rPr>
              <a:t>Facebook</a:t>
            </a:r>
            <a:r>
              <a:rPr lang="en-US" sz="1500" dirty="0" smtClean="0">
                <a:latin typeface="Arial" charset="0"/>
              </a:rPr>
              <a:t> recognition</a:t>
            </a:r>
          </a:p>
          <a:p>
            <a:pPr fontAlgn="base">
              <a:spcBef>
                <a:spcPts val="223"/>
              </a:spcBef>
              <a:spcAft>
                <a:spcPct val="0"/>
              </a:spcAft>
              <a:buFont typeface="Arial" pitchFamily="34" charset="0"/>
              <a:buChar char="•"/>
              <a:defRPr/>
            </a:pPr>
            <a:r>
              <a:rPr lang="en-US" sz="1500" dirty="0" err="1" smtClean="0">
                <a:latin typeface="Arial" charset="0"/>
              </a:rPr>
              <a:t>Facebook</a:t>
            </a:r>
            <a:r>
              <a:rPr lang="en-US" sz="1500" dirty="0" smtClean="0">
                <a:latin typeface="Arial" charset="0"/>
              </a:rPr>
              <a:t> live with Executive Director </a:t>
            </a:r>
          </a:p>
          <a:p>
            <a:pPr fontAlgn="base">
              <a:spcBef>
                <a:spcPts val="223"/>
              </a:spcBef>
              <a:spcAft>
                <a:spcPct val="0"/>
              </a:spcAft>
              <a:buFont typeface="Arial" pitchFamily="34" charset="0"/>
              <a:buChar char="•"/>
              <a:defRPr/>
            </a:pPr>
            <a:r>
              <a:rPr lang="en-US" sz="1500" dirty="0" smtClean="0">
                <a:latin typeface="Arial" charset="0"/>
              </a:rPr>
              <a:t>Banner Ad on WACO Website with featured story</a:t>
            </a:r>
          </a:p>
          <a:p>
            <a:pPr fontAlgn="base">
              <a:spcBef>
                <a:spcPts val="223"/>
              </a:spcBef>
              <a:spcAft>
                <a:spcPct val="0"/>
              </a:spcAft>
              <a:defRPr/>
            </a:pPr>
            <a:endParaRPr lang="en-US" b="1" dirty="0" smtClean="0">
              <a:solidFill>
                <a:srgbClr val="0000FF"/>
              </a:solidFill>
              <a:latin typeface="Arial" charset="0"/>
            </a:endParaRPr>
          </a:p>
          <a:p>
            <a:pPr fontAlgn="base">
              <a:spcBef>
                <a:spcPts val="223"/>
              </a:spcBef>
              <a:spcAft>
                <a:spcPct val="0"/>
              </a:spcAft>
              <a:defRPr/>
            </a:pPr>
            <a:r>
              <a:rPr lang="en-US" b="1" dirty="0" smtClean="0">
                <a:solidFill>
                  <a:srgbClr val="0000FF"/>
                </a:solidFill>
                <a:latin typeface="Arial" charset="0"/>
              </a:rPr>
              <a:t>PRESENTING </a:t>
            </a:r>
            <a:r>
              <a:rPr lang="en-US" b="1" dirty="0">
                <a:solidFill>
                  <a:srgbClr val="0000FF"/>
                </a:solidFill>
                <a:latin typeface="Arial" charset="0"/>
              </a:rPr>
              <a:t>SPONSOR:  </a:t>
            </a:r>
            <a:r>
              <a:rPr lang="en-US" b="1" dirty="0" smtClean="0">
                <a:solidFill>
                  <a:srgbClr val="0000FF"/>
                </a:solidFill>
                <a:latin typeface="Arial" charset="0"/>
              </a:rPr>
              <a:t>			$</a:t>
            </a:r>
            <a:r>
              <a:rPr lang="en-US" b="1" dirty="0">
                <a:solidFill>
                  <a:srgbClr val="0000FF"/>
                </a:solidFill>
                <a:latin typeface="Arial" charset="0"/>
              </a:rPr>
              <a:t>2,500.00</a:t>
            </a:r>
          </a:p>
          <a:p>
            <a:pPr fontAlgn="base">
              <a:spcBef>
                <a:spcPts val="223"/>
              </a:spcBef>
              <a:spcAft>
                <a:spcPct val="0"/>
              </a:spcAft>
              <a:defRPr/>
            </a:pPr>
            <a:r>
              <a:rPr lang="en-US" sz="1500" dirty="0" smtClean="0">
                <a:solidFill>
                  <a:srgbClr val="000000"/>
                </a:solidFill>
                <a:latin typeface="Arial" charset="0"/>
              </a:rPr>
              <a:t>1 </a:t>
            </a:r>
            <a:r>
              <a:rPr lang="en-US" sz="1500" dirty="0">
                <a:solidFill>
                  <a:srgbClr val="000000"/>
                </a:solidFill>
                <a:latin typeface="Arial" charset="0"/>
              </a:rPr>
              <a:t>complimentary exhibit booth and Trade Member dues for one year</a:t>
            </a:r>
          </a:p>
          <a:p>
            <a:pPr marL="68986" indent="-68986" fontAlgn="base">
              <a:spcBef>
                <a:spcPts val="223"/>
              </a:spcBef>
              <a:spcAft>
                <a:spcPct val="0"/>
              </a:spcAft>
              <a:buFontTx/>
              <a:buChar char="•"/>
              <a:defRPr/>
            </a:pPr>
            <a:r>
              <a:rPr lang="en-US" sz="1500" dirty="0">
                <a:solidFill>
                  <a:srgbClr val="000000"/>
                </a:solidFill>
                <a:latin typeface="Arial" charset="0"/>
              </a:rPr>
              <a:t> 1/3 page full color ad in 2019 WACO Directory or </a:t>
            </a:r>
            <a:r>
              <a:rPr lang="en-US" sz="1500" dirty="0" smtClean="0">
                <a:solidFill>
                  <a:srgbClr val="000000"/>
                </a:solidFill>
                <a:latin typeface="Arial" charset="0"/>
              </a:rPr>
              <a:t>2020 </a:t>
            </a:r>
            <a:r>
              <a:rPr lang="en-US" sz="1500" dirty="0">
                <a:solidFill>
                  <a:srgbClr val="000000"/>
                </a:solidFill>
                <a:latin typeface="Arial" charset="0"/>
              </a:rPr>
              <a:t>(if sponsorship is renewed before </a:t>
            </a:r>
            <a:r>
              <a:rPr lang="en-US" sz="1500" dirty="0" smtClean="0">
                <a:solidFill>
                  <a:srgbClr val="000000"/>
                </a:solidFill>
                <a:latin typeface="Arial" charset="0"/>
              </a:rPr>
              <a:t>12/1/18)</a:t>
            </a:r>
            <a:endParaRPr lang="en-US" sz="1500" dirty="0">
              <a:solidFill>
                <a:srgbClr val="000000"/>
              </a:solidFill>
              <a:latin typeface="Arial" charset="0"/>
            </a:endParaRPr>
          </a:p>
          <a:p>
            <a:pPr marL="68986" indent="-68986" fontAlgn="base">
              <a:spcBef>
                <a:spcPts val="223"/>
              </a:spcBef>
              <a:spcAft>
                <a:spcPct val="0"/>
              </a:spcAft>
              <a:buFontTx/>
              <a:buChar char="•"/>
              <a:defRPr/>
            </a:pPr>
            <a:r>
              <a:rPr lang="en-US" sz="1500" dirty="0" smtClean="0">
                <a:solidFill>
                  <a:srgbClr val="000000"/>
                </a:solidFill>
                <a:latin typeface="Arial" charset="0"/>
              </a:rPr>
              <a:t>Free </a:t>
            </a:r>
            <a:r>
              <a:rPr lang="en-US" sz="1500" dirty="0">
                <a:solidFill>
                  <a:srgbClr val="000000"/>
                </a:solidFill>
                <a:latin typeface="Arial" charset="0"/>
              </a:rPr>
              <a:t>admission to any seminars, mentions throughout the convention including all dinners and social events</a:t>
            </a:r>
          </a:p>
          <a:p>
            <a:pPr marL="68986" indent="-68986" fontAlgn="base">
              <a:spcBef>
                <a:spcPts val="223"/>
              </a:spcBef>
              <a:spcAft>
                <a:spcPct val="0"/>
              </a:spcAft>
              <a:buFontTx/>
              <a:buChar char="•"/>
              <a:defRPr/>
            </a:pPr>
            <a:r>
              <a:rPr lang="en-US" sz="1500" dirty="0" smtClean="0">
                <a:solidFill>
                  <a:srgbClr val="000000"/>
                </a:solidFill>
                <a:latin typeface="Arial" charset="0"/>
              </a:rPr>
              <a:t>An </a:t>
            </a:r>
            <a:r>
              <a:rPr lang="en-US" sz="1500" dirty="0">
                <a:solidFill>
                  <a:srgbClr val="000000"/>
                </a:solidFill>
                <a:latin typeface="Arial" charset="0"/>
              </a:rPr>
              <a:t>11x17 banner identifying the sponsoring organization will be displayed at either the registration area or trade show throughout the convention</a:t>
            </a:r>
          </a:p>
          <a:p>
            <a:pPr marL="68986" indent="-68986" fontAlgn="base">
              <a:spcBef>
                <a:spcPts val="223"/>
              </a:spcBef>
              <a:spcAft>
                <a:spcPct val="0"/>
              </a:spcAft>
              <a:buFontTx/>
              <a:buChar char="•"/>
              <a:defRPr/>
            </a:pPr>
            <a:r>
              <a:rPr lang="en-US" sz="1500" dirty="0" smtClean="0">
                <a:solidFill>
                  <a:srgbClr val="000000"/>
                </a:solidFill>
                <a:latin typeface="Arial" charset="0"/>
              </a:rPr>
              <a:t>Direct </a:t>
            </a:r>
            <a:r>
              <a:rPr lang="en-US" sz="1500" dirty="0">
                <a:solidFill>
                  <a:srgbClr val="000000"/>
                </a:solidFill>
                <a:latin typeface="Arial" charset="0"/>
              </a:rPr>
              <a:t>link back to your website from the WACO Website</a:t>
            </a:r>
          </a:p>
          <a:p>
            <a:pPr marL="68986" indent="-68986" fontAlgn="base">
              <a:spcBef>
                <a:spcPts val="223"/>
              </a:spcBef>
              <a:spcAft>
                <a:spcPct val="0"/>
              </a:spcAft>
              <a:buFontTx/>
              <a:buChar char="•"/>
              <a:defRPr/>
            </a:pPr>
            <a:r>
              <a:rPr lang="en-US" sz="1500" dirty="0" smtClean="0">
                <a:solidFill>
                  <a:srgbClr val="000000"/>
                </a:solidFill>
                <a:latin typeface="Arial" charset="0"/>
              </a:rPr>
              <a:t>Participate </a:t>
            </a:r>
            <a:r>
              <a:rPr lang="en-US" sz="1500" dirty="0">
                <a:solidFill>
                  <a:srgbClr val="000000"/>
                </a:solidFill>
                <a:latin typeface="Arial" charset="0"/>
              </a:rPr>
              <a:t>in evening entertainment.</a:t>
            </a:r>
          </a:p>
          <a:p>
            <a:pPr marL="68986" indent="-68986" fontAlgn="base">
              <a:spcBef>
                <a:spcPts val="223"/>
              </a:spcBef>
              <a:spcAft>
                <a:spcPct val="0"/>
              </a:spcAft>
              <a:buFontTx/>
              <a:buChar char="•"/>
              <a:defRPr/>
            </a:pPr>
            <a:endParaRPr lang="en-US" altLang="en-US" sz="1800" b="1" dirty="0">
              <a:solidFill>
                <a:srgbClr val="FFC000"/>
              </a:solidFill>
              <a:latin typeface="Arial" charset="0"/>
            </a:endParaRPr>
          </a:p>
        </p:txBody>
      </p:sp>
      <p:sp>
        <p:nvSpPr>
          <p:cNvPr id="8" name="Text Box 5"/>
          <p:cNvSpPr txBox="1">
            <a:spLocks noChangeArrowheads="1"/>
          </p:cNvSpPr>
          <p:nvPr/>
        </p:nvSpPr>
        <p:spPr bwMode="auto">
          <a:xfrm>
            <a:off x="381000" y="8458200"/>
            <a:ext cx="6995160" cy="9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1300" b="1" i="1" dirty="0">
                <a:latin typeface="Arial" charset="0"/>
              </a:rPr>
              <a:t>You asked for it…you got it! Friday Night will have selective silent auction items that close on Friday evening so you can participate. As always you are family and are welcome to bring yours. Your family may participate in our Kids Kamp program and any of the entertainment features. </a:t>
            </a:r>
          </a:p>
        </p:txBody>
      </p:sp>
      <p:pic>
        <p:nvPicPr>
          <p:cNvPr id="6" name="Picture 5" descr="question-2309040_1920.jpg"/>
          <p:cNvPicPr>
            <a:picLocks noChangeAspect="1"/>
          </p:cNvPicPr>
          <p:nvPr/>
        </p:nvPicPr>
        <p:blipFill>
          <a:blip r:embed="rId2" cstate="print">
            <a:clrChange>
              <a:clrFrom>
                <a:srgbClr val="FFFFFF"/>
              </a:clrFrom>
              <a:clrTo>
                <a:srgbClr val="FFFFFF">
                  <a:alpha val="0"/>
                </a:srgbClr>
              </a:clrTo>
            </a:clrChange>
          </a:blip>
          <a:stretch>
            <a:fillRect/>
          </a:stretch>
        </p:blipFill>
        <p:spPr>
          <a:xfrm>
            <a:off x="685800" y="9296400"/>
            <a:ext cx="609600" cy="609600"/>
          </a:xfrm>
          <a:prstGeom prst="rect">
            <a:avLst/>
          </a:prstGeom>
        </p:spPr>
      </p:pic>
    </p:spTree>
    <p:extLst>
      <p:ext uri="{BB962C8B-B14F-4D97-AF65-F5344CB8AC3E}">
        <p14:creationId xmlns:p14="http://schemas.microsoft.com/office/powerpoint/2010/main" val="269266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9387840"/>
            <a:ext cx="7772400" cy="670560"/>
          </a:xfrm>
          <a:prstGeom prst="rect">
            <a:avLst/>
          </a:prstGeom>
          <a:noFill/>
          <a:ln w="9525">
            <a:no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6" tIns="50943" rIns="101886" bIns="50943"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r>
              <a:rPr lang="en-US" altLang="en-US" sz="2000" b="1" dirty="0" smtClean="0">
                <a:latin typeface="Arial" charset="0"/>
              </a:rPr>
              <a:t>QUESTIONS</a:t>
            </a:r>
            <a:r>
              <a:rPr lang="en-US" altLang="en-US" sz="2000" b="1" dirty="0">
                <a:latin typeface="Arial" charset="0"/>
              </a:rPr>
              <a:t>? CALL WACO at </a:t>
            </a:r>
            <a:r>
              <a:rPr lang="en-US" altLang="en-US" sz="2000" b="1" dirty="0" smtClean="0">
                <a:latin typeface="Arial" charset="0"/>
              </a:rPr>
              <a:t>[608] 525-2327</a:t>
            </a:r>
            <a:endParaRPr lang="en-US" altLang="en-US" sz="2000" b="1" dirty="0">
              <a:latin typeface="Arial" charset="0"/>
            </a:endParaRPr>
          </a:p>
        </p:txBody>
      </p:sp>
      <p:sp>
        <p:nvSpPr>
          <p:cNvPr id="5" name="WordArt 20"/>
          <p:cNvSpPr>
            <a:spLocks noChangeArrowheads="1" noChangeShapeType="1" noTextEdit="1"/>
          </p:cNvSpPr>
          <p:nvPr/>
        </p:nvSpPr>
        <p:spPr bwMode="auto">
          <a:xfrm>
            <a:off x="1856740" y="13235"/>
            <a:ext cx="3972560" cy="507285"/>
          </a:xfrm>
          <a:prstGeom prst="rect">
            <a:avLst/>
          </a:prstGeom>
          <a:ln>
            <a:noFill/>
          </a:ln>
        </p:spPr>
        <p:txBody>
          <a:bodyPr wrap="none" lIns="101886" tIns="50943" rIns="101886" bIns="50943" fromWordArt="1">
            <a:prstTxWarp prst="textPlain">
              <a:avLst>
                <a:gd name="adj" fmla="val 50000"/>
              </a:avLst>
            </a:prstTxWarp>
          </a:bodyPr>
          <a:lstStyle/>
          <a:p>
            <a:r>
              <a:rPr lang="en-US" kern="10" dirty="0" smtClean="0">
                <a:ln w="9525">
                  <a:noFill/>
                  <a:round/>
                  <a:headEnd/>
                  <a:tailEnd/>
                </a:ln>
                <a:solidFill>
                  <a:srgbClr val="C00000"/>
                </a:solidFill>
                <a:latin typeface="Tw Cen MT Condensed Extra Bold" panose="020B0803020202020204" pitchFamily="34" charset="0"/>
              </a:rPr>
              <a:t>Sponsorship Opportunities</a:t>
            </a:r>
            <a:endParaRPr lang="en-US" kern="10" dirty="0">
              <a:ln w="9525">
                <a:noFill/>
                <a:round/>
                <a:headEnd/>
                <a:tailEnd/>
              </a:ln>
              <a:solidFill>
                <a:srgbClr val="C00000"/>
              </a:solidFill>
              <a:latin typeface="Tw Cen MT Condensed Extra Bold" panose="020B0803020202020204" pitchFamily="34" charset="0"/>
            </a:endParaRPr>
          </a:p>
        </p:txBody>
      </p:sp>
      <p:sp>
        <p:nvSpPr>
          <p:cNvPr id="7" name="Rectangle 6"/>
          <p:cNvSpPr/>
          <p:nvPr/>
        </p:nvSpPr>
        <p:spPr>
          <a:xfrm>
            <a:off x="0" y="809237"/>
            <a:ext cx="7772400" cy="6181468"/>
          </a:xfrm>
          <a:prstGeom prst="rect">
            <a:avLst/>
          </a:prstGeom>
        </p:spPr>
        <p:txBody>
          <a:bodyPr wrap="square" lIns="101886" tIns="50943" rIns="101886" bIns="50943">
            <a:spAutoFit/>
          </a:bodyPr>
          <a:lstStyle/>
          <a:p>
            <a:pPr marL="68986" indent="-68986">
              <a:spcBef>
                <a:spcPts val="223"/>
              </a:spcBef>
              <a:defRPr/>
            </a:pPr>
            <a:r>
              <a:rPr lang="en-US" altLang="en-US" b="1" dirty="0">
                <a:solidFill>
                  <a:srgbClr val="FFC000"/>
                </a:solidFill>
                <a:latin typeface="Arial" charset="0"/>
              </a:rPr>
              <a:t>GOLD:					</a:t>
            </a:r>
            <a:r>
              <a:rPr lang="en-US" altLang="en-US" b="1" dirty="0" smtClean="0">
                <a:solidFill>
                  <a:srgbClr val="FFC000"/>
                </a:solidFill>
                <a:latin typeface="Arial" charset="0"/>
              </a:rPr>
              <a:t>	$</a:t>
            </a:r>
            <a:r>
              <a:rPr lang="en-US" altLang="en-US" b="1" dirty="0">
                <a:solidFill>
                  <a:srgbClr val="FFC000"/>
                </a:solidFill>
                <a:latin typeface="Arial" charset="0"/>
              </a:rPr>
              <a:t>1,000.00</a:t>
            </a:r>
          </a:p>
          <a:p>
            <a:pPr marL="68986" indent="-68986">
              <a:spcBef>
                <a:spcPts val="223"/>
              </a:spcBef>
              <a:buFont typeface="Arial" panose="020B0604020202020204" pitchFamily="34" charset="0"/>
              <a:buChar char="•"/>
              <a:defRPr/>
            </a:pPr>
            <a:r>
              <a:rPr lang="en-US" altLang="en-US" sz="1500" dirty="0">
                <a:solidFill>
                  <a:prstClr val="black"/>
                </a:solidFill>
                <a:latin typeface="Arial" charset="0"/>
              </a:rPr>
              <a:t> Featured on all conference literature, pre conference material that is sent to the </a:t>
            </a:r>
            <a:r>
              <a:rPr lang="en-US" altLang="en-US" sz="1500" dirty="0" smtClean="0">
                <a:solidFill>
                  <a:prstClr val="black"/>
                </a:solidFill>
                <a:latin typeface="Arial" charset="0"/>
              </a:rPr>
              <a:t>membership.</a:t>
            </a:r>
            <a:endParaRPr lang="en-US" altLang="en-US" sz="1500" dirty="0">
              <a:solidFill>
                <a:prstClr val="black"/>
              </a:solidFill>
              <a:latin typeface="Arial" charset="0"/>
            </a:endParaRPr>
          </a:p>
          <a:p>
            <a:pPr marL="68986" indent="-68986">
              <a:spcBef>
                <a:spcPts val="223"/>
              </a:spcBef>
              <a:buFont typeface="Arial" panose="020B0604020202020204" pitchFamily="34" charset="0"/>
              <a:buChar char="•"/>
              <a:defRPr/>
            </a:pPr>
            <a:r>
              <a:rPr lang="en-US" sz="1500" dirty="0" smtClean="0">
                <a:solidFill>
                  <a:srgbClr val="000000"/>
                </a:solidFill>
                <a:latin typeface="Arial" charset="0"/>
              </a:rPr>
              <a:t>Feature </a:t>
            </a:r>
            <a:r>
              <a:rPr lang="en-US" sz="1500" dirty="0">
                <a:solidFill>
                  <a:srgbClr val="000000"/>
                </a:solidFill>
                <a:latin typeface="Arial" charset="0"/>
              </a:rPr>
              <a:t>article and full page flyer in WACO newsletter (newsletter sent out monthly)</a:t>
            </a:r>
          </a:p>
          <a:p>
            <a:pPr marL="68986" indent="-68986">
              <a:spcBef>
                <a:spcPts val="223"/>
              </a:spcBef>
              <a:buFont typeface="Arial" panose="020B0604020202020204" pitchFamily="34" charset="0"/>
              <a:buChar char="•"/>
              <a:defRPr/>
            </a:pPr>
            <a:r>
              <a:rPr lang="en-US" altLang="en-US" sz="1500" dirty="0">
                <a:solidFill>
                  <a:prstClr val="black"/>
                </a:solidFill>
                <a:latin typeface="Arial" charset="0"/>
              </a:rPr>
              <a:t> A banner identifying the sponsoring organization will be displayed at either the registration area or trade show throughout the convention</a:t>
            </a:r>
          </a:p>
          <a:p>
            <a:pPr marL="68986" indent="-68986">
              <a:spcBef>
                <a:spcPts val="223"/>
              </a:spcBef>
              <a:buFont typeface="Arial" panose="020B0604020202020204" pitchFamily="34" charset="0"/>
              <a:buChar char="•"/>
              <a:defRPr/>
            </a:pPr>
            <a:r>
              <a:rPr lang="en-US" altLang="en-US" sz="1500" dirty="0">
                <a:solidFill>
                  <a:prstClr val="black"/>
                </a:solidFill>
                <a:latin typeface="Arial" charset="0"/>
              </a:rPr>
              <a:t> An opportunity to present your product and service information at a Fall Workshop.</a:t>
            </a:r>
          </a:p>
          <a:p>
            <a:pPr marL="68986" indent="-68986">
              <a:spcBef>
                <a:spcPts val="223"/>
              </a:spcBef>
              <a:buFont typeface="Arial" panose="020B0604020202020204" pitchFamily="34" charset="0"/>
              <a:buChar char="•"/>
              <a:defRPr/>
            </a:pPr>
            <a:r>
              <a:rPr lang="en-US" altLang="en-US" sz="1500" dirty="0" smtClean="0">
                <a:solidFill>
                  <a:prstClr val="black"/>
                </a:solidFill>
                <a:latin typeface="Arial" charset="0"/>
              </a:rPr>
              <a:t>Press </a:t>
            </a:r>
            <a:r>
              <a:rPr lang="en-US" altLang="en-US" sz="1500" dirty="0">
                <a:solidFill>
                  <a:prstClr val="black"/>
                </a:solidFill>
                <a:latin typeface="Arial" charset="0"/>
              </a:rPr>
              <a:t>Releases and media coverage as appropriate</a:t>
            </a:r>
            <a:endParaRPr lang="en-US" altLang="en-US" b="1" dirty="0">
              <a:solidFill>
                <a:prstClr val="black"/>
              </a:solidFill>
              <a:latin typeface="Arial" charset="0"/>
            </a:endParaRPr>
          </a:p>
          <a:p>
            <a:pPr>
              <a:spcBef>
                <a:spcPts val="223"/>
              </a:spcBef>
              <a:defRPr/>
            </a:pPr>
            <a:endParaRPr lang="en-US" altLang="en-US" b="1" dirty="0" smtClean="0">
              <a:solidFill>
                <a:prstClr val="black"/>
              </a:solidFill>
              <a:latin typeface="Arial" charset="0"/>
            </a:endParaRPr>
          </a:p>
          <a:p>
            <a:pPr>
              <a:spcBef>
                <a:spcPts val="223"/>
              </a:spcBef>
              <a:defRPr/>
            </a:pPr>
            <a:endParaRPr lang="en-US" altLang="en-US" b="1" dirty="0">
              <a:solidFill>
                <a:prstClr val="black"/>
              </a:solidFill>
              <a:latin typeface="Arial" charset="0"/>
            </a:endParaRPr>
          </a:p>
          <a:p>
            <a:pPr>
              <a:spcBef>
                <a:spcPts val="223"/>
              </a:spcBef>
              <a:defRPr/>
            </a:pPr>
            <a:r>
              <a:rPr lang="en-US" altLang="en-US" b="1" dirty="0">
                <a:solidFill>
                  <a:prstClr val="black">
                    <a:lumMod val="50000"/>
                    <a:lumOff val="50000"/>
                  </a:prstClr>
                </a:solidFill>
                <a:latin typeface="Arial" charset="0"/>
              </a:rPr>
              <a:t>SILVER SPONSOR:			</a:t>
            </a:r>
            <a:r>
              <a:rPr lang="en-US" altLang="en-US" b="1" dirty="0" smtClean="0">
                <a:solidFill>
                  <a:prstClr val="black">
                    <a:lumMod val="50000"/>
                    <a:lumOff val="50000"/>
                  </a:prstClr>
                </a:solidFill>
                <a:latin typeface="Arial" charset="0"/>
              </a:rPr>
              <a:t>	$</a:t>
            </a:r>
            <a:r>
              <a:rPr lang="en-US" altLang="en-US" b="1" dirty="0">
                <a:solidFill>
                  <a:prstClr val="black">
                    <a:lumMod val="50000"/>
                    <a:lumOff val="50000"/>
                  </a:prstClr>
                </a:solidFill>
                <a:latin typeface="Arial" charset="0"/>
              </a:rPr>
              <a:t>500.00</a:t>
            </a:r>
          </a:p>
          <a:p>
            <a:pPr marL="68986" indent="-68986" fontAlgn="base">
              <a:spcBef>
                <a:spcPts val="223"/>
              </a:spcBef>
              <a:spcAft>
                <a:spcPct val="0"/>
              </a:spcAft>
              <a:buFontTx/>
              <a:buChar char="•"/>
              <a:defRPr/>
            </a:pPr>
            <a:r>
              <a:rPr lang="en-US" altLang="en-US" sz="1500" dirty="0">
                <a:solidFill>
                  <a:prstClr val="black"/>
                </a:solidFill>
                <a:latin typeface="Arial" charset="0"/>
              </a:rPr>
              <a:t> One month business-card size advertising in </a:t>
            </a:r>
            <a:r>
              <a:rPr lang="en-US" sz="1500" dirty="0">
                <a:solidFill>
                  <a:srgbClr val="000000"/>
                </a:solidFill>
                <a:latin typeface="Arial" charset="0"/>
              </a:rPr>
              <a:t>WACO newsletter (newsletter sent out monthly)</a:t>
            </a:r>
          </a:p>
          <a:p>
            <a:pPr>
              <a:spcBef>
                <a:spcPts val="223"/>
              </a:spcBef>
              <a:buFont typeface="Arial" panose="020B0604020202020204" pitchFamily="34" charset="0"/>
              <a:buChar char="•"/>
              <a:defRPr/>
            </a:pPr>
            <a:r>
              <a:rPr lang="en-US" altLang="en-US" sz="1500" dirty="0">
                <a:solidFill>
                  <a:prstClr val="black"/>
                </a:solidFill>
                <a:latin typeface="Arial" charset="0"/>
              </a:rPr>
              <a:t> Free admission to any seminars, mentions throughout the convention </a:t>
            </a:r>
          </a:p>
          <a:p>
            <a:pPr>
              <a:spcBef>
                <a:spcPts val="223"/>
              </a:spcBef>
              <a:buFont typeface="Arial" panose="020B0604020202020204" pitchFamily="34" charset="0"/>
              <a:buChar char="•"/>
              <a:defRPr/>
            </a:pPr>
            <a:r>
              <a:rPr lang="en-US" altLang="en-US" sz="1500" dirty="0">
                <a:solidFill>
                  <a:prstClr val="black"/>
                </a:solidFill>
                <a:latin typeface="Arial" charset="0"/>
              </a:rPr>
              <a:t> Sponsorship listing on WACO bags</a:t>
            </a:r>
          </a:p>
          <a:p>
            <a:pPr>
              <a:spcBef>
                <a:spcPts val="223"/>
              </a:spcBef>
              <a:buFont typeface="Arial" panose="020B0604020202020204" pitchFamily="34" charset="0"/>
              <a:buChar char="•"/>
              <a:defRPr/>
            </a:pPr>
            <a:r>
              <a:rPr lang="en-US" altLang="en-US" sz="1500" dirty="0" smtClean="0">
                <a:solidFill>
                  <a:prstClr val="black"/>
                </a:solidFill>
                <a:latin typeface="Arial" charset="0"/>
              </a:rPr>
              <a:t>Listing </a:t>
            </a:r>
            <a:r>
              <a:rPr lang="en-US" altLang="en-US" sz="1500" dirty="0">
                <a:solidFill>
                  <a:prstClr val="black"/>
                </a:solidFill>
                <a:latin typeface="Arial" charset="0"/>
              </a:rPr>
              <a:t>on sponsor posters</a:t>
            </a:r>
          </a:p>
          <a:p>
            <a:pPr>
              <a:spcBef>
                <a:spcPts val="223"/>
              </a:spcBef>
              <a:defRPr/>
            </a:pPr>
            <a:endParaRPr lang="en-US" altLang="en-US" b="1" dirty="0" smtClean="0">
              <a:solidFill>
                <a:prstClr val="black"/>
              </a:solidFill>
              <a:latin typeface="Arial" charset="0"/>
            </a:endParaRPr>
          </a:p>
          <a:p>
            <a:pPr>
              <a:spcBef>
                <a:spcPts val="223"/>
              </a:spcBef>
              <a:defRPr/>
            </a:pPr>
            <a:endParaRPr lang="en-US" altLang="en-US" b="1" dirty="0">
              <a:solidFill>
                <a:prstClr val="black"/>
              </a:solidFill>
              <a:latin typeface="Arial" charset="0"/>
            </a:endParaRPr>
          </a:p>
          <a:p>
            <a:pPr>
              <a:spcBef>
                <a:spcPts val="223"/>
              </a:spcBef>
              <a:defRPr/>
            </a:pPr>
            <a:r>
              <a:rPr lang="en-US" altLang="en-US" b="1" dirty="0">
                <a:solidFill>
                  <a:srgbClr val="EEECE1">
                    <a:lumMod val="50000"/>
                  </a:srgbClr>
                </a:solidFill>
                <a:latin typeface="Arial" charset="0"/>
              </a:rPr>
              <a:t>BRONZE SPONSOR:			</a:t>
            </a:r>
            <a:r>
              <a:rPr lang="en-US" altLang="en-US" b="1" dirty="0" smtClean="0">
                <a:solidFill>
                  <a:srgbClr val="EEECE1">
                    <a:lumMod val="50000"/>
                  </a:srgbClr>
                </a:solidFill>
                <a:latin typeface="Arial" charset="0"/>
              </a:rPr>
              <a:t>	$</a:t>
            </a:r>
            <a:r>
              <a:rPr lang="en-US" altLang="en-US" b="1" dirty="0">
                <a:solidFill>
                  <a:srgbClr val="EEECE1">
                    <a:lumMod val="50000"/>
                  </a:srgbClr>
                </a:solidFill>
                <a:latin typeface="Arial" charset="0"/>
              </a:rPr>
              <a:t>200.00</a:t>
            </a:r>
          </a:p>
          <a:p>
            <a:pPr>
              <a:spcBef>
                <a:spcPts val="223"/>
              </a:spcBef>
              <a:buFont typeface="Arial" panose="020B0604020202020204" pitchFamily="34" charset="0"/>
              <a:buChar char="•"/>
              <a:defRPr/>
            </a:pPr>
            <a:r>
              <a:rPr lang="en-US" altLang="en-US" sz="1500" dirty="0">
                <a:solidFill>
                  <a:prstClr val="black"/>
                </a:solidFill>
                <a:latin typeface="Arial" charset="0"/>
              </a:rPr>
              <a:t> Listing on sponsor posters</a:t>
            </a:r>
          </a:p>
          <a:p>
            <a:pPr>
              <a:spcBef>
                <a:spcPts val="223"/>
              </a:spcBef>
              <a:buFont typeface="Arial" panose="020B0604020202020204" pitchFamily="34" charset="0"/>
              <a:buChar char="•"/>
              <a:defRPr/>
            </a:pPr>
            <a:r>
              <a:rPr lang="en-US" altLang="en-US" sz="1500" dirty="0">
                <a:solidFill>
                  <a:prstClr val="black"/>
                </a:solidFill>
                <a:latin typeface="Arial" charset="0"/>
              </a:rPr>
              <a:t> Free admission to any seminars, mentions throughout the convention</a:t>
            </a:r>
          </a:p>
          <a:p>
            <a:pPr fontAlgn="base">
              <a:spcBef>
                <a:spcPts val="223"/>
              </a:spcBef>
              <a:spcAft>
                <a:spcPct val="0"/>
              </a:spcAft>
              <a:buFontTx/>
              <a:buChar char="•"/>
              <a:defRPr/>
            </a:pPr>
            <a:endParaRPr lang="en-US" sz="1500" dirty="0">
              <a:solidFill>
                <a:srgbClr val="000000"/>
              </a:solidFill>
              <a:latin typeface="Arial" charset="0"/>
            </a:endParaRPr>
          </a:p>
        </p:txBody>
      </p:sp>
      <p:sp>
        <p:nvSpPr>
          <p:cNvPr id="6" name="Rectangle 5"/>
          <p:cNvSpPr/>
          <p:nvPr/>
        </p:nvSpPr>
        <p:spPr>
          <a:xfrm>
            <a:off x="606205" y="7391400"/>
            <a:ext cx="6480395" cy="1333987"/>
          </a:xfrm>
          <a:prstGeom prst="rect">
            <a:avLst/>
          </a:prstGeom>
          <a:noFill/>
        </p:spPr>
        <p:txBody>
          <a:bodyPr wrap="square" lIns="101886" tIns="50943" rIns="101886" bIns="50943">
            <a:prstTxWarp prst="textPlain">
              <a:avLst/>
            </a:prstTxWarp>
            <a:spAutoFit/>
          </a:bodyPr>
          <a:lstStyle/>
          <a:p>
            <a:pPr algn="ctr">
              <a:defRPr/>
            </a:pPr>
            <a:r>
              <a:rPr lang="en-US" sz="4000" b="1" dirty="0" smtClean="0">
                <a:ln w="1905">
                  <a:noFill/>
                </a:ln>
                <a:solidFill>
                  <a:srgbClr val="C00000"/>
                </a:solidFill>
                <a:effectLst>
                  <a:innerShdw blurRad="69850" dist="43180" dir="5400000">
                    <a:srgbClr val="000000">
                      <a:alpha val="65000"/>
                    </a:srgbClr>
                  </a:innerShdw>
                </a:effectLst>
                <a:latin typeface="Tw Cen MT Condensed Extra Bold" panose="020B0803020202020204" pitchFamily="34" charset="0"/>
              </a:rPr>
              <a:t>BECOME A BEVERAGE SPONSOR</a:t>
            </a:r>
          </a:p>
          <a:p>
            <a:pPr algn="ctr">
              <a:defRPr/>
            </a:pPr>
            <a:r>
              <a:rPr lang="en-US" sz="4000" b="1" dirty="0" smtClean="0">
                <a:ln w="1905">
                  <a:noFill/>
                </a:ln>
                <a:solidFill>
                  <a:srgbClr val="C00000"/>
                </a:solidFill>
                <a:effectLst>
                  <a:innerShdw blurRad="69850" dist="43180" dir="5400000">
                    <a:srgbClr val="000000">
                      <a:alpha val="65000"/>
                    </a:srgbClr>
                  </a:innerShdw>
                </a:effectLst>
                <a:latin typeface="Tw Cen MT Condensed Extra Bold" panose="020B0803020202020204" pitchFamily="34" charset="0"/>
              </a:rPr>
              <a:t>FOR JUST $800.00</a:t>
            </a:r>
            <a:endParaRPr lang="en-US" sz="4000" b="1" dirty="0">
              <a:ln w="1905">
                <a:noFill/>
              </a:ln>
              <a:solidFill>
                <a:srgbClr val="C00000"/>
              </a:solidFill>
              <a:effectLst>
                <a:innerShdw blurRad="69850" dist="43180" dir="5400000">
                  <a:srgbClr val="000000">
                    <a:alpha val="65000"/>
                  </a:srgbClr>
                </a:innerShdw>
              </a:effectLst>
              <a:latin typeface="Tw Cen MT Condensed Extra Bold" panose="020B0803020202020204" pitchFamily="34" charset="0"/>
            </a:endParaRPr>
          </a:p>
        </p:txBody>
      </p:sp>
      <p:pic>
        <p:nvPicPr>
          <p:cNvPr id="8" name="Picture 7" descr="question-2309040_1920.jpg"/>
          <p:cNvPicPr>
            <a:picLocks noChangeAspect="1"/>
          </p:cNvPicPr>
          <p:nvPr/>
        </p:nvPicPr>
        <p:blipFill>
          <a:blip r:embed="rId2" cstate="print">
            <a:clrChange>
              <a:clrFrom>
                <a:srgbClr val="FFFFFF"/>
              </a:clrFrom>
              <a:clrTo>
                <a:srgbClr val="FFFFFF">
                  <a:alpha val="0"/>
                </a:srgbClr>
              </a:clrTo>
            </a:clrChange>
          </a:blip>
          <a:stretch>
            <a:fillRect/>
          </a:stretch>
        </p:blipFill>
        <p:spPr>
          <a:xfrm>
            <a:off x="685800" y="9296400"/>
            <a:ext cx="609600" cy="609600"/>
          </a:xfrm>
          <a:prstGeom prst="rect">
            <a:avLst/>
          </a:prstGeom>
        </p:spPr>
      </p:pic>
    </p:spTree>
    <p:extLst>
      <p:ext uri="{BB962C8B-B14F-4D97-AF65-F5344CB8AC3E}">
        <p14:creationId xmlns:p14="http://schemas.microsoft.com/office/powerpoint/2010/main" val="693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0" y="-76200"/>
            <a:ext cx="7772400" cy="102621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b="1" dirty="0" smtClean="0">
                <a:latin typeface="Arial" charset="0"/>
              </a:rPr>
              <a:t>2019 </a:t>
            </a:r>
            <a:r>
              <a:rPr lang="en-US" altLang="en-US" b="1" dirty="0">
                <a:latin typeface="Arial" charset="0"/>
              </a:rPr>
              <a:t>EXHIBITOR </a:t>
            </a:r>
            <a:r>
              <a:rPr lang="en-US" altLang="en-US" b="1" dirty="0" smtClean="0">
                <a:latin typeface="Arial" charset="0"/>
              </a:rPr>
              <a:t>REGISTRATION</a:t>
            </a:r>
          </a:p>
          <a:p>
            <a:pPr algn="ctr" eaLnBrk="1" hangingPunct="1">
              <a:spcBef>
                <a:spcPts val="0"/>
              </a:spcBef>
              <a:buFontTx/>
              <a:buNone/>
            </a:pPr>
            <a:r>
              <a:rPr lang="en-US" altLang="en-US" sz="1500" b="1" i="1" dirty="0" smtClean="0">
                <a:latin typeface="Arial" charset="0"/>
              </a:rPr>
              <a:t>Mail </a:t>
            </a:r>
            <a:r>
              <a:rPr lang="en-US" altLang="en-US" sz="1500" b="1" i="1" dirty="0">
                <a:latin typeface="Arial" charset="0"/>
              </a:rPr>
              <a:t>to: </a:t>
            </a:r>
            <a:r>
              <a:rPr lang="en-US" altLang="en-US" sz="1500" b="1" dirty="0" smtClean="0">
                <a:latin typeface="Arial" charset="0"/>
              </a:rPr>
              <a:t>WACO - PO BOX 228 - Ettrick, WI 54627</a:t>
            </a:r>
            <a:endParaRPr lang="en-US" altLang="en-US" sz="1500" b="1" i="1" dirty="0">
              <a:latin typeface="Arial" charset="0"/>
            </a:endParaRPr>
          </a:p>
          <a:p>
            <a:pPr algn="ctr" eaLnBrk="1" hangingPunct="1">
              <a:spcBef>
                <a:spcPts val="0"/>
              </a:spcBef>
              <a:buFontTx/>
              <a:buNone/>
            </a:pPr>
            <a:r>
              <a:rPr lang="en-US" altLang="en-US" sz="1300" b="1" dirty="0" smtClean="0">
                <a:latin typeface="Arial" charset="0"/>
              </a:rPr>
              <a:t>Phone: 608-525-2327 </a:t>
            </a:r>
            <a:r>
              <a:rPr lang="en-US" altLang="en-US" sz="1300" b="1" dirty="0">
                <a:latin typeface="Arial" charset="0"/>
              </a:rPr>
              <a:t>Fax:  608-525-2328</a:t>
            </a:r>
          </a:p>
        </p:txBody>
      </p:sp>
      <p:pic>
        <p:nvPicPr>
          <p:cNvPr id="5125" name="Picture 5" descr="WACO COLOR LOGO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0" y="265868"/>
            <a:ext cx="1188243" cy="1026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2"/>
          <p:cNvSpPr txBox="1">
            <a:spLocks noChangeArrowheads="1"/>
          </p:cNvSpPr>
          <p:nvPr/>
        </p:nvSpPr>
        <p:spPr bwMode="auto">
          <a:xfrm>
            <a:off x="242527" y="799783"/>
            <a:ext cx="205827" cy="502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2600" dirty="0"/>
          </a:p>
        </p:txBody>
      </p:sp>
      <p:sp>
        <p:nvSpPr>
          <p:cNvPr id="5126" name="Text Box 7"/>
          <p:cNvSpPr txBox="1">
            <a:spLocks noChangeArrowheads="1"/>
          </p:cNvSpPr>
          <p:nvPr/>
        </p:nvSpPr>
        <p:spPr bwMode="auto">
          <a:xfrm>
            <a:off x="-23038" y="1342901"/>
            <a:ext cx="7795437" cy="8782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US" altLang="en-US" sz="1300" dirty="0">
                <a:latin typeface="Arial" charset="0"/>
              </a:rPr>
              <a:t>Company Name</a:t>
            </a:r>
            <a:r>
              <a:rPr lang="en-US" altLang="en-US" sz="1300" dirty="0" smtClean="0">
                <a:latin typeface="Arial" charset="0"/>
              </a:rPr>
              <a:t>____________________________________________________________________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Contact</a:t>
            </a:r>
            <a:r>
              <a:rPr lang="en-US" altLang="en-US" sz="1300" dirty="0" smtClean="0">
                <a:latin typeface="Arial" charset="0"/>
              </a:rPr>
              <a:t>___________________________________________________________________________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Address</a:t>
            </a:r>
            <a:r>
              <a:rPr lang="en-US" altLang="en-US" sz="1300" dirty="0" smtClean="0">
                <a:latin typeface="Arial" charset="0"/>
              </a:rPr>
              <a:t>__________________________________________________________________________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City______________________________________State___________Zip</a:t>
            </a:r>
            <a:r>
              <a:rPr lang="en-US" altLang="en-US" sz="1300" dirty="0" smtClean="0">
                <a:latin typeface="Arial" charset="0"/>
              </a:rPr>
              <a:t>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Phone____________________________________Fax</a:t>
            </a:r>
            <a:r>
              <a:rPr lang="en-US" altLang="en-US" sz="1300" dirty="0" smtClean="0">
                <a:latin typeface="Arial" charset="0"/>
              </a:rPr>
              <a:t>:____________________________________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E-Mail</a:t>
            </a:r>
            <a:r>
              <a:rPr lang="en-US" altLang="en-US" sz="1300" dirty="0" smtClean="0">
                <a:latin typeface="Arial" charset="0"/>
              </a:rPr>
              <a:t>____________________________________________________________________________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Product or </a:t>
            </a:r>
            <a:r>
              <a:rPr lang="en-US" altLang="en-US" sz="1300" dirty="0" smtClean="0">
                <a:latin typeface="Arial" charset="0"/>
              </a:rPr>
              <a:t>Service______________________________________________________________________________________________________________________________________________________________</a:t>
            </a:r>
          </a:p>
          <a:p>
            <a:pPr eaLnBrk="1" hangingPunct="1">
              <a:spcBef>
                <a:spcPct val="50000"/>
              </a:spcBef>
              <a:buFontTx/>
              <a:buNone/>
            </a:pPr>
            <a:r>
              <a:rPr lang="en-US" altLang="en-US" sz="1300" b="1" dirty="0" smtClean="0">
                <a:latin typeface="Arial" charset="0"/>
              </a:rPr>
              <a:t>Please </a:t>
            </a:r>
            <a:r>
              <a:rPr lang="en-US" altLang="en-US" sz="1300" b="1" dirty="0">
                <a:latin typeface="Arial" charset="0"/>
              </a:rPr>
              <a:t>print names of attendees for name badges:</a:t>
            </a:r>
            <a:br>
              <a:rPr lang="en-US" altLang="en-US" sz="1300" b="1" dirty="0">
                <a:latin typeface="Arial" charset="0"/>
              </a:rPr>
            </a:br>
            <a:r>
              <a:rPr lang="en-US" altLang="en-US" sz="1200" b="1" i="1" dirty="0">
                <a:latin typeface="Arial" charset="0"/>
              </a:rPr>
              <a:t>**</a:t>
            </a:r>
            <a:r>
              <a:rPr lang="en-US" altLang="en-US" sz="1200" i="1" dirty="0">
                <a:latin typeface="Arial" charset="0"/>
              </a:rPr>
              <a:t>$5 charge for name changes or adjustments at convention.</a:t>
            </a:r>
            <a:endParaRPr lang="en-US" altLang="en-US" sz="1200" b="1" i="1" dirty="0">
              <a:latin typeface="Arial" charset="0"/>
            </a:endParaRPr>
          </a:p>
          <a:p>
            <a:pPr eaLnBrk="1" hangingPunct="1">
              <a:spcBef>
                <a:spcPct val="50000"/>
              </a:spcBef>
              <a:buFontTx/>
              <a:buNone/>
            </a:pPr>
            <a:r>
              <a:rPr lang="en-US" altLang="en-US" sz="1300" dirty="0" smtClean="0">
                <a:latin typeface="Arial" charset="0"/>
              </a:rPr>
              <a:t>________________________________</a:t>
            </a:r>
            <a:r>
              <a:rPr lang="en-US" altLang="en-US" sz="1300" dirty="0">
                <a:latin typeface="Arial" charset="0"/>
              </a:rPr>
              <a:t> </a:t>
            </a:r>
            <a:r>
              <a:rPr lang="en-US" altLang="en-US" sz="1300" dirty="0" smtClean="0">
                <a:latin typeface="Arial" charset="0"/>
              </a:rPr>
              <a:t>                _________________________________________</a:t>
            </a:r>
            <a:endParaRPr lang="en-US" altLang="en-US" sz="1300" dirty="0">
              <a:latin typeface="Arial" charset="0"/>
            </a:endParaRPr>
          </a:p>
          <a:p>
            <a:pPr eaLnBrk="1" hangingPunct="1">
              <a:spcBef>
                <a:spcPct val="50000"/>
              </a:spcBef>
              <a:buFontTx/>
              <a:buNone/>
            </a:pPr>
            <a:r>
              <a:rPr lang="en-US" altLang="en-US" sz="1300" dirty="0" smtClean="0">
                <a:latin typeface="Arial" charset="0"/>
              </a:rPr>
              <a:t>________________________________</a:t>
            </a:r>
            <a:r>
              <a:rPr lang="en-US" altLang="en-US" sz="1300" dirty="0">
                <a:latin typeface="Arial" charset="0"/>
              </a:rPr>
              <a:t> </a:t>
            </a:r>
            <a:r>
              <a:rPr lang="en-US" altLang="en-US" sz="1300" dirty="0" smtClean="0">
                <a:latin typeface="Arial" charset="0"/>
              </a:rPr>
              <a:t>                _________________________________________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________________________________	</a:t>
            </a:r>
            <a:r>
              <a:rPr lang="en-US" altLang="en-US" sz="1300" dirty="0" smtClean="0">
                <a:latin typeface="Arial" charset="0"/>
              </a:rPr>
              <a:t>                _________________________________________</a:t>
            </a:r>
            <a:endParaRPr lang="en-US" altLang="en-US" sz="1300" dirty="0">
              <a:latin typeface="Arial" charset="0"/>
            </a:endParaRPr>
          </a:p>
          <a:p>
            <a:pPr eaLnBrk="1" hangingPunct="1">
              <a:spcBef>
                <a:spcPct val="50000"/>
              </a:spcBef>
              <a:buFontTx/>
              <a:buNone/>
            </a:pPr>
            <a:r>
              <a:rPr lang="en-US" altLang="en-US" sz="1300" b="1" dirty="0">
                <a:latin typeface="Arial" charset="0"/>
              </a:rPr>
              <a:t>Cost:  (must be WACO Trade member to exhibit) </a:t>
            </a:r>
          </a:p>
          <a:p>
            <a:pPr eaLnBrk="1" hangingPunct="1">
              <a:spcBef>
                <a:spcPct val="50000"/>
              </a:spcBef>
              <a:buFontTx/>
              <a:buNone/>
            </a:pPr>
            <a:r>
              <a:rPr lang="en-US" altLang="en-US" sz="1300" dirty="0">
                <a:latin typeface="Arial" charset="0"/>
              </a:rPr>
              <a:t>Annual Trade Member Fee	 $200.00 			</a:t>
            </a:r>
            <a:r>
              <a:rPr lang="en-US" altLang="en-US" sz="1300" dirty="0" smtClean="0">
                <a:latin typeface="Arial" charset="0"/>
              </a:rPr>
              <a:t>  </a:t>
            </a:r>
            <a:r>
              <a:rPr lang="en-US" altLang="en-US" sz="1300" b="1" dirty="0" smtClean="0">
                <a:latin typeface="Arial" charset="0"/>
              </a:rPr>
              <a:t>$200.00</a:t>
            </a:r>
          </a:p>
          <a:p>
            <a:pPr eaLnBrk="1" hangingPunct="1">
              <a:spcBef>
                <a:spcPct val="50000"/>
              </a:spcBef>
              <a:buFontTx/>
              <a:buNone/>
            </a:pPr>
            <a:r>
              <a:rPr lang="en-US" altLang="en-US" sz="1300" dirty="0" smtClean="0">
                <a:latin typeface="Arial" charset="0"/>
              </a:rPr>
              <a:t>Entertainment Booth Only </a:t>
            </a:r>
            <a:r>
              <a:rPr lang="en-US" altLang="en-US" sz="1300" i="1" dirty="0" smtClean="0">
                <a:latin typeface="Arial" charset="0"/>
              </a:rPr>
              <a:t>Special Location </a:t>
            </a:r>
            <a:r>
              <a:rPr lang="en-US" altLang="en-US" sz="1300" dirty="0" smtClean="0">
                <a:latin typeface="Arial" charset="0"/>
              </a:rPr>
              <a:t>$150.00</a:t>
            </a:r>
            <a:r>
              <a:rPr lang="en-US" altLang="en-US" sz="1300" b="1" dirty="0" smtClean="0">
                <a:latin typeface="Arial" charset="0"/>
              </a:rPr>
              <a:t>		  </a:t>
            </a:r>
            <a:r>
              <a:rPr lang="en-US" altLang="en-US" sz="1300" dirty="0" smtClean="0">
                <a:latin typeface="Arial" charset="0"/>
              </a:rPr>
              <a:t>$_____________</a:t>
            </a:r>
            <a:endParaRPr lang="en-US" altLang="en-US" sz="1300" b="1" dirty="0" smtClean="0">
              <a:latin typeface="Arial" charset="0"/>
            </a:endParaRPr>
          </a:p>
          <a:p>
            <a:pPr eaLnBrk="1" hangingPunct="1">
              <a:spcBef>
                <a:spcPct val="50000"/>
              </a:spcBef>
              <a:buFontTx/>
              <a:buNone/>
            </a:pPr>
            <a:r>
              <a:rPr lang="en-US" altLang="en-US" sz="1300" dirty="0" smtClean="0">
                <a:latin typeface="Arial" charset="0"/>
              </a:rPr>
              <a:t>Early </a:t>
            </a:r>
            <a:r>
              <a:rPr lang="en-US" altLang="en-US" sz="1300" dirty="0">
                <a:latin typeface="Arial" charset="0"/>
              </a:rPr>
              <a:t>Bird Booth Fee – each booth $500.00 (Add $50 for electricity) </a:t>
            </a:r>
            <a:r>
              <a:rPr lang="en-US" altLang="en-US" sz="1300" dirty="0" smtClean="0">
                <a:latin typeface="Arial" charset="0"/>
              </a:rPr>
              <a:t>     $_____________</a:t>
            </a:r>
            <a:endParaRPr lang="en-US" altLang="en-US" sz="1300" dirty="0">
              <a:latin typeface="Arial" charset="0"/>
            </a:endParaRPr>
          </a:p>
          <a:p>
            <a:pPr eaLnBrk="1" hangingPunct="1">
              <a:spcBef>
                <a:spcPct val="50000"/>
              </a:spcBef>
              <a:buFontTx/>
              <a:buNone/>
            </a:pPr>
            <a:r>
              <a:rPr lang="en-US" altLang="en-US" sz="1300" dirty="0">
                <a:latin typeface="Arial" charset="0"/>
              </a:rPr>
              <a:t>After January 10, 2018  - $600.00 (Add $50 for electricity) 	</a:t>
            </a:r>
            <a:r>
              <a:rPr lang="en-US" altLang="en-US" sz="1300" dirty="0" smtClean="0">
                <a:latin typeface="Arial" charset="0"/>
              </a:rPr>
              <a:t>  $_____________</a:t>
            </a:r>
            <a:endParaRPr lang="en-US" altLang="en-US" sz="1300" dirty="0">
              <a:latin typeface="Arial" charset="0"/>
            </a:endParaRPr>
          </a:p>
          <a:p>
            <a:pPr eaLnBrk="1" hangingPunct="1">
              <a:spcBef>
                <a:spcPct val="50000"/>
              </a:spcBef>
              <a:buFontTx/>
              <a:buNone/>
            </a:pPr>
            <a:r>
              <a:rPr lang="en-US" altLang="en-US" sz="1300" dirty="0">
                <a:latin typeface="Arial" charset="0"/>
              </a:rPr>
              <a:t>Cabin Size Space  –- $700 includes literature table inside	</a:t>
            </a:r>
            <a:r>
              <a:rPr lang="en-US" altLang="en-US" sz="1300" dirty="0" smtClean="0">
                <a:latin typeface="Arial" charset="0"/>
              </a:rPr>
              <a:t>  $_____________</a:t>
            </a:r>
            <a:r>
              <a:rPr lang="en-US" altLang="en-US" sz="1300" dirty="0">
                <a:latin typeface="Arial" charset="0"/>
              </a:rPr>
              <a:t/>
            </a:r>
            <a:br>
              <a:rPr lang="en-US" altLang="en-US" sz="1300" dirty="0">
                <a:latin typeface="Arial" charset="0"/>
              </a:rPr>
            </a:br>
            <a:r>
              <a:rPr lang="en-US" altLang="en-US" sz="1300" dirty="0">
                <a:latin typeface="Arial" charset="0"/>
              </a:rPr>
              <a:t>	</a:t>
            </a:r>
            <a:r>
              <a:rPr lang="en-US" altLang="en-US" sz="1300" dirty="0" smtClean="0">
                <a:latin typeface="Arial" charset="0"/>
              </a:rPr>
              <a:t>                </a:t>
            </a:r>
            <a:r>
              <a:rPr lang="en-US" altLang="en-US" sz="1100" i="1" dirty="0" smtClean="0">
                <a:latin typeface="Arial" charset="0"/>
              </a:rPr>
              <a:t>(</a:t>
            </a:r>
            <a:r>
              <a:rPr lang="en-US" altLang="en-US" sz="1100" i="1" dirty="0">
                <a:latin typeface="Arial" charset="0"/>
              </a:rPr>
              <a:t>you must provide your own electric)</a:t>
            </a:r>
            <a:r>
              <a:rPr lang="en-US" altLang="en-US" sz="1100" dirty="0">
                <a:latin typeface="Arial" charset="0"/>
              </a:rPr>
              <a:t>	</a:t>
            </a:r>
          </a:p>
          <a:p>
            <a:pPr eaLnBrk="1" hangingPunct="1">
              <a:spcBef>
                <a:spcPct val="50000"/>
              </a:spcBef>
              <a:buFontTx/>
              <a:buNone/>
            </a:pPr>
            <a:r>
              <a:rPr lang="en-US" altLang="en-US" sz="1300" dirty="0">
                <a:latin typeface="Arial" charset="0"/>
              </a:rPr>
              <a:t>Brochure Inserts to attendees (qty. 500) - </a:t>
            </a:r>
            <a:r>
              <a:rPr lang="en-US" altLang="en-US" sz="1300" dirty="0" smtClean="0">
                <a:latin typeface="Arial" charset="0"/>
              </a:rPr>
              <a:t>$300.00</a:t>
            </a:r>
            <a:r>
              <a:rPr lang="en-US" altLang="en-US" sz="1300" dirty="0">
                <a:latin typeface="Arial" charset="0"/>
              </a:rPr>
              <a:t>		</a:t>
            </a:r>
            <a:r>
              <a:rPr lang="en-US" altLang="en-US" sz="1300" dirty="0" smtClean="0">
                <a:latin typeface="Arial" charset="0"/>
              </a:rPr>
              <a:t>  $_____________</a:t>
            </a:r>
            <a:endParaRPr lang="en-US" altLang="en-US" sz="1300" dirty="0">
              <a:latin typeface="Arial" charset="0"/>
            </a:endParaRPr>
          </a:p>
          <a:p>
            <a:pPr eaLnBrk="1" hangingPunct="1">
              <a:spcBef>
                <a:spcPct val="50000"/>
              </a:spcBef>
              <a:buFontTx/>
              <a:buNone/>
            </a:pPr>
            <a:r>
              <a:rPr lang="en-US" altLang="en-US" sz="1300" b="1" dirty="0">
                <a:latin typeface="Arial" charset="0"/>
              </a:rPr>
              <a:t>Must be received at the WACO office by </a:t>
            </a:r>
            <a:r>
              <a:rPr lang="en-US" altLang="en-US" sz="1300" b="1" dirty="0" smtClean="0">
                <a:latin typeface="Arial" charset="0"/>
              </a:rPr>
              <a:t>Feb.15, </a:t>
            </a:r>
            <a:r>
              <a:rPr lang="en-US" altLang="en-US" sz="1300" b="1" dirty="0">
                <a:latin typeface="Arial" charset="0"/>
              </a:rPr>
              <a:t>2019</a:t>
            </a:r>
          </a:p>
          <a:p>
            <a:pPr eaLnBrk="1" hangingPunct="1">
              <a:spcBef>
                <a:spcPct val="50000"/>
              </a:spcBef>
              <a:buFontTx/>
              <a:buNone/>
            </a:pPr>
            <a:r>
              <a:rPr lang="en-US" altLang="en-US" sz="1300" i="1" dirty="0">
                <a:latin typeface="Arial" charset="0"/>
              </a:rPr>
              <a:t>Lunch Tickets for Saturday are included in booth fee</a:t>
            </a:r>
            <a:r>
              <a:rPr lang="en-US" altLang="en-US" sz="1300" dirty="0">
                <a:latin typeface="Arial" charset="0"/>
              </a:rPr>
              <a:t>		</a:t>
            </a:r>
          </a:p>
          <a:p>
            <a:pPr eaLnBrk="1" hangingPunct="1">
              <a:spcBef>
                <a:spcPct val="50000"/>
              </a:spcBef>
              <a:buFontTx/>
              <a:buNone/>
            </a:pPr>
            <a:r>
              <a:rPr lang="en-US" altLang="en-US" sz="1300" b="1" dirty="0">
                <a:latin typeface="Arial" charset="0"/>
              </a:rPr>
              <a:t>Sponsorship: ___________________ </a:t>
            </a:r>
            <a:r>
              <a:rPr lang="en-US" altLang="en-US" sz="1300" dirty="0">
                <a:latin typeface="Arial" charset="0"/>
              </a:rPr>
              <a:t>Sponsor Level</a:t>
            </a:r>
            <a:r>
              <a:rPr lang="en-US" altLang="en-US" sz="1300" b="1" dirty="0">
                <a:latin typeface="Arial" charset="0"/>
              </a:rPr>
              <a:t>		</a:t>
            </a:r>
            <a:r>
              <a:rPr lang="en-US" altLang="en-US" sz="1300" b="1" dirty="0" smtClean="0">
                <a:latin typeface="Arial" charset="0"/>
              </a:rPr>
              <a:t>  </a:t>
            </a:r>
            <a:r>
              <a:rPr lang="en-US" altLang="en-US" sz="1300" dirty="0" smtClean="0">
                <a:latin typeface="Arial" charset="0"/>
              </a:rPr>
              <a:t>$_____________</a:t>
            </a:r>
            <a:endParaRPr lang="en-US" altLang="en-US" sz="1300" dirty="0">
              <a:latin typeface="Arial" charset="0"/>
            </a:endParaRPr>
          </a:p>
          <a:p>
            <a:pPr eaLnBrk="1" hangingPunct="1">
              <a:spcBef>
                <a:spcPct val="50000"/>
              </a:spcBef>
              <a:buFontTx/>
              <a:buNone/>
            </a:pPr>
            <a:r>
              <a:rPr lang="en-US" altLang="en-US" sz="1300" b="1" dirty="0">
                <a:latin typeface="Arial" charset="0"/>
              </a:rPr>
              <a:t>			         Total Amount due   </a:t>
            </a:r>
            <a:r>
              <a:rPr lang="en-US" altLang="en-US" sz="1300" b="1" dirty="0" smtClean="0">
                <a:latin typeface="Arial" charset="0"/>
              </a:rPr>
              <a:t>    $_____________ </a:t>
            </a:r>
            <a:endParaRPr lang="en-US" altLang="en-US" sz="1300" b="1" dirty="0">
              <a:latin typeface="Arial" charset="0"/>
            </a:endParaRPr>
          </a:p>
          <a:p>
            <a:pPr eaLnBrk="1" hangingPunct="1">
              <a:spcBef>
                <a:spcPct val="50000"/>
              </a:spcBef>
              <a:buFontTx/>
              <a:buNone/>
            </a:pPr>
            <a:r>
              <a:rPr lang="en-US" altLang="en-US" sz="1300" dirty="0">
                <a:latin typeface="Arial" charset="0"/>
              </a:rPr>
              <a:t> Check #: ________________ 	Credit Card #: </a:t>
            </a:r>
            <a:r>
              <a:rPr lang="en-US" altLang="en-US" sz="1300" dirty="0" smtClean="0">
                <a:latin typeface="Arial" charset="0"/>
              </a:rPr>
              <a:t>_________________________</a:t>
            </a:r>
            <a:endParaRPr lang="en-US" altLang="en-US" sz="1300" dirty="0">
              <a:latin typeface="Arial" charset="0"/>
            </a:endParaRPr>
          </a:p>
          <a:p>
            <a:pPr eaLnBrk="1" hangingPunct="1">
              <a:spcBef>
                <a:spcPct val="50000"/>
              </a:spcBef>
              <a:buFontTx/>
              <a:buNone/>
            </a:pPr>
            <a:r>
              <a:rPr lang="en-US" altLang="en-US" sz="1300" dirty="0">
                <a:latin typeface="Arial" charset="0"/>
              </a:rPr>
              <a:t> M/C ___ Visa ___   Expiration Date: </a:t>
            </a:r>
            <a:r>
              <a:rPr lang="en-US" altLang="en-US" sz="1300" dirty="0" smtClean="0">
                <a:latin typeface="Arial" charset="0"/>
              </a:rPr>
              <a:t>________ CVV_____    </a:t>
            </a:r>
            <a:r>
              <a:rPr lang="en-US" altLang="en-US" sz="1300" dirty="0">
                <a:latin typeface="Arial" charset="0"/>
              </a:rPr>
              <a:t>Zip Code</a:t>
            </a:r>
            <a:r>
              <a:rPr lang="en-US" altLang="en-US" sz="1300" dirty="0" smtClean="0">
                <a:latin typeface="Arial" charset="0"/>
              </a:rPr>
              <a:t>:______</a:t>
            </a:r>
            <a:endParaRPr lang="en-US" altLang="en-US" sz="1100" b="1" dirty="0" smtClean="0">
              <a:latin typeface="Arial" charset="0"/>
            </a:endParaRPr>
          </a:p>
          <a:p>
            <a:pPr eaLnBrk="1" hangingPunct="1">
              <a:spcBef>
                <a:spcPct val="50000"/>
              </a:spcBef>
              <a:buFontTx/>
              <a:buNone/>
            </a:pPr>
            <a:r>
              <a:rPr lang="en-US" altLang="en-US" sz="1100" b="1" dirty="0" smtClean="0">
                <a:latin typeface="Arial" charset="0"/>
              </a:rPr>
              <a:t>Booth </a:t>
            </a:r>
            <a:r>
              <a:rPr lang="en-US" altLang="en-US" sz="1100" b="1" dirty="0">
                <a:latin typeface="Arial" charset="0"/>
              </a:rPr>
              <a:t>fee includes  8 X 10,  (some booths are slightly smaller, see diagram)  exhibit booth with one 8 foot draped/skirted table, one 8-foot backdrop with 3-foot side drapes, 1 chair, a booth sign.  Note:</a:t>
            </a:r>
            <a:r>
              <a:rPr lang="en-US" altLang="en-US" sz="1300" b="1" dirty="0">
                <a:latin typeface="Arial" charset="0"/>
              </a:rPr>
              <a:t>  </a:t>
            </a:r>
            <a:r>
              <a:rPr lang="en-US" altLang="en-US" sz="1100" b="1" i="1" dirty="0">
                <a:latin typeface="Arial" charset="0"/>
              </a:rPr>
              <a:t>2 complimentary dinner tickets for the Vendor Appreciation meal, and </a:t>
            </a:r>
            <a:r>
              <a:rPr lang="en-US" altLang="en-US" sz="1100" b="1" dirty="0">
                <a:latin typeface="Arial" charset="0"/>
              </a:rPr>
              <a:t> 2 tickets to the Saturday lunch are included in your booth </a:t>
            </a:r>
            <a:r>
              <a:rPr lang="en-US" altLang="en-US" sz="1100" b="1" dirty="0" smtClean="0">
                <a:latin typeface="Arial" charset="0"/>
              </a:rPr>
              <a:t>fee. </a:t>
            </a:r>
            <a:r>
              <a:rPr lang="en-US" altLang="en-US" sz="1100" b="1" i="1" dirty="0" smtClean="0">
                <a:solidFill>
                  <a:srgbClr val="FF0000"/>
                </a:solidFill>
                <a:latin typeface="Arial" charset="0"/>
              </a:rPr>
              <a:t>Call </a:t>
            </a:r>
            <a:r>
              <a:rPr lang="en-US" altLang="en-US" sz="1100" b="1" i="1" dirty="0">
                <a:solidFill>
                  <a:srgbClr val="FF0000"/>
                </a:solidFill>
                <a:latin typeface="Arial" charset="0"/>
              </a:rPr>
              <a:t>the hotel directly for other booth arrangements. </a:t>
            </a:r>
            <a:endParaRPr lang="en-US" altLang="en-US" sz="1300" b="1" i="1" dirty="0">
              <a:solidFill>
                <a:srgbClr val="FF0000"/>
              </a:solidFill>
              <a:latin typeface="Arial" charset="0"/>
            </a:endParaRPr>
          </a:p>
        </p:txBody>
      </p:sp>
      <p:sp>
        <p:nvSpPr>
          <p:cNvPr id="5127" name="Text Box 8"/>
          <p:cNvSpPr txBox="1">
            <a:spLocks noChangeArrowheads="1"/>
          </p:cNvSpPr>
          <p:nvPr/>
        </p:nvSpPr>
        <p:spPr bwMode="auto">
          <a:xfrm flipV="1">
            <a:off x="7745413" y="10601484"/>
            <a:ext cx="208704" cy="502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lIns="101886" tIns="50943" rIns="101886" bIns="50943">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0"/>
              </a:spcBef>
              <a:buFontTx/>
              <a:buNone/>
            </a:pPr>
            <a:endParaRPr lang="en-US" altLang="en-US" sz="2600" dirty="0"/>
          </a:p>
        </p:txBody>
      </p:sp>
    </p:spTree>
    <p:extLst>
      <p:ext uri="{BB962C8B-B14F-4D97-AF65-F5344CB8AC3E}">
        <p14:creationId xmlns:p14="http://schemas.microsoft.com/office/powerpoint/2010/main" val="77877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3503</TotalTime>
  <Words>510</Words>
  <Application>Microsoft Office PowerPoint</Application>
  <PresentationFormat>Custom</PresentationFormat>
  <Paragraphs>129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CarrieGeary</dc:creator>
  <cp:lastModifiedBy>Jessica</cp:lastModifiedBy>
  <cp:revision>50</cp:revision>
  <cp:lastPrinted>2018-07-05T16:37:19Z</cp:lastPrinted>
  <dcterms:created xsi:type="dcterms:W3CDTF">2017-08-02T21:13:08Z</dcterms:created>
  <dcterms:modified xsi:type="dcterms:W3CDTF">2018-07-05T21:28:54Z</dcterms:modified>
</cp:coreProperties>
</file>