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710" r:id="rId2"/>
  </p:sldMasterIdLst>
  <p:notesMasterIdLst>
    <p:notesMasterId r:id="rId25"/>
  </p:notesMasterIdLst>
  <p:handoutMasterIdLst>
    <p:handoutMasterId r:id="rId26"/>
  </p:handoutMasterIdLst>
  <p:sldIdLst>
    <p:sldId id="256" r:id="rId3"/>
    <p:sldId id="257" r:id="rId4"/>
    <p:sldId id="258" r:id="rId5"/>
    <p:sldId id="259" r:id="rId6"/>
    <p:sldId id="260" r:id="rId7"/>
    <p:sldId id="261" r:id="rId8"/>
    <p:sldId id="280" r:id="rId9"/>
    <p:sldId id="262" r:id="rId10"/>
    <p:sldId id="272" r:id="rId11"/>
    <p:sldId id="273" r:id="rId12"/>
    <p:sldId id="274" r:id="rId13"/>
    <p:sldId id="263" r:id="rId14"/>
    <p:sldId id="265" r:id="rId15"/>
    <p:sldId id="264" r:id="rId16"/>
    <p:sldId id="275" r:id="rId17"/>
    <p:sldId id="277" r:id="rId18"/>
    <p:sldId id="278" r:id="rId19"/>
    <p:sldId id="279" r:id="rId20"/>
    <p:sldId id="266" r:id="rId21"/>
    <p:sldId id="271" r:id="rId22"/>
    <p:sldId id="270" r:id="rId23"/>
    <p:sldId id="281" r:id="rId24"/>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5" autoAdjust="0"/>
  </p:normalViewPr>
  <p:slideViewPr>
    <p:cSldViewPr snapToGrid="0">
      <p:cViewPr>
        <p:scale>
          <a:sx n="114" d="100"/>
          <a:sy n="114" d="100"/>
        </p:scale>
        <p:origin x="-390"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976"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07614A0F-378E-4C4A-8560-9A33626EF00E}" type="datetimeFigureOut">
              <a:rPr lang="en-US" smtClean="0"/>
              <a:t>3/2/2017</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2867B58B-E49F-4168-9239-A4FC97537F4F}" type="slidenum">
              <a:rPr lang="en-US" smtClean="0"/>
              <a:t>‹#›</a:t>
            </a:fld>
            <a:endParaRPr lang="en-US" dirty="0"/>
          </a:p>
        </p:txBody>
      </p:sp>
    </p:spTree>
    <p:extLst>
      <p:ext uri="{BB962C8B-B14F-4D97-AF65-F5344CB8AC3E}">
        <p14:creationId xmlns:p14="http://schemas.microsoft.com/office/powerpoint/2010/main" val="3195688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20E310B-DDE8-41DD-8384-B1B4C514F999}" type="datetimeFigureOut">
              <a:rPr lang="en-US" smtClean="0"/>
              <a:t>3/2/2017</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7C17D01-11D4-4038-90F9-B453623E53F6}" type="slidenum">
              <a:rPr lang="en-US" smtClean="0"/>
              <a:t>‹#›</a:t>
            </a:fld>
            <a:endParaRPr lang="en-US" dirty="0"/>
          </a:p>
        </p:txBody>
      </p:sp>
    </p:spTree>
    <p:extLst>
      <p:ext uri="{BB962C8B-B14F-4D97-AF65-F5344CB8AC3E}">
        <p14:creationId xmlns:p14="http://schemas.microsoft.com/office/powerpoint/2010/main" val="235284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1</a:t>
            </a:fld>
            <a:endParaRPr lang="en-US" dirty="0"/>
          </a:p>
        </p:txBody>
      </p:sp>
    </p:spTree>
    <p:extLst>
      <p:ext uri="{BB962C8B-B14F-4D97-AF65-F5344CB8AC3E}">
        <p14:creationId xmlns:p14="http://schemas.microsoft.com/office/powerpoint/2010/main" val="3389874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10</a:t>
            </a:fld>
            <a:endParaRPr lang="en-US" dirty="0"/>
          </a:p>
        </p:txBody>
      </p:sp>
    </p:spTree>
    <p:extLst>
      <p:ext uri="{BB962C8B-B14F-4D97-AF65-F5344CB8AC3E}">
        <p14:creationId xmlns:p14="http://schemas.microsoft.com/office/powerpoint/2010/main" val="854613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11</a:t>
            </a:fld>
            <a:endParaRPr lang="en-US" dirty="0"/>
          </a:p>
        </p:txBody>
      </p:sp>
    </p:spTree>
    <p:extLst>
      <p:ext uri="{BB962C8B-B14F-4D97-AF65-F5344CB8AC3E}">
        <p14:creationId xmlns:p14="http://schemas.microsoft.com/office/powerpoint/2010/main" val="185080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12</a:t>
            </a:fld>
            <a:endParaRPr lang="en-US" dirty="0"/>
          </a:p>
        </p:txBody>
      </p:sp>
    </p:spTree>
    <p:extLst>
      <p:ext uri="{BB962C8B-B14F-4D97-AF65-F5344CB8AC3E}">
        <p14:creationId xmlns:p14="http://schemas.microsoft.com/office/powerpoint/2010/main" val="307327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13</a:t>
            </a:fld>
            <a:endParaRPr lang="en-US" dirty="0"/>
          </a:p>
        </p:txBody>
      </p:sp>
    </p:spTree>
    <p:extLst>
      <p:ext uri="{BB962C8B-B14F-4D97-AF65-F5344CB8AC3E}">
        <p14:creationId xmlns:p14="http://schemas.microsoft.com/office/powerpoint/2010/main" val="3570379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14</a:t>
            </a:fld>
            <a:endParaRPr lang="en-US" dirty="0"/>
          </a:p>
        </p:txBody>
      </p:sp>
    </p:spTree>
    <p:extLst>
      <p:ext uri="{BB962C8B-B14F-4D97-AF65-F5344CB8AC3E}">
        <p14:creationId xmlns:p14="http://schemas.microsoft.com/office/powerpoint/2010/main" val="423556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15</a:t>
            </a:fld>
            <a:endParaRPr lang="en-US" dirty="0"/>
          </a:p>
        </p:txBody>
      </p:sp>
    </p:spTree>
    <p:extLst>
      <p:ext uri="{BB962C8B-B14F-4D97-AF65-F5344CB8AC3E}">
        <p14:creationId xmlns:p14="http://schemas.microsoft.com/office/powerpoint/2010/main" val="3059629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16</a:t>
            </a:fld>
            <a:endParaRPr lang="en-US" dirty="0"/>
          </a:p>
        </p:txBody>
      </p:sp>
    </p:spTree>
    <p:extLst>
      <p:ext uri="{BB962C8B-B14F-4D97-AF65-F5344CB8AC3E}">
        <p14:creationId xmlns:p14="http://schemas.microsoft.com/office/powerpoint/2010/main" val="1053065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17</a:t>
            </a:fld>
            <a:endParaRPr lang="en-US" dirty="0"/>
          </a:p>
        </p:txBody>
      </p:sp>
    </p:spTree>
    <p:extLst>
      <p:ext uri="{BB962C8B-B14F-4D97-AF65-F5344CB8AC3E}">
        <p14:creationId xmlns:p14="http://schemas.microsoft.com/office/powerpoint/2010/main" val="468143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18</a:t>
            </a:fld>
            <a:endParaRPr lang="en-US" dirty="0"/>
          </a:p>
        </p:txBody>
      </p:sp>
    </p:spTree>
    <p:extLst>
      <p:ext uri="{BB962C8B-B14F-4D97-AF65-F5344CB8AC3E}">
        <p14:creationId xmlns:p14="http://schemas.microsoft.com/office/powerpoint/2010/main" val="1176518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19</a:t>
            </a:fld>
            <a:endParaRPr lang="en-US" dirty="0"/>
          </a:p>
        </p:txBody>
      </p:sp>
    </p:spTree>
    <p:extLst>
      <p:ext uri="{BB962C8B-B14F-4D97-AF65-F5344CB8AC3E}">
        <p14:creationId xmlns:p14="http://schemas.microsoft.com/office/powerpoint/2010/main" val="132618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2</a:t>
            </a:fld>
            <a:endParaRPr lang="en-US" dirty="0"/>
          </a:p>
        </p:txBody>
      </p:sp>
    </p:spTree>
    <p:extLst>
      <p:ext uri="{BB962C8B-B14F-4D97-AF65-F5344CB8AC3E}">
        <p14:creationId xmlns:p14="http://schemas.microsoft.com/office/powerpoint/2010/main" val="1249595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20</a:t>
            </a:fld>
            <a:endParaRPr lang="en-US" dirty="0"/>
          </a:p>
        </p:txBody>
      </p:sp>
    </p:spTree>
    <p:extLst>
      <p:ext uri="{BB962C8B-B14F-4D97-AF65-F5344CB8AC3E}">
        <p14:creationId xmlns:p14="http://schemas.microsoft.com/office/powerpoint/2010/main" val="1432171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21</a:t>
            </a:fld>
            <a:endParaRPr lang="en-US" dirty="0"/>
          </a:p>
        </p:txBody>
      </p:sp>
    </p:spTree>
    <p:extLst>
      <p:ext uri="{BB962C8B-B14F-4D97-AF65-F5344CB8AC3E}">
        <p14:creationId xmlns:p14="http://schemas.microsoft.com/office/powerpoint/2010/main" val="1464874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22</a:t>
            </a:fld>
            <a:endParaRPr lang="en-US" dirty="0"/>
          </a:p>
        </p:txBody>
      </p:sp>
    </p:spTree>
    <p:extLst>
      <p:ext uri="{BB962C8B-B14F-4D97-AF65-F5344CB8AC3E}">
        <p14:creationId xmlns:p14="http://schemas.microsoft.com/office/powerpoint/2010/main" val="28364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3</a:t>
            </a:fld>
            <a:endParaRPr lang="en-US" dirty="0"/>
          </a:p>
        </p:txBody>
      </p:sp>
    </p:spTree>
    <p:extLst>
      <p:ext uri="{BB962C8B-B14F-4D97-AF65-F5344CB8AC3E}">
        <p14:creationId xmlns:p14="http://schemas.microsoft.com/office/powerpoint/2010/main" val="388140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4</a:t>
            </a:fld>
            <a:endParaRPr lang="en-US" dirty="0"/>
          </a:p>
        </p:txBody>
      </p:sp>
    </p:spTree>
    <p:extLst>
      <p:ext uri="{BB962C8B-B14F-4D97-AF65-F5344CB8AC3E}">
        <p14:creationId xmlns:p14="http://schemas.microsoft.com/office/powerpoint/2010/main" val="87287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5</a:t>
            </a:fld>
            <a:endParaRPr lang="en-US" dirty="0"/>
          </a:p>
        </p:txBody>
      </p:sp>
    </p:spTree>
    <p:extLst>
      <p:ext uri="{BB962C8B-B14F-4D97-AF65-F5344CB8AC3E}">
        <p14:creationId xmlns:p14="http://schemas.microsoft.com/office/powerpoint/2010/main" val="179334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6</a:t>
            </a:fld>
            <a:endParaRPr lang="en-US" dirty="0"/>
          </a:p>
        </p:txBody>
      </p:sp>
    </p:spTree>
    <p:extLst>
      <p:ext uri="{BB962C8B-B14F-4D97-AF65-F5344CB8AC3E}">
        <p14:creationId xmlns:p14="http://schemas.microsoft.com/office/powerpoint/2010/main" val="312964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7</a:t>
            </a:fld>
            <a:endParaRPr lang="en-US" dirty="0"/>
          </a:p>
        </p:txBody>
      </p:sp>
    </p:spTree>
    <p:extLst>
      <p:ext uri="{BB962C8B-B14F-4D97-AF65-F5344CB8AC3E}">
        <p14:creationId xmlns:p14="http://schemas.microsoft.com/office/powerpoint/2010/main" val="128089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8</a:t>
            </a:fld>
            <a:endParaRPr lang="en-US" dirty="0"/>
          </a:p>
        </p:txBody>
      </p:sp>
    </p:spTree>
    <p:extLst>
      <p:ext uri="{BB962C8B-B14F-4D97-AF65-F5344CB8AC3E}">
        <p14:creationId xmlns:p14="http://schemas.microsoft.com/office/powerpoint/2010/main" val="173898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17D01-11D4-4038-90F9-B453623E53F6}" type="slidenum">
              <a:rPr lang="en-US" smtClean="0"/>
              <a:t>9</a:t>
            </a:fld>
            <a:endParaRPr lang="en-US" dirty="0"/>
          </a:p>
        </p:txBody>
      </p:sp>
    </p:spTree>
    <p:extLst>
      <p:ext uri="{BB962C8B-B14F-4D97-AF65-F5344CB8AC3E}">
        <p14:creationId xmlns:p14="http://schemas.microsoft.com/office/powerpoint/2010/main" val="9514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829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EB90BD-B6CE-46B7-997F-7313B992CCDC}"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80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B9D11F-B188-461D-B23F-39381795C052}"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2828038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E6D8D9-55A2-4063-B0F3-121F44549695}"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1988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124869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26791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0160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4597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8ABE3C1-DBE1-495D-B57B-2849774B866A}" type="datetimeFigureOut">
              <a:rPr lang="en-US" smtClean="0"/>
              <a:t>3/2/2017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788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5815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46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682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785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3/2/2017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0603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3/2/2017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2702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3/2/2017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3600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7108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0320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2994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48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806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251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3/2/2017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82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3/2/2017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678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3/2/2017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874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980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284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3/2/2017</a:t>
            </a:fld>
            <a:endParaRPr 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6470061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D6E9DEC-419B-4CC5-A080-3B06BD5A8291}" type="datetimeFigureOut">
              <a:rPr lang="en-US" smtClean="0"/>
              <a:t>3/2/2017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46120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951" y="3227682"/>
            <a:ext cx="7766936" cy="1646302"/>
          </a:xfrm>
        </p:spPr>
        <p:txBody>
          <a:bodyPr/>
          <a:lstStyle/>
          <a:p>
            <a:pPr algn="ctr"/>
            <a:r>
              <a:rPr lang="en-US" sz="6600" dirty="0"/>
              <a:t>Keeping Customers Engaged All Year Round</a:t>
            </a:r>
          </a:p>
        </p:txBody>
      </p:sp>
      <p:sp>
        <p:nvSpPr>
          <p:cNvPr id="3" name="Subtitle 2"/>
          <p:cNvSpPr>
            <a:spLocks noGrp="1"/>
          </p:cNvSpPr>
          <p:nvPr>
            <p:ph type="subTitle" idx="1"/>
          </p:nvPr>
        </p:nvSpPr>
        <p:spPr>
          <a:xfrm>
            <a:off x="1507067" y="4873984"/>
            <a:ext cx="7766936" cy="1096899"/>
          </a:xfrm>
        </p:spPr>
        <p:txBody>
          <a:bodyPr/>
          <a:lstStyle/>
          <a:p>
            <a:r>
              <a:rPr lang="en-US" dirty="0"/>
              <a:t>Tia Anderson &amp; Amber Pedersen</a:t>
            </a:r>
          </a:p>
          <a:p>
            <a:r>
              <a:rPr lang="en-US" dirty="0"/>
              <a:t>Stoney Creek RV Resort</a:t>
            </a:r>
          </a:p>
        </p:txBody>
      </p:sp>
      <p:pic>
        <p:nvPicPr>
          <p:cNvPr id="4" name="Picture 3"/>
          <p:cNvPicPr>
            <a:picLocks noChangeAspect="1"/>
          </p:cNvPicPr>
          <p:nvPr/>
        </p:nvPicPr>
        <p:blipFill>
          <a:blip r:embed="rId3"/>
          <a:stretch>
            <a:fillRect/>
          </a:stretch>
        </p:blipFill>
        <p:spPr>
          <a:xfrm>
            <a:off x="659590" y="4045453"/>
            <a:ext cx="2992149" cy="2753959"/>
          </a:xfrm>
          <a:prstGeom prst="rect">
            <a:avLst/>
          </a:prstGeom>
        </p:spPr>
      </p:pic>
    </p:spTree>
    <p:extLst>
      <p:ext uri="{BB962C8B-B14F-4D97-AF65-F5344CB8AC3E}">
        <p14:creationId xmlns:p14="http://schemas.microsoft.com/office/powerpoint/2010/main" val="3484013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412938"/>
            <a:ext cx="8596668" cy="1320800"/>
          </a:xfrm>
        </p:spPr>
        <p:txBody>
          <a:bodyPr/>
          <a:lstStyle/>
          <a:p>
            <a:r>
              <a:rPr lang="en-US" dirty="0"/>
              <a:t>Average Reach for Reference </a:t>
            </a:r>
          </a:p>
        </p:txBody>
      </p:sp>
      <p:pic>
        <p:nvPicPr>
          <p:cNvPr id="4" name="Content Placeholder 3"/>
          <p:cNvPicPr>
            <a:picLocks noGrp="1" noChangeAspect="1"/>
          </p:cNvPicPr>
          <p:nvPr>
            <p:ph idx="1"/>
          </p:nvPr>
        </p:nvPicPr>
        <p:blipFill>
          <a:blip r:embed="rId3"/>
          <a:stretch>
            <a:fillRect/>
          </a:stretch>
        </p:blipFill>
        <p:spPr>
          <a:xfrm>
            <a:off x="0" y="1116013"/>
            <a:ext cx="9367173" cy="2741612"/>
          </a:xfrm>
        </p:spPr>
      </p:pic>
      <p:sp>
        <p:nvSpPr>
          <p:cNvPr id="5" name="Rectangle 4"/>
          <p:cNvSpPr/>
          <p:nvPr/>
        </p:nvSpPr>
        <p:spPr>
          <a:xfrm>
            <a:off x="617415" y="3942975"/>
            <a:ext cx="8417169" cy="1477328"/>
          </a:xfrm>
          <a:prstGeom prst="rect">
            <a:avLst/>
          </a:prstGeom>
        </p:spPr>
        <p:txBody>
          <a:bodyPr wrap="square">
            <a:spAutoFit/>
          </a:bodyPr>
          <a:lstStyle/>
          <a:p>
            <a:r>
              <a:rPr lang="en-US" b="1" dirty="0"/>
              <a:t>What’s “Reach?”</a:t>
            </a:r>
          </a:p>
          <a:p>
            <a:pPr lvl="1"/>
            <a:r>
              <a:rPr lang="en-US" dirty="0"/>
              <a:t>Reach gives you a measure of how many people were exposed to your page, post, message or ad. People may not always click on your content, but they may be more likely to engage with your business when they see your message.</a:t>
            </a:r>
          </a:p>
        </p:txBody>
      </p:sp>
    </p:spTree>
    <p:extLst>
      <p:ext uri="{BB962C8B-B14F-4D97-AF65-F5344CB8AC3E}">
        <p14:creationId xmlns:p14="http://schemas.microsoft.com/office/powerpoint/2010/main" val="327377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a:t>
            </a:r>
          </a:p>
        </p:txBody>
      </p:sp>
      <p:pic>
        <p:nvPicPr>
          <p:cNvPr id="4" name="Content Placeholder 3"/>
          <p:cNvPicPr>
            <a:picLocks noGrp="1" noChangeAspect="1"/>
          </p:cNvPicPr>
          <p:nvPr>
            <p:ph idx="1"/>
          </p:nvPr>
        </p:nvPicPr>
        <p:blipFill>
          <a:blip r:embed="rId3"/>
          <a:stretch>
            <a:fillRect/>
          </a:stretch>
        </p:blipFill>
        <p:spPr>
          <a:xfrm>
            <a:off x="295369" y="1270000"/>
            <a:ext cx="11297373" cy="4930776"/>
          </a:xfrm>
        </p:spPr>
      </p:pic>
    </p:spTree>
    <p:extLst>
      <p:ext uri="{BB962C8B-B14F-4D97-AF65-F5344CB8AC3E}">
        <p14:creationId xmlns:p14="http://schemas.microsoft.com/office/powerpoint/2010/main" val="520598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35" y="323850"/>
            <a:ext cx="8596668" cy="962025"/>
          </a:xfrm>
        </p:spPr>
        <p:txBody>
          <a:bodyPr/>
          <a:lstStyle/>
          <a:p>
            <a:r>
              <a:rPr lang="en-US" dirty="0"/>
              <a:t>Limited Time Offers- Facebook Only</a:t>
            </a:r>
          </a:p>
        </p:txBody>
      </p:sp>
      <p:pic>
        <p:nvPicPr>
          <p:cNvPr id="4" name="Picture 2" descr="N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10" y="1285875"/>
            <a:ext cx="5392580" cy="21845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may contain: 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40" y="3689268"/>
            <a:ext cx="5901317" cy="21845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may contain: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1285875"/>
            <a:ext cx="30861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No automatic alt text avail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5986" y="4657725"/>
            <a:ext cx="5005387" cy="205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29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310" y="238125"/>
            <a:ext cx="8596668" cy="876300"/>
          </a:xfrm>
        </p:spPr>
        <p:txBody>
          <a:bodyPr/>
          <a:lstStyle/>
          <a:p>
            <a:r>
              <a:rPr lang="en-US" dirty="0"/>
              <a:t>“Inspiration” Post</a:t>
            </a:r>
          </a:p>
        </p:txBody>
      </p:sp>
      <p:pic>
        <p:nvPicPr>
          <p:cNvPr id="4" name="Picture 3"/>
          <p:cNvPicPr>
            <a:picLocks noChangeAspect="1"/>
          </p:cNvPicPr>
          <p:nvPr/>
        </p:nvPicPr>
        <p:blipFill>
          <a:blip r:embed="rId3"/>
          <a:stretch>
            <a:fillRect/>
          </a:stretch>
        </p:blipFill>
        <p:spPr>
          <a:xfrm>
            <a:off x="4972050" y="969149"/>
            <a:ext cx="4391025" cy="4391025"/>
          </a:xfrm>
          <a:prstGeom prst="rect">
            <a:avLst/>
          </a:prstGeom>
        </p:spPr>
      </p:pic>
      <p:pic>
        <p:nvPicPr>
          <p:cNvPr id="5" name="Picture 4"/>
          <p:cNvPicPr>
            <a:picLocks noChangeAspect="1"/>
          </p:cNvPicPr>
          <p:nvPr/>
        </p:nvPicPr>
        <p:blipFill>
          <a:blip r:embed="rId4"/>
          <a:stretch>
            <a:fillRect/>
          </a:stretch>
        </p:blipFill>
        <p:spPr>
          <a:xfrm>
            <a:off x="269100" y="1047749"/>
            <a:ext cx="4312425" cy="4312425"/>
          </a:xfrm>
          <a:prstGeom prst="rect">
            <a:avLst/>
          </a:prstGeom>
        </p:spPr>
      </p:pic>
      <p:sp>
        <p:nvSpPr>
          <p:cNvPr id="7" name="Content Placeholder 2"/>
          <p:cNvSpPr txBox="1">
            <a:spLocks/>
          </p:cNvSpPr>
          <p:nvPr/>
        </p:nvSpPr>
        <p:spPr>
          <a:xfrm>
            <a:off x="4972050" y="5360173"/>
            <a:ext cx="4513790" cy="14311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Reached 4,165 people</a:t>
            </a:r>
          </a:p>
          <a:p>
            <a:r>
              <a:rPr lang="en-US" dirty="0"/>
              <a:t>17 Shares</a:t>
            </a:r>
          </a:p>
          <a:p>
            <a:r>
              <a:rPr lang="en-US" dirty="0"/>
              <a:t>114 Post Clicks</a:t>
            </a:r>
          </a:p>
        </p:txBody>
      </p:sp>
    </p:spTree>
    <p:extLst>
      <p:ext uri="{BB962C8B-B14F-4D97-AF65-F5344CB8AC3E}">
        <p14:creationId xmlns:p14="http://schemas.microsoft.com/office/powerpoint/2010/main" val="4227346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49" y="256442"/>
            <a:ext cx="4106007" cy="1430216"/>
          </a:xfrm>
        </p:spPr>
        <p:txBody>
          <a:bodyPr>
            <a:normAutofit/>
          </a:bodyPr>
          <a:lstStyle/>
          <a:p>
            <a:pPr algn="ctr"/>
            <a:r>
              <a:rPr lang="en-US" dirty="0"/>
              <a:t>Contests/Drawings/Giveaways</a:t>
            </a:r>
          </a:p>
        </p:txBody>
      </p:sp>
      <p:pic>
        <p:nvPicPr>
          <p:cNvPr id="8" name="Picture 7"/>
          <p:cNvPicPr>
            <a:picLocks noChangeAspect="1"/>
          </p:cNvPicPr>
          <p:nvPr/>
        </p:nvPicPr>
        <p:blipFill>
          <a:blip r:embed="rId3"/>
          <a:stretch>
            <a:fillRect/>
          </a:stretch>
        </p:blipFill>
        <p:spPr>
          <a:xfrm>
            <a:off x="3978558" y="0"/>
            <a:ext cx="8213442" cy="6858000"/>
          </a:xfrm>
          <a:prstGeom prst="rect">
            <a:avLst/>
          </a:prstGeom>
        </p:spPr>
      </p:pic>
      <p:sp>
        <p:nvSpPr>
          <p:cNvPr id="9" name="Content Placeholder 2"/>
          <p:cNvSpPr>
            <a:spLocks noGrp="1"/>
          </p:cNvSpPr>
          <p:nvPr>
            <p:ph idx="1"/>
          </p:nvPr>
        </p:nvSpPr>
        <p:spPr>
          <a:xfrm>
            <a:off x="134410" y="1686657"/>
            <a:ext cx="3844148" cy="4904643"/>
          </a:xfrm>
        </p:spPr>
        <p:txBody>
          <a:bodyPr>
            <a:normAutofit/>
          </a:bodyPr>
          <a:lstStyle/>
          <a:p>
            <a:r>
              <a:rPr lang="en-US" dirty="0"/>
              <a:t>Paid $0 for post</a:t>
            </a:r>
          </a:p>
          <a:p>
            <a:r>
              <a:rPr lang="en-US" dirty="0"/>
              <a:t>Reached 54,618 people</a:t>
            </a:r>
          </a:p>
          <a:p>
            <a:r>
              <a:rPr lang="en-US" dirty="0"/>
              <a:t>Page received 164 NEW likes in 1 days (average is 3 likes per day)</a:t>
            </a:r>
          </a:p>
          <a:p>
            <a:r>
              <a:rPr lang="en-US" dirty="0"/>
              <a:t>500 Shares</a:t>
            </a:r>
          </a:p>
          <a:p>
            <a:r>
              <a:rPr lang="en-US" dirty="0"/>
              <a:t>278 Comments</a:t>
            </a:r>
          </a:p>
          <a:p>
            <a:r>
              <a:rPr lang="en-US" dirty="0"/>
              <a:t>Total Cost= 2 nights of camping for prize </a:t>
            </a:r>
          </a:p>
        </p:txBody>
      </p:sp>
    </p:spTree>
    <p:extLst>
      <p:ext uri="{BB962C8B-B14F-4D97-AF65-F5344CB8AC3E}">
        <p14:creationId xmlns:p14="http://schemas.microsoft.com/office/powerpoint/2010/main" val="3352567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Morey’s 12 Days of Christmas</a:t>
            </a:r>
          </a:p>
        </p:txBody>
      </p:sp>
      <p:pic>
        <p:nvPicPr>
          <p:cNvPr id="4" name="Picture 3"/>
          <p:cNvPicPr>
            <a:picLocks noChangeAspect="1"/>
          </p:cNvPicPr>
          <p:nvPr/>
        </p:nvPicPr>
        <p:blipFill>
          <a:blip r:embed="rId3"/>
          <a:stretch>
            <a:fillRect/>
          </a:stretch>
        </p:blipFill>
        <p:spPr>
          <a:xfrm>
            <a:off x="1086380" y="1382183"/>
            <a:ext cx="8028132" cy="3282949"/>
          </a:xfrm>
          <a:prstGeom prst="rect">
            <a:avLst/>
          </a:prstGeom>
        </p:spPr>
      </p:pic>
      <p:sp>
        <p:nvSpPr>
          <p:cNvPr id="7" name="Content Placeholder 2"/>
          <p:cNvSpPr>
            <a:spLocks noGrp="1"/>
          </p:cNvSpPr>
          <p:nvPr>
            <p:ph idx="1"/>
          </p:nvPr>
        </p:nvSpPr>
        <p:spPr>
          <a:xfrm>
            <a:off x="677335" y="4851400"/>
            <a:ext cx="8154457" cy="1731433"/>
          </a:xfrm>
        </p:spPr>
        <p:txBody>
          <a:bodyPr>
            <a:normAutofit/>
          </a:bodyPr>
          <a:lstStyle/>
          <a:p>
            <a:r>
              <a:rPr lang="en-US" dirty="0"/>
              <a:t>Started in 2015 – enter by reservation nights and scavenger hunt</a:t>
            </a:r>
          </a:p>
          <a:p>
            <a:r>
              <a:rPr lang="en-US" dirty="0"/>
              <a:t>2016- enter by gift certificate purchases and scavenger hunt</a:t>
            </a:r>
          </a:p>
        </p:txBody>
      </p:sp>
    </p:spTree>
    <p:extLst>
      <p:ext uri="{BB962C8B-B14F-4D97-AF65-F5344CB8AC3E}">
        <p14:creationId xmlns:p14="http://schemas.microsoft.com/office/powerpoint/2010/main" val="137539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23334" y="0"/>
            <a:ext cx="10965160" cy="6858000"/>
          </a:xfrm>
        </p:spPr>
      </p:pic>
    </p:spTree>
    <p:extLst>
      <p:ext uri="{BB962C8B-B14F-4D97-AF65-F5344CB8AC3E}">
        <p14:creationId xmlns:p14="http://schemas.microsoft.com/office/powerpoint/2010/main" val="1348175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65667" y="0"/>
            <a:ext cx="11311757" cy="6858000"/>
          </a:xfrm>
        </p:spPr>
      </p:pic>
    </p:spTree>
    <p:extLst>
      <p:ext uri="{BB962C8B-B14F-4D97-AF65-F5344CB8AC3E}">
        <p14:creationId xmlns:p14="http://schemas.microsoft.com/office/powerpoint/2010/main" val="38139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87866"/>
            <a:ext cx="8596668" cy="1320800"/>
          </a:xfrm>
        </p:spPr>
        <p:txBody>
          <a:bodyPr/>
          <a:lstStyle/>
          <a:p>
            <a:r>
              <a:rPr lang="en-US" dirty="0"/>
              <a:t>12 Day Results</a:t>
            </a:r>
          </a:p>
        </p:txBody>
      </p:sp>
      <p:sp>
        <p:nvSpPr>
          <p:cNvPr id="3" name="Content Placeholder 2"/>
          <p:cNvSpPr>
            <a:spLocks noGrp="1"/>
          </p:cNvSpPr>
          <p:nvPr>
            <p:ph idx="1"/>
          </p:nvPr>
        </p:nvSpPr>
        <p:spPr>
          <a:xfrm>
            <a:off x="127000" y="931333"/>
            <a:ext cx="3022599" cy="2772523"/>
          </a:xfrm>
        </p:spPr>
        <p:txBody>
          <a:bodyPr/>
          <a:lstStyle/>
          <a:p>
            <a:r>
              <a:rPr lang="en-US" dirty="0"/>
              <a:t>Cost: </a:t>
            </a:r>
          </a:p>
          <a:p>
            <a:pPr lvl="1"/>
            <a:r>
              <a:rPr lang="en-US" dirty="0"/>
              <a:t>Gave away a $10 prize every day (either store item or gift certificate)=$120ish</a:t>
            </a:r>
          </a:p>
          <a:p>
            <a:pPr lvl="1"/>
            <a:r>
              <a:rPr lang="en-US" dirty="0"/>
              <a:t>Grand Prize: $100 Gift Certificate</a:t>
            </a:r>
          </a:p>
          <a:p>
            <a:endParaRPr lang="en-US" dirty="0"/>
          </a:p>
          <a:p>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457199" y="3859973"/>
            <a:ext cx="9967467" cy="2998027"/>
          </a:xfrm>
          <a:prstGeom prst="rect">
            <a:avLst/>
          </a:prstGeom>
        </p:spPr>
      </p:pic>
      <p:pic>
        <p:nvPicPr>
          <p:cNvPr id="5" name="Picture 4"/>
          <p:cNvPicPr>
            <a:picLocks noChangeAspect="1"/>
          </p:cNvPicPr>
          <p:nvPr/>
        </p:nvPicPr>
        <p:blipFill>
          <a:blip r:embed="rId4"/>
          <a:stretch>
            <a:fillRect/>
          </a:stretch>
        </p:blipFill>
        <p:spPr>
          <a:xfrm>
            <a:off x="3835399" y="956526"/>
            <a:ext cx="7770291" cy="2903447"/>
          </a:xfrm>
          <a:prstGeom prst="rect">
            <a:avLst/>
          </a:prstGeom>
        </p:spPr>
      </p:pic>
    </p:spTree>
    <p:extLst>
      <p:ext uri="{BB962C8B-B14F-4D97-AF65-F5344CB8AC3E}">
        <p14:creationId xmlns:p14="http://schemas.microsoft.com/office/powerpoint/2010/main" val="2213137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76225"/>
            <a:ext cx="8596668" cy="1019175"/>
          </a:xfrm>
        </p:spPr>
        <p:txBody>
          <a:bodyPr/>
          <a:lstStyle/>
          <a:p>
            <a:r>
              <a:rPr lang="en-US" dirty="0"/>
              <a:t>Facebook Ads</a:t>
            </a:r>
          </a:p>
        </p:txBody>
      </p:sp>
      <p:pic>
        <p:nvPicPr>
          <p:cNvPr id="4" name="Content Placeholder 3"/>
          <p:cNvPicPr>
            <a:picLocks noGrp="1" noChangeAspect="1"/>
          </p:cNvPicPr>
          <p:nvPr>
            <p:ph idx="1"/>
          </p:nvPr>
        </p:nvPicPr>
        <p:blipFill>
          <a:blip r:embed="rId3"/>
          <a:stretch>
            <a:fillRect/>
          </a:stretch>
        </p:blipFill>
        <p:spPr>
          <a:xfrm>
            <a:off x="261693" y="1229992"/>
            <a:ext cx="11621827" cy="1743273"/>
          </a:xfrm>
        </p:spPr>
      </p:pic>
      <p:sp>
        <p:nvSpPr>
          <p:cNvPr id="3" name="TextBox 2"/>
          <p:cNvSpPr txBox="1"/>
          <p:nvPr/>
        </p:nvSpPr>
        <p:spPr>
          <a:xfrm>
            <a:off x="2775438" y="2973265"/>
            <a:ext cx="9416562" cy="369332"/>
          </a:xfrm>
          <a:prstGeom prst="rect">
            <a:avLst/>
          </a:prstGeom>
          <a:noFill/>
        </p:spPr>
        <p:txBody>
          <a:bodyPr wrap="square" rtlCol="0">
            <a:spAutoFit/>
          </a:bodyPr>
          <a:lstStyle/>
          <a:p>
            <a:r>
              <a:rPr lang="en-US" dirty="0"/>
              <a:t>After our first Facebook Ad, Facebook gave us a free $10 credit.</a:t>
            </a:r>
          </a:p>
        </p:txBody>
      </p:sp>
      <p:sp>
        <p:nvSpPr>
          <p:cNvPr id="5" name="Content Placeholder 2"/>
          <p:cNvSpPr txBox="1">
            <a:spLocks/>
          </p:cNvSpPr>
          <p:nvPr/>
        </p:nvSpPr>
        <p:spPr>
          <a:xfrm>
            <a:off x="466320" y="3770795"/>
            <a:ext cx="8596668" cy="24993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t>What's estimated ad recall lift (people)?</a:t>
            </a:r>
          </a:p>
          <a:p>
            <a:pPr lvl="1"/>
            <a:r>
              <a:rPr lang="en-US" dirty="0"/>
              <a:t>Estimated ad recall lift (people) is a metric available for campaigns with a brand awareness, video views or the Page post engagement objective.</a:t>
            </a:r>
          </a:p>
          <a:p>
            <a:r>
              <a:rPr lang="en-US" b="1" dirty="0"/>
              <a:t>What’s “Reach” for an ad?</a:t>
            </a:r>
          </a:p>
          <a:p>
            <a:pPr lvl="1"/>
            <a:r>
              <a:rPr lang="en-US" dirty="0"/>
              <a:t>Reach gives you a measure of how many people were exposed to your message during an ad campaign. People may not always click on your ads, but they may be more likely to engage with your business when they see your message.</a:t>
            </a:r>
          </a:p>
          <a:p>
            <a:endParaRPr lang="en-US" dirty="0"/>
          </a:p>
        </p:txBody>
      </p:sp>
    </p:spTree>
    <p:extLst>
      <p:ext uri="{BB962C8B-B14F-4D97-AF65-F5344CB8AC3E}">
        <p14:creationId xmlns:p14="http://schemas.microsoft.com/office/powerpoint/2010/main" val="785244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7846"/>
          </a:xfrm>
        </p:spPr>
        <p:txBody>
          <a:bodyPr/>
          <a:lstStyle/>
          <a:p>
            <a:r>
              <a:rPr lang="en-US" dirty="0"/>
              <a:t>Providing Family Fun for Everyone!</a:t>
            </a:r>
          </a:p>
        </p:txBody>
      </p:sp>
      <p:sp>
        <p:nvSpPr>
          <p:cNvPr id="3" name="Content Placeholder 2"/>
          <p:cNvSpPr>
            <a:spLocks noGrp="1"/>
          </p:cNvSpPr>
          <p:nvPr>
            <p:ph idx="1"/>
          </p:nvPr>
        </p:nvSpPr>
        <p:spPr>
          <a:xfrm>
            <a:off x="677334" y="1468315"/>
            <a:ext cx="8596668" cy="4573047"/>
          </a:xfrm>
        </p:spPr>
        <p:txBody>
          <a:bodyPr/>
          <a:lstStyle/>
          <a:p>
            <a:r>
              <a:rPr lang="en-US" dirty="0"/>
              <a:t>Our background</a:t>
            </a:r>
          </a:p>
          <a:p>
            <a:r>
              <a:rPr lang="en-US" dirty="0"/>
              <a:t>Themed weeks</a:t>
            </a:r>
          </a:p>
          <a:p>
            <a:r>
              <a:rPr lang="en-US" dirty="0"/>
              <a:t>Activity Idea Share</a:t>
            </a:r>
          </a:p>
          <a:p>
            <a:r>
              <a:rPr lang="en-US" dirty="0"/>
              <a:t>Keeping Campers updated</a:t>
            </a:r>
          </a:p>
          <a:p>
            <a:r>
              <a:rPr lang="en-US" dirty="0"/>
              <a:t> Social Media Tools</a:t>
            </a:r>
          </a:p>
          <a:p>
            <a:pPr lvl="1"/>
            <a:r>
              <a:rPr lang="en-US" dirty="0"/>
              <a:t>CampersAPP</a:t>
            </a:r>
          </a:p>
          <a:p>
            <a:pPr lvl="1"/>
            <a:r>
              <a:rPr lang="en-US" dirty="0"/>
              <a:t>Facebook</a:t>
            </a:r>
          </a:p>
          <a:p>
            <a:pPr lvl="2"/>
            <a:r>
              <a:rPr lang="en-US" dirty="0"/>
              <a:t>Engaging Posts</a:t>
            </a:r>
          </a:p>
          <a:p>
            <a:pPr lvl="2"/>
            <a:r>
              <a:rPr lang="en-US" dirty="0"/>
              <a:t>Ads</a:t>
            </a:r>
          </a:p>
          <a:p>
            <a:r>
              <a:rPr lang="en-US" dirty="0"/>
              <a:t>Off Season Boost</a:t>
            </a:r>
          </a:p>
          <a:p>
            <a:pPr marL="914400" lvl="2" indent="0">
              <a:buNone/>
            </a:pPr>
            <a:endParaRPr lang="en-US" dirty="0"/>
          </a:p>
        </p:txBody>
      </p:sp>
    </p:spTree>
    <p:extLst>
      <p:ext uri="{BB962C8B-B14F-4D97-AF65-F5344CB8AC3E}">
        <p14:creationId xmlns:p14="http://schemas.microsoft.com/office/powerpoint/2010/main" val="313353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89" y="266700"/>
            <a:ext cx="8596668" cy="814754"/>
          </a:xfrm>
        </p:spPr>
        <p:txBody>
          <a:bodyPr/>
          <a:lstStyle/>
          <a:p>
            <a:r>
              <a:rPr lang="en-US" dirty="0"/>
              <a:t>Best Facebook Ad Results</a:t>
            </a:r>
          </a:p>
        </p:txBody>
      </p:sp>
      <p:pic>
        <p:nvPicPr>
          <p:cNvPr id="6" name="Content Placeholder 5"/>
          <p:cNvPicPr>
            <a:picLocks noGrp="1" noChangeAspect="1"/>
          </p:cNvPicPr>
          <p:nvPr>
            <p:ph idx="1"/>
          </p:nvPr>
        </p:nvPicPr>
        <p:blipFill>
          <a:blip r:embed="rId3"/>
          <a:stretch>
            <a:fillRect/>
          </a:stretch>
        </p:blipFill>
        <p:spPr>
          <a:xfrm>
            <a:off x="201612" y="991050"/>
            <a:ext cx="11844593" cy="4476300"/>
          </a:xfrm>
        </p:spPr>
      </p:pic>
    </p:spTree>
    <p:extLst>
      <p:ext uri="{BB962C8B-B14F-4D97-AF65-F5344CB8AC3E}">
        <p14:creationId xmlns:p14="http://schemas.microsoft.com/office/powerpoint/2010/main" val="3420217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58" y="625231"/>
            <a:ext cx="8596668" cy="1320800"/>
          </a:xfrm>
        </p:spPr>
        <p:txBody>
          <a:bodyPr/>
          <a:lstStyle/>
          <a:p>
            <a:r>
              <a:rPr lang="en-US" dirty="0"/>
              <a:t>Off Season Increase</a:t>
            </a:r>
          </a:p>
        </p:txBody>
      </p:sp>
      <p:sp>
        <p:nvSpPr>
          <p:cNvPr id="3" name="Content Placeholder 2"/>
          <p:cNvSpPr>
            <a:spLocks noGrp="1"/>
          </p:cNvSpPr>
          <p:nvPr>
            <p:ph idx="1"/>
          </p:nvPr>
        </p:nvSpPr>
        <p:spPr>
          <a:xfrm>
            <a:off x="677335" y="1476462"/>
            <a:ext cx="4379219" cy="4564902"/>
          </a:xfrm>
        </p:spPr>
        <p:txBody>
          <a:bodyPr/>
          <a:lstStyle/>
          <a:p>
            <a:r>
              <a:rPr lang="en-US" dirty="0"/>
              <a:t>Occupancy:</a:t>
            </a:r>
          </a:p>
          <a:p>
            <a:pPr lvl="1"/>
            <a:r>
              <a:rPr lang="en-US" dirty="0"/>
              <a:t>Pre-season (April to Memorial) has increased 64%</a:t>
            </a:r>
          </a:p>
          <a:p>
            <a:pPr lvl="1"/>
            <a:r>
              <a:rPr lang="en-US" dirty="0"/>
              <a:t>Late-season (Labor Day to Close) has increased 109%</a:t>
            </a:r>
          </a:p>
          <a:p>
            <a:r>
              <a:rPr lang="en-US" dirty="0"/>
              <a:t>Revenue:</a:t>
            </a:r>
          </a:p>
          <a:p>
            <a:endParaRPr lang="en-US" dirty="0"/>
          </a:p>
        </p:txBody>
      </p:sp>
      <p:sp>
        <p:nvSpPr>
          <p:cNvPr id="4" name="Content Placeholder 2"/>
          <p:cNvSpPr txBox="1">
            <a:spLocks/>
          </p:cNvSpPr>
          <p:nvPr/>
        </p:nvSpPr>
        <p:spPr>
          <a:xfrm>
            <a:off x="5136012" y="1078523"/>
            <a:ext cx="5023988" cy="547076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April Weekends: </a:t>
            </a:r>
          </a:p>
          <a:p>
            <a:pPr lvl="1"/>
            <a:r>
              <a:rPr lang="en-US" dirty="0"/>
              <a:t>Buy 1 night, get 2</a:t>
            </a:r>
            <a:r>
              <a:rPr lang="en-US" baseline="30000" dirty="0"/>
              <a:t>nd</a:t>
            </a:r>
            <a:r>
              <a:rPr lang="en-US" dirty="0"/>
              <a:t> Free (Earth Day &amp; Welcome Weekend)</a:t>
            </a:r>
          </a:p>
          <a:p>
            <a:r>
              <a:rPr lang="en-US" dirty="0">
                <a:solidFill>
                  <a:srgbClr val="0070C0"/>
                </a:solidFill>
              </a:rPr>
              <a:t>Previous years: Free Wristbands for first 2 weekends in May. </a:t>
            </a:r>
          </a:p>
          <a:p>
            <a:pPr lvl="1"/>
            <a:r>
              <a:rPr lang="en-US" dirty="0">
                <a:solidFill>
                  <a:srgbClr val="0070C0"/>
                </a:solidFill>
              </a:rPr>
              <a:t>2017- no posted specials, only limited time Facebook offers</a:t>
            </a:r>
          </a:p>
          <a:p>
            <a:r>
              <a:rPr lang="en-US" dirty="0"/>
              <a:t>Weekend before Memorial: </a:t>
            </a:r>
          </a:p>
          <a:p>
            <a:pPr lvl="1"/>
            <a:r>
              <a:rPr lang="en-US" dirty="0"/>
              <a:t>Always Hero’s Weekend- Buy 1 night, get 2</a:t>
            </a:r>
            <a:r>
              <a:rPr lang="en-US" baseline="30000" dirty="0"/>
              <a:t>nd</a:t>
            </a:r>
            <a:r>
              <a:rPr lang="en-US" dirty="0"/>
              <a:t> free- campsites only.</a:t>
            </a:r>
          </a:p>
          <a:p>
            <a:r>
              <a:rPr lang="en-US" dirty="0"/>
              <a:t>Week after Memorial: 70’s Week	</a:t>
            </a:r>
          </a:p>
          <a:p>
            <a:pPr lvl="1"/>
            <a:r>
              <a:rPr lang="en-US" dirty="0"/>
              <a:t>Started at $20 per night, now $25- already full</a:t>
            </a:r>
          </a:p>
          <a:p>
            <a:r>
              <a:rPr lang="en-US" dirty="0"/>
              <a:t>Weekend after Labor Day: Back 2 School Weekend</a:t>
            </a:r>
          </a:p>
          <a:p>
            <a:pPr lvl="1"/>
            <a:r>
              <a:rPr lang="en-US" dirty="0"/>
              <a:t>Started at $25 per night- this year $30</a:t>
            </a:r>
          </a:p>
          <a:p>
            <a:r>
              <a:rPr lang="en-US" dirty="0">
                <a:solidFill>
                  <a:srgbClr val="0070C0"/>
                </a:solidFill>
              </a:rPr>
              <a:t>Next two weekends in September were free wristbands- eliminated that this year. </a:t>
            </a:r>
          </a:p>
          <a:p>
            <a:r>
              <a:rPr lang="en-US" dirty="0"/>
              <a:t>Last three weekends of season are Halloween: Buy 1 night, get 2</a:t>
            </a:r>
            <a:r>
              <a:rPr lang="en-US" baseline="30000" dirty="0"/>
              <a:t>nd</a:t>
            </a:r>
            <a:r>
              <a:rPr lang="en-US" dirty="0"/>
              <a:t> free campsites. </a:t>
            </a:r>
          </a:p>
          <a:p>
            <a:endParaRPr lang="en-US" dirty="0"/>
          </a:p>
        </p:txBody>
      </p:sp>
    </p:spTree>
    <p:extLst>
      <p:ext uri="{BB962C8B-B14F-4D97-AF65-F5344CB8AC3E}">
        <p14:creationId xmlns:p14="http://schemas.microsoft.com/office/powerpoint/2010/main" val="3436240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54" y="609600"/>
            <a:ext cx="9094249" cy="1320800"/>
          </a:xfrm>
        </p:spPr>
        <p:txBody>
          <a:bodyPr>
            <a:normAutofit/>
          </a:bodyPr>
          <a:lstStyle/>
          <a:p>
            <a:pPr algn="ctr"/>
            <a:r>
              <a:rPr lang="en-US" sz="8000" dirty="0"/>
              <a:t>Thank you!</a:t>
            </a:r>
          </a:p>
        </p:txBody>
      </p:sp>
      <p:sp>
        <p:nvSpPr>
          <p:cNvPr id="3" name="Content Placeholder 2"/>
          <p:cNvSpPr>
            <a:spLocks noGrp="1"/>
          </p:cNvSpPr>
          <p:nvPr>
            <p:ph idx="1"/>
          </p:nvPr>
        </p:nvSpPr>
        <p:spPr>
          <a:xfrm>
            <a:off x="328246" y="2751015"/>
            <a:ext cx="9425354" cy="3290348"/>
          </a:xfrm>
        </p:spPr>
        <p:txBody>
          <a:bodyPr/>
          <a:lstStyle/>
          <a:p>
            <a:pPr marL="0" indent="0" algn="ctr">
              <a:buNone/>
            </a:pPr>
            <a:r>
              <a:rPr lang="en-US" sz="4000" dirty="0"/>
              <a:t>tia@stoneycreekrvresort.com</a:t>
            </a:r>
          </a:p>
          <a:p>
            <a:pPr marL="0" indent="0">
              <a:buNone/>
            </a:pPr>
            <a:endParaRPr lang="en-US" sz="4000" dirty="0"/>
          </a:p>
          <a:p>
            <a:pPr marL="0" indent="0" algn="ctr">
              <a:buNone/>
            </a:pPr>
            <a:r>
              <a:rPr lang="en-US" sz="4000" dirty="0"/>
              <a:t>www.stoneycreekrvresort.com</a:t>
            </a:r>
          </a:p>
          <a:p>
            <a:pPr marL="0" indent="0">
              <a:buNone/>
            </a:pPr>
            <a:endParaRPr lang="en-US" dirty="0"/>
          </a:p>
        </p:txBody>
      </p:sp>
    </p:spTree>
    <p:extLst>
      <p:ext uri="{BB962C8B-B14F-4D97-AF65-F5344CB8AC3E}">
        <p14:creationId xmlns:p14="http://schemas.microsoft.com/office/powerpoint/2010/main" val="155935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66" y="126025"/>
            <a:ext cx="8596668" cy="753207"/>
          </a:xfrm>
        </p:spPr>
        <p:txBody>
          <a:bodyPr/>
          <a:lstStyle/>
          <a:p>
            <a:r>
              <a:rPr lang="en-US" dirty="0">
                <a:solidFill>
                  <a:schemeClr val="tx1"/>
                </a:solidFill>
              </a:rPr>
              <a:t>2017Themes</a:t>
            </a:r>
          </a:p>
        </p:txBody>
      </p:sp>
      <p:sp>
        <p:nvSpPr>
          <p:cNvPr id="3" name="Content Placeholder 2"/>
          <p:cNvSpPr>
            <a:spLocks noGrp="1"/>
          </p:cNvSpPr>
          <p:nvPr>
            <p:ph idx="1"/>
          </p:nvPr>
        </p:nvSpPr>
        <p:spPr>
          <a:xfrm>
            <a:off x="299266" y="817686"/>
            <a:ext cx="11843237" cy="5723792"/>
          </a:xfrm>
        </p:spPr>
        <p:txBody>
          <a:bodyPr numCol="2">
            <a:normAutofit fontScale="92500" lnSpcReduction="10000"/>
          </a:bodyPr>
          <a:lstStyle/>
          <a:p>
            <a:r>
              <a:rPr lang="en-US" sz="1900" dirty="0"/>
              <a:t>April 21</a:t>
            </a:r>
            <a:r>
              <a:rPr lang="en-US" sz="1900" baseline="30000" dirty="0"/>
              <a:t>st</a:t>
            </a:r>
            <a:r>
              <a:rPr lang="en-US" sz="1900" dirty="0"/>
              <a:t>-23</a:t>
            </a:r>
            <a:r>
              <a:rPr lang="en-US" sz="1900" baseline="30000" dirty="0"/>
              <a:t>rd</a:t>
            </a:r>
            <a:r>
              <a:rPr lang="en-US" sz="1900" dirty="0"/>
              <a:t>: Earth Day Weekend</a:t>
            </a:r>
          </a:p>
          <a:p>
            <a:r>
              <a:rPr lang="en-US" sz="1900" dirty="0"/>
              <a:t>April 28</a:t>
            </a:r>
            <a:r>
              <a:rPr lang="en-US" sz="1900" baseline="30000" dirty="0"/>
              <a:t>th</a:t>
            </a:r>
            <a:r>
              <a:rPr lang="en-US" sz="1900" dirty="0"/>
              <a:t>-30</a:t>
            </a:r>
            <a:r>
              <a:rPr lang="en-US" sz="1900" baseline="30000" dirty="0"/>
              <a:t>th</a:t>
            </a:r>
            <a:r>
              <a:rPr lang="en-US" sz="1900" dirty="0"/>
              <a:t>: Welcome Weekend</a:t>
            </a:r>
          </a:p>
          <a:p>
            <a:r>
              <a:rPr lang="en-US" sz="1900" dirty="0">
                <a:solidFill>
                  <a:srgbClr val="0070C0"/>
                </a:solidFill>
              </a:rPr>
              <a:t>May 5</a:t>
            </a:r>
            <a:r>
              <a:rPr lang="en-US" sz="1900" baseline="30000" dirty="0">
                <a:solidFill>
                  <a:srgbClr val="0070C0"/>
                </a:solidFill>
              </a:rPr>
              <a:t>th</a:t>
            </a:r>
            <a:r>
              <a:rPr lang="en-US" sz="1900" dirty="0">
                <a:solidFill>
                  <a:srgbClr val="0070C0"/>
                </a:solidFill>
              </a:rPr>
              <a:t>-7</a:t>
            </a:r>
            <a:r>
              <a:rPr lang="en-US" sz="1900" baseline="30000" dirty="0">
                <a:solidFill>
                  <a:srgbClr val="0070C0"/>
                </a:solidFill>
              </a:rPr>
              <a:t>th</a:t>
            </a:r>
            <a:r>
              <a:rPr lang="en-US" sz="1900" dirty="0">
                <a:solidFill>
                  <a:srgbClr val="0070C0"/>
                </a:solidFill>
              </a:rPr>
              <a:t>: Cinco de Mayo Weekend</a:t>
            </a:r>
          </a:p>
          <a:p>
            <a:r>
              <a:rPr lang="en-US" sz="1900" dirty="0"/>
              <a:t>May 12</a:t>
            </a:r>
            <a:r>
              <a:rPr lang="en-US" sz="1900" baseline="30000" dirty="0"/>
              <a:t>th</a:t>
            </a:r>
            <a:r>
              <a:rPr lang="en-US" sz="1900" dirty="0"/>
              <a:t>-14</a:t>
            </a:r>
            <a:r>
              <a:rPr lang="en-US" sz="1900" baseline="30000" dirty="0"/>
              <a:t>th</a:t>
            </a:r>
            <a:r>
              <a:rPr lang="en-US" sz="1900" dirty="0"/>
              <a:t>: Mother’s Day Weekend</a:t>
            </a:r>
          </a:p>
          <a:p>
            <a:r>
              <a:rPr lang="en-US" sz="1900" dirty="0"/>
              <a:t>May 19</a:t>
            </a:r>
            <a:r>
              <a:rPr lang="en-US" sz="1900" baseline="30000" dirty="0"/>
              <a:t>th</a:t>
            </a:r>
            <a:r>
              <a:rPr lang="en-US" sz="1900" dirty="0"/>
              <a:t>-21</a:t>
            </a:r>
            <a:r>
              <a:rPr lang="en-US" sz="1900" baseline="30000" dirty="0"/>
              <a:t>st</a:t>
            </a:r>
            <a:r>
              <a:rPr lang="en-US" sz="1900" dirty="0"/>
              <a:t>: Hero’s Weekend</a:t>
            </a:r>
          </a:p>
          <a:p>
            <a:r>
              <a:rPr lang="en-US" sz="1900" dirty="0"/>
              <a:t>May 26</a:t>
            </a:r>
            <a:r>
              <a:rPr lang="en-US" sz="1900" baseline="30000" dirty="0"/>
              <a:t>th</a:t>
            </a:r>
            <a:r>
              <a:rPr lang="en-US" sz="1900" dirty="0"/>
              <a:t>-29</a:t>
            </a:r>
            <a:r>
              <a:rPr lang="en-US" sz="1900" baseline="30000" dirty="0"/>
              <a:t>th</a:t>
            </a:r>
            <a:r>
              <a:rPr lang="en-US" sz="1900" dirty="0"/>
              <a:t>: Memorial Day Weekend</a:t>
            </a:r>
          </a:p>
          <a:p>
            <a:r>
              <a:rPr lang="en-US" sz="1900" dirty="0"/>
              <a:t>May 30</a:t>
            </a:r>
            <a:r>
              <a:rPr lang="en-US" sz="1900" baseline="30000" dirty="0"/>
              <a:t>th</a:t>
            </a:r>
            <a:r>
              <a:rPr lang="en-US" sz="1900" dirty="0"/>
              <a:t>-June 4</a:t>
            </a:r>
            <a:r>
              <a:rPr lang="en-US" sz="1900" baseline="30000" dirty="0"/>
              <a:t>th</a:t>
            </a:r>
            <a:r>
              <a:rPr lang="en-US" sz="1900" dirty="0"/>
              <a:t>: 70’s Week</a:t>
            </a:r>
          </a:p>
          <a:p>
            <a:r>
              <a:rPr lang="en-US" sz="1900" dirty="0"/>
              <a:t>June 5</a:t>
            </a:r>
            <a:r>
              <a:rPr lang="en-US" sz="1900" baseline="30000" dirty="0"/>
              <a:t>th</a:t>
            </a:r>
            <a:r>
              <a:rPr lang="en-US" sz="1900" dirty="0"/>
              <a:t>-June 11</a:t>
            </a:r>
            <a:r>
              <a:rPr lang="en-US" sz="1900" baseline="30000" dirty="0"/>
              <a:t>th</a:t>
            </a:r>
            <a:r>
              <a:rPr lang="en-US" sz="1900" dirty="0"/>
              <a:t>: 80’s Week</a:t>
            </a:r>
          </a:p>
          <a:p>
            <a:r>
              <a:rPr lang="en-US" sz="1900" dirty="0"/>
              <a:t>June 12</a:t>
            </a:r>
            <a:r>
              <a:rPr lang="en-US" sz="1900" baseline="30000" dirty="0"/>
              <a:t>th</a:t>
            </a:r>
            <a:r>
              <a:rPr lang="en-US" sz="1900" dirty="0"/>
              <a:t>-18</a:t>
            </a:r>
            <a:r>
              <a:rPr lang="en-US" sz="1900" baseline="30000" dirty="0"/>
              <a:t>th</a:t>
            </a:r>
            <a:r>
              <a:rPr lang="en-US" sz="1900" dirty="0"/>
              <a:t>: Family Fun Week</a:t>
            </a:r>
          </a:p>
          <a:p>
            <a:r>
              <a:rPr lang="en-US" sz="1900" dirty="0"/>
              <a:t>June 19</a:t>
            </a:r>
            <a:r>
              <a:rPr lang="en-US" sz="1900" baseline="30000" dirty="0"/>
              <a:t>th</a:t>
            </a:r>
            <a:r>
              <a:rPr lang="en-US" sz="1900" dirty="0"/>
              <a:t>-25</a:t>
            </a:r>
            <a:r>
              <a:rPr lang="en-US" sz="1900" baseline="30000" dirty="0"/>
              <a:t>th</a:t>
            </a:r>
            <a:r>
              <a:rPr lang="en-US" sz="1900" dirty="0"/>
              <a:t>: Wild West Week</a:t>
            </a:r>
          </a:p>
          <a:p>
            <a:r>
              <a:rPr lang="en-US" sz="1900" dirty="0"/>
              <a:t>June 26</a:t>
            </a:r>
            <a:r>
              <a:rPr lang="en-US" sz="1900" baseline="30000" dirty="0"/>
              <a:t>th</a:t>
            </a:r>
            <a:r>
              <a:rPr lang="en-US" sz="1900" dirty="0"/>
              <a:t>-July 2</a:t>
            </a:r>
            <a:r>
              <a:rPr lang="en-US" sz="1900" baseline="30000" dirty="0"/>
              <a:t>nd</a:t>
            </a:r>
            <a:r>
              <a:rPr lang="en-US" sz="1900" dirty="0"/>
              <a:t>: America Week</a:t>
            </a:r>
          </a:p>
          <a:p>
            <a:r>
              <a:rPr lang="en-US" sz="1900" dirty="0"/>
              <a:t>July 3</a:t>
            </a:r>
            <a:r>
              <a:rPr lang="en-US" sz="1900" baseline="30000" dirty="0"/>
              <a:t>rd</a:t>
            </a:r>
            <a:r>
              <a:rPr lang="en-US" sz="1900" dirty="0"/>
              <a:t>-9</a:t>
            </a:r>
            <a:r>
              <a:rPr lang="en-US" sz="1900" baseline="30000" dirty="0"/>
              <a:t>th</a:t>
            </a:r>
            <a:r>
              <a:rPr lang="en-US" sz="1900" dirty="0"/>
              <a:t>: Death by Chocolate Week</a:t>
            </a:r>
          </a:p>
          <a:p>
            <a:r>
              <a:rPr lang="en-US" sz="1900" dirty="0"/>
              <a:t>July 10</a:t>
            </a:r>
            <a:r>
              <a:rPr lang="en-US" sz="1900" baseline="30000" dirty="0"/>
              <a:t>th</a:t>
            </a:r>
            <a:r>
              <a:rPr lang="en-US" sz="1900" dirty="0"/>
              <a:t>-16</a:t>
            </a:r>
            <a:r>
              <a:rPr lang="en-US" sz="1900" baseline="30000" dirty="0"/>
              <a:t>th</a:t>
            </a:r>
            <a:r>
              <a:rPr lang="en-US" sz="1900" dirty="0"/>
              <a:t>: Christmas in July Week</a:t>
            </a:r>
          </a:p>
          <a:p>
            <a:endParaRPr lang="en-US" sz="1900" dirty="0"/>
          </a:p>
          <a:p>
            <a:r>
              <a:rPr lang="en-US" sz="1900" dirty="0"/>
              <a:t>July 17</a:t>
            </a:r>
            <a:r>
              <a:rPr lang="en-US" sz="1900" baseline="30000" dirty="0"/>
              <a:t>th</a:t>
            </a:r>
            <a:r>
              <a:rPr lang="en-US" sz="1900" dirty="0"/>
              <a:t>-23</a:t>
            </a:r>
            <a:r>
              <a:rPr lang="en-US" sz="1900" baseline="30000" dirty="0"/>
              <a:t>rd</a:t>
            </a:r>
            <a:r>
              <a:rPr lang="en-US" sz="1900" dirty="0"/>
              <a:t>: Morey’s Birthday Week</a:t>
            </a:r>
          </a:p>
          <a:p>
            <a:r>
              <a:rPr lang="en-US" sz="1900" dirty="0"/>
              <a:t>July 24</a:t>
            </a:r>
            <a:r>
              <a:rPr lang="en-US" sz="1900" baseline="30000" dirty="0"/>
              <a:t>th</a:t>
            </a:r>
            <a:r>
              <a:rPr lang="en-US" sz="1900" dirty="0"/>
              <a:t>-30</a:t>
            </a:r>
            <a:r>
              <a:rPr lang="en-US" sz="1900" baseline="30000" dirty="0"/>
              <a:t>th</a:t>
            </a:r>
            <a:r>
              <a:rPr lang="en-US" sz="1900" dirty="0"/>
              <a:t>: Carnival Week</a:t>
            </a:r>
          </a:p>
          <a:p>
            <a:r>
              <a:rPr lang="en-US" sz="1900" dirty="0"/>
              <a:t>July 31</a:t>
            </a:r>
            <a:r>
              <a:rPr lang="en-US" sz="1900" baseline="30000" dirty="0"/>
              <a:t>st</a:t>
            </a:r>
            <a:r>
              <a:rPr lang="en-US" sz="1900" dirty="0"/>
              <a:t>-Aug 6</a:t>
            </a:r>
            <a:r>
              <a:rPr lang="en-US" sz="1900" baseline="30000" dirty="0"/>
              <a:t>th</a:t>
            </a:r>
            <a:r>
              <a:rPr lang="en-US" sz="1900" dirty="0"/>
              <a:t>: Hawaiian Luau Week</a:t>
            </a:r>
          </a:p>
          <a:p>
            <a:r>
              <a:rPr lang="en-US" sz="1900" dirty="0"/>
              <a:t>August 7</a:t>
            </a:r>
            <a:r>
              <a:rPr lang="en-US" sz="1900" baseline="30000" dirty="0"/>
              <a:t>th</a:t>
            </a:r>
            <a:r>
              <a:rPr lang="en-US" sz="1900" dirty="0"/>
              <a:t>-13</a:t>
            </a:r>
            <a:r>
              <a:rPr lang="en-US" sz="1900" baseline="30000" dirty="0"/>
              <a:t>th</a:t>
            </a:r>
            <a:r>
              <a:rPr lang="en-US" sz="1900" dirty="0"/>
              <a:t>: Game Show Week</a:t>
            </a:r>
          </a:p>
          <a:p>
            <a:r>
              <a:rPr lang="en-US" sz="1900" dirty="0"/>
              <a:t>August 14</a:t>
            </a:r>
            <a:r>
              <a:rPr lang="en-US" sz="1900" baseline="30000" dirty="0"/>
              <a:t>th</a:t>
            </a:r>
            <a:r>
              <a:rPr lang="en-US" sz="1900" dirty="0"/>
              <a:t>-20</a:t>
            </a:r>
            <a:r>
              <a:rPr lang="en-US" sz="1900" baseline="30000" dirty="0"/>
              <a:t>th</a:t>
            </a:r>
            <a:r>
              <a:rPr lang="en-US" sz="1900" dirty="0"/>
              <a:t>: Prince and Princess Week</a:t>
            </a:r>
          </a:p>
          <a:p>
            <a:r>
              <a:rPr lang="en-US" sz="1900" dirty="0"/>
              <a:t>August 21</a:t>
            </a:r>
            <a:r>
              <a:rPr lang="en-US" sz="1900" baseline="30000" dirty="0"/>
              <a:t>st</a:t>
            </a:r>
            <a:r>
              <a:rPr lang="en-US" sz="1900" dirty="0"/>
              <a:t>-27</a:t>
            </a:r>
            <a:r>
              <a:rPr lang="en-US" sz="1900" baseline="30000" dirty="0"/>
              <a:t>th</a:t>
            </a:r>
            <a:r>
              <a:rPr lang="en-US" sz="1900" dirty="0"/>
              <a:t>: Pirates and Mermaid Week</a:t>
            </a:r>
          </a:p>
          <a:p>
            <a:r>
              <a:rPr lang="en-US" sz="1900" dirty="0"/>
              <a:t>August 28</a:t>
            </a:r>
            <a:r>
              <a:rPr lang="en-US" sz="1900" baseline="30000" dirty="0"/>
              <a:t>th</a:t>
            </a:r>
            <a:r>
              <a:rPr lang="en-US" sz="1900" dirty="0"/>
              <a:t>-September 4</a:t>
            </a:r>
            <a:r>
              <a:rPr lang="en-US" sz="1900" baseline="30000" dirty="0"/>
              <a:t>th</a:t>
            </a:r>
            <a:r>
              <a:rPr lang="en-US" sz="1900" dirty="0"/>
              <a:t>: End of Summer Bash/Labor Day</a:t>
            </a:r>
          </a:p>
          <a:p>
            <a:r>
              <a:rPr lang="en-US" sz="1900" dirty="0"/>
              <a:t>September 8</a:t>
            </a:r>
            <a:r>
              <a:rPr lang="en-US" sz="1900" baseline="30000" dirty="0"/>
              <a:t>th</a:t>
            </a:r>
            <a:r>
              <a:rPr lang="en-US" sz="1900" dirty="0"/>
              <a:t>-10</a:t>
            </a:r>
            <a:r>
              <a:rPr lang="en-US" sz="1900" baseline="30000" dirty="0"/>
              <a:t>th</a:t>
            </a:r>
            <a:r>
              <a:rPr lang="en-US" sz="1900" dirty="0"/>
              <a:t>: Back 2 School Weekend</a:t>
            </a:r>
          </a:p>
          <a:p>
            <a:r>
              <a:rPr lang="en-US" sz="1900" dirty="0">
                <a:solidFill>
                  <a:srgbClr val="0070C0"/>
                </a:solidFill>
              </a:rPr>
              <a:t>September 15</a:t>
            </a:r>
            <a:r>
              <a:rPr lang="en-US" sz="1900" baseline="30000" dirty="0">
                <a:solidFill>
                  <a:srgbClr val="0070C0"/>
                </a:solidFill>
              </a:rPr>
              <a:t>th</a:t>
            </a:r>
            <a:r>
              <a:rPr lang="en-US" sz="1900" dirty="0">
                <a:solidFill>
                  <a:srgbClr val="0070C0"/>
                </a:solidFill>
              </a:rPr>
              <a:t>-17</a:t>
            </a:r>
            <a:r>
              <a:rPr lang="en-US" sz="1900" baseline="30000" dirty="0">
                <a:solidFill>
                  <a:srgbClr val="0070C0"/>
                </a:solidFill>
              </a:rPr>
              <a:t>th</a:t>
            </a:r>
            <a:r>
              <a:rPr lang="en-US" sz="1900" dirty="0">
                <a:solidFill>
                  <a:srgbClr val="0070C0"/>
                </a:solidFill>
              </a:rPr>
              <a:t>: Morey’s Mystery Weekend</a:t>
            </a:r>
          </a:p>
          <a:p>
            <a:r>
              <a:rPr lang="en-US" sz="1900" dirty="0"/>
              <a:t>September 22</a:t>
            </a:r>
            <a:r>
              <a:rPr lang="en-US" sz="1900" baseline="30000" dirty="0"/>
              <a:t>nd</a:t>
            </a:r>
            <a:r>
              <a:rPr lang="en-US" sz="1900" dirty="0"/>
              <a:t>-24</a:t>
            </a:r>
            <a:r>
              <a:rPr lang="en-US" sz="1900" baseline="30000" dirty="0"/>
              <a:t>th</a:t>
            </a:r>
            <a:r>
              <a:rPr lang="en-US" sz="1900" dirty="0"/>
              <a:t>: Fall Fun Weekend</a:t>
            </a:r>
          </a:p>
          <a:p>
            <a:r>
              <a:rPr lang="en-US" sz="1900" dirty="0"/>
              <a:t>September 29</a:t>
            </a:r>
            <a:r>
              <a:rPr lang="en-US" sz="1900" baseline="30000" dirty="0"/>
              <a:t>th</a:t>
            </a:r>
            <a:r>
              <a:rPr lang="en-US" sz="1900" dirty="0"/>
              <a:t>-October 1</a:t>
            </a:r>
            <a:r>
              <a:rPr lang="en-US" sz="1900" baseline="30000" dirty="0"/>
              <a:t>st</a:t>
            </a:r>
            <a:r>
              <a:rPr lang="en-US" sz="1900" dirty="0"/>
              <a:t>: Halloween Weekend 1</a:t>
            </a:r>
          </a:p>
          <a:p>
            <a:r>
              <a:rPr lang="en-US" sz="1900" dirty="0"/>
              <a:t>October 6</a:t>
            </a:r>
            <a:r>
              <a:rPr lang="en-US" sz="1900" baseline="30000" dirty="0"/>
              <a:t>th</a:t>
            </a:r>
            <a:r>
              <a:rPr lang="en-US" sz="1900" dirty="0"/>
              <a:t>-8</a:t>
            </a:r>
            <a:r>
              <a:rPr lang="en-US" sz="1900" baseline="30000" dirty="0"/>
              <a:t>th</a:t>
            </a:r>
            <a:r>
              <a:rPr lang="en-US" sz="1900" dirty="0"/>
              <a:t>: Halloween Weekend 2</a:t>
            </a:r>
          </a:p>
          <a:p>
            <a:r>
              <a:rPr lang="en-US" sz="1900" dirty="0"/>
              <a:t>October 13</a:t>
            </a:r>
            <a:r>
              <a:rPr lang="en-US" sz="1900" baseline="30000" dirty="0"/>
              <a:t>th</a:t>
            </a:r>
            <a:r>
              <a:rPr lang="en-US" sz="1900" dirty="0"/>
              <a:t>-15</a:t>
            </a:r>
            <a:r>
              <a:rPr lang="en-US" sz="1900" baseline="30000" dirty="0"/>
              <a:t>th</a:t>
            </a:r>
            <a:r>
              <a:rPr lang="en-US" sz="1900" dirty="0"/>
              <a:t>: Halloween Weekend 3</a:t>
            </a:r>
          </a:p>
          <a:p>
            <a:endParaRPr lang="en-US" dirty="0"/>
          </a:p>
        </p:txBody>
      </p:sp>
    </p:spTree>
    <p:extLst>
      <p:ext uri="{BB962C8B-B14F-4D97-AF65-F5344CB8AC3E}">
        <p14:creationId xmlns:p14="http://schemas.microsoft.com/office/powerpoint/2010/main" val="73768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537307"/>
            <a:ext cx="8596668" cy="849923"/>
          </a:xfrm>
        </p:spPr>
        <p:txBody>
          <a:bodyPr/>
          <a:lstStyle/>
          <a:p>
            <a:r>
              <a:rPr lang="en-US" dirty="0"/>
              <a:t>Week Long Themes vs Weekend Only</a:t>
            </a:r>
          </a:p>
        </p:txBody>
      </p:sp>
      <p:sp>
        <p:nvSpPr>
          <p:cNvPr id="3" name="Content Placeholder 2"/>
          <p:cNvSpPr>
            <a:spLocks noGrp="1"/>
          </p:cNvSpPr>
          <p:nvPr>
            <p:ph idx="1"/>
          </p:nvPr>
        </p:nvSpPr>
        <p:spPr>
          <a:xfrm>
            <a:off x="677335" y="1539631"/>
            <a:ext cx="8596668" cy="4501732"/>
          </a:xfrm>
        </p:spPr>
        <p:txBody>
          <a:bodyPr/>
          <a:lstStyle/>
          <a:p>
            <a:r>
              <a:rPr lang="en-US" sz="2000" dirty="0"/>
              <a:t>Started week long themes/activities 7 days a week in 2015 </a:t>
            </a:r>
            <a:br>
              <a:rPr lang="en-US" sz="2000" dirty="0"/>
            </a:br>
            <a:r>
              <a:rPr lang="en-US" sz="2000" dirty="0"/>
              <a:t>(Between Memorial Day and Labor Day) </a:t>
            </a:r>
          </a:p>
          <a:p>
            <a:pPr lvl="1"/>
            <a:r>
              <a:rPr lang="en-US" sz="1800" dirty="0"/>
              <a:t>Increased weekday (Sunday-Thursday) occupancy </a:t>
            </a:r>
            <a:r>
              <a:rPr lang="en-US" sz="1800" u="sng" dirty="0"/>
              <a:t>by </a:t>
            </a:r>
            <a:r>
              <a:rPr lang="en-US" sz="1800" b="1" u="sng" dirty="0"/>
              <a:t>23%</a:t>
            </a:r>
            <a:endParaRPr lang="en-US" sz="1800" u="sng" dirty="0"/>
          </a:p>
          <a:p>
            <a:r>
              <a:rPr lang="en-US" sz="2000" dirty="0"/>
              <a:t>Wednesday = Saturday</a:t>
            </a:r>
          </a:p>
          <a:p>
            <a:pPr lvl="1"/>
            <a:r>
              <a:rPr lang="en-US" sz="1800" dirty="0"/>
              <a:t>Good way to work out any kinks before Saturday!</a:t>
            </a:r>
          </a:p>
          <a:p>
            <a:r>
              <a:rPr lang="en-US" sz="2000" dirty="0"/>
              <a:t>Cost:</a:t>
            </a:r>
          </a:p>
          <a:p>
            <a:pPr lvl="1"/>
            <a:r>
              <a:rPr lang="en-US" sz="1800" dirty="0"/>
              <a:t>2015- hired staff specifically for activities… learned its not necessary. </a:t>
            </a:r>
          </a:p>
          <a:p>
            <a:pPr lvl="1"/>
            <a:r>
              <a:rPr lang="en-US" sz="1800" dirty="0"/>
              <a:t>2016- trained our Front Desk &amp; Grill Staff to do activities- so no extra staff is needed on week days for activities (minus our activity director)</a:t>
            </a:r>
          </a:p>
          <a:p>
            <a:pPr lvl="2"/>
            <a:r>
              <a:rPr lang="en-US" sz="1600" dirty="0"/>
              <a:t>Extra Benefit: Increase Staff Morale!</a:t>
            </a:r>
          </a:p>
          <a:p>
            <a:endParaRPr lang="en-US" dirty="0"/>
          </a:p>
        </p:txBody>
      </p:sp>
    </p:spTree>
    <p:extLst>
      <p:ext uri="{BB962C8B-B14F-4D97-AF65-F5344CB8AC3E}">
        <p14:creationId xmlns:p14="http://schemas.microsoft.com/office/powerpoint/2010/main" val="260661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66700"/>
            <a:ext cx="8596668" cy="770792"/>
          </a:xfrm>
        </p:spPr>
        <p:txBody>
          <a:bodyPr/>
          <a:lstStyle/>
          <a:p>
            <a:r>
              <a:rPr lang="en-US" dirty="0"/>
              <a:t>Best of the Best </a:t>
            </a:r>
          </a:p>
        </p:txBody>
      </p:sp>
      <p:sp>
        <p:nvSpPr>
          <p:cNvPr id="3" name="Content Placeholder 2"/>
          <p:cNvSpPr>
            <a:spLocks noGrp="1"/>
          </p:cNvSpPr>
          <p:nvPr>
            <p:ph idx="1"/>
          </p:nvPr>
        </p:nvSpPr>
        <p:spPr>
          <a:xfrm>
            <a:off x="395981" y="879231"/>
            <a:ext cx="9284914" cy="5635869"/>
          </a:xfrm>
        </p:spPr>
        <p:txBody>
          <a:bodyPr/>
          <a:lstStyle/>
          <a:p>
            <a:r>
              <a:rPr lang="en-US" b="1" dirty="0"/>
              <a:t>Most Popular (Customers always ask for it): </a:t>
            </a:r>
            <a:r>
              <a:rPr lang="en-US" dirty="0"/>
              <a:t>Game Shows</a:t>
            </a:r>
          </a:p>
          <a:p>
            <a:pPr lvl="1"/>
            <a:r>
              <a:rPr lang="en-US" dirty="0"/>
              <a:t>Deal or No Deal</a:t>
            </a:r>
          </a:p>
          <a:p>
            <a:pPr lvl="1"/>
            <a:r>
              <a:rPr lang="en-US" dirty="0"/>
              <a:t>Let’s Make A Deal</a:t>
            </a:r>
          </a:p>
          <a:p>
            <a:pPr lvl="1"/>
            <a:r>
              <a:rPr lang="en-US" dirty="0"/>
              <a:t>Newlywed Game</a:t>
            </a:r>
          </a:p>
          <a:p>
            <a:pPr lvl="1"/>
            <a:r>
              <a:rPr lang="en-US" dirty="0"/>
              <a:t>Minute to Win it</a:t>
            </a:r>
          </a:p>
          <a:p>
            <a:r>
              <a:rPr lang="en-US" b="1" dirty="0"/>
              <a:t>Most Participation: </a:t>
            </a:r>
            <a:r>
              <a:rPr lang="en-US" dirty="0"/>
              <a:t>Candy Bar BINGO </a:t>
            </a:r>
            <a:endParaRPr lang="en-US" b="1" dirty="0"/>
          </a:p>
          <a:p>
            <a:r>
              <a:rPr lang="en-US" b="1" dirty="0"/>
              <a:t>Most $$: </a:t>
            </a:r>
            <a:r>
              <a:rPr lang="en-US" dirty="0"/>
              <a:t>Tye Dye</a:t>
            </a:r>
          </a:p>
          <a:p>
            <a:r>
              <a:rPr lang="en-US" b="1" dirty="0"/>
              <a:t>Newest Success: </a:t>
            </a:r>
            <a:r>
              <a:rPr lang="en-US" dirty="0"/>
              <a:t>CLUE, Beer BINGO, &amp; Foam Fun</a:t>
            </a:r>
          </a:p>
          <a:p>
            <a:endParaRPr lang="en-US" dirty="0"/>
          </a:p>
          <a:p>
            <a:r>
              <a:rPr lang="en-US" dirty="0"/>
              <a:t>Always Winners:</a:t>
            </a:r>
          </a:p>
          <a:p>
            <a:pPr lvl="1"/>
            <a:r>
              <a:rPr lang="en-US" dirty="0"/>
              <a:t>Scavenger Hunts: Picture, Clues, Themed, Selfie, Night time</a:t>
            </a:r>
          </a:p>
          <a:p>
            <a:pPr lvl="1"/>
            <a:r>
              <a:rPr lang="en-US" dirty="0"/>
              <a:t>Relay Races (themed)- Example: Hero’s Weekend</a:t>
            </a:r>
          </a:p>
          <a:p>
            <a:pPr lvl="1"/>
            <a:r>
              <a:rPr lang="en-US" dirty="0"/>
              <a:t>Gagaball Tournaments</a:t>
            </a:r>
          </a:p>
          <a:p>
            <a:pPr lvl="1"/>
            <a:r>
              <a:rPr lang="en-US" dirty="0"/>
              <a:t>Family Olympics</a:t>
            </a:r>
          </a:p>
          <a:p>
            <a:pPr lvl="1"/>
            <a:endParaRPr lang="en-US" dirty="0"/>
          </a:p>
          <a:p>
            <a:endParaRPr lang="en-US" dirty="0"/>
          </a:p>
        </p:txBody>
      </p:sp>
      <p:sp>
        <p:nvSpPr>
          <p:cNvPr id="4" name="Rectangle 3"/>
          <p:cNvSpPr/>
          <p:nvPr/>
        </p:nvSpPr>
        <p:spPr>
          <a:xfrm>
            <a:off x="4569637" y="1235896"/>
            <a:ext cx="5438429" cy="1754326"/>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What are your best activities?</a:t>
            </a:r>
          </a:p>
        </p:txBody>
      </p:sp>
    </p:spTree>
    <p:extLst>
      <p:ext uri="{BB962C8B-B14F-4D97-AF65-F5344CB8AC3E}">
        <p14:creationId xmlns:p14="http://schemas.microsoft.com/office/powerpoint/2010/main" val="251242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fltVal val="0"/>
                                          </p:val>
                                        </p:tav>
                                        <p:tav tm="100000">
                                          <p:val>
                                            <p:strVal val="#ppt_w"/>
                                          </p:val>
                                        </p:tav>
                                      </p:tavLst>
                                    </p:anim>
                                    <p:anim calcmode="lin" valueType="num">
                                      <p:cBhvr>
                                        <p:cTn id="48" dur="1000" fill="hold"/>
                                        <p:tgtEl>
                                          <p:spTgt spid="4"/>
                                        </p:tgtEl>
                                        <p:attrNameLst>
                                          <p:attrName>ppt_h</p:attrName>
                                        </p:attrNameLst>
                                      </p:cBhvr>
                                      <p:tavLst>
                                        <p:tav tm="0">
                                          <p:val>
                                            <p:fltVal val="0"/>
                                          </p:val>
                                        </p:tav>
                                        <p:tav tm="100000">
                                          <p:val>
                                            <p:strVal val="#ppt_h"/>
                                          </p:val>
                                        </p:tav>
                                      </p:tavLst>
                                    </p:anim>
                                    <p:anim calcmode="lin" valueType="num">
                                      <p:cBhvr>
                                        <p:cTn id="49" dur="1000" fill="hold"/>
                                        <p:tgtEl>
                                          <p:spTgt spid="4"/>
                                        </p:tgtEl>
                                        <p:attrNameLst>
                                          <p:attrName>style.rotation</p:attrName>
                                        </p:attrNameLst>
                                      </p:cBhvr>
                                      <p:tavLst>
                                        <p:tav tm="0">
                                          <p:val>
                                            <p:fltVal val="90"/>
                                          </p:val>
                                        </p:tav>
                                        <p:tav tm="100000">
                                          <p:val>
                                            <p:fltVal val="0"/>
                                          </p:val>
                                        </p:tav>
                                      </p:tavLst>
                                    </p:anim>
                                    <p:animEffect transition="in" filter="fade">
                                      <p:cBhvr>
                                        <p:cTn id="5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94" y="199191"/>
            <a:ext cx="8596668" cy="1190285"/>
          </a:xfrm>
        </p:spPr>
        <p:txBody>
          <a:bodyPr>
            <a:normAutofit/>
          </a:bodyPr>
          <a:lstStyle/>
          <a:p>
            <a:r>
              <a:rPr lang="en-US" dirty="0"/>
              <a:t>Keep your Campers Updated in Season:</a:t>
            </a:r>
          </a:p>
        </p:txBody>
      </p:sp>
      <p:sp>
        <p:nvSpPr>
          <p:cNvPr id="3" name="Content Placeholder 2"/>
          <p:cNvSpPr>
            <a:spLocks noGrp="1"/>
          </p:cNvSpPr>
          <p:nvPr>
            <p:ph idx="1"/>
          </p:nvPr>
        </p:nvSpPr>
        <p:spPr>
          <a:xfrm>
            <a:off x="677335" y="1389476"/>
            <a:ext cx="8596668" cy="5154395"/>
          </a:xfrm>
        </p:spPr>
        <p:txBody>
          <a:bodyPr/>
          <a:lstStyle/>
          <a:p>
            <a:r>
              <a:rPr lang="en-US" dirty="0"/>
              <a:t>How do your campers know about activities?</a:t>
            </a:r>
          </a:p>
          <a:p>
            <a:pPr lvl="1"/>
            <a:r>
              <a:rPr lang="en-US" dirty="0"/>
              <a:t>Activity Schedules - Handed out at Check in &amp; Available at Front Desk</a:t>
            </a:r>
          </a:p>
          <a:p>
            <a:pPr lvl="1"/>
            <a:r>
              <a:rPr lang="en-US" dirty="0"/>
              <a:t>Activity Boards around Park</a:t>
            </a:r>
          </a:p>
          <a:p>
            <a:pPr lvl="1"/>
            <a:r>
              <a:rPr lang="en-US" dirty="0"/>
              <a:t>Activities on your website &amp; social media</a:t>
            </a:r>
          </a:p>
          <a:p>
            <a:r>
              <a:rPr lang="en-US" dirty="0"/>
              <a:t>What happens when the weather cancels an activity?</a:t>
            </a:r>
          </a:p>
          <a:p>
            <a:endParaRPr lang="en-US" dirty="0"/>
          </a:p>
          <a:p>
            <a:r>
              <a:rPr lang="en-US" dirty="0"/>
              <a:t>Social Media</a:t>
            </a:r>
          </a:p>
          <a:p>
            <a:r>
              <a:rPr lang="en-US" dirty="0"/>
              <a:t>Text Alerts</a:t>
            </a:r>
          </a:p>
          <a:p>
            <a:r>
              <a:rPr lang="en-US" dirty="0"/>
              <a:t>CampersAPP</a:t>
            </a:r>
          </a:p>
          <a:p>
            <a:pPr lvl="1"/>
            <a:endParaRPr lang="en-US" dirty="0"/>
          </a:p>
          <a:p>
            <a:endParaRPr lang="en-US" dirty="0"/>
          </a:p>
        </p:txBody>
      </p:sp>
      <p:pic>
        <p:nvPicPr>
          <p:cNvPr id="4" name="Picture 3"/>
          <p:cNvPicPr>
            <a:picLocks noChangeAspect="1"/>
          </p:cNvPicPr>
          <p:nvPr/>
        </p:nvPicPr>
        <p:blipFill>
          <a:blip r:embed="rId3"/>
          <a:stretch>
            <a:fillRect/>
          </a:stretch>
        </p:blipFill>
        <p:spPr>
          <a:xfrm>
            <a:off x="7970789" y="1676399"/>
            <a:ext cx="3653830" cy="5095875"/>
          </a:xfrm>
          <a:prstGeom prst="rect">
            <a:avLst/>
          </a:prstGeom>
        </p:spPr>
      </p:pic>
    </p:spTree>
    <p:extLst>
      <p:ext uri="{BB962C8B-B14F-4D97-AF65-F5344CB8AC3E}">
        <p14:creationId xmlns:p14="http://schemas.microsoft.com/office/powerpoint/2010/main" val="141692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5" y="1433384"/>
            <a:ext cx="8596668" cy="4607979"/>
          </a:xfrm>
        </p:spPr>
        <p:txBody>
          <a:bodyPr/>
          <a:lstStyle/>
          <a:p>
            <a:r>
              <a:rPr lang="en-US" dirty="0"/>
              <a:t>Newsletter</a:t>
            </a:r>
          </a:p>
          <a:p>
            <a:pPr lvl="1"/>
            <a:r>
              <a:rPr lang="en-US" dirty="0"/>
              <a:t>Monthly Moosletter- started Jan 2015</a:t>
            </a:r>
          </a:p>
          <a:p>
            <a:pPr lvl="2"/>
            <a:r>
              <a:rPr lang="en-US" dirty="0"/>
              <a:t>Over 300 subscribers we email it to</a:t>
            </a:r>
          </a:p>
          <a:p>
            <a:pPr lvl="2"/>
            <a:r>
              <a:rPr lang="en-US" dirty="0"/>
              <a:t>Plus we post it on website</a:t>
            </a:r>
          </a:p>
          <a:p>
            <a:pPr lvl="2"/>
            <a:r>
              <a:rPr lang="en-US" dirty="0"/>
              <a:t>February Moosletter Stats:</a:t>
            </a:r>
          </a:p>
          <a:p>
            <a:pPr lvl="3"/>
            <a:r>
              <a:rPr lang="en-US" dirty="0"/>
              <a:t>Sent to 330 people</a:t>
            </a:r>
          </a:p>
          <a:p>
            <a:pPr lvl="3"/>
            <a:r>
              <a:rPr lang="en-US" dirty="0"/>
              <a:t>Viewed 368 times</a:t>
            </a:r>
          </a:p>
          <a:p>
            <a:pPr lvl="3"/>
            <a:r>
              <a:rPr lang="en-US" dirty="0"/>
              <a:t>Clicked “Book Now” or “Website” button  34 times</a:t>
            </a:r>
          </a:p>
          <a:p>
            <a:r>
              <a:rPr lang="en-US" dirty="0"/>
              <a:t>Social Media</a:t>
            </a:r>
          </a:p>
          <a:p>
            <a:pPr lvl="1"/>
            <a:r>
              <a:rPr lang="en-US" dirty="0"/>
              <a:t>Instagram</a:t>
            </a:r>
          </a:p>
          <a:p>
            <a:pPr lvl="1"/>
            <a:r>
              <a:rPr lang="en-US" dirty="0"/>
              <a:t>Twitter</a:t>
            </a:r>
          </a:p>
          <a:p>
            <a:pPr lvl="1"/>
            <a:r>
              <a:rPr lang="en-US" dirty="0"/>
              <a:t>Facebook</a:t>
            </a:r>
          </a:p>
          <a:p>
            <a:endParaRPr lang="en-US" dirty="0"/>
          </a:p>
        </p:txBody>
      </p:sp>
      <p:sp>
        <p:nvSpPr>
          <p:cNvPr id="4" name="Title 1"/>
          <p:cNvSpPr>
            <a:spLocks noGrp="1"/>
          </p:cNvSpPr>
          <p:nvPr>
            <p:ph type="title"/>
          </p:nvPr>
        </p:nvSpPr>
        <p:spPr>
          <a:xfrm>
            <a:off x="594956" y="403655"/>
            <a:ext cx="8596668" cy="1320800"/>
          </a:xfrm>
        </p:spPr>
        <p:txBody>
          <a:bodyPr>
            <a:normAutofit/>
          </a:bodyPr>
          <a:lstStyle/>
          <a:p>
            <a:r>
              <a:rPr lang="en-US" dirty="0"/>
              <a:t>Keep your Campers Updated Off-Season:</a:t>
            </a:r>
          </a:p>
        </p:txBody>
      </p:sp>
    </p:spTree>
    <p:extLst>
      <p:ext uri="{BB962C8B-B14F-4D97-AF65-F5344CB8AC3E}">
        <p14:creationId xmlns:p14="http://schemas.microsoft.com/office/powerpoint/2010/main" val="330313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540239"/>
            <a:ext cx="8596668" cy="641838"/>
          </a:xfrm>
        </p:spPr>
        <p:txBody>
          <a:bodyPr/>
          <a:lstStyle/>
          <a:p>
            <a:r>
              <a:rPr lang="en-US" dirty="0"/>
              <a:t>Using Social Media for Engagement </a:t>
            </a:r>
          </a:p>
        </p:txBody>
      </p:sp>
      <p:sp>
        <p:nvSpPr>
          <p:cNvPr id="3" name="Content Placeholder 2"/>
          <p:cNvSpPr>
            <a:spLocks noGrp="1"/>
          </p:cNvSpPr>
          <p:nvPr>
            <p:ph idx="1"/>
          </p:nvPr>
        </p:nvSpPr>
        <p:spPr>
          <a:xfrm>
            <a:off x="677335" y="1399402"/>
            <a:ext cx="8596668" cy="5337460"/>
          </a:xfrm>
        </p:spPr>
        <p:txBody>
          <a:bodyPr>
            <a:normAutofit/>
          </a:bodyPr>
          <a:lstStyle/>
          <a:p>
            <a:r>
              <a:rPr lang="en-US" dirty="0"/>
              <a:t>Instagram</a:t>
            </a:r>
          </a:p>
          <a:p>
            <a:pPr lvl="1"/>
            <a:r>
              <a:rPr lang="en-US" dirty="0"/>
              <a:t>Created July 2014</a:t>
            </a:r>
          </a:p>
          <a:p>
            <a:pPr lvl="1"/>
            <a:r>
              <a:rPr lang="en-US" dirty="0"/>
              <a:t>330 Followers</a:t>
            </a:r>
          </a:p>
          <a:p>
            <a:pPr lvl="1"/>
            <a:r>
              <a:rPr lang="en-US" dirty="0"/>
              <a:t>Week of February 27</a:t>
            </a:r>
            <a:r>
              <a:rPr lang="en-US" baseline="30000" dirty="0"/>
              <a:t>th</a:t>
            </a:r>
            <a:r>
              <a:rPr lang="en-US" dirty="0"/>
              <a:t>: 1,009 Impressions (# of times posts were seen)</a:t>
            </a:r>
          </a:p>
          <a:p>
            <a:r>
              <a:rPr lang="en-US" dirty="0"/>
              <a:t>Twitter</a:t>
            </a:r>
          </a:p>
          <a:p>
            <a:pPr lvl="1"/>
            <a:r>
              <a:rPr lang="en-US" dirty="0"/>
              <a:t>Created winter 2014</a:t>
            </a:r>
          </a:p>
          <a:p>
            <a:pPr lvl="1"/>
            <a:r>
              <a:rPr lang="en-US" dirty="0"/>
              <a:t>Morey the Moose’s Twitter Account</a:t>
            </a:r>
          </a:p>
          <a:p>
            <a:r>
              <a:rPr lang="en-US" dirty="0"/>
              <a:t>Facebook:</a:t>
            </a:r>
          </a:p>
          <a:p>
            <a:pPr lvl="1"/>
            <a:r>
              <a:rPr lang="en-US" dirty="0"/>
              <a:t>July 2014: 380 Facebook Likes</a:t>
            </a:r>
          </a:p>
          <a:p>
            <a:pPr lvl="1"/>
            <a:r>
              <a:rPr lang="en-US" dirty="0"/>
              <a:t>February 2017: 3,695 Facebook Likes</a:t>
            </a:r>
          </a:p>
        </p:txBody>
      </p:sp>
    </p:spTree>
    <p:extLst>
      <p:ext uri="{BB962C8B-B14F-4D97-AF65-F5344CB8AC3E}">
        <p14:creationId xmlns:p14="http://schemas.microsoft.com/office/powerpoint/2010/main" val="295633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40323"/>
            <a:ext cx="8596668" cy="788377"/>
          </a:xfrm>
        </p:spPr>
        <p:txBody>
          <a:bodyPr/>
          <a:lstStyle/>
          <a:p>
            <a:r>
              <a:rPr lang="en-US" dirty="0"/>
              <a:t>Facebook Insights</a:t>
            </a:r>
          </a:p>
        </p:txBody>
      </p:sp>
      <p:sp>
        <p:nvSpPr>
          <p:cNvPr id="3" name="Content Placeholder 2"/>
          <p:cNvSpPr>
            <a:spLocks noGrp="1"/>
          </p:cNvSpPr>
          <p:nvPr>
            <p:ph idx="1"/>
          </p:nvPr>
        </p:nvSpPr>
        <p:spPr>
          <a:xfrm>
            <a:off x="273538" y="1028700"/>
            <a:ext cx="9000465" cy="5683210"/>
          </a:xfrm>
        </p:spPr>
        <p:txBody>
          <a:bodyPr>
            <a:normAutofit/>
          </a:bodyPr>
          <a:lstStyle/>
          <a:p>
            <a:r>
              <a:rPr lang="en-US" dirty="0"/>
              <a:t>Action on Page</a:t>
            </a:r>
          </a:p>
          <a:p>
            <a:pPr lvl="1"/>
            <a:r>
              <a:rPr lang="en-US" dirty="0"/>
              <a:t>Action Button- You customize</a:t>
            </a:r>
          </a:p>
          <a:p>
            <a:pPr lvl="1"/>
            <a:r>
              <a:rPr lang="en-US" dirty="0"/>
              <a:t>“Book Now”</a:t>
            </a:r>
          </a:p>
          <a:p>
            <a:r>
              <a:rPr lang="en-US" dirty="0"/>
              <a:t>Page Views</a:t>
            </a:r>
          </a:p>
          <a:p>
            <a:r>
              <a:rPr lang="en-US" dirty="0"/>
              <a:t>Page Likes</a:t>
            </a:r>
          </a:p>
          <a:p>
            <a:r>
              <a:rPr lang="en-US" dirty="0"/>
              <a:t>Reach</a:t>
            </a:r>
          </a:p>
          <a:p>
            <a:r>
              <a:rPr lang="en-US" dirty="0"/>
              <a:t>Post Engagement</a:t>
            </a:r>
          </a:p>
          <a:p>
            <a:r>
              <a:rPr lang="en-US" dirty="0"/>
              <a:t>Messages</a:t>
            </a:r>
          </a:p>
          <a:p>
            <a:r>
              <a:rPr lang="en-US" dirty="0"/>
              <a:t>Videos </a:t>
            </a:r>
          </a:p>
          <a:p>
            <a:endParaRPr lang="en-US" dirty="0"/>
          </a:p>
          <a:p>
            <a:r>
              <a:rPr lang="en-US" dirty="0"/>
              <a:t>Organic</a:t>
            </a:r>
          </a:p>
          <a:p>
            <a:r>
              <a:rPr lang="en-US" dirty="0"/>
              <a:t>Paid</a:t>
            </a:r>
          </a:p>
          <a:p>
            <a:pPr marL="457200" lvl="1" indent="0">
              <a:buNone/>
            </a:pPr>
            <a:endParaRPr lang="en-US" dirty="0"/>
          </a:p>
          <a:p>
            <a:pPr lvl="1"/>
            <a:endParaRPr lang="en-US" dirty="0"/>
          </a:p>
        </p:txBody>
      </p:sp>
      <p:pic>
        <p:nvPicPr>
          <p:cNvPr id="4" name="Picture 3"/>
          <p:cNvPicPr>
            <a:picLocks noChangeAspect="1"/>
          </p:cNvPicPr>
          <p:nvPr/>
        </p:nvPicPr>
        <p:blipFill rotWithShape="1">
          <a:blip r:embed="rId3"/>
          <a:srcRect r="15824"/>
          <a:stretch/>
        </p:blipFill>
        <p:spPr>
          <a:xfrm>
            <a:off x="4030477" y="859243"/>
            <a:ext cx="7864538" cy="5852667"/>
          </a:xfrm>
          <a:prstGeom prst="rect">
            <a:avLst/>
          </a:prstGeom>
        </p:spPr>
      </p:pic>
    </p:spTree>
    <p:extLst>
      <p:ext uri="{BB962C8B-B14F-4D97-AF65-F5344CB8AC3E}">
        <p14:creationId xmlns:p14="http://schemas.microsoft.com/office/powerpoint/2010/main" val="316001521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7499</TotalTime>
  <Words>878</Words>
  <Application>Microsoft Office PowerPoint</Application>
  <PresentationFormat>Custom</PresentationFormat>
  <Paragraphs>188</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Facet</vt:lpstr>
      <vt:lpstr>Basis</vt:lpstr>
      <vt:lpstr>Keeping Customers Engaged All Year Round</vt:lpstr>
      <vt:lpstr>Providing Family Fun for Everyone!</vt:lpstr>
      <vt:lpstr>2017Themes</vt:lpstr>
      <vt:lpstr>Week Long Themes vs Weekend Only</vt:lpstr>
      <vt:lpstr>Best of the Best </vt:lpstr>
      <vt:lpstr>Keep your Campers Updated in Season:</vt:lpstr>
      <vt:lpstr>Keep your Campers Updated Off-Season:</vt:lpstr>
      <vt:lpstr>Using Social Media for Engagement </vt:lpstr>
      <vt:lpstr>Facebook Insights</vt:lpstr>
      <vt:lpstr>Average Reach for Reference </vt:lpstr>
      <vt:lpstr>Demographics</vt:lpstr>
      <vt:lpstr>Limited Time Offers- Facebook Only</vt:lpstr>
      <vt:lpstr>“Inspiration” Post</vt:lpstr>
      <vt:lpstr>Contests/Drawings/Giveaways</vt:lpstr>
      <vt:lpstr>Morey’s 12 Days of Christmas</vt:lpstr>
      <vt:lpstr>PowerPoint Presentation</vt:lpstr>
      <vt:lpstr>PowerPoint Presentation</vt:lpstr>
      <vt:lpstr>12 Day Results</vt:lpstr>
      <vt:lpstr>Facebook Ads</vt:lpstr>
      <vt:lpstr>Best Facebook Ad Results</vt:lpstr>
      <vt:lpstr>Off Season Increase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Customers Engaged All Year Round</dc:title>
  <dc:creator>Tia</dc:creator>
  <cp:lastModifiedBy>Geary</cp:lastModifiedBy>
  <cp:revision>41</cp:revision>
  <dcterms:created xsi:type="dcterms:W3CDTF">2017-02-11T01:26:32Z</dcterms:created>
  <dcterms:modified xsi:type="dcterms:W3CDTF">2017-03-02T17:17:17Z</dcterms:modified>
</cp:coreProperties>
</file>