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comment2.xml" ContentType="application/vnd.openxmlformats-officedocument.presentationml.comments+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omments/comment3.xml" ContentType="application/vnd.openxmlformats-officedocument.presentationml.comments+xml"/>
  <Override PartName="/ppt/notesSlides/notesSlide4.xml" ContentType="application/vnd.openxmlformats-officedocument.presentationml.notesSlide+xml"/>
  <Override PartName="/ppt/comments/comment4.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5.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1"/>
  </p:sldMasterIdLst>
  <p:notesMasterIdLst>
    <p:notesMasterId r:id="rId24"/>
  </p:notesMasterIdLst>
  <p:sldIdLst>
    <p:sldId id="256" r:id="rId2"/>
    <p:sldId id="257" r:id="rId3"/>
    <p:sldId id="258" r:id="rId4"/>
    <p:sldId id="274" r:id="rId5"/>
    <p:sldId id="259" r:id="rId6"/>
    <p:sldId id="283" r:id="rId7"/>
    <p:sldId id="260" r:id="rId8"/>
    <p:sldId id="261" r:id="rId9"/>
    <p:sldId id="278" r:id="rId10"/>
    <p:sldId id="277" r:id="rId11"/>
    <p:sldId id="275" r:id="rId12"/>
    <p:sldId id="279" r:id="rId13"/>
    <p:sldId id="280" r:id="rId14"/>
    <p:sldId id="291" r:id="rId15"/>
    <p:sldId id="284" r:id="rId16"/>
    <p:sldId id="285" r:id="rId17"/>
    <p:sldId id="288" r:id="rId18"/>
    <p:sldId id="286" r:id="rId19"/>
    <p:sldId id="287" r:id="rId20"/>
    <p:sldId id="281" r:id="rId21"/>
    <p:sldId id="289" r:id="rId22"/>
    <p:sldId id="290" r:id="rId23"/>
  </p:sldIdLst>
  <p:sldSz cx="9144000" cy="6858000" type="screen4x3"/>
  <p:notesSz cx="6858000" cy="9144000"/>
  <p:custDataLst>
    <p:tags r:id="rId2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rehlow, Sara" initials="SS" lastIdx="7" clrIdx="0">
    <p:extLst>
      <p:ext uri="{19B8F6BF-5375-455C-9EA6-DF929625EA0E}">
        <p15:presenceInfo xmlns:p15="http://schemas.microsoft.com/office/powerpoint/2012/main" userId="S-1-5-21-518783779-1162290680-929701000-2634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1650" autoAdjust="0"/>
  </p:normalViewPr>
  <p:slideViewPr>
    <p:cSldViewPr>
      <p:cViewPr varScale="1">
        <p:scale>
          <a:sx n="33" d="100"/>
          <a:sy n="33" d="100"/>
        </p:scale>
        <p:origin x="1594" y="4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7-03-09T11:13:54.103" idx="1">
    <p:pos x="1524" y="408"/>
    <p:text>This looks more like an Agenda... Objectives are usually written with Bloom Taxonmy verbs... and my sound something like "by the end of the course you will be able to 'identify life cycles of bed bugs' or understand how bed bugs spread to different areas'"</p:text>
    <p:extLst>
      <p:ext uri="{C676402C-5697-4E1C-873F-D02D1690AC5C}">
        <p15:threadingInfo xmlns:p15="http://schemas.microsoft.com/office/powerpoint/2012/main" timeZoneBias="3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7-03-09T11:15:50.048" idx="2">
    <p:pos x="5625" y="1956"/>
    <p:text>Although this picture is nice it does not add anything to the learner</p:text>
    <p:extLst>
      <p:ext uri="{C676402C-5697-4E1C-873F-D02D1690AC5C}">
        <p15:threadingInfo xmlns:p15="http://schemas.microsoft.com/office/powerpoint/2012/main" timeZoneBias="360"/>
      </p:ext>
    </p:extLst>
  </p:cm>
  <p:cm authorId="1" dt="2017-03-09T11:55:06.543" idx="6">
    <p:pos x="10" y="10"/>
    <p:text>Suggest not always have a title</p:text>
    <p:extLst>
      <p:ext uri="{C676402C-5697-4E1C-873F-D02D1690AC5C}">
        <p15:threadingInfo xmlns:p15="http://schemas.microsoft.com/office/powerpoint/2012/main" timeZoneBias="36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7-03-09T11:16:33.780" idx="3">
    <p:pos x="1065" y="984"/>
    <p:text>Try to keep font size consistent through out the presentation.  First few slides were 18 and then here we have 21</p:text>
    <p:extLst>
      <p:ext uri="{C676402C-5697-4E1C-873F-D02D1690AC5C}">
        <p15:threadingInfo xmlns:p15="http://schemas.microsoft.com/office/powerpoint/2012/main" timeZoneBias="360"/>
      </p:ext>
    </p:extLst>
  </p:cm>
  <p:cm authorId="1" dt="2017-03-09T11:55:17.287" idx="7">
    <p:pos x="4579" y="510"/>
    <p:text>I do like the title "Departmenet experience with Bed Bugs" makes it sounds like we are better than agents and other organziations.  This is everyones experience..</p:text>
    <p:extLst>
      <p:ext uri="{C676402C-5697-4E1C-873F-D02D1690AC5C}">
        <p15:threadingInfo xmlns:p15="http://schemas.microsoft.com/office/powerpoint/2012/main" timeZoneBias="36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17-03-09T11:18:22.796" idx="4">
    <p:pos x="445" y="685"/>
    <p:text>It is best practice to use different fonts for the title and body. Although these are slightly different, I would suggest more variation.</p:text>
    <p:extLst>
      <p:ext uri="{C676402C-5697-4E1C-873F-D02D1690AC5C}">
        <p15:threadingInfo xmlns:p15="http://schemas.microsoft.com/office/powerpoint/2012/main" timeZoneBias="36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17-03-09T11:19:03.598" idx="5">
    <p:pos x="1072" y="1363"/>
    <p:text>Try to keep your minimum font size to 18</p:text>
    <p:extLst>
      <p:ext uri="{C676402C-5697-4E1C-873F-D02D1690AC5C}">
        <p15:threadingInfo xmlns:p15="http://schemas.microsoft.com/office/powerpoint/2012/main" timeZoneBias="36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980026-9B30-4E21-A5F4-651A5D0E1B75}"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US"/>
        </a:p>
      </dgm:t>
    </dgm:pt>
    <dgm:pt modelId="{BF70013B-D14A-4DFB-BB0A-FBF370E64DBC}">
      <dgm:prSet phldrT="[Text]"/>
      <dgm:spPr/>
      <dgm:t>
        <a:bodyPr/>
        <a:lstStyle/>
        <a:p>
          <a:r>
            <a:rPr lang="en-US" dirty="0" smtClean="0"/>
            <a:t>Stigma</a:t>
          </a:r>
          <a:endParaRPr lang="en-US" dirty="0"/>
        </a:p>
      </dgm:t>
    </dgm:pt>
    <dgm:pt modelId="{82DED640-BEBD-4420-AF77-986AB551AF3B}" type="parTrans" cxnId="{5F5D6A48-A575-43BA-AB69-401EE6A442A9}">
      <dgm:prSet/>
      <dgm:spPr/>
      <dgm:t>
        <a:bodyPr/>
        <a:lstStyle/>
        <a:p>
          <a:endParaRPr lang="en-US"/>
        </a:p>
      </dgm:t>
    </dgm:pt>
    <dgm:pt modelId="{10E69387-B0B3-4740-8CFE-9D7388A6AD9A}" type="sibTrans" cxnId="{5F5D6A48-A575-43BA-AB69-401EE6A442A9}">
      <dgm:prSet/>
      <dgm:spPr/>
      <dgm:t>
        <a:bodyPr/>
        <a:lstStyle/>
        <a:p>
          <a:endParaRPr lang="en-US"/>
        </a:p>
      </dgm:t>
    </dgm:pt>
    <dgm:pt modelId="{1A2CC9ED-0792-4A43-A4F1-757511C64E1A}">
      <dgm:prSet phldrT="[Text]"/>
      <dgm:spPr/>
      <dgm:t>
        <a:bodyPr/>
        <a:lstStyle/>
        <a:p>
          <a:r>
            <a:rPr lang="en-US" dirty="0" smtClean="0"/>
            <a:t>Anywhere</a:t>
          </a:r>
          <a:endParaRPr lang="en-US" dirty="0"/>
        </a:p>
      </dgm:t>
    </dgm:pt>
    <dgm:pt modelId="{C86F83CA-C7ED-45E3-8DBD-ABC419FE0F54}" type="parTrans" cxnId="{AA0F22DA-4CF3-4478-A3A9-180BEF945F65}">
      <dgm:prSet/>
      <dgm:spPr/>
      <dgm:t>
        <a:bodyPr/>
        <a:lstStyle/>
        <a:p>
          <a:endParaRPr lang="en-US"/>
        </a:p>
      </dgm:t>
    </dgm:pt>
    <dgm:pt modelId="{76EE072D-54B8-41D3-B10D-E9AD6B50BF9F}" type="sibTrans" cxnId="{AA0F22DA-4CF3-4478-A3A9-180BEF945F65}">
      <dgm:prSet/>
      <dgm:spPr/>
      <dgm:t>
        <a:bodyPr/>
        <a:lstStyle/>
        <a:p>
          <a:endParaRPr lang="en-US"/>
        </a:p>
      </dgm:t>
    </dgm:pt>
    <dgm:pt modelId="{F2E7B677-4BED-4CBB-8C93-ADA97F53E954}">
      <dgm:prSet phldrT="[Text]"/>
      <dgm:spPr/>
      <dgm:t>
        <a:bodyPr/>
        <a:lstStyle/>
        <a:p>
          <a:r>
            <a:rPr lang="en-US" dirty="0" smtClean="0"/>
            <a:t>Anyone</a:t>
          </a:r>
          <a:endParaRPr lang="en-US" dirty="0"/>
        </a:p>
      </dgm:t>
    </dgm:pt>
    <dgm:pt modelId="{4B10AF11-B5C9-4BDB-BFBB-F854392FF09C}" type="parTrans" cxnId="{235E0D62-C2FE-48FF-9AD9-245CDA925226}">
      <dgm:prSet/>
      <dgm:spPr/>
      <dgm:t>
        <a:bodyPr/>
        <a:lstStyle/>
        <a:p>
          <a:endParaRPr lang="en-US"/>
        </a:p>
      </dgm:t>
    </dgm:pt>
    <dgm:pt modelId="{4CBC4816-07C1-4EAE-89F6-325032E9D874}" type="sibTrans" cxnId="{235E0D62-C2FE-48FF-9AD9-245CDA925226}">
      <dgm:prSet/>
      <dgm:spPr/>
      <dgm:t>
        <a:bodyPr/>
        <a:lstStyle/>
        <a:p>
          <a:endParaRPr lang="en-US"/>
        </a:p>
      </dgm:t>
    </dgm:pt>
    <dgm:pt modelId="{BCAE3AA6-A7A7-4857-976F-60CD22202D95}">
      <dgm:prSet phldrT="[Text]"/>
      <dgm:spPr/>
      <dgm:t>
        <a:bodyPr/>
        <a:lstStyle/>
        <a:p>
          <a:r>
            <a:rPr lang="en-US" dirty="0" smtClean="0"/>
            <a:t>WHEN not IF</a:t>
          </a:r>
          <a:endParaRPr lang="en-US" dirty="0"/>
        </a:p>
      </dgm:t>
    </dgm:pt>
    <dgm:pt modelId="{538B9ED8-6A11-4BA0-91B9-AAE5E237BF2A}" type="parTrans" cxnId="{96186CD0-4E9C-41E1-879C-3AA0D853156A}">
      <dgm:prSet/>
      <dgm:spPr/>
      <dgm:t>
        <a:bodyPr/>
        <a:lstStyle/>
        <a:p>
          <a:endParaRPr lang="en-US"/>
        </a:p>
      </dgm:t>
    </dgm:pt>
    <dgm:pt modelId="{A1D43F25-6383-433E-B5AB-1A17075D02DD}" type="sibTrans" cxnId="{96186CD0-4E9C-41E1-879C-3AA0D853156A}">
      <dgm:prSet/>
      <dgm:spPr/>
      <dgm:t>
        <a:bodyPr/>
        <a:lstStyle/>
        <a:p>
          <a:endParaRPr lang="en-US"/>
        </a:p>
      </dgm:t>
    </dgm:pt>
    <dgm:pt modelId="{42FE8B04-EE95-4A8F-93A0-52D8D1BCB0D6}">
      <dgm:prSet phldrT="[Text]"/>
      <dgm:spPr/>
      <dgm:t>
        <a:bodyPr/>
        <a:lstStyle/>
        <a:p>
          <a:r>
            <a:rPr lang="en-US" dirty="0" smtClean="0"/>
            <a:t>History</a:t>
          </a:r>
          <a:endParaRPr lang="en-US" dirty="0"/>
        </a:p>
      </dgm:t>
    </dgm:pt>
    <dgm:pt modelId="{032650A0-03F6-4410-B37A-1307576E9899}" type="parTrans" cxnId="{E15D297C-3DA5-468C-BD1A-C7F5B05D7C39}">
      <dgm:prSet/>
      <dgm:spPr/>
      <dgm:t>
        <a:bodyPr/>
        <a:lstStyle/>
        <a:p>
          <a:endParaRPr lang="en-US"/>
        </a:p>
      </dgm:t>
    </dgm:pt>
    <dgm:pt modelId="{23BFE2C3-AA8D-4B77-AE03-6BAF2BB473F8}" type="sibTrans" cxnId="{E15D297C-3DA5-468C-BD1A-C7F5B05D7C39}">
      <dgm:prSet/>
      <dgm:spPr/>
      <dgm:t>
        <a:bodyPr/>
        <a:lstStyle/>
        <a:p>
          <a:endParaRPr lang="en-US"/>
        </a:p>
      </dgm:t>
    </dgm:pt>
    <dgm:pt modelId="{4F1FE601-B551-4D6D-8EEC-EF3898A0E735}" type="pres">
      <dgm:prSet presAssocID="{80980026-9B30-4E21-A5F4-651A5D0E1B75}" presName="composite" presStyleCnt="0">
        <dgm:presLayoutVars>
          <dgm:chMax val="1"/>
          <dgm:dir/>
          <dgm:resizeHandles val="exact"/>
        </dgm:presLayoutVars>
      </dgm:prSet>
      <dgm:spPr/>
      <dgm:t>
        <a:bodyPr/>
        <a:lstStyle/>
        <a:p>
          <a:endParaRPr lang="en-US"/>
        </a:p>
      </dgm:t>
    </dgm:pt>
    <dgm:pt modelId="{70B1D827-E707-4E1D-B8ED-179C87B7B8CE}" type="pres">
      <dgm:prSet presAssocID="{80980026-9B30-4E21-A5F4-651A5D0E1B75}" presName="radial" presStyleCnt="0">
        <dgm:presLayoutVars>
          <dgm:animLvl val="ctr"/>
        </dgm:presLayoutVars>
      </dgm:prSet>
      <dgm:spPr/>
    </dgm:pt>
    <dgm:pt modelId="{701A714C-8922-44AD-AEB0-C3E40A983290}" type="pres">
      <dgm:prSet presAssocID="{BF70013B-D14A-4DFB-BB0A-FBF370E64DBC}" presName="centerShape" presStyleLbl="vennNode1" presStyleIdx="0" presStyleCnt="5"/>
      <dgm:spPr/>
      <dgm:t>
        <a:bodyPr/>
        <a:lstStyle/>
        <a:p>
          <a:endParaRPr lang="en-US"/>
        </a:p>
      </dgm:t>
    </dgm:pt>
    <dgm:pt modelId="{8495F711-A4AB-4D53-920D-2D72632DE94D}" type="pres">
      <dgm:prSet presAssocID="{1A2CC9ED-0792-4A43-A4F1-757511C64E1A}" presName="node" presStyleLbl="vennNode1" presStyleIdx="1" presStyleCnt="5">
        <dgm:presLayoutVars>
          <dgm:bulletEnabled val="1"/>
        </dgm:presLayoutVars>
      </dgm:prSet>
      <dgm:spPr/>
      <dgm:t>
        <a:bodyPr/>
        <a:lstStyle/>
        <a:p>
          <a:endParaRPr lang="en-US"/>
        </a:p>
      </dgm:t>
    </dgm:pt>
    <dgm:pt modelId="{F51F65E9-8ED8-489C-8A5E-8ACF02AFE227}" type="pres">
      <dgm:prSet presAssocID="{F2E7B677-4BED-4CBB-8C93-ADA97F53E954}" presName="node" presStyleLbl="vennNode1" presStyleIdx="2" presStyleCnt="5">
        <dgm:presLayoutVars>
          <dgm:bulletEnabled val="1"/>
        </dgm:presLayoutVars>
      </dgm:prSet>
      <dgm:spPr/>
      <dgm:t>
        <a:bodyPr/>
        <a:lstStyle/>
        <a:p>
          <a:endParaRPr lang="en-US"/>
        </a:p>
      </dgm:t>
    </dgm:pt>
    <dgm:pt modelId="{EF230D35-E3A0-42CE-9D9D-56FB98375EDF}" type="pres">
      <dgm:prSet presAssocID="{BCAE3AA6-A7A7-4857-976F-60CD22202D95}" presName="node" presStyleLbl="vennNode1" presStyleIdx="3" presStyleCnt="5">
        <dgm:presLayoutVars>
          <dgm:bulletEnabled val="1"/>
        </dgm:presLayoutVars>
      </dgm:prSet>
      <dgm:spPr/>
      <dgm:t>
        <a:bodyPr/>
        <a:lstStyle/>
        <a:p>
          <a:endParaRPr lang="en-US"/>
        </a:p>
      </dgm:t>
    </dgm:pt>
    <dgm:pt modelId="{F4E9D312-585F-4A69-B81C-39979AF65DA6}" type="pres">
      <dgm:prSet presAssocID="{42FE8B04-EE95-4A8F-93A0-52D8D1BCB0D6}" presName="node" presStyleLbl="vennNode1" presStyleIdx="4" presStyleCnt="5">
        <dgm:presLayoutVars>
          <dgm:bulletEnabled val="1"/>
        </dgm:presLayoutVars>
      </dgm:prSet>
      <dgm:spPr/>
      <dgm:t>
        <a:bodyPr/>
        <a:lstStyle/>
        <a:p>
          <a:endParaRPr lang="en-US"/>
        </a:p>
      </dgm:t>
    </dgm:pt>
  </dgm:ptLst>
  <dgm:cxnLst>
    <dgm:cxn modelId="{1E504901-D40D-49B1-AEC7-57264A3A905F}" type="presOf" srcId="{BF70013B-D14A-4DFB-BB0A-FBF370E64DBC}" destId="{701A714C-8922-44AD-AEB0-C3E40A983290}" srcOrd="0" destOrd="0" presId="urn:microsoft.com/office/officeart/2005/8/layout/radial3"/>
    <dgm:cxn modelId="{235E0D62-C2FE-48FF-9AD9-245CDA925226}" srcId="{BF70013B-D14A-4DFB-BB0A-FBF370E64DBC}" destId="{F2E7B677-4BED-4CBB-8C93-ADA97F53E954}" srcOrd="1" destOrd="0" parTransId="{4B10AF11-B5C9-4BDB-BFBB-F854392FF09C}" sibTransId="{4CBC4816-07C1-4EAE-89F6-325032E9D874}"/>
    <dgm:cxn modelId="{6EC226E2-1AF2-42EE-8D49-C4FCF8C46BF1}" type="presOf" srcId="{1A2CC9ED-0792-4A43-A4F1-757511C64E1A}" destId="{8495F711-A4AB-4D53-920D-2D72632DE94D}" srcOrd="0" destOrd="0" presId="urn:microsoft.com/office/officeart/2005/8/layout/radial3"/>
    <dgm:cxn modelId="{1F8A851C-2E18-4287-ABA4-5FD3D3CA287A}" type="presOf" srcId="{BCAE3AA6-A7A7-4857-976F-60CD22202D95}" destId="{EF230D35-E3A0-42CE-9D9D-56FB98375EDF}" srcOrd="0" destOrd="0" presId="urn:microsoft.com/office/officeart/2005/8/layout/radial3"/>
    <dgm:cxn modelId="{0139F8B9-600F-4A10-9644-2486EC3FFEBA}" type="presOf" srcId="{80980026-9B30-4E21-A5F4-651A5D0E1B75}" destId="{4F1FE601-B551-4D6D-8EEC-EF3898A0E735}" srcOrd="0" destOrd="0" presId="urn:microsoft.com/office/officeart/2005/8/layout/radial3"/>
    <dgm:cxn modelId="{E15D297C-3DA5-468C-BD1A-C7F5B05D7C39}" srcId="{BF70013B-D14A-4DFB-BB0A-FBF370E64DBC}" destId="{42FE8B04-EE95-4A8F-93A0-52D8D1BCB0D6}" srcOrd="3" destOrd="0" parTransId="{032650A0-03F6-4410-B37A-1307576E9899}" sibTransId="{23BFE2C3-AA8D-4B77-AE03-6BAF2BB473F8}"/>
    <dgm:cxn modelId="{96186CD0-4E9C-41E1-879C-3AA0D853156A}" srcId="{BF70013B-D14A-4DFB-BB0A-FBF370E64DBC}" destId="{BCAE3AA6-A7A7-4857-976F-60CD22202D95}" srcOrd="2" destOrd="0" parTransId="{538B9ED8-6A11-4BA0-91B9-AAE5E237BF2A}" sibTransId="{A1D43F25-6383-433E-B5AB-1A17075D02DD}"/>
    <dgm:cxn modelId="{5ED9F766-528F-4A07-9C5A-1EDCA8C01779}" type="presOf" srcId="{F2E7B677-4BED-4CBB-8C93-ADA97F53E954}" destId="{F51F65E9-8ED8-489C-8A5E-8ACF02AFE227}" srcOrd="0" destOrd="0" presId="urn:microsoft.com/office/officeart/2005/8/layout/radial3"/>
    <dgm:cxn modelId="{AA0F22DA-4CF3-4478-A3A9-180BEF945F65}" srcId="{BF70013B-D14A-4DFB-BB0A-FBF370E64DBC}" destId="{1A2CC9ED-0792-4A43-A4F1-757511C64E1A}" srcOrd="0" destOrd="0" parTransId="{C86F83CA-C7ED-45E3-8DBD-ABC419FE0F54}" sibTransId="{76EE072D-54B8-41D3-B10D-E9AD6B50BF9F}"/>
    <dgm:cxn modelId="{5F5D6A48-A575-43BA-AB69-401EE6A442A9}" srcId="{80980026-9B30-4E21-A5F4-651A5D0E1B75}" destId="{BF70013B-D14A-4DFB-BB0A-FBF370E64DBC}" srcOrd="0" destOrd="0" parTransId="{82DED640-BEBD-4420-AF77-986AB551AF3B}" sibTransId="{10E69387-B0B3-4740-8CFE-9D7388A6AD9A}"/>
    <dgm:cxn modelId="{1E346243-FFEC-46D9-854B-1A39AB952913}" type="presOf" srcId="{42FE8B04-EE95-4A8F-93A0-52D8D1BCB0D6}" destId="{F4E9D312-585F-4A69-B81C-39979AF65DA6}" srcOrd="0" destOrd="0" presId="urn:microsoft.com/office/officeart/2005/8/layout/radial3"/>
    <dgm:cxn modelId="{B12E6312-7DB2-4843-8A04-834B1F0275B0}" type="presParOf" srcId="{4F1FE601-B551-4D6D-8EEC-EF3898A0E735}" destId="{70B1D827-E707-4E1D-B8ED-179C87B7B8CE}" srcOrd="0" destOrd="0" presId="urn:microsoft.com/office/officeart/2005/8/layout/radial3"/>
    <dgm:cxn modelId="{71670D59-11E5-4C96-9BD1-B8C23A96F82B}" type="presParOf" srcId="{70B1D827-E707-4E1D-B8ED-179C87B7B8CE}" destId="{701A714C-8922-44AD-AEB0-C3E40A983290}" srcOrd="0" destOrd="0" presId="urn:microsoft.com/office/officeart/2005/8/layout/radial3"/>
    <dgm:cxn modelId="{34C17CC3-97DB-4ABE-9F39-D9BCDC5C2405}" type="presParOf" srcId="{70B1D827-E707-4E1D-B8ED-179C87B7B8CE}" destId="{8495F711-A4AB-4D53-920D-2D72632DE94D}" srcOrd="1" destOrd="0" presId="urn:microsoft.com/office/officeart/2005/8/layout/radial3"/>
    <dgm:cxn modelId="{E3E3DC4F-D83F-4C6B-9987-5388A86260CD}" type="presParOf" srcId="{70B1D827-E707-4E1D-B8ED-179C87B7B8CE}" destId="{F51F65E9-8ED8-489C-8A5E-8ACF02AFE227}" srcOrd="2" destOrd="0" presId="urn:microsoft.com/office/officeart/2005/8/layout/radial3"/>
    <dgm:cxn modelId="{A5302FFC-041A-4C89-98FD-80855D66F2CA}" type="presParOf" srcId="{70B1D827-E707-4E1D-B8ED-179C87B7B8CE}" destId="{EF230D35-E3A0-42CE-9D9D-56FB98375EDF}" srcOrd="3" destOrd="0" presId="urn:microsoft.com/office/officeart/2005/8/layout/radial3"/>
    <dgm:cxn modelId="{78930FC6-282A-4B40-8F1C-12BC4426988F}" type="presParOf" srcId="{70B1D827-E707-4E1D-B8ED-179C87B7B8CE}" destId="{F4E9D312-585F-4A69-B81C-39979AF65DA6}" srcOrd="4" destOrd="0" presId="urn:microsoft.com/office/officeart/2005/8/layout/radial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A2210AC-360F-4C10-9BBB-B8CB3ACD21A1}"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B5A00A19-E45E-462A-926C-1DF241B12333}">
      <dgm:prSet/>
      <dgm:spPr/>
      <dgm:t>
        <a:bodyPr/>
        <a:lstStyle/>
        <a:p>
          <a:pPr rtl="0"/>
          <a:r>
            <a:rPr lang="en-US" dirty="0" smtClean="0"/>
            <a:t>Denial </a:t>
          </a:r>
          <a:endParaRPr lang="en-US" dirty="0"/>
        </a:p>
      </dgm:t>
    </dgm:pt>
    <dgm:pt modelId="{8B1521D5-D9C0-4902-8F70-E2198FFE3E7B}" type="parTrans" cxnId="{CDC168F9-D899-472C-81CF-FF6438DAC4D5}">
      <dgm:prSet/>
      <dgm:spPr/>
      <dgm:t>
        <a:bodyPr/>
        <a:lstStyle/>
        <a:p>
          <a:endParaRPr lang="en-US"/>
        </a:p>
      </dgm:t>
    </dgm:pt>
    <dgm:pt modelId="{4537246C-8334-4DD0-B6E8-D84BBA3B97CD}" type="sibTrans" cxnId="{CDC168F9-D899-472C-81CF-FF6438DAC4D5}">
      <dgm:prSet/>
      <dgm:spPr/>
      <dgm:t>
        <a:bodyPr/>
        <a:lstStyle/>
        <a:p>
          <a:endParaRPr lang="en-US"/>
        </a:p>
      </dgm:t>
    </dgm:pt>
    <dgm:pt modelId="{A35BBC3F-5237-4F73-85CA-6C77279355DC}">
      <dgm:prSet/>
      <dgm:spPr/>
      <dgm:t>
        <a:bodyPr/>
        <a:lstStyle/>
        <a:p>
          <a:pPr rtl="0"/>
          <a:r>
            <a:rPr lang="en-US" dirty="0" smtClean="0"/>
            <a:t>Untrained staff</a:t>
          </a:r>
          <a:endParaRPr lang="en-US" dirty="0"/>
        </a:p>
      </dgm:t>
    </dgm:pt>
    <dgm:pt modelId="{0343B88D-4F7F-41CB-9EF0-1FC1377228CD}" type="parTrans" cxnId="{68BEC3A5-DD81-4EED-A830-B8608D8BCE84}">
      <dgm:prSet/>
      <dgm:spPr/>
      <dgm:t>
        <a:bodyPr/>
        <a:lstStyle/>
        <a:p>
          <a:endParaRPr lang="en-US"/>
        </a:p>
      </dgm:t>
    </dgm:pt>
    <dgm:pt modelId="{2389B43A-7750-4790-B44E-9756CCBB27EF}" type="sibTrans" cxnId="{68BEC3A5-DD81-4EED-A830-B8608D8BCE84}">
      <dgm:prSet/>
      <dgm:spPr/>
      <dgm:t>
        <a:bodyPr/>
        <a:lstStyle/>
        <a:p>
          <a:endParaRPr lang="en-US"/>
        </a:p>
      </dgm:t>
    </dgm:pt>
    <dgm:pt modelId="{C496BA65-D9C3-4466-B263-9E9297539967}">
      <dgm:prSet/>
      <dgm:spPr/>
      <dgm:t>
        <a:bodyPr/>
        <a:lstStyle/>
        <a:p>
          <a:pPr rtl="0"/>
          <a:r>
            <a:rPr lang="en-US" dirty="0" smtClean="0"/>
            <a:t>NO Action plan</a:t>
          </a:r>
          <a:endParaRPr lang="en-US" dirty="0"/>
        </a:p>
      </dgm:t>
    </dgm:pt>
    <dgm:pt modelId="{F35A396F-856C-4750-AD46-F933CC942B7A}" type="parTrans" cxnId="{D540878C-44C9-4A15-8A85-3842A736CF74}">
      <dgm:prSet/>
      <dgm:spPr/>
      <dgm:t>
        <a:bodyPr/>
        <a:lstStyle/>
        <a:p>
          <a:endParaRPr lang="en-US"/>
        </a:p>
      </dgm:t>
    </dgm:pt>
    <dgm:pt modelId="{11B1EFFC-A68E-4C02-A1F4-BB063F002335}" type="sibTrans" cxnId="{D540878C-44C9-4A15-8A85-3842A736CF74}">
      <dgm:prSet/>
      <dgm:spPr/>
      <dgm:t>
        <a:bodyPr/>
        <a:lstStyle/>
        <a:p>
          <a:endParaRPr lang="en-US"/>
        </a:p>
      </dgm:t>
    </dgm:pt>
    <dgm:pt modelId="{AFBA31FF-FD55-4CCD-9BB6-C1F63AD76D23}">
      <dgm:prSet/>
      <dgm:spPr/>
      <dgm:t>
        <a:bodyPr/>
        <a:lstStyle/>
        <a:p>
          <a:pPr rtl="0"/>
          <a:r>
            <a:rPr lang="en-US" dirty="0" smtClean="0"/>
            <a:t>Inadequate  treatment methods</a:t>
          </a:r>
          <a:endParaRPr lang="en-US" dirty="0"/>
        </a:p>
      </dgm:t>
    </dgm:pt>
    <dgm:pt modelId="{C344DF74-1725-405E-B632-E267CED09842}" type="parTrans" cxnId="{3F8D0075-00B9-412F-9E71-1B8B93943736}">
      <dgm:prSet/>
      <dgm:spPr/>
      <dgm:t>
        <a:bodyPr/>
        <a:lstStyle/>
        <a:p>
          <a:endParaRPr lang="en-US"/>
        </a:p>
      </dgm:t>
    </dgm:pt>
    <dgm:pt modelId="{6B7D54DD-4BFE-40BB-82E1-8D281FCEA37F}" type="sibTrans" cxnId="{3F8D0075-00B9-412F-9E71-1B8B93943736}">
      <dgm:prSet/>
      <dgm:spPr/>
      <dgm:t>
        <a:bodyPr/>
        <a:lstStyle/>
        <a:p>
          <a:endParaRPr lang="en-US"/>
        </a:p>
      </dgm:t>
    </dgm:pt>
    <dgm:pt modelId="{E794AD7F-DE75-4BAE-A4AC-0DC208E93509}">
      <dgm:prSet/>
      <dgm:spPr/>
      <dgm:t>
        <a:bodyPr/>
        <a:lstStyle/>
        <a:p>
          <a:pPr rtl="0"/>
          <a:r>
            <a:rPr lang="en-US" smtClean="0"/>
            <a:t>Police and fire dept </a:t>
          </a:r>
          <a:endParaRPr lang="en-US"/>
        </a:p>
      </dgm:t>
    </dgm:pt>
    <dgm:pt modelId="{07CD850B-D068-4392-BB16-FA9C1DD79D3A}" type="parTrans" cxnId="{7788FAF9-0BB0-4CF0-9179-ACF32BC14A35}">
      <dgm:prSet/>
      <dgm:spPr/>
      <dgm:t>
        <a:bodyPr/>
        <a:lstStyle/>
        <a:p>
          <a:endParaRPr lang="en-US"/>
        </a:p>
      </dgm:t>
    </dgm:pt>
    <dgm:pt modelId="{090E2FF6-BF1B-477C-AD36-11281290F126}" type="sibTrans" cxnId="{7788FAF9-0BB0-4CF0-9179-ACF32BC14A35}">
      <dgm:prSet/>
      <dgm:spPr/>
      <dgm:t>
        <a:bodyPr/>
        <a:lstStyle/>
        <a:p>
          <a:endParaRPr lang="en-US"/>
        </a:p>
      </dgm:t>
    </dgm:pt>
    <dgm:pt modelId="{FA766CA4-C207-492F-912A-6C850BA73745}">
      <dgm:prSet/>
      <dgm:spPr/>
      <dgm:t>
        <a:bodyPr/>
        <a:lstStyle/>
        <a:p>
          <a:pPr rtl="0"/>
          <a:r>
            <a:rPr lang="en-US" smtClean="0"/>
            <a:t>Refusal to enter</a:t>
          </a:r>
          <a:endParaRPr lang="en-US"/>
        </a:p>
      </dgm:t>
    </dgm:pt>
    <dgm:pt modelId="{257E7303-ACE2-44C3-AAF7-9E010116399B}" type="parTrans" cxnId="{6CE240FC-73BE-4305-A8D8-3442C93C2D18}">
      <dgm:prSet/>
      <dgm:spPr/>
      <dgm:t>
        <a:bodyPr/>
        <a:lstStyle/>
        <a:p>
          <a:endParaRPr lang="en-US"/>
        </a:p>
      </dgm:t>
    </dgm:pt>
    <dgm:pt modelId="{B5CA530C-1EFB-4FC6-9B5F-F49E3A933B89}" type="sibTrans" cxnId="{6CE240FC-73BE-4305-A8D8-3442C93C2D18}">
      <dgm:prSet/>
      <dgm:spPr/>
      <dgm:t>
        <a:bodyPr/>
        <a:lstStyle/>
        <a:p>
          <a:endParaRPr lang="en-US"/>
        </a:p>
      </dgm:t>
    </dgm:pt>
    <dgm:pt modelId="{31CECBE3-D10E-46A7-95A2-0EB2FCA978BA}">
      <dgm:prSet/>
      <dgm:spPr/>
      <dgm:t>
        <a:bodyPr/>
        <a:lstStyle/>
        <a:p>
          <a:pPr rtl="0"/>
          <a:r>
            <a:rPr lang="en-US" smtClean="0"/>
            <a:t>Residential complaints</a:t>
          </a:r>
          <a:endParaRPr lang="en-US"/>
        </a:p>
      </dgm:t>
    </dgm:pt>
    <dgm:pt modelId="{2F277148-5E22-4300-8307-F5396269E577}" type="parTrans" cxnId="{61B68BF5-F42A-4DFF-AC14-9351DF284321}">
      <dgm:prSet/>
      <dgm:spPr/>
      <dgm:t>
        <a:bodyPr/>
        <a:lstStyle/>
        <a:p>
          <a:endParaRPr lang="en-US"/>
        </a:p>
      </dgm:t>
    </dgm:pt>
    <dgm:pt modelId="{48575201-B6BE-4079-AB2D-69C55201A57C}" type="sibTrans" cxnId="{61B68BF5-F42A-4DFF-AC14-9351DF284321}">
      <dgm:prSet/>
      <dgm:spPr/>
      <dgm:t>
        <a:bodyPr/>
        <a:lstStyle/>
        <a:p>
          <a:endParaRPr lang="en-US"/>
        </a:p>
      </dgm:t>
    </dgm:pt>
    <dgm:pt modelId="{C2492F0C-6F87-4EC9-9AF1-139640D3F615}" type="pres">
      <dgm:prSet presAssocID="{BA2210AC-360F-4C10-9BBB-B8CB3ACD21A1}" presName="cycle" presStyleCnt="0">
        <dgm:presLayoutVars>
          <dgm:dir/>
          <dgm:resizeHandles val="exact"/>
        </dgm:presLayoutVars>
      </dgm:prSet>
      <dgm:spPr/>
      <dgm:t>
        <a:bodyPr/>
        <a:lstStyle/>
        <a:p>
          <a:endParaRPr lang="en-US"/>
        </a:p>
      </dgm:t>
    </dgm:pt>
    <dgm:pt modelId="{4DC69F84-F3F8-4CC8-9BC1-39643570A761}" type="pres">
      <dgm:prSet presAssocID="{B5A00A19-E45E-462A-926C-1DF241B12333}" presName="node" presStyleLbl="node1" presStyleIdx="0" presStyleCnt="6" custRadScaleRad="108966">
        <dgm:presLayoutVars>
          <dgm:bulletEnabled val="1"/>
        </dgm:presLayoutVars>
      </dgm:prSet>
      <dgm:spPr/>
      <dgm:t>
        <a:bodyPr/>
        <a:lstStyle/>
        <a:p>
          <a:endParaRPr lang="en-US"/>
        </a:p>
      </dgm:t>
    </dgm:pt>
    <dgm:pt modelId="{868B7E11-41D8-4200-877E-938F0ED009E4}" type="pres">
      <dgm:prSet presAssocID="{4537246C-8334-4DD0-B6E8-D84BBA3B97CD}" presName="sibTrans" presStyleLbl="sibTrans2D1" presStyleIdx="0" presStyleCnt="6"/>
      <dgm:spPr/>
      <dgm:t>
        <a:bodyPr/>
        <a:lstStyle/>
        <a:p>
          <a:endParaRPr lang="en-US"/>
        </a:p>
      </dgm:t>
    </dgm:pt>
    <dgm:pt modelId="{70FC3B6E-15DF-49F7-8E29-45AD9FC89541}" type="pres">
      <dgm:prSet presAssocID="{4537246C-8334-4DD0-B6E8-D84BBA3B97CD}" presName="connectorText" presStyleLbl="sibTrans2D1" presStyleIdx="0" presStyleCnt="6"/>
      <dgm:spPr/>
      <dgm:t>
        <a:bodyPr/>
        <a:lstStyle/>
        <a:p>
          <a:endParaRPr lang="en-US"/>
        </a:p>
      </dgm:t>
    </dgm:pt>
    <dgm:pt modelId="{1277ECF3-99CA-4465-843A-6860CF3D1C48}" type="pres">
      <dgm:prSet presAssocID="{A35BBC3F-5237-4F73-85CA-6C77279355DC}" presName="node" presStyleLbl="node1" presStyleIdx="1" presStyleCnt="6">
        <dgm:presLayoutVars>
          <dgm:bulletEnabled val="1"/>
        </dgm:presLayoutVars>
      </dgm:prSet>
      <dgm:spPr/>
      <dgm:t>
        <a:bodyPr/>
        <a:lstStyle/>
        <a:p>
          <a:endParaRPr lang="en-US"/>
        </a:p>
      </dgm:t>
    </dgm:pt>
    <dgm:pt modelId="{A888BCFA-56F5-49BB-8E6C-614946106C1B}" type="pres">
      <dgm:prSet presAssocID="{2389B43A-7750-4790-B44E-9756CCBB27EF}" presName="sibTrans" presStyleLbl="sibTrans2D1" presStyleIdx="1" presStyleCnt="6"/>
      <dgm:spPr/>
      <dgm:t>
        <a:bodyPr/>
        <a:lstStyle/>
        <a:p>
          <a:endParaRPr lang="en-US"/>
        </a:p>
      </dgm:t>
    </dgm:pt>
    <dgm:pt modelId="{C08C4E8D-7BB0-4BE5-8335-F6E5FA05EC0F}" type="pres">
      <dgm:prSet presAssocID="{2389B43A-7750-4790-B44E-9756CCBB27EF}" presName="connectorText" presStyleLbl="sibTrans2D1" presStyleIdx="1" presStyleCnt="6"/>
      <dgm:spPr/>
      <dgm:t>
        <a:bodyPr/>
        <a:lstStyle/>
        <a:p>
          <a:endParaRPr lang="en-US"/>
        </a:p>
      </dgm:t>
    </dgm:pt>
    <dgm:pt modelId="{9C3B000C-B637-4391-BA07-F595644ED317}" type="pres">
      <dgm:prSet presAssocID="{C496BA65-D9C3-4466-B263-9E9297539967}" presName="node" presStyleLbl="node1" presStyleIdx="2" presStyleCnt="6">
        <dgm:presLayoutVars>
          <dgm:bulletEnabled val="1"/>
        </dgm:presLayoutVars>
      </dgm:prSet>
      <dgm:spPr/>
      <dgm:t>
        <a:bodyPr/>
        <a:lstStyle/>
        <a:p>
          <a:endParaRPr lang="en-US"/>
        </a:p>
      </dgm:t>
    </dgm:pt>
    <dgm:pt modelId="{D71873C1-AFD0-4866-9AA3-459513FD60D2}" type="pres">
      <dgm:prSet presAssocID="{11B1EFFC-A68E-4C02-A1F4-BB063F002335}" presName="sibTrans" presStyleLbl="sibTrans2D1" presStyleIdx="2" presStyleCnt="6"/>
      <dgm:spPr/>
      <dgm:t>
        <a:bodyPr/>
        <a:lstStyle/>
        <a:p>
          <a:endParaRPr lang="en-US"/>
        </a:p>
      </dgm:t>
    </dgm:pt>
    <dgm:pt modelId="{A67F6441-D4B0-4717-82E8-6CF0784FF210}" type="pres">
      <dgm:prSet presAssocID="{11B1EFFC-A68E-4C02-A1F4-BB063F002335}" presName="connectorText" presStyleLbl="sibTrans2D1" presStyleIdx="2" presStyleCnt="6"/>
      <dgm:spPr/>
      <dgm:t>
        <a:bodyPr/>
        <a:lstStyle/>
        <a:p>
          <a:endParaRPr lang="en-US"/>
        </a:p>
      </dgm:t>
    </dgm:pt>
    <dgm:pt modelId="{6F2E832E-1CDD-4746-B523-7136864694DA}" type="pres">
      <dgm:prSet presAssocID="{AFBA31FF-FD55-4CCD-9BB6-C1F63AD76D23}" presName="node" presStyleLbl="node1" presStyleIdx="3" presStyleCnt="6">
        <dgm:presLayoutVars>
          <dgm:bulletEnabled val="1"/>
        </dgm:presLayoutVars>
      </dgm:prSet>
      <dgm:spPr/>
      <dgm:t>
        <a:bodyPr/>
        <a:lstStyle/>
        <a:p>
          <a:endParaRPr lang="en-US"/>
        </a:p>
      </dgm:t>
    </dgm:pt>
    <dgm:pt modelId="{4704000D-C78C-4138-AF35-17021957913C}" type="pres">
      <dgm:prSet presAssocID="{6B7D54DD-4BFE-40BB-82E1-8D281FCEA37F}" presName="sibTrans" presStyleLbl="sibTrans2D1" presStyleIdx="3" presStyleCnt="6"/>
      <dgm:spPr/>
      <dgm:t>
        <a:bodyPr/>
        <a:lstStyle/>
        <a:p>
          <a:endParaRPr lang="en-US"/>
        </a:p>
      </dgm:t>
    </dgm:pt>
    <dgm:pt modelId="{28BE2C3F-7E42-4661-89BA-DC043BE09887}" type="pres">
      <dgm:prSet presAssocID="{6B7D54DD-4BFE-40BB-82E1-8D281FCEA37F}" presName="connectorText" presStyleLbl="sibTrans2D1" presStyleIdx="3" presStyleCnt="6"/>
      <dgm:spPr/>
      <dgm:t>
        <a:bodyPr/>
        <a:lstStyle/>
        <a:p>
          <a:endParaRPr lang="en-US"/>
        </a:p>
      </dgm:t>
    </dgm:pt>
    <dgm:pt modelId="{566DD67A-925D-45B3-926B-87B930649A3A}" type="pres">
      <dgm:prSet presAssocID="{E794AD7F-DE75-4BAE-A4AC-0DC208E93509}" presName="node" presStyleLbl="node1" presStyleIdx="4" presStyleCnt="6">
        <dgm:presLayoutVars>
          <dgm:bulletEnabled val="1"/>
        </dgm:presLayoutVars>
      </dgm:prSet>
      <dgm:spPr/>
      <dgm:t>
        <a:bodyPr/>
        <a:lstStyle/>
        <a:p>
          <a:endParaRPr lang="en-US"/>
        </a:p>
      </dgm:t>
    </dgm:pt>
    <dgm:pt modelId="{87AD47F9-018F-462D-B80F-F40CB4B6329A}" type="pres">
      <dgm:prSet presAssocID="{090E2FF6-BF1B-477C-AD36-11281290F126}" presName="sibTrans" presStyleLbl="sibTrans2D1" presStyleIdx="4" presStyleCnt="6"/>
      <dgm:spPr/>
      <dgm:t>
        <a:bodyPr/>
        <a:lstStyle/>
        <a:p>
          <a:endParaRPr lang="en-US"/>
        </a:p>
      </dgm:t>
    </dgm:pt>
    <dgm:pt modelId="{ECA027C5-45ED-4CA7-B8FC-2696CBE6153C}" type="pres">
      <dgm:prSet presAssocID="{090E2FF6-BF1B-477C-AD36-11281290F126}" presName="connectorText" presStyleLbl="sibTrans2D1" presStyleIdx="4" presStyleCnt="6"/>
      <dgm:spPr/>
      <dgm:t>
        <a:bodyPr/>
        <a:lstStyle/>
        <a:p>
          <a:endParaRPr lang="en-US"/>
        </a:p>
      </dgm:t>
    </dgm:pt>
    <dgm:pt modelId="{859D4E1A-E4AE-48A2-84B9-BEAA2729381B}" type="pres">
      <dgm:prSet presAssocID="{31CECBE3-D10E-46A7-95A2-0EB2FCA978BA}" presName="node" presStyleLbl="node1" presStyleIdx="5" presStyleCnt="6">
        <dgm:presLayoutVars>
          <dgm:bulletEnabled val="1"/>
        </dgm:presLayoutVars>
      </dgm:prSet>
      <dgm:spPr/>
      <dgm:t>
        <a:bodyPr/>
        <a:lstStyle/>
        <a:p>
          <a:endParaRPr lang="en-US"/>
        </a:p>
      </dgm:t>
    </dgm:pt>
    <dgm:pt modelId="{D2B9F6B6-7288-48FF-8377-D7A80F3BF233}" type="pres">
      <dgm:prSet presAssocID="{48575201-B6BE-4079-AB2D-69C55201A57C}" presName="sibTrans" presStyleLbl="sibTrans2D1" presStyleIdx="5" presStyleCnt="6"/>
      <dgm:spPr/>
      <dgm:t>
        <a:bodyPr/>
        <a:lstStyle/>
        <a:p>
          <a:endParaRPr lang="en-US"/>
        </a:p>
      </dgm:t>
    </dgm:pt>
    <dgm:pt modelId="{30C8E5E8-5A3F-40CE-9460-045A666E8996}" type="pres">
      <dgm:prSet presAssocID="{48575201-B6BE-4079-AB2D-69C55201A57C}" presName="connectorText" presStyleLbl="sibTrans2D1" presStyleIdx="5" presStyleCnt="6"/>
      <dgm:spPr/>
      <dgm:t>
        <a:bodyPr/>
        <a:lstStyle/>
        <a:p>
          <a:endParaRPr lang="en-US"/>
        </a:p>
      </dgm:t>
    </dgm:pt>
  </dgm:ptLst>
  <dgm:cxnLst>
    <dgm:cxn modelId="{42FF9123-3B23-4C69-AB2D-1D7BC7A166BC}" type="presOf" srcId="{6B7D54DD-4BFE-40BB-82E1-8D281FCEA37F}" destId="{28BE2C3F-7E42-4661-89BA-DC043BE09887}" srcOrd="1" destOrd="0" presId="urn:microsoft.com/office/officeart/2005/8/layout/cycle2"/>
    <dgm:cxn modelId="{B91BD199-9989-4098-A11A-E3F5766C86E9}" type="presOf" srcId="{E794AD7F-DE75-4BAE-A4AC-0DC208E93509}" destId="{566DD67A-925D-45B3-926B-87B930649A3A}" srcOrd="0" destOrd="0" presId="urn:microsoft.com/office/officeart/2005/8/layout/cycle2"/>
    <dgm:cxn modelId="{F94D312F-3446-4633-A7B9-F80227C05336}" type="presOf" srcId="{11B1EFFC-A68E-4C02-A1F4-BB063F002335}" destId="{A67F6441-D4B0-4717-82E8-6CF0784FF210}" srcOrd="1" destOrd="0" presId="urn:microsoft.com/office/officeart/2005/8/layout/cycle2"/>
    <dgm:cxn modelId="{3F8D0075-00B9-412F-9E71-1B8B93943736}" srcId="{BA2210AC-360F-4C10-9BBB-B8CB3ACD21A1}" destId="{AFBA31FF-FD55-4CCD-9BB6-C1F63AD76D23}" srcOrd="3" destOrd="0" parTransId="{C344DF74-1725-405E-B632-E267CED09842}" sibTransId="{6B7D54DD-4BFE-40BB-82E1-8D281FCEA37F}"/>
    <dgm:cxn modelId="{6E4AB7E8-7346-45B8-AFFF-2AD63D7B2C38}" type="presOf" srcId="{6B7D54DD-4BFE-40BB-82E1-8D281FCEA37F}" destId="{4704000D-C78C-4138-AF35-17021957913C}" srcOrd="0" destOrd="0" presId="urn:microsoft.com/office/officeart/2005/8/layout/cycle2"/>
    <dgm:cxn modelId="{6CE240FC-73BE-4305-A8D8-3442C93C2D18}" srcId="{E794AD7F-DE75-4BAE-A4AC-0DC208E93509}" destId="{FA766CA4-C207-492F-912A-6C850BA73745}" srcOrd="0" destOrd="0" parTransId="{257E7303-ACE2-44C3-AAF7-9E010116399B}" sibTransId="{B5CA530C-1EFB-4FC6-9B5F-F49E3A933B89}"/>
    <dgm:cxn modelId="{CDC168F9-D899-472C-81CF-FF6438DAC4D5}" srcId="{BA2210AC-360F-4C10-9BBB-B8CB3ACD21A1}" destId="{B5A00A19-E45E-462A-926C-1DF241B12333}" srcOrd="0" destOrd="0" parTransId="{8B1521D5-D9C0-4902-8F70-E2198FFE3E7B}" sibTransId="{4537246C-8334-4DD0-B6E8-D84BBA3B97CD}"/>
    <dgm:cxn modelId="{8036152A-2786-45F5-A52A-2F8A5C48E451}" type="presOf" srcId="{A35BBC3F-5237-4F73-85CA-6C77279355DC}" destId="{1277ECF3-99CA-4465-843A-6860CF3D1C48}" srcOrd="0" destOrd="0" presId="urn:microsoft.com/office/officeart/2005/8/layout/cycle2"/>
    <dgm:cxn modelId="{D5077473-EF50-406D-88F3-EC7912F6F388}" type="presOf" srcId="{090E2FF6-BF1B-477C-AD36-11281290F126}" destId="{ECA027C5-45ED-4CA7-B8FC-2696CBE6153C}" srcOrd="1" destOrd="0" presId="urn:microsoft.com/office/officeart/2005/8/layout/cycle2"/>
    <dgm:cxn modelId="{BB85796F-3104-4DD7-8A14-7979D1D6A754}" type="presOf" srcId="{FA766CA4-C207-492F-912A-6C850BA73745}" destId="{566DD67A-925D-45B3-926B-87B930649A3A}" srcOrd="0" destOrd="1" presId="urn:microsoft.com/office/officeart/2005/8/layout/cycle2"/>
    <dgm:cxn modelId="{BB7EC4F5-F45A-4EE2-80BC-1E6C43FAECDF}" type="presOf" srcId="{31CECBE3-D10E-46A7-95A2-0EB2FCA978BA}" destId="{859D4E1A-E4AE-48A2-84B9-BEAA2729381B}" srcOrd="0" destOrd="0" presId="urn:microsoft.com/office/officeart/2005/8/layout/cycle2"/>
    <dgm:cxn modelId="{469D6016-5EEB-4A43-BF23-DDE086F073B6}" type="presOf" srcId="{AFBA31FF-FD55-4CCD-9BB6-C1F63AD76D23}" destId="{6F2E832E-1CDD-4746-B523-7136864694DA}" srcOrd="0" destOrd="0" presId="urn:microsoft.com/office/officeart/2005/8/layout/cycle2"/>
    <dgm:cxn modelId="{3B84CD19-7EE9-4A51-ADE8-98A03E3C7874}" type="presOf" srcId="{48575201-B6BE-4079-AB2D-69C55201A57C}" destId="{30C8E5E8-5A3F-40CE-9460-045A666E8996}" srcOrd="1" destOrd="0" presId="urn:microsoft.com/office/officeart/2005/8/layout/cycle2"/>
    <dgm:cxn modelId="{B3FA4FBD-0747-46B2-B033-E379F6C86ABB}" type="presOf" srcId="{48575201-B6BE-4079-AB2D-69C55201A57C}" destId="{D2B9F6B6-7288-48FF-8377-D7A80F3BF233}" srcOrd="0" destOrd="0" presId="urn:microsoft.com/office/officeart/2005/8/layout/cycle2"/>
    <dgm:cxn modelId="{68BEC3A5-DD81-4EED-A830-B8608D8BCE84}" srcId="{BA2210AC-360F-4C10-9BBB-B8CB3ACD21A1}" destId="{A35BBC3F-5237-4F73-85CA-6C77279355DC}" srcOrd="1" destOrd="0" parTransId="{0343B88D-4F7F-41CB-9EF0-1FC1377228CD}" sibTransId="{2389B43A-7750-4790-B44E-9756CCBB27EF}"/>
    <dgm:cxn modelId="{ED906528-9DC1-4F7D-AF59-3E60701E466F}" type="presOf" srcId="{BA2210AC-360F-4C10-9BBB-B8CB3ACD21A1}" destId="{C2492F0C-6F87-4EC9-9AF1-139640D3F615}" srcOrd="0" destOrd="0" presId="urn:microsoft.com/office/officeart/2005/8/layout/cycle2"/>
    <dgm:cxn modelId="{5BFBDC59-948B-4CF7-995A-D262261AC408}" type="presOf" srcId="{11B1EFFC-A68E-4C02-A1F4-BB063F002335}" destId="{D71873C1-AFD0-4866-9AA3-459513FD60D2}" srcOrd="0" destOrd="0" presId="urn:microsoft.com/office/officeart/2005/8/layout/cycle2"/>
    <dgm:cxn modelId="{D540878C-44C9-4A15-8A85-3842A736CF74}" srcId="{BA2210AC-360F-4C10-9BBB-B8CB3ACD21A1}" destId="{C496BA65-D9C3-4466-B263-9E9297539967}" srcOrd="2" destOrd="0" parTransId="{F35A396F-856C-4750-AD46-F933CC942B7A}" sibTransId="{11B1EFFC-A68E-4C02-A1F4-BB063F002335}"/>
    <dgm:cxn modelId="{8CD20010-4BA8-4D5E-A777-CA8BB6496AD3}" type="presOf" srcId="{090E2FF6-BF1B-477C-AD36-11281290F126}" destId="{87AD47F9-018F-462D-B80F-F40CB4B6329A}" srcOrd="0" destOrd="0" presId="urn:microsoft.com/office/officeart/2005/8/layout/cycle2"/>
    <dgm:cxn modelId="{31D1B092-2848-4283-93D2-52EC01DCB644}" type="presOf" srcId="{C496BA65-D9C3-4466-B263-9E9297539967}" destId="{9C3B000C-B637-4391-BA07-F595644ED317}" srcOrd="0" destOrd="0" presId="urn:microsoft.com/office/officeart/2005/8/layout/cycle2"/>
    <dgm:cxn modelId="{F954D87C-4BED-4941-9A2C-B598F79E3A0A}" type="presOf" srcId="{4537246C-8334-4DD0-B6E8-D84BBA3B97CD}" destId="{868B7E11-41D8-4200-877E-938F0ED009E4}" srcOrd="0" destOrd="0" presId="urn:microsoft.com/office/officeart/2005/8/layout/cycle2"/>
    <dgm:cxn modelId="{0E121E9A-BAA2-48F0-AC17-9109594A903E}" type="presOf" srcId="{4537246C-8334-4DD0-B6E8-D84BBA3B97CD}" destId="{70FC3B6E-15DF-49F7-8E29-45AD9FC89541}" srcOrd="1" destOrd="0" presId="urn:microsoft.com/office/officeart/2005/8/layout/cycle2"/>
    <dgm:cxn modelId="{61B68BF5-F42A-4DFF-AC14-9351DF284321}" srcId="{BA2210AC-360F-4C10-9BBB-B8CB3ACD21A1}" destId="{31CECBE3-D10E-46A7-95A2-0EB2FCA978BA}" srcOrd="5" destOrd="0" parTransId="{2F277148-5E22-4300-8307-F5396269E577}" sibTransId="{48575201-B6BE-4079-AB2D-69C55201A57C}"/>
    <dgm:cxn modelId="{3480F993-0E5E-42F5-A820-60979028F5EF}" type="presOf" srcId="{B5A00A19-E45E-462A-926C-1DF241B12333}" destId="{4DC69F84-F3F8-4CC8-9BC1-39643570A761}" srcOrd="0" destOrd="0" presId="urn:microsoft.com/office/officeart/2005/8/layout/cycle2"/>
    <dgm:cxn modelId="{A9702A72-060F-430A-97C4-0CFDC4700A29}" type="presOf" srcId="{2389B43A-7750-4790-B44E-9756CCBB27EF}" destId="{A888BCFA-56F5-49BB-8E6C-614946106C1B}" srcOrd="0" destOrd="0" presId="urn:microsoft.com/office/officeart/2005/8/layout/cycle2"/>
    <dgm:cxn modelId="{7788FAF9-0BB0-4CF0-9179-ACF32BC14A35}" srcId="{BA2210AC-360F-4C10-9BBB-B8CB3ACD21A1}" destId="{E794AD7F-DE75-4BAE-A4AC-0DC208E93509}" srcOrd="4" destOrd="0" parTransId="{07CD850B-D068-4392-BB16-FA9C1DD79D3A}" sibTransId="{090E2FF6-BF1B-477C-AD36-11281290F126}"/>
    <dgm:cxn modelId="{40C891EF-265A-4FCB-B71E-90B68E4B1964}" type="presOf" srcId="{2389B43A-7750-4790-B44E-9756CCBB27EF}" destId="{C08C4E8D-7BB0-4BE5-8335-F6E5FA05EC0F}" srcOrd="1" destOrd="0" presId="urn:microsoft.com/office/officeart/2005/8/layout/cycle2"/>
    <dgm:cxn modelId="{02D5EAED-6275-46D2-B330-C9A4FC4A55CC}" type="presParOf" srcId="{C2492F0C-6F87-4EC9-9AF1-139640D3F615}" destId="{4DC69F84-F3F8-4CC8-9BC1-39643570A761}" srcOrd="0" destOrd="0" presId="urn:microsoft.com/office/officeart/2005/8/layout/cycle2"/>
    <dgm:cxn modelId="{94AFCBC9-C37E-4FAE-A098-D6F88B78A244}" type="presParOf" srcId="{C2492F0C-6F87-4EC9-9AF1-139640D3F615}" destId="{868B7E11-41D8-4200-877E-938F0ED009E4}" srcOrd="1" destOrd="0" presId="urn:microsoft.com/office/officeart/2005/8/layout/cycle2"/>
    <dgm:cxn modelId="{D26B8383-7F15-42F4-9E5A-1B1A4640EB45}" type="presParOf" srcId="{868B7E11-41D8-4200-877E-938F0ED009E4}" destId="{70FC3B6E-15DF-49F7-8E29-45AD9FC89541}" srcOrd="0" destOrd="0" presId="urn:microsoft.com/office/officeart/2005/8/layout/cycle2"/>
    <dgm:cxn modelId="{EAD0AE9A-446E-458A-99D0-698475CF2EF9}" type="presParOf" srcId="{C2492F0C-6F87-4EC9-9AF1-139640D3F615}" destId="{1277ECF3-99CA-4465-843A-6860CF3D1C48}" srcOrd="2" destOrd="0" presId="urn:microsoft.com/office/officeart/2005/8/layout/cycle2"/>
    <dgm:cxn modelId="{6A89D0AB-A479-45E7-8825-A0C785160BD6}" type="presParOf" srcId="{C2492F0C-6F87-4EC9-9AF1-139640D3F615}" destId="{A888BCFA-56F5-49BB-8E6C-614946106C1B}" srcOrd="3" destOrd="0" presId="urn:microsoft.com/office/officeart/2005/8/layout/cycle2"/>
    <dgm:cxn modelId="{E408D8A1-4813-40CF-A8D9-B380A411040D}" type="presParOf" srcId="{A888BCFA-56F5-49BB-8E6C-614946106C1B}" destId="{C08C4E8D-7BB0-4BE5-8335-F6E5FA05EC0F}" srcOrd="0" destOrd="0" presId="urn:microsoft.com/office/officeart/2005/8/layout/cycle2"/>
    <dgm:cxn modelId="{E8DC7E49-595F-43E4-B26C-9E1D1F945939}" type="presParOf" srcId="{C2492F0C-6F87-4EC9-9AF1-139640D3F615}" destId="{9C3B000C-B637-4391-BA07-F595644ED317}" srcOrd="4" destOrd="0" presId="urn:microsoft.com/office/officeart/2005/8/layout/cycle2"/>
    <dgm:cxn modelId="{B1429C8D-3A0C-4C6C-A76B-B04C4411FCE8}" type="presParOf" srcId="{C2492F0C-6F87-4EC9-9AF1-139640D3F615}" destId="{D71873C1-AFD0-4866-9AA3-459513FD60D2}" srcOrd="5" destOrd="0" presId="urn:microsoft.com/office/officeart/2005/8/layout/cycle2"/>
    <dgm:cxn modelId="{38B0482F-28A1-47C1-A3C9-8A609FFE9B17}" type="presParOf" srcId="{D71873C1-AFD0-4866-9AA3-459513FD60D2}" destId="{A67F6441-D4B0-4717-82E8-6CF0784FF210}" srcOrd="0" destOrd="0" presId="urn:microsoft.com/office/officeart/2005/8/layout/cycle2"/>
    <dgm:cxn modelId="{2472757B-E90D-47B5-98EB-1DCD6BE0597F}" type="presParOf" srcId="{C2492F0C-6F87-4EC9-9AF1-139640D3F615}" destId="{6F2E832E-1CDD-4746-B523-7136864694DA}" srcOrd="6" destOrd="0" presId="urn:microsoft.com/office/officeart/2005/8/layout/cycle2"/>
    <dgm:cxn modelId="{C7A7C768-A11E-4382-9C14-3ED0D00EF264}" type="presParOf" srcId="{C2492F0C-6F87-4EC9-9AF1-139640D3F615}" destId="{4704000D-C78C-4138-AF35-17021957913C}" srcOrd="7" destOrd="0" presId="urn:microsoft.com/office/officeart/2005/8/layout/cycle2"/>
    <dgm:cxn modelId="{CD97126F-BCB4-4725-A59F-05B76FE72B51}" type="presParOf" srcId="{4704000D-C78C-4138-AF35-17021957913C}" destId="{28BE2C3F-7E42-4661-89BA-DC043BE09887}" srcOrd="0" destOrd="0" presId="urn:microsoft.com/office/officeart/2005/8/layout/cycle2"/>
    <dgm:cxn modelId="{6D4C03C9-799E-412C-9B4F-76D3DBF5C22F}" type="presParOf" srcId="{C2492F0C-6F87-4EC9-9AF1-139640D3F615}" destId="{566DD67A-925D-45B3-926B-87B930649A3A}" srcOrd="8" destOrd="0" presId="urn:microsoft.com/office/officeart/2005/8/layout/cycle2"/>
    <dgm:cxn modelId="{FC276DF5-A5E7-4633-B9B9-12947F448D86}" type="presParOf" srcId="{C2492F0C-6F87-4EC9-9AF1-139640D3F615}" destId="{87AD47F9-018F-462D-B80F-F40CB4B6329A}" srcOrd="9" destOrd="0" presId="urn:microsoft.com/office/officeart/2005/8/layout/cycle2"/>
    <dgm:cxn modelId="{03E6BAF7-EFD2-4B8F-BB6D-B3032AE5E3EF}" type="presParOf" srcId="{87AD47F9-018F-462D-B80F-F40CB4B6329A}" destId="{ECA027C5-45ED-4CA7-B8FC-2696CBE6153C}" srcOrd="0" destOrd="0" presId="urn:microsoft.com/office/officeart/2005/8/layout/cycle2"/>
    <dgm:cxn modelId="{6CFEF170-1CE3-416E-A219-BA74034070CB}" type="presParOf" srcId="{C2492F0C-6F87-4EC9-9AF1-139640D3F615}" destId="{859D4E1A-E4AE-48A2-84B9-BEAA2729381B}" srcOrd="10" destOrd="0" presId="urn:microsoft.com/office/officeart/2005/8/layout/cycle2"/>
    <dgm:cxn modelId="{B5749C16-D82F-48C0-887B-5C51A65C2447}" type="presParOf" srcId="{C2492F0C-6F87-4EC9-9AF1-139640D3F615}" destId="{D2B9F6B6-7288-48FF-8377-D7A80F3BF233}" srcOrd="11" destOrd="0" presId="urn:microsoft.com/office/officeart/2005/8/layout/cycle2"/>
    <dgm:cxn modelId="{ED438FEA-8740-466A-976E-5252F03A2C93}" type="presParOf" srcId="{D2B9F6B6-7288-48FF-8377-D7A80F3BF233}" destId="{30C8E5E8-5A3F-40CE-9460-045A666E8996}" srcOrd="0" destOrd="0" presId="urn:microsoft.com/office/officeart/2005/8/layout/cycle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B439024-D0F8-4AB1-BEA3-C7E527BD9089}"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F82363DC-639E-4EDE-A173-1544427BD7F5}">
      <dgm:prSet custT="1"/>
      <dgm:spPr>
        <a:solidFill>
          <a:schemeClr val="accent1">
            <a:lumMod val="75000"/>
          </a:schemeClr>
        </a:solidFill>
      </dgm:spPr>
      <dgm:t>
        <a:bodyPr/>
        <a:lstStyle/>
        <a:p>
          <a:pPr rtl="0"/>
          <a:r>
            <a:rPr lang="en-US" sz="2000" b="1" dirty="0" smtClean="0"/>
            <a:t>Prepare</a:t>
          </a:r>
          <a:endParaRPr lang="en-US" sz="2200" b="1" dirty="0"/>
        </a:p>
      </dgm:t>
    </dgm:pt>
    <dgm:pt modelId="{0F9DDB59-18D8-45A5-BC73-56494E2E94B9}" type="parTrans" cxnId="{7C0A29E4-EF4C-40C6-9AB6-D54742E60F7A}">
      <dgm:prSet/>
      <dgm:spPr/>
      <dgm:t>
        <a:bodyPr/>
        <a:lstStyle/>
        <a:p>
          <a:endParaRPr lang="en-US"/>
        </a:p>
      </dgm:t>
    </dgm:pt>
    <dgm:pt modelId="{33CCC74F-8A83-41BB-97DB-15853C207C3C}" type="sibTrans" cxnId="{7C0A29E4-EF4C-40C6-9AB6-D54742E60F7A}">
      <dgm:prSet/>
      <dgm:spPr/>
      <dgm:t>
        <a:bodyPr/>
        <a:lstStyle/>
        <a:p>
          <a:endParaRPr lang="en-US"/>
        </a:p>
      </dgm:t>
    </dgm:pt>
    <dgm:pt modelId="{7E8DE1F5-7643-436C-A0C2-BEC2F80951BC}">
      <dgm:prSet/>
      <dgm:spPr>
        <a:solidFill>
          <a:schemeClr val="accent1">
            <a:lumMod val="75000"/>
          </a:schemeClr>
        </a:solidFill>
      </dgm:spPr>
      <dgm:t>
        <a:bodyPr/>
        <a:lstStyle/>
        <a:p>
          <a:pPr rtl="0"/>
          <a:r>
            <a:rPr lang="en-US" dirty="0" smtClean="0"/>
            <a:t>Start with Bedding</a:t>
          </a:r>
          <a:endParaRPr lang="en-US" dirty="0"/>
        </a:p>
      </dgm:t>
    </dgm:pt>
    <dgm:pt modelId="{BA0A18EB-8426-48BA-9B77-53EEDCF917E1}" type="parTrans" cxnId="{492E872C-682A-492E-BE3A-07EAF9AF89E3}">
      <dgm:prSet/>
      <dgm:spPr/>
      <dgm:t>
        <a:bodyPr/>
        <a:lstStyle/>
        <a:p>
          <a:endParaRPr lang="en-US"/>
        </a:p>
      </dgm:t>
    </dgm:pt>
    <dgm:pt modelId="{39D36359-3801-4712-A638-8C6D0AE4CBD8}" type="sibTrans" cxnId="{492E872C-682A-492E-BE3A-07EAF9AF89E3}">
      <dgm:prSet/>
      <dgm:spPr/>
      <dgm:t>
        <a:bodyPr/>
        <a:lstStyle/>
        <a:p>
          <a:endParaRPr lang="en-US"/>
        </a:p>
      </dgm:t>
    </dgm:pt>
    <dgm:pt modelId="{5F1055A8-B4A8-4E8A-9E80-E78821D91399}">
      <dgm:prSet/>
      <dgm:spPr>
        <a:solidFill>
          <a:schemeClr val="accent1">
            <a:lumMod val="75000"/>
          </a:schemeClr>
        </a:solidFill>
      </dgm:spPr>
      <dgm:t>
        <a:bodyPr/>
        <a:lstStyle/>
        <a:p>
          <a:pPr rtl="0"/>
          <a:r>
            <a:rPr lang="en-US" dirty="0" smtClean="0"/>
            <a:t>Bed</a:t>
          </a:r>
          <a:endParaRPr lang="en-US" dirty="0"/>
        </a:p>
      </dgm:t>
    </dgm:pt>
    <dgm:pt modelId="{A56A7E0C-3713-43A0-8896-EADA99578811}" type="parTrans" cxnId="{E0E18ABF-0E5C-421C-8870-A7DF7E6C4E2E}">
      <dgm:prSet/>
      <dgm:spPr/>
      <dgm:t>
        <a:bodyPr/>
        <a:lstStyle/>
        <a:p>
          <a:endParaRPr lang="en-US"/>
        </a:p>
      </dgm:t>
    </dgm:pt>
    <dgm:pt modelId="{CD0B01CF-3D2F-420D-AB2D-CFE9DCFE0010}" type="sibTrans" cxnId="{E0E18ABF-0E5C-421C-8870-A7DF7E6C4E2E}">
      <dgm:prSet/>
      <dgm:spPr/>
      <dgm:t>
        <a:bodyPr/>
        <a:lstStyle/>
        <a:p>
          <a:endParaRPr lang="en-US"/>
        </a:p>
      </dgm:t>
    </dgm:pt>
    <dgm:pt modelId="{1230A1D2-88AD-4FB0-8B38-35056A496535}">
      <dgm:prSet/>
      <dgm:spPr>
        <a:solidFill>
          <a:schemeClr val="accent1">
            <a:lumMod val="75000"/>
          </a:schemeClr>
        </a:solidFill>
      </dgm:spPr>
      <dgm:t>
        <a:bodyPr/>
        <a:lstStyle/>
        <a:p>
          <a:pPr rtl="0"/>
          <a:r>
            <a:rPr lang="en-US" dirty="0" smtClean="0"/>
            <a:t>Around Bed</a:t>
          </a:r>
          <a:endParaRPr lang="en-US" dirty="0"/>
        </a:p>
      </dgm:t>
    </dgm:pt>
    <dgm:pt modelId="{BEBFBB0B-5B29-443F-A986-60232B8747C5}" type="parTrans" cxnId="{FB47B93C-8A13-4AC5-864F-62AFFA367F9B}">
      <dgm:prSet/>
      <dgm:spPr/>
      <dgm:t>
        <a:bodyPr/>
        <a:lstStyle/>
        <a:p>
          <a:endParaRPr lang="en-US"/>
        </a:p>
      </dgm:t>
    </dgm:pt>
    <dgm:pt modelId="{EC885703-3646-440D-9B8E-F24D071191AE}" type="sibTrans" cxnId="{FB47B93C-8A13-4AC5-864F-62AFFA367F9B}">
      <dgm:prSet/>
      <dgm:spPr/>
      <dgm:t>
        <a:bodyPr/>
        <a:lstStyle/>
        <a:p>
          <a:endParaRPr lang="en-US"/>
        </a:p>
      </dgm:t>
    </dgm:pt>
    <dgm:pt modelId="{3CA3310B-1FAB-4392-B21D-8A681D5380BE}" type="pres">
      <dgm:prSet presAssocID="{9B439024-D0F8-4AB1-BEA3-C7E527BD9089}" presName="CompostProcess" presStyleCnt="0">
        <dgm:presLayoutVars>
          <dgm:dir/>
          <dgm:resizeHandles val="exact"/>
        </dgm:presLayoutVars>
      </dgm:prSet>
      <dgm:spPr/>
      <dgm:t>
        <a:bodyPr/>
        <a:lstStyle/>
        <a:p>
          <a:endParaRPr lang="en-US"/>
        </a:p>
      </dgm:t>
    </dgm:pt>
    <dgm:pt modelId="{8612537A-3037-45B2-94C1-E8D626307F29}" type="pres">
      <dgm:prSet presAssocID="{9B439024-D0F8-4AB1-BEA3-C7E527BD9089}" presName="arrow" presStyleLbl="bgShp" presStyleIdx="0" presStyleCnt="1"/>
      <dgm:spPr/>
      <dgm:t>
        <a:bodyPr/>
        <a:lstStyle/>
        <a:p>
          <a:endParaRPr lang="en-US"/>
        </a:p>
      </dgm:t>
    </dgm:pt>
    <dgm:pt modelId="{648B3259-9CE5-484C-AD54-E2C5B6762B4D}" type="pres">
      <dgm:prSet presAssocID="{9B439024-D0F8-4AB1-BEA3-C7E527BD9089}" presName="linearProcess" presStyleCnt="0"/>
      <dgm:spPr/>
    </dgm:pt>
    <dgm:pt modelId="{C17C381F-6893-4C40-920C-AB05601A74B0}" type="pres">
      <dgm:prSet presAssocID="{F82363DC-639E-4EDE-A173-1544427BD7F5}" presName="textNode" presStyleLbl="node1" presStyleIdx="0" presStyleCnt="4">
        <dgm:presLayoutVars>
          <dgm:bulletEnabled val="1"/>
        </dgm:presLayoutVars>
      </dgm:prSet>
      <dgm:spPr/>
      <dgm:t>
        <a:bodyPr/>
        <a:lstStyle/>
        <a:p>
          <a:endParaRPr lang="en-US"/>
        </a:p>
      </dgm:t>
    </dgm:pt>
    <dgm:pt modelId="{76344C40-5735-4B5D-84C5-F52F9DE56A3F}" type="pres">
      <dgm:prSet presAssocID="{33CCC74F-8A83-41BB-97DB-15853C207C3C}" presName="sibTrans" presStyleCnt="0"/>
      <dgm:spPr/>
    </dgm:pt>
    <dgm:pt modelId="{FF78DECB-4164-4FA0-A0B3-B1D984AB5537}" type="pres">
      <dgm:prSet presAssocID="{7E8DE1F5-7643-436C-A0C2-BEC2F80951BC}" presName="textNode" presStyleLbl="node1" presStyleIdx="1" presStyleCnt="4">
        <dgm:presLayoutVars>
          <dgm:bulletEnabled val="1"/>
        </dgm:presLayoutVars>
      </dgm:prSet>
      <dgm:spPr/>
      <dgm:t>
        <a:bodyPr/>
        <a:lstStyle/>
        <a:p>
          <a:endParaRPr lang="en-US"/>
        </a:p>
      </dgm:t>
    </dgm:pt>
    <dgm:pt modelId="{931F1469-FD32-45FF-BB2A-4DB17C4B4C5E}" type="pres">
      <dgm:prSet presAssocID="{39D36359-3801-4712-A638-8C6D0AE4CBD8}" presName="sibTrans" presStyleCnt="0"/>
      <dgm:spPr/>
    </dgm:pt>
    <dgm:pt modelId="{E8A81295-E629-4E90-A3E0-9E37BDB32708}" type="pres">
      <dgm:prSet presAssocID="{5F1055A8-B4A8-4E8A-9E80-E78821D91399}" presName="textNode" presStyleLbl="node1" presStyleIdx="2" presStyleCnt="4">
        <dgm:presLayoutVars>
          <dgm:bulletEnabled val="1"/>
        </dgm:presLayoutVars>
      </dgm:prSet>
      <dgm:spPr/>
      <dgm:t>
        <a:bodyPr/>
        <a:lstStyle/>
        <a:p>
          <a:endParaRPr lang="en-US"/>
        </a:p>
      </dgm:t>
    </dgm:pt>
    <dgm:pt modelId="{0C5C7D53-DB5B-4783-8B0A-1289852CAA89}" type="pres">
      <dgm:prSet presAssocID="{CD0B01CF-3D2F-420D-AB2D-CFE9DCFE0010}" presName="sibTrans" presStyleCnt="0"/>
      <dgm:spPr/>
    </dgm:pt>
    <dgm:pt modelId="{B97FBE28-F657-4E6A-B34A-261ED3212F03}" type="pres">
      <dgm:prSet presAssocID="{1230A1D2-88AD-4FB0-8B38-35056A496535}" presName="textNode" presStyleLbl="node1" presStyleIdx="3" presStyleCnt="4">
        <dgm:presLayoutVars>
          <dgm:bulletEnabled val="1"/>
        </dgm:presLayoutVars>
      </dgm:prSet>
      <dgm:spPr/>
      <dgm:t>
        <a:bodyPr/>
        <a:lstStyle/>
        <a:p>
          <a:endParaRPr lang="en-US"/>
        </a:p>
      </dgm:t>
    </dgm:pt>
  </dgm:ptLst>
  <dgm:cxnLst>
    <dgm:cxn modelId="{744FD184-4C2E-4B46-BC40-1E3BCAC3A371}" type="presOf" srcId="{9B439024-D0F8-4AB1-BEA3-C7E527BD9089}" destId="{3CA3310B-1FAB-4392-B21D-8A681D5380BE}" srcOrd="0" destOrd="0" presId="urn:microsoft.com/office/officeart/2005/8/layout/hProcess9"/>
    <dgm:cxn modelId="{03545983-9803-4C67-BEBB-E2258B44DD49}" type="presOf" srcId="{7E8DE1F5-7643-436C-A0C2-BEC2F80951BC}" destId="{FF78DECB-4164-4FA0-A0B3-B1D984AB5537}" srcOrd="0" destOrd="0" presId="urn:microsoft.com/office/officeart/2005/8/layout/hProcess9"/>
    <dgm:cxn modelId="{363191BF-61BD-46AC-9B35-D69CFF416867}" type="presOf" srcId="{1230A1D2-88AD-4FB0-8B38-35056A496535}" destId="{B97FBE28-F657-4E6A-B34A-261ED3212F03}" srcOrd="0" destOrd="0" presId="urn:microsoft.com/office/officeart/2005/8/layout/hProcess9"/>
    <dgm:cxn modelId="{7C0A29E4-EF4C-40C6-9AB6-D54742E60F7A}" srcId="{9B439024-D0F8-4AB1-BEA3-C7E527BD9089}" destId="{F82363DC-639E-4EDE-A173-1544427BD7F5}" srcOrd="0" destOrd="0" parTransId="{0F9DDB59-18D8-45A5-BC73-56494E2E94B9}" sibTransId="{33CCC74F-8A83-41BB-97DB-15853C207C3C}"/>
    <dgm:cxn modelId="{E0E18ABF-0E5C-421C-8870-A7DF7E6C4E2E}" srcId="{9B439024-D0F8-4AB1-BEA3-C7E527BD9089}" destId="{5F1055A8-B4A8-4E8A-9E80-E78821D91399}" srcOrd="2" destOrd="0" parTransId="{A56A7E0C-3713-43A0-8896-EADA99578811}" sibTransId="{CD0B01CF-3D2F-420D-AB2D-CFE9DCFE0010}"/>
    <dgm:cxn modelId="{492E872C-682A-492E-BE3A-07EAF9AF89E3}" srcId="{9B439024-D0F8-4AB1-BEA3-C7E527BD9089}" destId="{7E8DE1F5-7643-436C-A0C2-BEC2F80951BC}" srcOrd="1" destOrd="0" parTransId="{BA0A18EB-8426-48BA-9B77-53EEDCF917E1}" sibTransId="{39D36359-3801-4712-A638-8C6D0AE4CBD8}"/>
    <dgm:cxn modelId="{4628574D-0C76-4CB1-A703-48957A238485}" type="presOf" srcId="{5F1055A8-B4A8-4E8A-9E80-E78821D91399}" destId="{E8A81295-E629-4E90-A3E0-9E37BDB32708}" srcOrd="0" destOrd="0" presId="urn:microsoft.com/office/officeart/2005/8/layout/hProcess9"/>
    <dgm:cxn modelId="{FB47B93C-8A13-4AC5-864F-62AFFA367F9B}" srcId="{9B439024-D0F8-4AB1-BEA3-C7E527BD9089}" destId="{1230A1D2-88AD-4FB0-8B38-35056A496535}" srcOrd="3" destOrd="0" parTransId="{BEBFBB0B-5B29-443F-A986-60232B8747C5}" sibTransId="{EC885703-3646-440D-9B8E-F24D071191AE}"/>
    <dgm:cxn modelId="{CBA159CA-4CCA-48AF-96BA-D1CE9C73F706}" type="presOf" srcId="{F82363DC-639E-4EDE-A173-1544427BD7F5}" destId="{C17C381F-6893-4C40-920C-AB05601A74B0}" srcOrd="0" destOrd="0" presId="urn:microsoft.com/office/officeart/2005/8/layout/hProcess9"/>
    <dgm:cxn modelId="{7BC4C911-B894-48AB-B87D-E80F3D6CF408}" type="presParOf" srcId="{3CA3310B-1FAB-4392-B21D-8A681D5380BE}" destId="{8612537A-3037-45B2-94C1-E8D626307F29}" srcOrd="0" destOrd="0" presId="urn:microsoft.com/office/officeart/2005/8/layout/hProcess9"/>
    <dgm:cxn modelId="{7AB0BCA4-167D-44D3-B276-84E398985673}" type="presParOf" srcId="{3CA3310B-1FAB-4392-B21D-8A681D5380BE}" destId="{648B3259-9CE5-484C-AD54-E2C5B6762B4D}" srcOrd="1" destOrd="0" presId="urn:microsoft.com/office/officeart/2005/8/layout/hProcess9"/>
    <dgm:cxn modelId="{00D2A718-79C0-47E6-9F77-DCE34C28B941}" type="presParOf" srcId="{648B3259-9CE5-484C-AD54-E2C5B6762B4D}" destId="{C17C381F-6893-4C40-920C-AB05601A74B0}" srcOrd="0" destOrd="0" presId="urn:microsoft.com/office/officeart/2005/8/layout/hProcess9"/>
    <dgm:cxn modelId="{F262C20B-4C47-4EA9-ADCC-DA6BE11CFBE7}" type="presParOf" srcId="{648B3259-9CE5-484C-AD54-E2C5B6762B4D}" destId="{76344C40-5735-4B5D-84C5-F52F9DE56A3F}" srcOrd="1" destOrd="0" presId="urn:microsoft.com/office/officeart/2005/8/layout/hProcess9"/>
    <dgm:cxn modelId="{E74A9C96-D01E-40FB-9A21-C58828631540}" type="presParOf" srcId="{648B3259-9CE5-484C-AD54-E2C5B6762B4D}" destId="{FF78DECB-4164-4FA0-A0B3-B1D984AB5537}" srcOrd="2" destOrd="0" presId="urn:microsoft.com/office/officeart/2005/8/layout/hProcess9"/>
    <dgm:cxn modelId="{6A047EDE-6190-4F58-BF24-6ED7C9568B2A}" type="presParOf" srcId="{648B3259-9CE5-484C-AD54-E2C5B6762B4D}" destId="{931F1469-FD32-45FF-BB2A-4DB17C4B4C5E}" srcOrd="3" destOrd="0" presId="urn:microsoft.com/office/officeart/2005/8/layout/hProcess9"/>
    <dgm:cxn modelId="{3C61CEBD-00A4-4B72-9050-A5DD6BC3994F}" type="presParOf" srcId="{648B3259-9CE5-484C-AD54-E2C5B6762B4D}" destId="{E8A81295-E629-4E90-A3E0-9E37BDB32708}" srcOrd="4" destOrd="0" presId="urn:microsoft.com/office/officeart/2005/8/layout/hProcess9"/>
    <dgm:cxn modelId="{70CA2179-6CD8-4136-9BF9-45917D7BF770}" type="presParOf" srcId="{648B3259-9CE5-484C-AD54-E2C5B6762B4D}" destId="{0C5C7D53-DB5B-4783-8B0A-1289852CAA89}" srcOrd="5" destOrd="0" presId="urn:microsoft.com/office/officeart/2005/8/layout/hProcess9"/>
    <dgm:cxn modelId="{789D6A4A-2041-4492-95B1-084F2456BF35}" type="presParOf" srcId="{648B3259-9CE5-484C-AD54-E2C5B6762B4D}" destId="{B97FBE28-F657-4E6A-B34A-261ED3212F03}"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57AB074-A045-44D1-9467-42566C0EB395}" type="datetimeFigureOut">
              <a:rPr lang="en-US" smtClean="0"/>
              <a:t>3/10/2017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639D8EE-DA03-413A-B42B-6989E316A58D}" type="slidenum">
              <a:rPr lang="en-US" smtClean="0"/>
              <a:t>‹#›</a:t>
            </a:fld>
            <a:endParaRPr lang="en-US"/>
          </a:p>
        </p:txBody>
      </p:sp>
    </p:spTree>
    <p:extLst>
      <p:ext uri="{BB962C8B-B14F-4D97-AF65-F5344CB8AC3E}">
        <p14:creationId xmlns:p14="http://schemas.microsoft.com/office/powerpoint/2010/main" val="2613488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39D8EE-DA03-413A-B42B-6989E316A58D}" type="slidenum">
              <a:rPr lang="en-US" smtClean="0"/>
              <a:t>2</a:t>
            </a:fld>
            <a:endParaRPr lang="en-US"/>
          </a:p>
        </p:txBody>
      </p:sp>
    </p:spTree>
    <p:extLst>
      <p:ext uri="{BB962C8B-B14F-4D97-AF65-F5344CB8AC3E}">
        <p14:creationId xmlns:p14="http://schemas.microsoft.com/office/powerpoint/2010/main" val="37590946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Professional pest control company</a:t>
            </a:r>
          </a:p>
          <a:p>
            <a:r>
              <a:rPr lang="en-US" dirty="0" smtClean="0"/>
              <a:t>Heat treatment</a:t>
            </a:r>
          </a:p>
          <a:p>
            <a:pPr lvl="1"/>
            <a:r>
              <a:rPr lang="en-US" dirty="0" smtClean="0"/>
              <a:t>Dismantle room</a:t>
            </a:r>
          </a:p>
          <a:p>
            <a:pPr lvl="1"/>
            <a:r>
              <a:rPr lang="en-US" dirty="0" smtClean="0"/>
              <a:t>Increase consistent air flow</a:t>
            </a:r>
          </a:p>
          <a:p>
            <a:pPr lvl="1"/>
            <a:r>
              <a:rPr lang="en-US" dirty="0" smtClean="0"/>
              <a:t>Minimum of 120° F</a:t>
            </a:r>
          </a:p>
          <a:p>
            <a:r>
              <a:rPr lang="en-US" dirty="0" smtClean="0"/>
              <a:t>Chemical</a:t>
            </a:r>
          </a:p>
          <a:p>
            <a:r>
              <a:rPr lang="en-US" dirty="0" smtClean="0"/>
              <a:t>Diatomaceous Earth</a:t>
            </a:r>
          </a:p>
          <a:p>
            <a:r>
              <a:rPr lang="en-US" dirty="0" smtClean="0"/>
              <a:t>Steam</a:t>
            </a:r>
          </a:p>
          <a:p>
            <a:r>
              <a:rPr lang="en-US" dirty="0" smtClean="0"/>
              <a:t>Vacuuming</a:t>
            </a:r>
          </a:p>
          <a:p>
            <a:r>
              <a:rPr lang="en-US" dirty="0" smtClean="0"/>
              <a:t>Bed bug trained dogs</a:t>
            </a:r>
          </a:p>
          <a:p>
            <a:endParaRPr lang="en-US" dirty="0"/>
          </a:p>
        </p:txBody>
      </p:sp>
      <p:sp>
        <p:nvSpPr>
          <p:cNvPr id="4" name="Slide Number Placeholder 3"/>
          <p:cNvSpPr>
            <a:spLocks noGrp="1"/>
          </p:cNvSpPr>
          <p:nvPr>
            <p:ph type="sldNum" sz="quarter" idx="10"/>
          </p:nvPr>
        </p:nvSpPr>
        <p:spPr/>
        <p:txBody>
          <a:bodyPr/>
          <a:lstStyle/>
          <a:p>
            <a:fld id="{7639D8EE-DA03-413A-B42B-6989E316A58D}" type="slidenum">
              <a:rPr lang="en-US" smtClean="0"/>
              <a:t>12</a:t>
            </a:fld>
            <a:endParaRPr lang="en-US"/>
          </a:p>
        </p:txBody>
      </p:sp>
    </p:spTree>
    <p:extLst>
      <p:ext uri="{BB962C8B-B14F-4D97-AF65-F5344CB8AC3E}">
        <p14:creationId xmlns:p14="http://schemas.microsoft.com/office/powerpoint/2010/main" val="12163075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Action plan is like an emergency</a:t>
            </a:r>
            <a:r>
              <a:rPr lang="en-US" baseline="0" dirty="0" smtClean="0"/>
              <a:t> response.  What are they going to do: Includes Logs.</a:t>
            </a:r>
            <a:endParaRPr lang="en-US" dirty="0"/>
          </a:p>
        </p:txBody>
      </p:sp>
      <p:sp>
        <p:nvSpPr>
          <p:cNvPr id="4" name="Slide Number Placeholder 3"/>
          <p:cNvSpPr>
            <a:spLocks noGrp="1"/>
          </p:cNvSpPr>
          <p:nvPr>
            <p:ph type="sldNum" sz="quarter" idx="10"/>
          </p:nvPr>
        </p:nvSpPr>
        <p:spPr/>
        <p:txBody>
          <a:bodyPr/>
          <a:lstStyle/>
          <a:p>
            <a:fld id="{7639D8EE-DA03-413A-B42B-6989E316A58D}" type="slidenum">
              <a:rPr lang="en-US" smtClean="0"/>
              <a:t>19</a:t>
            </a:fld>
            <a:endParaRPr lang="en-US"/>
          </a:p>
        </p:txBody>
      </p:sp>
    </p:spTree>
    <p:extLst>
      <p:ext uri="{BB962C8B-B14F-4D97-AF65-F5344CB8AC3E}">
        <p14:creationId xmlns:p14="http://schemas.microsoft.com/office/powerpoint/2010/main" val="13793670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39D8EE-DA03-413A-B42B-6989E316A58D}" type="slidenum">
              <a:rPr lang="en-US" smtClean="0"/>
              <a:t>20</a:t>
            </a:fld>
            <a:endParaRPr lang="en-US"/>
          </a:p>
        </p:txBody>
      </p:sp>
    </p:spTree>
    <p:extLst>
      <p:ext uri="{BB962C8B-B14F-4D97-AF65-F5344CB8AC3E}">
        <p14:creationId xmlns:p14="http://schemas.microsoft.com/office/powerpoint/2010/main" val="39343476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39D8EE-DA03-413A-B42B-6989E316A58D}" type="slidenum">
              <a:rPr lang="en-US" smtClean="0"/>
              <a:t>22</a:t>
            </a:fld>
            <a:endParaRPr lang="en-US"/>
          </a:p>
        </p:txBody>
      </p:sp>
    </p:spTree>
    <p:extLst>
      <p:ext uri="{BB962C8B-B14F-4D97-AF65-F5344CB8AC3E}">
        <p14:creationId xmlns:p14="http://schemas.microsoft.com/office/powerpoint/2010/main" val="6941576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-Throughout WI</a:t>
            </a:r>
          </a:p>
          <a:p>
            <a:r>
              <a:rPr lang="en-US" baseline="0" dirty="0" smtClean="0"/>
              <a:t>	-They are not only in the tourist areas like Wisconsin Dells or Door County and also not just in major cities, but they can be found in urban areas too. 	-Found in many various types of facilities like:  homes, apartment/condos, hotels, summer camps, resorts, rental cottages or cabins, daycares, hospitals, 	schools, movie theatres, public transportation, etc.</a:t>
            </a:r>
          </a:p>
          <a:p>
            <a:endParaRPr lang="en-US" baseline="0" dirty="0" smtClean="0"/>
          </a:p>
          <a:p>
            <a:r>
              <a:rPr lang="en-US" baseline="0" dirty="0" smtClean="0"/>
              <a:t>-Stigma</a:t>
            </a:r>
          </a:p>
          <a:p>
            <a:r>
              <a:rPr lang="en-US" baseline="0" dirty="0" smtClean="0"/>
              <a:t>	-Stigmas create denial.  A lot of people believe that the presence of beg bugs means poor sanitation and that is not usually the case.  </a:t>
            </a:r>
          </a:p>
          <a:p>
            <a:r>
              <a:rPr lang="en-US" baseline="0" dirty="0" smtClean="0"/>
              <a:t>	-No one is immune to the possibility of bed bug exposure.  </a:t>
            </a:r>
          </a:p>
          <a:p>
            <a:r>
              <a:rPr lang="en-US" baseline="0" dirty="0" smtClean="0"/>
              <a:t>	-Even 5 star hotels have to manage and control bed bugs.  It can effect any type of facility.  </a:t>
            </a:r>
          </a:p>
          <a:p>
            <a:r>
              <a:rPr lang="en-US" baseline="0" dirty="0" smtClean="0"/>
              <a:t>	-The lodging industry needs to let go of the stigma relating to bed bugs. </a:t>
            </a:r>
          </a:p>
          <a:p>
            <a:r>
              <a:rPr lang="en-US" baseline="0" dirty="0" smtClean="0"/>
              <a:t>	-It’s a matter of WHEN you will have to deal with bed bugs, not if you will have to deal with them….</a:t>
            </a:r>
          </a:p>
          <a:p>
            <a:r>
              <a:rPr lang="en-US" baseline="0" dirty="0" smtClean="0"/>
              <a:t>		-So the best thing to do is be prepared when it does happen and have an action plan.</a:t>
            </a:r>
          </a:p>
          <a:p>
            <a:r>
              <a:rPr lang="en-US" baseline="0" dirty="0" smtClean="0"/>
              <a:t>		</a:t>
            </a:r>
          </a:p>
          <a:p>
            <a:r>
              <a:rPr lang="en-US" baseline="0" dirty="0" smtClean="0"/>
              <a:t>-So how did they come to Wisconsin?  History:</a:t>
            </a:r>
          </a:p>
          <a:p>
            <a:r>
              <a:rPr lang="en-US" baseline="0" dirty="0" smtClean="0"/>
              <a:t>	-Bed bugs date all the way back to about 3,300 years ago in ancient Egypt. </a:t>
            </a:r>
          </a:p>
          <a:p>
            <a:r>
              <a:rPr lang="en-US" baseline="0" dirty="0" smtClean="0"/>
              <a:t>	-Early colonists first brought them to the U.S. and for decades they thrived.</a:t>
            </a:r>
          </a:p>
          <a:p>
            <a:r>
              <a:rPr lang="en-US" baseline="0" dirty="0" smtClean="0"/>
              <a:t>	-In the 1950's, they had been all but eradicated due to new and readily availability pest control products and also through the widespread use of vacuums 	and washing machines.</a:t>
            </a:r>
          </a:p>
          <a:p>
            <a:r>
              <a:rPr lang="en-US" baseline="0" dirty="0" smtClean="0"/>
              <a:t>	-And then in the 1990’s there was a resurgence because people began to travel internationally more often, pest control products and methods of 	treatment became more targeted rather than universal and also there was a lack of public awareness about pest prevention methods.</a:t>
            </a:r>
          </a:p>
          <a:p>
            <a:endParaRPr lang="en-US" baseline="0" dirty="0" smtClean="0"/>
          </a:p>
        </p:txBody>
      </p:sp>
      <p:sp>
        <p:nvSpPr>
          <p:cNvPr id="4" name="Slide Number Placeholder 3"/>
          <p:cNvSpPr>
            <a:spLocks noGrp="1"/>
          </p:cNvSpPr>
          <p:nvPr>
            <p:ph type="sldNum" sz="quarter" idx="10"/>
          </p:nvPr>
        </p:nvSpPr>
        <p:spPr/>
        <p:txBody>
          <a:bodyPr/>
          <a:lstStyle/>
          <a:p>
            <a:fld id="{7639D8EE-DA03-413A-B42B-6989E316A58D}" type="slidenum">
              <a:rPr lang="en-US" smtClean="0"/>
              <a:t>3</a:t>
            </a:fld>
            <a:endParaRPr lang="en-US"/>
          </a:p>
        </p:txBody>
      </p:sp>
    </p:spTree>
    <p:extLst>
      <p:ext uri="{BB962C8B-B14F-4D97-AF65-F5344CB8AC3E}">
        <p14:creationId xmlns:p14="http://schemas.microsoft.com/office/powerpoint/2010/main" val="19478339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-Stigma</a:t>
            </a:r>
            <a:r>
              <a:rPr lang="en-US" baseline="0" dirty="0" smtClean="0"/>
              <a:t> leads to d</a:t>
            </a:r>
            <a:r>
              <a:rPr lang="en-US" dirty="0" smtClean="0"/>
              <a:t>enial which</a:t>
            </a:r>
            <a:r>
              <a:rPr lang="en-US" baseline="0" dirty="0" smtClean="0"/>
              <a:t> then leads to delay or no treatment at all.  This then causes an </a:t>
            </a:r>
            <a:r>
              <a:rPr lang="en-US" dirty="0" smtClean="0"/>
              <a:t>infestations. Once a lodging facility is infested, complaints greatly increase. </a:t>
            </a:r>
          </a:p>
          <a:p>
            <a:endParaRPr lang="en-US" dirty="0" smtClean="0"/>
          </a:p>
          <a:p>
            <a:r>
              <a:rPr lang="en-US" dirty="0" smtClean="0"/>
              <a:t>-Untrained</a:t>
            </a:r>
            <a:r>
              <a:rPr lang="en-US" baseline="0" dirty="0" smtClean="0"/>
              <a:t> staff can also contribute to an infestation.  If the maintenance staff or housekeeping staff is unaware of what to look for, where to look and how to manage and control the problem, the minor presence becomes uncontrollable. </a:t>
            </a:r>
          </a:p>
          <a:p>
            <a:endParaRPr lang="en-US" baseline="0" dirty="0" smtClean="0"/>
          </a:p>
          <a:p>
            <a:r>
              <a:rPr lang="en-US" baseline="0" dirty="0" smtClean="0"/>
              <a:t>-Facilities without action plans tend to have a harder time when trying to eliminate bed bugs from their establishment.  They tend to keep reappearing and spreading throughout the facility. It is strongly suggested that every lodging facility have an action plan and train their staff accordingly.  We will talk more about the action plans later on.</a:t>
            </a:r>
          </a:p>
          <a:p>
            <a:endParaRPr lang="en-US" baseline="0" dirty="0" smtClean="0"/>
          </a:p>
          <a:p>
            <a:r>
              <a:rPr lang="en-US" baseline="0" dirty="0" smtClean="0"/>
              <a:t>-Inadequate treatment methods are not always effective and will then extend the duration of the presence of bed bugs.  Many facilities use home method remediation like propane heaters or chemicals in order to save money but their results are unsatisfactory or the type of home remedy treatment method is commonly misused.  This causes a concern about carbon monoxide asphyxiation when they use propane heaters and/or chemical exposure due to improper use or amount used.</a:t>
            </a:r>
          </a:p>
          <a:p>
            <a:endParaRPr lang="en-US" baseline="0" dirty="0" smtClean="0"/>
          </a:p>
          <a:p>
            <a:r>
              <a:rPr lang="en-US" baseline="0" dirty="0" smtClean="0"/>
              <a:t>-Local health department staff report police and fire personnel refusing to go into properties with bed bugs.</a:t>
            </a:r>
          </a:p>
          <a:p>
            <a:endParaRPr lang="en-US" baseline="0" dirty="0" smtClean="0"/>
          </a:p>
          <a:p>
            <a:r>
              <a:rPr lang="en-US" baseline="0" dirty="0" smtClean="0"/>
              <a:t>-We receive many complaints from residential communities where an individual may live in an infested apartments and the landlords is not addressing the issue.  Our department doesn’t have regulatory authority over non-public, unlicensed lodging facilities so our influence is minimal.  The </a:t>
            </a:r>
            <a:r>
              <a:rPr lang="en-US" baseline="0" dirty="0" err="1" smtClean="0"/>
              <a:t>consistant</a:t>
            </a:r>
            <a:r>
              <a:rPr lang="en-US" baseline="0" dirty="0" smtClean="0"/>
              <a:t> presence within the community can lead to the increase spread of bed bugs to the public facilities.  </a:t>
            </a:r>
            <a:endParaRPr lang="en-US" dirty="0"/>
          </a:p>
        </p:txBody>
      </p:sp>
      <p:sp>
        <p:nvSpPr>
          <p:cNvPr id="4" name="Slide Number Placeholder 3"/>
          <p:cNvSpPr>
            <a:spLocks noGrp="1"/>
          </p:cNvSpPr>
          <p:nvPr>
            <p:ph type="sldNum" sz="quarter" idx="10"/>
          </p:nvPr>
        </p:nvSpPr>
        <p:spPr/>
        <p:txBody>
          <a:bodyPr/>
          <a:lstStyle/>
          <a:p>
            <a:fld id="{7639D8EE-DA03-413A-B42B-6989E316A58D}" type="slidenum">
              <a:rPr lang="en-US" smtClean="0"/>
              <a:t>4</a:t>
            </a:fld>
            <a:endParaRPr lang="en-US"/>
          </a:p>
        </p:txBody>
      </p:sp>
    </p:spTree>
    <p:extLst>
      <p:ext uri="{BB962C8B-B14F-4D97-AF65-F5344CB8AC3E}">
        <p14:creationId xmlns:p14="http://schemas.microsoft.com/office/powerpoint/2010/main" val="42920463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-Bed bugs or </a:t>
            </a:r>
            <a:r>
              <a:rPr lang="en-US" dirty="0" err="1" smtClean="0"/>
              <a:t>Cimex</a:t>
            </a:r>
            <a:r>
              <a:rPr lang="en-US" baseline="0" dirty="0" smtClean="0"/>
              <a:t> </a:t>
            </a:r>
            <a:r>
              <a:rPr lang="en-US" baseline="0" dirty="0" err="1" smtClean="0"/>
              <a:t>Lectulaius</a:t>
            </a:r>
            <a:r>
              <a:rPr lang="en-US" baseline="0" dirty="0" smtClean="0"/>
              <a:t>) have </a:t>
            </a:r>
            <a:r>
              <a:rPr lang="en-US" dirty="0" smtClean="0"/>
              <a:t>also been called "red </a:t>
            </a:r>
            <a:r>
              <a:rPr lang="en-US" dirty="0" err="1" smtClean="0"/>
              <a:t>coates</a:t>
            </a:r>
            <a:r>
              <a:rPr lang="en-US" dirty="0" smtClean="0"/>
              <a:t>," "mahogany flats," and "wall-lice.“</a:t>
            </a:r>
          </a:p>
          <a:p>
            <a:endParaRPr lang="en-US" dirty="0" smtClean="0"/>
          </a:p>
          <a:p>
            <a:r>
              <a:rPr lang="en-US" dirty="0" smtClean="0"/>
              <a:t>-Shape and size:</a:t>
            </a:r>
          </a:p>
          <a:p>
            <a:r>
              <a:rPr lang="en-US" dirty="0" smtClean="0"/>
              <a:t>	-They are very small,</a:t>
            </a:r>
            <a:r>
              <a:rPr lang="en-US" baseline="0" dirty="0" smtClean="0"/>
              <a:t> flat, broad-oval, wingless insects with 6 legs that range in size from 1- 7 mm.  As they feed, they become more swollen and 	elongated. </a:t>
            </a:r>
          </a:p>
          <a:p>
            <a:r>
              <a:rPr lang="en-US" baseline="0" dirty="0" smtClean="0"/>
              <a:t>	</a:t>
            </a:r>
          </a:p>
          <a:p>
            <a:r>
              <a:rPr lang="en-US" baseline="0" dirty="0" smtClean="0"/>
              <a:t>-Color:</a:t>
            </a:r>
          </a:p>
          <a:p>
            <a:r>
              <a:rPr lang="en-US" baseline="0" dirty="0" smtClean="0"/>
              <a:t>	-The u</a:t>
            </a:r>
            <a:r>
              <a:rPr lang="en-US" dirty="0" smtClean="0"/>
              <a:t>nfed adults bed bugs are mahogany to rusty brown color. Engorged bed bugs are red-brown color after a blood meal. Nymphs (baby bed bugs) 	are nearly colorless when they first hatch and become brownish as they mature</a:t>
            </a:r>
            <a:r>
              <a:rPr lang="en-US" baseline="0" dirty="0" smtClean="0"/>
              <a:t> and feed.</a:t>
            </a:r>
          </a:p>
          <a:p>
            <a:endParaRPr lang="en-US" dirty="0" smtClean="0"/>
          </a:p>
        </p:txBody>
      </p:sp>
      <p:sp>
        <p:nvSpPr>
          <p:cNvPr id="4" name="Slide Number Placeholder 3"/>
          <p:cNvSpPr>
            <a:spLocks noGrp="1"/>
          </p:cNvSpPr>
          <p:nvPr>
            <p:ph type="sldNum" sz="quarter" idx="10"/>
          </p:nvPr>
        </p:nvSpPr>
        <p:spPr/>
        <p:txBody>
          <a:bodyPr/>
          <a:lstStyle/>
          <a:p>
            <a:fld id="{7639D8EE-DA03-413A-B42B-6989E316A58D}" type="slidenum">
              <a:rPr lang="en-US" smtClean="0"/>
              <a:t>5</a:t>
            </a:fld>
            <a:endParaRPr lang="en-US"/>
          </a:p>
        </p:txBody>
      </p:sp>
    </p:spTree>
    <p:extLst>
      <p:ext uri="{BB962C8B-B14F-4D97-AF65-F5344CB8AC3E}">
        <p14:creationId xmlns:p14="http://schemas.microsoft.com/office/powerpoint/2010/main" val="41981383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-Female bed bugs lay one to five eggs per day</a:t>
            </a:r>
            <a:r>
              <a:rPr lang="en-US" baseline="0" dirty="0" smtClean="0"/>
              <a:t> which is </a:t>
            </a:r>
            <a:r>
              <a:rPr lang="en-US" dirty="0" smtClean="0"/>
              <a:t>an average of 540 eggs in a lifetime. They typically lay their eggs after having</a:t>
            </a:r>
            <a:r>
              <a:rPr lang="en-US" baseline="0" dirty="0" smtClean="0"/>
              <a:t> a blood meal and lay eggs</a:t>
            </a:r>
            <a:r>
              <a:rPr lang="en-US" dirty="0" smtClean="0"/>
              <a:t> in cracks,</a:t>
            </a:r>
            <a:r>
              <a:rPr lang="en-US" baseline="0" dirty="0" smtClean="0"/>
              <a:t> crevices or folds </a:t>
            </a:r>
            <a:r>
              <a:rPr lang="en-US" dirty="0" smtClean="0"/>
              <a:t>of rough surfaces. </a:t>
            </a:r>
          </a:p>
          <a:p>
            <a:endParaRPr lang="en-US" dirty="0" smtClean="0"/>
          </a:p>
          <a:p>
            <a:r>
              <a:rPr lang="en-US" dirty="0" smtClean="0"/>
              <a:t>-Bed bug nymphs grow to full adulthood in about 21 days and go through five stages of development before they reach maturity. </a:t>
            </a:r>
          </a:p>
          <a:p>
            <a:r>
              <a:rPr lang="en-US" dirty="0" smtClean="0"/>
              <a:t>-A bed bug will molt once during each stage of development, though a blood meal is required for a molt. </a:t>
            </a:r>
          </a:p>
          <a:p>
            <a:r>
              <a:rPr lang="en-US" dirty="0" smtClean="0"/>
              <a:t>-An adult bed bug can live for several months without a blood meal and live for 6-12 months.</a:t>
            </a:r>
          </a:p>
          <a:p>
            <a:endParaRPr lang="en-US" dirty="0"/>
          </a:p>
        </p:txBody>
      </p:sp>
      <p:sp>
        <p:nvSpPr>
          <p:cNvPr id="4" name="Slide Number Placeholder 3"/>
          <p:cNvSpPr>
            <a:spLocks noGrp="1"/>
          </p:cNvSpPr>
          <p:nvPr>
            <p:ph type="sldNum" sz="quarter" idx="10"/>
          </p:nvPr>
        </p:nvSpPr>
        <p:spPr/>
        <p:txBody>
          <a:bodyPr/>
          <a:lstStyle/>
          <a:p>
            <a:fld id="{7639D8EE-DA03-413A-B42B-6989E316A58D}" type="slidenum">
              <a:rPr lang="en-US" smtClean="0"/>
              <a:t>6</a:t>
            </a:fld>
            <a:endParaRPr lang="en-US"/>
          </a:p>
        </p:txBody>
      </p:sp>
    </p:spTree>
    <p:extLst>
      <p:ext uri="{BB962C8B-B14F-4D97-AF65-F5344CB8AC3E}">
        <p14:creationId xmlns:p14="http://schemas.microsoft.com/office/powerpoint/2010/main" val="7510205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-Live</a:t>
            </a:r>
            <a:r>
              <a:rPr lang="en-US" baseline="0" dirty="0" smtClean="0"/>
              <a:t> insects </a:t>
            </a:r>
          </a:p>
          <a:p>
            <a:r>
              <a:rPr lang="en-US" baseline="0" dirty="0" smtClean="0"/>
              <a:t>-Receive complaints of bite marks</a:t>
            </a:r>
          </a:p>
          <a:p>
            <a:r>
              <a:rPr lang="en-US" baseline="0" dirty="0" smtClean="0"/>
              <a:t>-Insect molts a number of times on its way to becoming an adult so you may see exoskeletons.</a:t>
            </a:r>
          </a:p>
          <a:p>
            <a:r>
              <a:rPr lang="en-US" baseline="0" dirty="0" smtClean="0"/>
              <a:t>-Fecal deposits are left by insects after feeding. Dark red or black color. It looks like someone took a ball point pen and created stippling on the surface.</a:t>
            </a:r>
          </a:p>
          <a:p>
            <a:r>
              <a:rPr lang="en-US" baseline="0" dirty="0" smtClean="0"/>
              <a:t>-Possibly see eggs although they are quite small, sticky, slightly light colored/translucent and may be hard to find.</a:t>
            </a:r>
            <a:endParaRPr lang="en-US" dirty="0"/>
          </a:p>
        </p:txBody>
      </p:sp>
      <p:sp>
        <p:nvSpPr>
          <p:cNvPr id="4" name="Slide Number Placeholder 3"/>
          <p:cNvSpPr>
            <a:spLocks noGrp="1"/>
          </p:cNvSpPr>
          <p:nvPr>
            <p:ph type="sldNum" sz="quarter" idx="10"/>
          </p:nvPr>
        </p:nvSpPr>
        <p:spPr/>
        <p:txBody>
          <a:bodyPr/>
          <a:lstStyle/>
          <a:p>
            <a:fld id="{7639D8EE-DA03-413A-B42B-6989E316A58D}" type="slidenum">
              <a:rPr lang="en-US" smtClean="0"/>
              <a:t>7</a:t>
            </a:fld>
            <a:endParaRPr lang="en-US"/>
          </a:p>
        </p:txBody>
      </p:sp>
    </p:spTree>
    <p:extLst>
      <p:ext uri="{BB962C8B-B14F-4D97-AF65-F5344CB8AC3E}">
        <p14:creationId xmlns:p14="http://schemas.microsoft.com/office/powerpoint/2010/main" val="9907925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Bed bug’s purpose is</a:t>
            </a:r>
            <a:r>
              <a:rPr lang="en-US" baseline="0" dirty="0" smtClean="0"/>
              <a:t> to</a:t>
            </a:r>
            <a:r>
              <a:rPr lang="en-US" dirty="0" smtClean="0"/>
              <a:t> bite</a:t>
            </a:r>
            <a:r>
              <a:rPr lang="en-US" baseline="0" dirty="0" smtClean="0"/>
              <a:t> humans or other warm blooded creates in order to feed on their blood.  This is called a blood meal.  They </a:t>
            </a:r>
            <a:r>
              <a:rPr lang="en-US" dirty="0" smtClean="0"/>
              <a:t>usually feed</a:t>
            </a:r>
            <a:r>
              <a:rPr lang="en-US" baseline="0" dirty="0" smtClean="0"/>
              <a:t> at night.  They can survive for months without a blood meal. Bed bugs usually require 5-10 minutes to engorge themselves with blood. They feed by inserting two hollow, beak-like feeding tubes into their host. The first tube injects the bug's saliva, which contains anesthetics to numb the feeding area so a lot of people don’t know they are being bit until later. Then the second tube draws blood. After feeding, they move to secluded places and hide for 5-10 days. During this time, they do not feed but instead digest their meal, mate and lay eggs.</a:t>
            </a:r>
          </a:p>
          <a:p>
            <a:r>
              <a:rPr lang="en-US" baseline="0" dirty="0" smtClean="0"/>
              <a:t>-They </a:t>
            </a:r>
            <a:r>
              <a:rPr lang="en-US" dirty="0" smtClean="0"/>
              <a:t>are cryptic so that makes them excellent at hiding. They remain hidden for most of there lives. Bed bugs love to hide in cracks and crevices.</a:t>
            </a:r>
          </a:p>
          <a:p>
            <a:r>
              <a:rPr lang="en-US" dirty="0" smtClean="0"/>
              <a:t>-They are adaptable and cunning. React to their surroundings. Super</a:t>
            </a:r>
            <a:r>
              <a:rPr lang="en-US" baseline="0" dirty="0" smtClean="0"/>
              <a:t> bug- where they are becoming immune or resistant to chemicals.</a:t>
            </a:r>
            <a:endParaRPr lang="en-US" dirty="0" smtClean="0"/>
          </a:p>
          <a:p>
            <a:r>
              <a:rPr lang="en-US" dirty="0" smtClean="0"/>
              <a:t>-</a:t>
            </a:r>
            <a:r>
              <a:rPr lang="en-US" dirty="0" err="1" smtClean="0"/>
              <a:t>Kairomones</a:t>
            </a:r>
            <a:r>
              <a:rPr lang="en-US" dirty="0" smtClean="0"/>
              <a:t>. They sense carbon</a:t>
            </a:r>
            <a:r>
              <a:rPr lang="en-US" baseline="0" dirty="0" smtClean="0"/>
              <a:t> dioxide given of by host, like mosquitos, and that is why we commonly see them near the head of the bed.</a:t>
            </a:r>
          </a:p>
          <a:p>
            <a:r>
              <a:rPr lang="en-US" dirty="0" smtClean="0"/>
              <a:t>-Movement.</a:t>
            </a:r>
            <a:r>
              <a:rPr lang="en-US" baseline="0" dirty="0" smtClean="0"/>
              <a:t>  Bed bugs do not jump like fleas, fly like mosquitos, but rather move at a moderate pace depending on their age and size.  </a:t>
            </a:r>
            <a:endParaRPr lang="en-US" dirty="0" smtClean="0"/>
          </a:p>
        </p:txBody>
      </p:sp>
      <p:sp>
        <p:nvSpPr>
          <p:cNvPr id="4" name="Slide Number Placeholder 3"/>
          <p:cNvSpPr>
            <a:spLocks noGrp="1"/>
          </p:cNvSpPr>
          <p:nvPr>
            <p:ph type="sldNum" sz="quarter" idx="10"/>
          </p:nvPr>
        </p:nvSpPr>
        <p:spPr/>
        <p:txBody>
          <a:bodyPr/>
          <a:lstStyle/>
          <a:p>
            <a:fld id="{7639D8EE-DA03-413A-B42B-6989E316A58D}" type="slidenum">
              <a:rPr lang="en-US" smtClean="0"/>
              <a:t>8</a:t>
            </a:fld>
            <a:endParaRPr lang="en-US"/>
          </a:p>
        </p:txBody>
      </p:sp>
    </p:spTree>
    <p:extLst>
      <p:ext uri="{BB962C8B-B14F-4D97-AF65-F5344CB8AC3E}">
        <p14:creationId xmlns:p14="http://schemas.microsoft.com/office/powerpoint/2010/main" val="8042696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smtClean="0"/>
              <a:t>-Bed</a:t>
            </a:r>
            <a:r>
              <a:rPr lang="en-US" baseline="0" dirty="0" smtClean="0"/>
              <a:t> bugs are usually found in living or sleeping quarters and more specifically the head of the bed or they are within 10 feet of the bed.</a:t>
            </a:r>
          </a:p>
          <a:p>
            <a:pPr marL="171450" indent="-171450">
              <a:buFontTx/>
              <a:buChar char="-"/>
            </a:pPr>
            <a:r>
              <a:rPr lang="en-US" baseline="0" dirty="0" smtClean="0"/>
              <a:t>They love undisturbed, small locations like the cracks and crevices of bedding material or furniture.  They can also be found in items located near the bed.</a:t>
            </a:r>
          </a:p>
          <a:p>
            <a:r>
              <a:rPr lang="en-US" dirty="0" smtClean="0"/>
              <a:t>Human living and sleeping quarters</a:t>
            </a:r>
          </a:p>
          <a:p>
            <a:pPr lvl="1"/>
            <a:r>
              <a:rPr lang="en-US" dirty="0" smtClean="0"/>
              <a:t>Head of the bed</a:t>
            </a:r>
          </a:p>
          <a:p>
            <a:pPr lvl="1"/>
            <a:r>
              <a:rPr lang="en-US" dirty="0" err="1" smtClean="0"/>
              <a:t>Withn</a:t>
            </a:r>
            <a:r>
              <a:rPr lang="en-US" dirty="0" smtClean="0"/>
              <a:t> 10 feet of bed</a:t>
            </a:r>
          </a:p>
          <a:p>
            <a:r>
              <a:rPr lang="en-US" dirty="0" smtClean="0"/>
              <a:t>Cracks and crevices</a:t>
            </a:r>
          </a:p>
          <a:p>
            <a:pPr lvl="1"/>
            <a:r>
              <a:rPr lang="en-US" dirty="0" smtClean="0"/>
              <a:t>Headboard</a:t>
            </a:r>
          </a:p>
          <a:p>
            <a:pPr lvl="1"/>
            <a:r>
              <a:rPr lang="en-US" dirty="0" smtClean="0"/>
              <a:t>Mattresses</a:t>
            </a:r>
          </a:p>
          <a:p>
            <a:pPr lvl="1"/>
            <a:r>
              <a:rPr lang="en-US" b="1" dirty="0" smtClean="0"/>
              <a:t>Box springs</a:t>
            </a:r>
          </a:p>
          <a:p>
            <a:pPr lvl="1"/>
            <a:r>
              <a:rPr lang="en-US" dirty="0" smtClean="0"/>
              <a:t>Sheets</a:t>
            </a:r>
          </a:p>
          <a:p>
            <a:pPr lvl="1"/>
            <a:r>
              <a:rPr lang="en-US" dirty="0" smtClean="0"/>
              <a:t>Pillows</a:t>
            </a:r>
          </a:p>
          <a:p>
            <a:pPr lvl="1"/>
            <a:r>
              <a:rPr lang="en-US" dirty="0" smtClean="0"/>
              <a:t>Furniture</a:t>
            </a:r>
          </a:p>
          <a:p>
            <a:pPr lvl="1"/>
            <a:r>
              <a:rPr lang="en-US" dirty="0" smtClean="0"/>
              <a:t>Convertible sofa sleepers</a:t>
            </a:r>
          </a:p>
          <a:p>
            <a:pPr lvl="1"/>
            <a:r>
              <a:rPr lang="en-US" dirty="0" smtClean="0"/>
              <a:t>Night stands</a:t>
            </a:r>
          </a:p>
          <a:p>
            <a:pPr lvl="1"/>
            <a:r>
              <a:rPr lang="en-US" dirty="0" smtClean="0"/>
              <a:t>Electrical items</a:t>
            </a:r>
          </a:p>
          <a:p>
            <a:pPr lvl="2"/>
            <a:r>
              <a:rPr lang="en-US" dirty="0" smtClean="0"/>
              <a:t>Outlets</a:t>
            </a:r>
          </a:p>
          <a:p>
            <a:pPr lvl="2"/>
            <a:r>
              <a:rPr lang="en-US" dirty="0" smtClean="0"/>
              <a:t>Alarm clocks</a:t>
            </a:r>
          </a:p>
          <a:p>
            <a:pPr lvl="2"/>
            <a:r>
              <a:rPr lang="en-US" dirty="0" smtClean="0"/>
              <a:t>Lamps</a:t>
            </a:r>
          </a:p>
          <a:p>
            <a:pPr lvl="1"/>
            <a:r>
              <a:rPr lang="en-US" dirty="0" smtClean="0"/>
              <a:t>Baseboards</a:t>
            </a:r>
          </a:p>
          <a:p>
            <a:pPr lvl="1"/>
            <a:r>
              <a:rPr lang="en-US" dirty="0" smtClean="0"/>
              <a:t>Wallpaper</a:t>
            </a:r>
          </a:p>
          <a:p>
            <a:pPr marL="171450" indent="-171450">
              <a:buFontTx/>
              <a:buChar char="-"/>
            </a:pPr>
            <a:endParaRPr lang="en-US" baseline="0" dirty="0" smtClean="0"/>
          </a:p>
        </p:txBody>
      </p:sp>
      <p:sp>
        <p:nvSpPr>
          <p:cNvPr id="4" name="Slide Number Placeholder 3"/>
          <p:cNvSpPr>
            <a:spLocks noGrp="1"/>
          </p:cNvSpPr>
          <p:nvPr>
            <p:ph type="sldNum" sz="quarter" idx="10"/>
          </p:nvPr>
        </p:nvSpPr>
        <p:spPr/>
        <p:txBody>
          <a:bodyPr/>
          <a:lstStyle/>
          <a:p>
            <a:fld id="{7639D8EE-DA03-413A-B42B-6989E316A58D}" type="slidenum">
              <a:rPr lang="en-US" smtClean="0"/>
              <a:t>9</a:t>
            </a:fld>
            <a:endParaRPr lang="en-US"/>
          </a:p>
        </p:txBody>
      </p:sp>
    </p:spTree>
    <p:extLst>
      <p:ext uri="{BB962C8B-B14F-4D97-AF65-F5344CB8AC3E}">
        <p14:creationId xmlns:p14="http://schemas.microsoft.com/office/powerpoint/2010/main" val="313447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Bed</a:t>
            </a:r>
            <a:r>
              <a:rPr lang="en-US" baseline="0" dirty="0" smtClean="0"/>
              <a:t> bugs in general can cause anxiety and insomnia to occur in individuals who are exposed.  </a:t>
            </a:r>
          </a:p>
          <a:p>
            <a:r>
              <a:rPr lang="en-US" dirty="0" smtClean="0"/>
              <a:t>After</a:t>
            </a:r>
            <a:r>
              <a:rPr lang="en-US" baseline="0" dirty="0" smtClean="0"/>
              <a:t> a bed bug feeds off the person’s blood, a small, itchy, red welt will appear one to several days after the bite.  </a:t>
            </a:r>
          </a:p>
          <a:p>
            <a:r>
              <a:rPr lang="en-US" dirty="0" smtClean="0"/>
              <a:t>Each</a:t>
            </a:r>
            <a:r>
              <a:rPr lang="en-US" baseline="0" dirty="0" smtClean="0"/>
              <a:t> person is going to react differently.  Reactions could be a mild itching to a serious rash that leads to scarring.</a:t>
            </a:r>
            <a:endParaRPr lang="en-US" dirty="0" smtClean="0"/>
          </a:p>
          <a:p>
            <a:endParaRPr lang="en-US" dirty="0"/>
          </a:p>
        </p:txBody>
      </p:sp>
      <p:sp>
        <p:nvSpPr>
          <p:cNvPr id="4" name="Slide Number Placeholder 3"/>
          <p:cNvSpPr>
            <a:spLocks noGrp="1"/>
          </p:cNvSpPr>
          <p:nvPr>
            <p:ph type="sldNum" sz="quarter" idx="10"/>
          </p:nvPr>
        </p:nvSpPr>
        <p:spPr/>
        <p:txBody>
          <a:bodyPr/>
          <a:lstStyle/>
          <a:p>
            <a:fld id="{7639D8EE-DA03-413A-B42B-6989E316A58D}" type="slidenum">
              <a:rPr lang="en-US" smtClean="0"/>
              <a:t>11</a:t>
            </a:fld>
            <a:endParaRPr lang="en-US"/>
          </a:p>
        </p:txBody>
      </p:sp>
    </p:spTree>
    <p:extLst>
      <p:ext uri="{BB962C8B-B14F-4D97-AF65-F5344CB8AC3E}">
        <p14:creationId xmlns:p14="http://schemas.microsoft.com/office/powerpoint/2010/main" val="36806491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1122363"/>
            <a:ext cx="5791200" cy="2387600"/>
          </a:xfrm>
        </p:spPr>
        <p:txBody>
          <a:bodyPr anchor="b"/>
          <a:lstStyle>
            <a:lvl1pPr algn="ctr">
              <a:defRPr sz="4500"/>
            </a:lvl1pPr>
          </a:lstStyle>
          <a:p>
            <a:r>
              <a:rPr lang="en-US" dirty="0" smtClean="0"/>
              <a:t>Click to edit Master title style</a:t>
            </a:r>
            <a:endParaRPr lang="en-US" dirty="0"/>
          </a:p>
        </p:txBody>
      </p:sp>
      <p:sp>
        <p:nvSpPr>
          <p:cNvPr id="3" name="Subtitle 2"/>
          <p:cNvSpPr>
            <a:spLocks noGrp="1"/>
          </p:cNvSpPr>
          <p:nvPr>
            <p:ph type="subTitle" idx="1"/>
          </p:nvPr>
        </p:nvSpPr>
        <p:spPr>
          <a:xfrm>
            <a:off x="2209800" y="3602038"/>
            <a:ext cx="57912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4359BB0-88C8-4935-80BD-BC893FED1B43}" type="datetime1">
              <a:rPr lang="en-US" smtClean="0"/>
              <a:t>3/10/2017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201F39-378E-4D31-A9C6-556C63B4FACB}" type="slidenum">
              <a:rPr lang="en-US" smtClean="0"/>
              <a:t>‹#›</a:t>
            </a:fld>
            <a:endParaRPr lang="en-US"/>
          </a:p>
        </p:txBody>
      </p:sp>
      <p:pic>
        <p:nvPicPr>
          <p:cNvPr id="9" name="Picture 8"/>
          <p:cNvPicPr>
            <a:picLocks noChangeAspect="1"/>
          </p:cNvPicPr>
          <p:nvPr userDrawn="1"/>
        </p:nvPicPr>
        <p:blipFill>
          <a:blip r:embed="rId2"/>
          <a:stretch>
            <a:fillRect/>
          </a:stretch>
        </p:blipFill>
        <p:spPr>
          <a:xfrm>
            <a:off x="-93245" y="1828800"/>
            <a:ext cx="2743200" cy="2935224"/>
          </a:xfrm>
          <a:prstGeom prst="rect">
            <a:avLst/>
          </a:prstGeom>
        </p:spPr>
      </p:pic>
    </p:spTree>
    <p:extLst>
      <p:ext uri="{BB962C8B-B14F-4D97-AF65-F5344CB8AC3E}">
        <p14:creationId xmlns:p14="http://schemas.microsoft.com/office/powerpoint/2010/main" val="287015557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E338D4-0DDB-4780-A914-5D697CFDBF75}" type="datetime1">
              <a:rPr lang="en-US" smtClean="0"/>
              <a:t>3/10/2017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201F39-378E-4D31-A9C6-556C63B4FACB}" type="slidenum">
              <a:rPr lang="en-US" smtClean="0"/>
              <a:t>‹#›</a:t>
            </a:fld>
            <a:endParaRPr lang="en-US"/>
          </a:p>
        </p:txBody>
      </p:sp>
    </p:spTree>
    <p:extLst>
      <p:ext uri="{BB962C8B-B14F-4D97-AF65-F5344CB8AC3E}">
        <p14:creationId xmlns:p14="http://schemas.microsoft.com/office/powerpoint/2010/main" val="3506190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A96397-D86A-4133-95A6-EB0F39EA6C04}" type="datetime1">
              <a:rPr lang="en-US" smtClean="0"/>
              <a:t>3/10/2017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201F39-378E-4D31-A9C6-556C63B4FACB}" type="slidenum">
              <a:rPr lang="en-US" smtClean="0"/>
              <a:t>‹#›</a:t>
            </a:fld>
            <a:endParaRPr lang="en-US"/>
          </a:p>
        </p:txBody>
      </p:sp>
    </p:spTree>
    <p:extLst>
      <p:ext uri="{BB962C8B-B14F-4D97-AF65-F5344CB8AC3E}">
        <p14:creationId xmlns:p14="http://schemas.microsoft.com/office/powerpoint/2010/main" val="3016464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24CC62-B3C0-41EE-9C19-0E3747E138E0}" type="datetime1">
              <a:rPr lang="en-US" smtClean="0"/>
              <a:t>3/10/2017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201F39-378E-4D31-A9C6-556C63B4FACB}" type="slidenum">
              <a:rPr lang="en-US" smtClean="0"/>
              <a:t>‹#›</a:t>
            </a:fld>
            <a:endParaRPr lang="en-US"/>
          </a:p>
        </p:txBody>
      </p:sp>
    </p:spTree>
    <p:extLst>
      <p:ext uri="{BB962C8B-B14F-4D97-AF65-F5344CB8AC3E}">
        <p14:creationId xmlns:p14="http://schemas.microsoft.com/office/powerpoint/2010/main" val="196966814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6297A5-B005-4A73-8EFB-43716EAFC020}" type="datetime1">
              <a:rPr lang="en-US" smtClean="0"/>
              <a:t>3/10/2017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201F39-378E-4D31-A9C6-556C63B4FACB}" type="slidenum">
              <a:rPr lang="en-US" smtClean="0"/>
              <a:t>‹#›</a:t>
            </a:fld>
            <a:endParaRPr lang="en-US"/>
          </a:p>
        </p:txBody>
      </p:sp>
    </p:spTree>
    <p:extLst>
      <p:ext uri="{BB962C8B-B14F-4D97-AF65-F5344CB8AC3E}">
        <p14:creationId xmlns:p14="http://schemas.microsoft.com/office/powerpoint/2010/main" val="1617239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365126"/>
            <a:ext cx="6858000" cy="1325563"/>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1143000" y="1825625"/>
            <a:ext cx="3371850" cy="435133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29150" y="1825625"/>
            <a:ext cx="34480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890127A-C94C-416B-A982-1A2A1D9E7761}" type="datetime1">
              <a:rPr lang="en-US" smtClean="0"/>
              <a:t>3/10/2017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201F39-378E-4D31-A9C6-556C63B4FACB}" type="slidenum">
              <a:rPr lang="en-US" smtClean="0"/>
              <a:t>‹#›</a:t>
            </a:fld>
            <a:endParaRPr lang="en-US"/>
          </a:p>
        </p:txBody>
      </p:sp>
    </p:spTree>
    <p:extLst>
      <p:ext uri="{BB962C8B-B14F-4D97-AF65-F5344CB8AC3E}">
        <p14:creationId xmlns:p14="http://schemas.microsoft.com/office/powerpoint/2010/main" val="3746724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B4C699A-04B2-4336-8675-37B7651B6967}" type="datetime1">
              <a:rPr lang="en-US" smtClean="0"/>
              <a:t>3/10/2017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201F39-378E-4D31-A9C6-556C63B4FACB}" type="slidenum">
              <a:rPr lang="en-US" smtClean="0"/>
              <a:t>‹#›</a:t>
            </a:fld>
            <a:endParaRPr lang="en-US"/>
          </a:p>
        </p:txBody>
      </p:sp>
      <p:pic>
        <p:nvPicPr>
          <p:cNvPr id="10" name="Picture 9"/>
          <p:cNvPicPr>
            <a:picLocks noChangeAspect="1"/>
          </p:cNvPicPr>
          <p:nvPr userDrawn="1"/>
        </p:nvPicPr>
        <p:blipFill>
          <a:blip r:embed="rId2"/>
          <a:stretch>
            <a:fillRect/>
          </a:stretch>
        </p:blipFill>
        <p:spPr>
          <a:xfrm>
            <a:off x="-1600200" y="-2286000"/>
            <a:ext cx="4852837" cy="5358848"/>
          </a:xfrm>
          <a:prstGeom prst="rect">
            <a:avLst/>
          </a:prstGeom>
        </p:spPr>
      </p:pic>
    </p:spTree>
    <p:extLst>
      <p:ext uri="{BB962C8B-B14F-4D97-AF65-F5344CB8AC3E}">
        <p14:creationId xmlns:p14="http://schemas.microsoft.com/office/powerpoint/2010/main" val="1693564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A2D9F73-8558-40F9-8403-B6DD3AE5351B}" type="datetime1">
              <a:rPr lang="en-US" smtClean="0"/>
              <a:t>3/10/2017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8201F39-378E-4D31-A9C6-556C63B4FACB}" type="slidenum">
              <a:rPr lang="en-US" smtClean="0"/>
              <a:t>‹#›</a:t>
            </a:fld>
            <a:endParaRPr lang="en-US"/>
          </a:p>
        </p:txBody>
      </p:sp>
    </p:spTree>
    <p:extLst>
      <p:ext uri="{BB962C8B-B14F-4D97-AF65-F5344CB8AC3E}">
        <p14:creationId xmlns:p14="http://schemas.microsoft.com/office/powerpoint/2010/main" val="3928502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CACDBE-1E6D-4E40-958E-1A026E8C42A8}" type="datetime1">
              <a:rPr lang="en-US" smtClean="0"/>
              <a:t>3/10/2017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201F39-378E-4D31-A9C6-556C63B4FACB}" type="slidenum">
              <a:rPr lang="en-US" smtClean="0"/>
              <a:t>‹#›</a:t>
            </a:fld>
            <a:endParaRPr lang="en-US"/>
          </a:p>
        </p:txBody>
      </p:sp>
    </p:spTree>
    <p:extLst>
      <p:ext uri="{BB962C8B-B14F-4D97-AF65-F5344CB8AC3E}">
        <p14:creationId xmlns:p14="http://schemas.microsoft.com/office/powerpoint/2010/main" val="42343613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004FCD-5D32-4BBB-8F5C-DD24B13A8C47}" type="datetime1">
              <a:rPr lang="en-US" smtClean="0"/>
              <a:t>3/10/2017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201F39-378E-4D31-A9C6-556C63B4FACB}" type="slidenum">
              <a:rPr lang="en-US" smtClean="0"/>
              <a:t>‹#›</a:t>
            </a:fld>
            <a:endParaRPr lang="en-US"/>
          </a:p>
        </p:txBody>
      </p:sp>
    </p:spTree>
    <p:extLst>
      <p:ext uri="{BB962C8B-B14F-4D97-AF65-F5344CB8AC3E}">
        <p14:creationId xmlns:p14="http://schemas.microsoft.com/office/powerpoint/2010/main" val="33952529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61861C-7506-49E1-AE31-AADA469B5CA5}" type="datetime1">
              <a:rPr lang="en-US" smtClean="0"/>
              <a:t>3/10/2017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201F39-378E-4D31-A9C6-556C63B4FACB}" type="slidenum">
              <a:rPr lang="en-US" smtClean="0"/>
              <a:t>‹#›</a:t>
            </a:fld>
            <a:endParaRPr lang="en-US"/>
          </a:p>
        </p:txBody>
      </p:sp>
    </p:spTree>
    <p:extLst>
      <p:ext uri="{BB962C8B-B14F-4D97-AF65-F5344CB8AC3E}">
        <p14:creationId xmlns:p14="http://schemas.microsoft.com/office/powerpoint/2010/main" val="9544120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249FC1B-56D4-491E-84BF-533ADF4086B9}" type="datetime1">
              <a:rPr lang="en-US" smtClean="0"/>
              <a:t>3/10/2017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8201F39-378E-4D31-A9C6-556C63B4FACB}" type="slidenum">
              <a:rPr lang="en-US" smtClean="0"/>
              <a:t>‹#›</a:t>
            </a:fld>
            <a:endParaRPr lang="en-US"/>
          </a:p>
        </p:txBody>
      </p:sp>
    </p:spTree>
    <p:extLst>
      <p:ext uri="{BB962C8B-B14F-4D97-AF65-F5344CB8AC3E}">
        <p14:creationId xmlns:p14="http://schemas.microsoft.com/office/powerpoint/2010/main" val="456296834"/>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iming>
    <p:tnLst>
      <p:par>
        <p:cTn id="1" dur="indefinite" restart="never" nodeType="tmRoot"/>
      </p:par>
    </p:tnLst>
  </p:timing>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comments" Target="../comments/comment1.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comments" Target="../comments/comment2.xml"/></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6.png"/><Relationship Id="rId7" Type="http://schemas.openxmlformats.org/officeDocument/2006/relationships/diagramColors" Target="../diagrams/colors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comments" Target="../comments/commen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comments" Target="../comments/comment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comments" Target="../comments/comment5.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57201"/>
            <a:ext cx="6629400" cy="2895599"/>
          </a:xfrm>
        </p:spPr>
        <p:txBody>
          <a:bodyPr>
            <a:noAutofit/>
          </a:bodyPr>
          <a:lstStyle/>
          <a:p>
            <a:pPr algn="ctr"/>
            <a:r>
              <a:rPr lang="en-US" sz="5400" dirty="0" smtClean="0"/>
              <a:t>Bed Bugs in Lodging Facilities</a:t>
            </a:r>
            <a:endParaRPr lang="en-US" sz="5400" dirty="0"/>
          </a:p>
        </p:txBody>
      </p:sp>
      <p:sp>
        <p:nvSpPr>
          <p:cNvPr id="3" name="Subtitle 2"/>
          <p:cNvSpPr>
            <a:spLocks noGrp="1"/>
          </p:cNvSpPr>
          <p:nvPr>
            <p:ph type="subTitle" idx="1"/>
          </p:nvPr>
        </p:nvSpPr>
        <p:spPr>
          <a:xfrm>
            <a:off x="2209800" y="3657599"/>
            <a:ext cx="6172200" cy="2698751"/>
          </a:xfrm>
        </p:spPr>
        <p:txBody>
          <a:bodyPr>
            <a:normAutofit/>
          </a:bodyPr>
          <a:lstStyle/>
          <a:p>
            <a:pPr algn="ctr"/>
            <a:r>
              <a:rPr lang="en-US" sz="2400" dirty="0" smtClean="0"/>
              <a:t>Samantha Fiscus, REHS, AFO, CPO</a:t>
            </a:r>
          </a:p>
          <a:p>
            <a:pPr algn="ctr"/>
            <a:r>
              <a:rPr lang="en-US" sz="2400" dirty="0" smtClean="0"/>
              <a:t>Department of Agriculture, Trade &amp; Consumer Protection</a:t>
            </a:r>
            <a:endParaRPr lang="en-US" dirty="0" smtClean="0"/>
          </a:p>
          <a:p>
            <a:pPr algn="ctr"/>
            <a:endParaRPr lang="en-US" dirty="0"/>
          </a:p>
          <a:p>
            <a:pPr algn="ctr"/>
            <a:endParaRPr lang="en-US" dirty="0" smtClean="0"/>
          </a:p>
          <a:p>
            <a:pPr algn="ctr"/>
            <a:endParaRPr lang="en-US" dirty="0"/>
          </a:p>
          <a:p>
            <a:pPr algn="ctr"/>
            <a:r>
              <a:rPr lang="en-US" sz="2400" dirty="0" smtClean="0"/>
              <a:t>WACO Convention 2017</a:t>
            </a:r>
          </a:p>
          <a:p>
            <a:pPr algn="ctr"/>
            <a:endParaRPr lang="en-US" dirty="0" smtClean="0"/>
          </a:p>
          <a:p>
            <a:pPr algn="ctr"/>
            <a:endParaRPr lang="en-US" dirty="0"/>
          </a:p>
        </p:txBody>
      </p:sp>
      <p:sp>
        <p:nvSpPr>
          <p:cNvPr id="5" name="Slide Number Placeholder 4"/>
          <p:cNvSpPr>
            <a:spLocks noGrp="1"/>
          </p:cNvSpPr>
          <p:nvPr>
            <p:ph type="sldNum" sz="quarter" idx="12"/>
          </p:nvPr>
        </p:nvSpPr>
        <p:spPr/>
        <p:txBody>
          <a:bodyPr/>
          <a:lstStyle/>
          <a:p>
            <a:fld id="{38201F39-378E-4D31-A9C6-556C63B4FACB}" type="slidenum">
              <a:rPr lang="en-US" smtClean="0"/>
              <a:t>1</a:t>
            </a:fld>
            <a:endParaRPr lang="en-US"/>
          </a:p>
        </p:txBody>
      </p:sp>
      <p:pic>
        <p:nvPicPr>
          <p:cNvPr id="6" name="Picture 5"/>
          <p:cNvPicPr>
            <a:picLocks noChangeAspect="1"/>
          </p:cNvPicPr>
          <p:nvPr/>
        </p:nvPicPr>
        <p:blipFill>
          <a:blip r:embed="rId2"/>
          <a:stretch>
            <a:fillRect/>
          </a:stretch>
        </p:blipFill>
        <p:spPr>
          <a:xfrm>
            <a:off x="7471458" y="5357813"/>
            <a:ext cx="1181100" cy="1181100"/>
          </a:xfrm>
          <a:prstGeom prst="rect">
            <a:avLst/>
          </a:prstGeom>
        </p:spPr>
      </p:pic>
    </p:spTree>
    <p:extLst>
      <p:ext uri="{BB962C8B-B14F-4D97-AF65-F5344CB8AC3E}">
        <p14:creationId xmlns:p14="http://schemas.microsoft.com/office/powerpoint/2010/main" val="27853004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Spread of Bed Bugs</a:t>
            </a:r>
            <a:endParaRPr lang="en-US" dirty="0"/>
          </a:p>
        </p:txBody>
      </p:sp>
      <p:sp>
        <p:nvSpPr>
          <p:cNvPr id="3" name="Content Placeholder 2"/>
          <p:cNvSpPr>
            <a:spLocks noGrp="1"/>
          </p:cNvSpPr>
          <p:nvPr>
            <p:ph idx="1"/>
          </p:nvPr>
        </p:nvSpPr>
        <p:spPr/>
        <p:txBody>
          <a:bodyPr>
            <a:normAutofit/>
          </a:bodyPr>
          <a:lstStyle/>
          <a:p>
            <a:r>
              <a:rPr lang="en-US" sz="2000" dirty="0" smtClean="0"/>
              <a:t>Guest Items</a:t>
            </a:r>
          </a:p>
          <a:p>
            <a:pPr lvl="1"/>
            <a:r>
              <a:rPr lang="en-US" sz="2000" dirty="0" smtClean="0"/>
              <a:t>Luggage </a:t>
            </a:r>
          </a:p>
          <a:p>
            <a:pPr lvl="1"/>
            <a:r>
              <a:rPr lang="en-US" sz="2000" dirty="0" smtClean="0"/>
              <a:t>Shoes and clothing</a:t>
            </a:r>
          </a:p>
          <a:p>
            <a:r>
              <a:rPr lang="en-US" sz="2000" dirty="0"/>
              <a:t>E</a:t>
            </a:r>
            <a:r>
              <a:rPr lang="en-US" sz="2000" dirty="0" smtClean="0"/>
              <a:t>stablishment</a:t>
            </a:r>
          </a:p>
          <a:p>
            <a:pPr lvl="1"/>
            <a:r>
              <a:rPr lang="en-US" sz="2000" dirty="0" smtClean="0"/>
              <a:t>Distance</a:t>
            </a:r>
          </a:p>
          <a:p>
            <a:pPr lvl="2"/>
            <a:r>
              <a:rPr lang="en-US" sz="2000" dirty="0" smtClean="0"/>
              <a:t>100 </a:t>
            </a:r>
            <a:r>
              <a:rPr lang="en-US" sz="2000" dirty="0" err="1" smtClean="0"/>
              <a:t>ft</a:t>
            </a:r>
            <a:r>
              <a:rPr lang="en-US" sz="2000" dirty="0" smtClean="0"/>
              <a:t>/night</a:t>
            </a:r>
          </a:p>
          <a:p>
            <a:pPr lvl="1"/>
            <a:r>
              <a:rPr lang="en-US" sz="2000" dirty="0" smtClean="0"/>
              <a:t>Room to Room</a:t>
            </a:r>
          </a:p>
          <a:p>
            <a:pPr lvl="1"/>
            <a:r>
              <a:rPr lang="en-US" sz="2000" dirty="0" smtClean="0"/>
              <a:t>Hallways</a:t>
            </a:r>
          </a:p>
          <a:p>
            <a:pPr lvl="1"/>
            <a:r>
              <a:rPr lang="en-US" sz="2000" dirty="0" smtClean="0"/>
              <a:t>Common areas</a:t>
            </a:r>
          </a:p>
          <a:p>
            <a:pPr lvl="1"/>
            <a:r>
              <a:rPr lang="en-US" sz="2000" dirty="0" smtClean="0"/>
              <a:t>up/down, left/right</a:t>
            </a:r>
          </a:p>
        </p:txBody>
      </p:sp>
      <p:sp>
        <p:nvSpPr>
          <p:cNvPr id="4" name="Slide Number Placeholder 3"/>
          <p:cNvSpPr>
            <a:spLocks noGrp="1"/>
          </p:cNvSpPr>
          <p:nvPr>
            <p:ph type="sldNum" sz="quarter" idx="12"/>
          </p:nvPr>
        </p:nvSpPr>
        <p:spPr/>
        <p:txBody>
          <a:bodyPr/>
          <a:lstStyle/>
          <a:p>
            <a:fld id="{38201F39-378E-4D31-A9C6-556C63B4FACB}" type="slidenum">
              <a:rPr lang="en-US" smtClean="0"/>
              <a:t>10</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3400" y="1637507"/>
            <a:ext cx="4470400" cy="4470400"/>
          </a:xfrm>
          <a:prstGeom prst="rect">
            <a:avLst/>
          </a:prstGeom>
        </p:spPr>
      </p:pic>
    </p:spTree>
    <p:extLst>
      <p:ext uri="{BB962C8B-B14F-4D97-AF65-F5344CB8AC3E}">
        <p14:creationId xmlns:p14="http://schemas.microsoft.com/office/powerpoint/2010/main" val="1475394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 Concerns</a:t>
            </a:r>
            <a:endParaRPr lang="en-US" dirty="0"/>
          </a:p>
        </p:txBody>
      </p:sp>
      <p:sp>
        <p:nvSpPr>
          <p:cNvPr id="3" name="Content Placeholder 2"/>
          <p:cNvSpPr>
            <a:spLocks noGrp="1"/>
          </p:cNvSpPr>
          <p:nvPr>
            <p:ph idx="1"/>
          </p:nvPr>
        </p:nvSpPr>
        <p:spPr>
          <a:xfrm>
            <a:off x="628650" y="1825625"/>
            <a:ext cx="3181350" cy="4351338"/>
          </a:xfrm>
        </p:spPr>
        <p:txBody>
          <a:bodyPr/>
          <a:lstStyle/>
          <a:p>
            <a:r>
              <a:rPr lang="en-US" sz="2000" dirty="0" smtClean="0"/>
              <a:t>Exposure</a:t>
            </a:r>
          </a:p>
          <a:p>
            <a:pPr lvl="1"/>
            <a:r>
              <a:rPr lang="en-US" sz="2000" dirty="0" smtClean="0"/>
              <a:t>Anxiety </a:t>
            </a:r>
            <a:endParaRPr lang="en-US" sz="2000" dirty="0"/>
          </a:p>
          <a:p>
            <a:pPr lvl="1"/>
            <a:r>
              <a:rPr lang="en-US" sz="2000" dirty="0" smtClean="0"/>
              <a:t>Insomnia</a:t>
            </a:r>
          </a:p>
          <a:p>
            <a:r>
              <a:rPr lang="en-US" sz="2000" dirty="0" smtClean="0"/>
              <a:t>Bites</a:t>
            </a:r>
          </a:p>
          <a:p>
            <a:pPr lvl="1"/>
            <a:r>
              <a:rPr lang="en-US" sz="2000" dirty="0" smtClean="0"/>
              <a:t>No evidence of disease transmission</a:t>
            </a:r>
          </a:p>
          <a:p>
            <a:pPr lvl="1"/>
            <a:r>
              <a:rPr lang="en-US" sz="2000" dirty="0" smtClean="0"/>
              <a:t>Reactions </a:t>
            </a:r>
          </a:p>
          <a:p>
            <a:pPr lvl="1"/>
            <a:r>
              <a:rPr lang="en-US" sz="2000" dirty="0" smtClean="0"/>
              <a:t>Secondary infections</a:t>
            </a:r>
          </a:p>
          <a:p>
            <a:pPr lvl="1"/>
            <a:r>
              <a:rPr lang="en-US" sz="2000" dirty="0" smtClean="0"/>
              <a:t>Scarring </a:t>
            </a:r>
          </a:p>
          <a:p>
            <a:endParaRPr lang="en-US" dirty="0"/>
          </a:p>
        </p:txBody>
      </p:sp>
      <p:sp>
        <p:nvSpPr>
          <p:cNvPr id="4" name="Slide Number Placeholder 3"/>
          <p:cNvSpPr>
            <a:spLocks noGrp="1"/>
          </p:cNvSpPr>
          <p:nvPr>
            <p:ph type="sldNum" sz="quarter" idx="12"/>
          </p:nvPr>
        </p:nvSpPr>
        <p:spPr/>
        <p:txBody>
          <a:bodyPr/>
          <a:lstStyle/>
          <a:p>
            <a:fld id="{38201F39-378E-4D31-A9C6-556C63B4FACB}" type="slidenum">
              <a:rPr lang="en-US" smtClean="0"/>
              <a:t>11</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4950" y="1825625"/>
            <a:ext cx="4826000" cy="3619500"/>
          </a:xfrm>
          <a:prstGeom prst="rect">
            <a:avLst/>
          </a:prstGeom>
        </p:spPr>
      </p:pic>
    </p:spTree>
    <p:extLst>
      <p:ext uri="{BB962C8B-B14F-4D97-AF65-F5344CB8AC3E}">
        <p14:creationId xmlns:p14="http://schemas.microsoft.com/office/powerpoint/2010/main" val="8187436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Facility Bed Bug Treatments</a:t>
            </a:r>
            <a:endParaRPr lang="en-US" dirty="0"/>
          </a:p>
        </p:txBody>
      </p:sp>
      <p:sp>
        <p:nvSpPr>
          <p:cNvPr id="3" name="Content Placeholder 2"/>
          <p:cNvSpPr>
            <a:spLocks noGrp="1"/>
          </p:cNvSpPr>
          <p:nvPr>
            <p:ph idx="1"/>
          </p:nvPr>
        </p:nvSpPr>
        <p:spPr/>
        <p:txBody>
          <a:bodyPr>
            <a:normAutofit/>
          </a:bodyPr>
          <a:lstStyle/>
          <a:p>
            <a:r>
              <a:rPr lang="en-US" sz="2000" b="1" dirty="0" smtClean="0"/>
              <a:t>Professional pest control company</a:t>
            </a:r>
          </a:p>
          <a:p>
            <a:r>
              <a:rPr lang="en-US" sz="2000" dirty="0" smtClean="0"/>
              <a:t>Heat treatment</a:t>
            </a:r>
          </a:p>
          <a:p>
            <a:pPr lvl="1"/>
            <a:r>
              <a:rPr lang="en-US" sz="2000" dirty="0" smtClean="0"/>
              <a:t>Dismantle room</a:t>
            </a:r>
          </a:p>
          <a:p>
            <a:pPr lvl="1"/>
            <a:r>
              <a:rPr lang="en-US" sz="2000" dirty="0" smtClean="0"/>
              <a:t>Increase consistent air flow</a:t>
            </a:r>
          </a:p>
          <a:p>
            <a:pPr lvl="1"/>
            <a:r>
              <a:rPr lang="en-US" sz="2000" dirty="0" smtClean="0"/>
              <a:t>Minimum of 120° F</a:t>
            </a:r>
          </a:p>
          <a:p>
            <a:r>
              <a:rPr lang="en-US" sz="2000" dirty="0" smtClean="0"/>
              <a:t>Chemical</a:t>
            </a:r>
          </a:p>
          <a:p>
            <a:r>
              <a:rPr lang="en-US" sz="2000" dirty="0" smtClean="0"/>
              <a:t>Diatomaceous Earth</a:t>
            </a:r>
          </a:p>
          <a:p>
            <a:r>
              <a:rPr lang="en-US" sz="2000" dirty="0" smtClean="0"/>
              <a:t>Steam</a:t>
            </a:r>
          </a:p>
          <a:p>
            <a:r>
              <a:rPr lang="en-US" sz="2000" dirty="0" smtClean="0"/>
              <a:t>Vacuuming</a:t>
            </a:r>
          </a:p>
          <a:p>
            <a:r>
              <a:rPr lang="en-US" sz="2000" dirty="0" smtClean="0"/>
              <a:t>Bed bug trained dogs</a:t>
            </a:r>
            <a:endParaRPr lang="en-US" sz="2000" dirty="0"/>
          </a:p>
        </p:txBody>
      </p:sp>
      <p:sp>
        <p:nvSpPr>
          <p:cNvPr id="4" name="Slide Number Placeholder 3"/>
          <p:cNvSpPr>
            <a:spLocks noGrp="1"/>
          </p:cNvSpPr>
          <p:nvPr>
            <p:ph type="sldNum" sz="quarter" idx="12"/>
          </p:nvPr>
        </p:nvSpPr>
        <p:spPr/>
        <p:txBody>
          <a:bodyPr/>
          <a:lstStyle/>
          <a:p>
            <a:fld id="{38201F39-378E-4D31-A9C6-556C63B4FACB}" type="slidenum">
              <a:rPr lang="en-US" smtClean="0"/>
              <a:t>12</a:t>
            </a:fld>
            <a:endParaRPr lang="en-US"/>
          </a:p>
        </p:txBody>
      </p:sp>
      <p:pic>
        <p:nvPicPr>
          <p:cNvPr id="5" name="Picture 4"/>
          <p:cNvPicPr>
            <a:picLocks noChangeAspect="1"/>
          </p:cNvPicPr>
          <p:nvPr/>
        </p:nvPicPr>
        <p:blipFill>
          <a:blip r:embed="rId3"/>
          <a:stretch>
            <a:fillRect/>
          </a:stretch>
        </p:blipFill>
        <p:spPr>
          <a:xfrm>
            <a:off x="4848142" y="2895600"/>
            <a:ext cx="3219615" cy="2256306"/>
          </a:xfrm>
          <a:prstGeom prst="rect">
            <a:avLst/>
          </a:prstGeom>
        </p:spPr>
      </p:pic>
    </p:spTree>
    <p:extLst>
      <p:ext uri="{BB962C8B-B14F-4D97-AF65-F5344CB8AC3E}">
        <p14:creationId xmlns:p14="http://schemas.microsoft.com/office/powerpoint/2010/main" val="7249072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Remediation and Prevention Disadvantages </a:t>
            </a:r>
            <a:endParaRPr lang="en-US" dirty="0"/>
          </a:p>
        </p:txBody>
      </p:sp>
      <p:sp>
        <p:nvSpPr>
          <p:cNvPr id="3" name="Content Placeholder 2"/>
          <p:cNvSpPr>
            <a:spLocks noGrp="1"/>
          </p:cNvSpPr>
          <p:nvPr>
            <p:ph idx="1"/>
          </p:nvPr>
        </p:nvSpPr>
        <p:spPr/>
        <p:txBody>
          <a:bodyPr>
            <a:normAutofit fontScale="92500" lnSpcReduction="20000"/>
          </a:bodyPr>
          <a:lstStyle/>
          <a:p>
            <a:r>
              <a:rPr lang="en-US" sz="2200" dirty="0" smtClean="0"/>
              <a:t>Several treatments and combination of treatments</a:t>
            </a:r>
          </a:p>
          <a:p>
            <a:r>
              <a:rPr lang="en-US" sz="2200" dirty="0" smtClean="0"/>
              <a:t>Cost</a:t>
            </a:r>
          </a:p>
          <a:p>
            <a:r>
              <a:rPr lang="en-US" sz="2200" dirty="0" smtClean="0"/>
              <a:t>Home remedies dangerous </a:t>
            </a:r>
            <a:endParaRPr lang="en-US" sz="2200" dirty="0"/>
          </a:p>
          <a:p>
            <a:r>
              <a:rPr lang="en-US" sz="2200" dirty="0" smtClean="0"/>
              <a:t>Hard to see (small)</a:t>
            </a:r>
          </a:p>
          <a:p>
            <a:r>
              <a:rPr lang="en-US" sz="2200" dirty="0" smtClean="0"/>
              <a:t>Clutter</a:t>
            </a:r>
          </a:p>
          <a:p>
            <a:r>
              <a:rPr lang="en-US" sz="2200" dirty="0" smtClean="0"/>
              <a:t>Air flow to all areas</a:t>
            </a:r>
          </a:p>
          <a:p>
            <a:r>
              <a:rPr lang="en-US" sz="2200" dirty="0" smtClean="0"/>
              <a:t>Constant temperature</a:t>
            </a:r>
          </a:p>
          <a:p>
            <a:r>
              <a:rPr lang="en-US" sz="2200" dirty="0" smtClean="0"/>
              <a:t>Too high of temperature- melted fire extinguishers</a:t>
            </a:r>
          </a:p>
          <a:p>
            <a:r>
              <a:rPr lang="en-US" sz="2200" dirty="0" smtClean="0"/>
              <a:t>DE- must walk across areas</a:t>
            </a:r>
          </a:p>
          <a:p>
            <a:r>
              <a:rPr lang="en-US" sz="2200" dirty="0" smtClean="0"/>
              <a:t>Misuse of chemicals</a:t>
            </a:r>
          </a:p>
          <a:p>
            <a:r>
              <a:rPr lang="en-US" sz="2200" dirty="0" smtClean="0"/>
              <a:t>Resilient to chemicals</a:t>
            </a:r>
          </a:p>
          <a:p>
            <a:r>
              <a:rPr lang="en-US" sz="2200" dirty="0" smtClean="0"/>
              <a:t>Freezing bed bugs</a:t>
            </a:r>
          </a:p>
          <a:p>
            <a:r>
              <a:rPr lang="en-US" sz="2200" dirty="0" smtClean="0"/>
              <a:t>Mattress pads</a:t>
            </a:r>
          </a:p>
          <a:p>
            <a:endParaRPr lang="en-US" dirty="0" smtClean="0"/>
          </a:p>
          <a:p>
            <a:endParaRPr lang="en-US" dirty="0" smtClean="0"/>
          </a:p>
        </p:txBody>
      </p:sp>
      <p:sp>
        <p:nvSpPr>
          <p:cNvPr id="4" name="Slide Number Placeholder 3"/>
          <p:cNvSpPr>
            <a:spLocks noGrp="1"/>
          </p:cNvSpPr>
          <p:nvPr>
            <p:ph type="sldNum" sz="quarter" idx="12"/>
          </p:nvPr>
        </p:nvSpPr>
        <p:spPr/>
        <p:txBody>
          <a:bodyPr/>
          <a:lstStyle/>
          <a:p>
            <a:fld id="{38201F39-378E-4D31-A9C6-556C63B4FACB}" type="slidenum">
              <a:rPr lang="en-US" smtClean="0"/>
              <a:t>13</a:t>
            </a:fld>
            <a:endParaRPr lang="en-US"/>
          </a:p>
        </p:txBody>
      </p:sp>
    </p:spTree>
    <p:extLst>
      <p:ext uri="{BB962C8B-B14F-4D97-AF65-F5344CB8AC3E}">
        <p14:creationId xmlns:p14="http://schemas.microsoft.com/office/powerpoint/2010/main" val="4233047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599" y="365126"/>
            <a:ext cx="6382941" cy="1325563"/>
          </a:xfrm>
        </p:spPr>
        <p:txBody>
          <a:bodyPr/>
          <a:lstStyle/>
          <a:p>
            <a:r>
              <a:rPr lang="en-US" dirty="0" smtClean="0"/>
              <a:t>Bed Bug Inspection </a:t>
            </a:r>
            <a:endParaRPr lang="en-US" dirty="0"/>
          </a:p>
        </p:txBody>
      </p:sp>
      <p:sp>
        <p:nvSpPr>
          <p:cNvPr id="7" name="Slide Number Placeholder 6"/>
          <p:cNvSpPr>
            <a:spLocks noGrp="1"/>
          </p:cNvSpPr>
          <p:nvPr>
            <p:ph type="sldNum" sz="quarter" idx="12"/>
          </p:nvPr>
        </p:nvSpPr>
        <p:spPr/>
        <p:txBody>
          <a:bodyPr/>
          <a:lstStyle/>
          <a:p>
            <a:fld id="{38201F39-378E-4D31-A9C6-556C63B4FACB}" type="slidenum">
              <a:rPr lang="en-US" smtClean="0"/>
              <a:t>14</a:t>
            </a:fld>
            <a:endParaRPr lang="en-US"/>
          </a:p>
        </p:txBody>
      </p:sp>
      <p:graphicFrame>
        <p:nvGraphicFramePr>
          <p:cNvPr id="11" name="Diagram 10"/>
          <p:cNvGraphicFramePr/>
          <p:nvPr>
            <p:extLst>
              <p:ext uri="{D42A27DB-BD31-4B8C-83A1-F6EECF244321}">
                <p14:modId xmlns:p14="http://schemas.microsoft.com/office/powerpoint/2010/main" val="354023687"/>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005293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81000" y="2539457"/>
            <a:ext cx="3371850" cy="4351338"/>
          </a:xfrm>
        </p:spPr>
        <p:txBody>
          <a:bodyPr>
            <a:normAutofit/>
          </a:bodyPr>
          <a:lstStyle/>
          <a:p>
            <a:pPr marL="0" indent="0">
              <a:buNone/>
            </a:pPr>
            <a:r>
              <a:rPr lang="en-US" dirty="0" smtClean="0"/>
              <a:t>Step 1. Preparation</a:t>
            </a:r>
          </a:p>
          <a:p>
            <a:pPr lvl="1"/>
            <a:r>
              <a:rPr lang="en-US" dirty="0" smtClean="0"/>
              <a:t>Vacate room(s)</a:t>
            </a:r>
          </a:p>
          <a:p>
            <a:pPr lvl="1"/>
            <a:r>
              <a:rPr lang="en-US" dirty="0" smtClean="0"/>
              <a:t>PPE</a:t>
            </a:r>
          </a:p>
          <a:p>
            <a:pPr lvl="1"/>
            <a:r>
              <a:rPr lang="en-US" dirty="0" smtClean="0"/>
              <a:t>Coworker/assistant</a:t>
            </a:r>
          </a:p>
          <a:p>
            <a:pPr lvl="1"/>
            <a:r>
              <a:rPr lang="en-US" dirty="0" smtClean="0"/>
              <a:t>Flashlight</a:t>
            </a:r>
          </a:p>
          <a:p>
            <a:pPr marL="342900" lvl="1" indent="0">
              <a:buNone/>
            </a:pPr>
            <a:endParaRPr lang="en-US" dirty="0"/>
          </a:p>
        </p:txBody>
      </p:sp>
      <p:sp>
        <p:nvSpPr>
          <p:cNvPr id="4" name="Slide Number Placeholder 3"/>
          <p:cNvSpPr>
            <a:spLocks noGrp="1"/>
          </p:cNvSpPr>
          <p:nvPr>
            <p:ph type="sldNum" sz="quarter" idx="12"/>
          </p:nvPr>
        </p:nvSpPr>
        <p:spPr/>
        <p:txBody>
          <a:bodyPr/>
          <a:lstStyle/>
          <a:p>
            <a:fld id="{38201F39-378E-4D31-A9C6-556C63B4FACB}" type="slidenum">
              <a:rPr lang="en-US" smtClean="0"/>
              <a:t>15</a:t>
            </a:fld>
            <a:endParaRPr lang="en-US"/>
          </a:p>
        </p:txBody>
      </p:sp>
      <p:pic>
        <p:nvPicPr>
          <p:cNvPr id="5" name="Picture 4"/>
          <p:cNvPicPr>
            <a:picLocks noChangeAspect="1"/>
          </p:cNvPicPr>
          <p:nvPr/>
        </p:nvPicPr>
        <p:blipFill rotWithShape="1">
          <a:blip r:embed="rId2"/>
          <a:srcRect l="3748" t="28439" r="6117" b="51638"/>
          <a:stretch/>
        </p:blipFill>
        <p:spPr>
          <a:xfrm>
            <a:off x="5029200" y="2275458"/>
            <a:ext cx="3665148" cy="240864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7880" y="4214380"/>
            <a:ext cx="3581400" cy="2434233"/>
          </a:xfrm>
          <a:prstGeom prst="rect">
            <a:avLst/>
          </a:prstGeom>
        </p:spPr>
      </p:pic>
      <p:pic>
        <p:nvPicPr>
          <p:cNvPr id="12" name="Picture 11"/>
          <p:cNvPicPr>
            <a:picLocks noChangeAspect="1"/>
          </p:cNvPicPr>
          <p:nvPr/>
        </p:nvPicPr>
        <p:blipFill>
          <a:blip r:embed="rId4"/>
          <a:stretch>
            <a:fillRect/>
          </a:stretch>
        </p:blipFill>
        <p:spPr>
          <a:xfrm>
            <a:off x="1600200" y="-998937"/>
            <a:ext cx="6151397" cy="4066384"/>
          </a:xfrm>
          <a:prstGeom prst="rect">
            <a:avLst/>
          </a:prstGeom>
        </p:spPr>
      </p:pic>
    </p:spTree>
    <p:extLst>
      <p:ext uri="{BB962C8B-B14F-4D97-AF65-F5344CB8AC3E}">
        <p14:creationId xmlns:p14="http://schemas.microsoft.com/office/powerpoint/2010/main" val="19488245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524000" y="-1021238"/>
            <a:ext cx="6151397" cy="4066384"/>
          </a:xfrm>
          <a:prstGeom prst="rect">
            <a:avLst/>
          </a:prstGeom>
        </p:spPr>
      </p:pic>
      <p:sp>
        <p:nvSpPr>
          <p:cNvPr id="3" name="Content Placeholder 2"/>
          <p:cNvSpPr>
            <a:spLocks noGrp="1"/>
          </p:cNvSpPr>
          <p:nvPr>
            <p:ph sz="half" idx="1"/>
          </p:nvPr>
        </p:nvSpPr>
        <p:spPr>
          <a:xfrm>
            <a:off x="381000" y="2519201"/>
            <a:ext cx="3371850" cy="4351338"/>
          </a:xfrm>
        </p:spPr>
        <p:txBody>
          <a:bodyPr>
            <a:normAutofit/>
          </a:bodyPr>
          <a:lstStyle/>
          <a:p>
            <a:pPr marL="0" indent="0">
              <a:buNone/>
            </a:pPr>
            <a:r>
              <a:rPr lang="en-US" dirty="0" smtClean="0"/>
              <a:t>Step 2. Start with the bedding</a:t>
            </a:r>
          </a:p>
          <a:p>
            <a:pPr lvl="1"/>
            <a:r>
              <a:rPr lang="en-US" dirty="0" smtClean="0"/>
              <a:t>Check all surfaces, crevices and folds</a:t>
            </a:r>
          </a:p>
          <a:p>
            <a:pPr lvl="1"/>
            <a:r>
              <a:rPr lang="en-US" dirty="0" smtClean="0"/>
              <a:t>Inspect and remove bedding</a:t>
            </a:r>
          </a:p>
          <a:p>
            <a:pPr lvl="2"/>
            <a:r>
              <a:rPr lang="en-US" dirty="0" smtClean="0"/>
              <a:t>Pillows</a:t>
            </a:r>
          </a:p>
          <a:p>
            <a:pPr lvl="2"/>
            <a:r>
              <a:rPr lang="en-US" dirty="0" smtClean="0"/>
              <a:t>Blankets</a:t>
            </a:r>
          </a:p>
          <a:p>
            <a:pPr lvl="2"/>
            <a:r>
              <a:rPr lang="en-US" dirty="0" smtClean="0"/>
              <a:t>Sheets</a:t>
            </a:r>
          </a:p>
          <a:p>
            <a:pPr lvl="2"/>
            <a:r>
              <a:rPr lang="en-US" dirty="0" smtClean="0"/>
              <a:t>Mattress pad</a:t>
            </a:r>
          </a:p>
        </p:txBody>
      </p:sp>
      <p:sp>
        <p:nvSpPr>
          <p:cNvPr id="4" name="Slide Number Placeholder 3"/>
          <p:cNvSpPr>
            <a:spLocks noGrp="1"/>
          </p:cNvSpPr>
          <p:nvPr>
            <p:ph type="sldNum" sz="quarter" idx="12"/>
          </p:nvPr>
        </p:nvSpPr>
        <p:spPr/>
        <p:txBody>
          <a:bodyPr/>
          <a:lstStyle/>
          <a:p>
            <a:fld id="{38201F39-378E-4D31-A9C6-556C63B4FACB}" type="slidenum">
              <a:rPr lang="en-US" smtClean="0"/>
              <a:t>16</a:t>
            </a:fld>
            <a:endParaRPr lang="en-US"/>
          </a:p>
        </p:txBody>
      </p:sp>
      <p:pic>
        <p:nvPicPr>
          <p:cNvPr id="6" name="Picture 5"/>
          <p:cNvPicPr>
            <a:picLocks noChangeAspect="1"/>
          </p:cNvPicPr>
          <p:nvPr/>
        </p:nvPicPr>
        <p:blipFill>
          <a:blip r:embed="rId3"/>
          <a:stretch>
            <a:fillRect/>
          </a:stretch>
        </p:blipFill>
        <p:spPr>
          <a:xfrm>
            <a:off x="3636797" y="2590800"/>
            <a:ext cx="5181600" cy="3493767"/>
          </a:xfrm>
          <a:prstGeom prst="rect">
            <a:avLst/>
          </a:prstGeom>
        </p:spPr>
      </p:pic>
    </p:spTree>
    <p:extLst>
      <p:ext uri="{BB962C8B-B14F-4D97-AF65-F5344CB8AC3E}">
        <p14:creationId xmlns:p14="http://schemas.microsoft.com/office/powerpoint/2010/main" val="6099333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3680" y="2543293"/>
            <a:ext cx="3257550" cy="4351338"/>
          </a:xfrm>
        </p:spPr>
        <p:txBody>
          <a:bodyPr/>
          <a:lstStyle/>
          <a:p>
            <a:pPr marL="0" indent="0">
              <a:buNone/>
            </a:pPr>
            <a:r>
              <a:rPr lang="en-US" dirty="0" smtClean="0"/>
              <a:t>Step 3:  Continue to with the bed</a:t>
            </a:r>
          </a:p>
          <a:p>
            <a:pPr lvl="1"/>
            <a:r>
              <a:rPr lang="en-US" dirty="0"/>
              <a:t>Inspect, lift and prop up </a:t>
            </a:r>
          </a:p>
          <a:p>
            <a:pPr lvl="2"/>
            <a:r>
              <a:rPr lang="en-US" dirty="0"/>
              <a:t>Mattress</a:t>
            </a:r>
          </a:p>
          <a:p>
            <a:pPr lvl="2"/>
            <a:r>
              <a:rPr lang="en-US" dirty="0"/>
              <a:t>Box Spring</a:t>
            </a:r>
          </a:p>
          <a:p>
            <a:pPr lvl="1"/>
            <a:r>
              <a:rPr lang="en-US" dirty="0"/>
              <a:t>Inspect the bedframe area and floor around the bed</a:t>
            </a:r>
          </a:p>
          <a:p>
            <a:pPr lvl="1"/>
            <a:r>
              <a:rPr lang="en-US" dirty="0"/>
              <a:t>Disassemble headboard</a:t>
            </a:r>
          </a:p>
          <a:p>
            <a:endParaRPr lang="en-US" dirty="0"/>
          </a:p>
        </p:txBody>
      </p:sp>
      <p:sp>
        <p:nvSpPr>
          <p:cNvPr id="4" name="Slide Number Placeholder 3"/>
          <p:cNvSpPr>
            <a:spLocks noGrp="1"/>
          </p:cNvSpPr>
          <p:nvPr>
            <p:ph type="sldNum" sz="quarter" idx="12"/>
          </p:nvPr>
        </p:nvSpPr>
        <p:spPr/>
        <p:txBody>
          <a:bodyPr/>
          <a:lstStyle/>
          <a:p>
            <a:fld id="{38201F39-378E-4D31-A9C6-556C63B4FACB}" type="slidenum">
              <a:rPr lang="en-US" smtClean="0"/>
              <a:t>17</a:t>
            </a:fld>
            <a:endParaRPr lang="en-US"/>
          </a:p>
        </p:txBody>
      </p:sp>
      <p:pic>
        <p:nvPicPr>
          <p:cNvPr id="6" name="Picture 5"/>
          <p:cNvPicPr>
            <a:picLocks noChangeAspect="1"/>
          </p:cNvPicPr>
          <p:nvPr/>
        </p:nvPicPr>
        <p:blipFill rotWithShape="1">
          <a:blip r:embed="rId2"/>
          <a:srcRect t="6444"/>
          <a:stretch/>
        </p:blipFill>
        <p:spPr>
          <a:xfrm>
            <a:off x="4160183" y="830222"/>
            <a:ext cx="4595534" cy="5730876"/>
          </a:xfrm>
          <a:prstGeom prst="rect">
            <a:avLst/>
          </a:prstGeom>
        </p:spPr>
      </p:pic>
      <p:pic>
        <p:nvPicPr>
          <p:cNvPr id="7" name="Picture 6"/>
          <p:cNvPicPr>
            <a:picLocks noChangeAspect="1"/>
          </p:cNvPicPr>
          <p:nvPr/>
        </p:nvPicPr>
        <p:blipFill>
          <a:blip r:embed="rId3"/>
          <a:stretch>
            <a:fillRect/>
          </a:stretch>
        </p:blipFill>
        <p:spPr>
          <a:xfrm>
            <a:off x="1524000" y="-990600"/>
            <a:ext cx="6151397" cy="4066384"/>
          </a:xfrm>
          <a:prstGeom prst="rect">
            <a:avLst/>
          </a:prstGeom>
        </p:spPr>
      </p:pic>
    </p:spTree>
    <p:extLst>
      <p:ext uri="{BB962C8B-B14F-4D97-AF65-F5344CB8AC3E}">
        <p14:creationId xmlns:p14="http://schemas.microsoft.com/office/powerpoint/2010/main" val="28785274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61950" y="2503487"/>
            <a:ext cx="3371850" cy="4351338"/>
          </a:xfrm>
        </p:spPr>
        <p:txBody>
          <a:bodyPr/>
          <a:lstStyle/>
          <a:p>
            <a:pPr marL="0" indent="0">
              <a:buNone/>
            </a:pPr>
            <a:r>
              <a:rPr lang="en-US" dirty="0" smtClean="0"/>
              <a:t>Step 4. Areas near bed</a:t>
            </a:r>
          </a:p>
          <a:p>
            <a:pPr lvl="1"/>
            <a:r>
              <a:rPr lang="en-US" dirty="0" smtClean="0"/>
              <a:t>Upholstered furniture</a:t>
            </a:r>
          </a:p>
          <a:p>
            <a:pPr lvl="1"/>
            <a:r>
              <a:rPr lang="en-US" dirty="0" smtClean="0"/>
              <a:t>Nightstand and all items on the nightstand</a:t>
            </a:r>
          </a:p>
          <a:p>
            <a:pPr lvl="1"/>
            <a:r>
              <a:rPr lang="en-US" dirty="0" smtClean="0"/>
              <a:t>Wall, outlets, hanging pictures</a:t>
            </a:r>
          </a:p>
          <a:p>
            <a:endParaRPr lang="en-US" dirty="0"/>
          </a:p>
        </p:txBody>
      </p:sp>
      <p:sp>
        <p:nvSpPr>
          <p:cNvPr id="4" name="Slide Number Placeholder 3"/>
          <p:cNvSpPr>
            <a:spLocks noGrp="1"/>
          </p:cNvSpPr>
          <p:nvPr>
            <p:ph type="sldNum" sz="quarter" idx="12"/>
          </p:nvPr>
        </p:nvSpPr>
        <p:spPr/>
        <p:txBody>
          <a:bodyPr/>
          <a:lstStyle/>
          <a:p>
            <a:fld id="{38201F39-378E-4D31-A9C6-556C63B4FACB}" type="slidenum">
              <a:rPr lang="en-US" smtClean="0"/>
              <a:t>18</a:t>
            </a:fld>
            <a:endParaRPr lang="en-US"/>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8333" t="21111"/>
          <a:stretch/>
        </p:blipFill>
        <p:spPr>
          <a:xfrm>
            <a:off x="3943350" y="2808450"/>
            <a:ext cx="5029200" cy="3246120"/>
          </a:xfrm>
          <a:prstGeom prst="rect">
            <a:avLst/>
          </a:prstGeom>
        </p:spPr>
      </p:pic>
      <p:pic>
        <p:nvPicPr>
          <p:cNvPr id="5" name="Picture 4"/>
          <p:cNvPicPr>
            <a:picLocks noChangeAspect="1"/>
          </p:cNvPicPr>
          <p:nvPr/>
        </p:nvPicPr>
        <p:blipFill>
          <a:blip r:embed="rId3"/>
          <a:stretch>
            <a:fillRect/>
          </a:stretch>
        </p:blipFill>
        <p:spPr>
          <a:xfrm>
            <a:off x="1326572" y="-968219"/>
            <a:ext cx="6151397" cy="4066384"/>
          </a:xfrm>
          <a:prstGeom prst="rect">
            <a:avLst/>
          </a:prstGeom>
        </p:spPr>
      </p:pic>
    </p:spTree>
    <p:extLst>
      <p:ext uri="{BB962C8B-B14F-4D97-AF65-F5344CB8AC3E}">
        <p14:creationId xmlns:p14="http://schemas.microsoft.com/office/powerpoint/2010/main" val="8426730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0" y="1836235"/>
            <a:ext cx="9144000" cy="6096000"/>
          </a:xfrm>
          <a:prstGeom prst="rect">
            <a:avLst/>
          </a:prstGeom>
        </p:spPr>
      </p:pic>
      <p:sp>
        <p:nvSpPr>
          <p:cNvPr id="2" name="Title 1"/>
          <p:cNvSpPr>
            <a:spLocks noGrp="1"/>
          </p:cNvSpPr>
          <p:nvPr>
            <p:ph type="title"/>
          </p:nvPr>
        </p:nvSpPr>
        <p:spPr/>
        <p:txBody>
          <a:bodyPr/>
          <a:lstStyle/>
          <a:p>
            <a:r>
              <a:rPr lang="en-US" dirty="0" smtClean="0"/>
              <a:t>Action plans</a:t>
            </a:r>
            <a:endParaRPr lang="en-US" dirty="0"/>
          </a:p>
        </p:txBody>
      </p:sp>
      <p:sp>
        <p:nvSpPr>
          <p:cNvPr id="3" name="Content Placeholder 2"/>
          <p:cNvSpPr>
            <a:spLocks noGrp="1"/>
          </p:cNvSpPr>
          <p:nvPr>
            <p:ph idx="1"/>
          </p:nvPr>
        </p:nvSpPr>
        <p:spPr/>
        <p:txBody>
          <a:bodyPr>
            <a:normAutofit/>
          </a:bodyPr>
          <a:lstStyle/>
          <a:p>
            <a:r>
              <a:rPr lang="en-US" sz="2000" dirty="0" smtClean="0"/>
              <a:t>Facility Specific</a:t>
            </a:r>
          </a:p>
          <a:p>
            <a:r>
              <a:rPr lang="en-US" sz="2000" dirty="0" smtClean="0"/>
              <a:t>Proactive approach </a:t>
            </a:r>
            <a:endParaRPr lang="en-US" sz="2000" dirty="0"/>
          </a:p>
          <a:p>
            <a:pPr lvl="1"/>
            <a:r>
              <a:rPr lang="en-US" sz="2000" dirty="0" smtClean="0"/>
              <a:t>Prevention</a:t>
            </a:r>
          </a:p>
          <a:p>
            <a:pPr lvl="1"/>
            <a:r>
              <a:rPr lang="en-US" sz="2000" dirty="0" smtClean="0"/>
              <a:t>Monitoring</a:t>
            </a:r>
          </a:p>
          <a:p>
            <a:pPr lvl="2"/>
            <a:r>
              <a:rPr lang="en-US" sz="2000" dirty="0" smtClean="0"/>
              <a:t>Educate Staff</a:t>
            </a:r>
          </a:p>
          <a:p>
            <a:pPr lvl="1"/>
            <a:r>
              <a:rPr lang="en-US" sz="2000" dirty="0" smtClean="0"/>
              <a:t>Response</a:t>
            </a:r>
          </a:p>
          <a:p>
            <a:pPr lvl="2"/>
            <a:r>
              <a:rPr lang="en-US" sz="2000" dirty="0" smtClean="0"/>
              <a:t>Treatment</a:t>
            </a:r>
          </a:p>
          <a:p>
            <a:pPr lvl="3"/>
            <a:r>
              <a:rPr lang="en-US" sz="2000" dirty="0" smtClean="0"/>
              <a:t>Tracking</a:t>
            </a:r>
          </a:p>
          <a:p>
            <a:r>
              <a:rPr lang="en-US" sz="2000" dirty="0" smtClean="0"/>
              <a:t>Increase effectiveness and efficiency</a:t>
            </a:r>
          </a:p>
        </p:txBody>
      </p:sp>
      <p:sp>
        <p:nvSpPr>
          <p:cNvPr id="4" name="Slide Number Placeholder 3"/>
          <p:cNvSpPr>
            <a:spLocks noGrp="1"/>
          </p:cNvSpPr>
          <p:nvPr>
            <p:ph type="sldNum" sz="quarter" idx="12"/>
          </p:nvPr>
        </p:nvSpPr>
        <p:spPr/>
        <p:txBody>
          <a:bodyPr/>
          <a:lstStyle/>
          <a:p>
            <a:fld id="{38201F39-378E-4D31-A9C6-556C63B4FACB}" type="slidenum">
              <a:rPr lang="en-US" smtClean="0"/>
              <a:t>19</a:t>
            </a:fld>
            <a:endParaRPr lang="en-US"/>
          </a:p>
        </p:txBody>
      </p:sp>
    </p:spTree>
    <p:extLst>
      <p:ext uri="{BB962C8B-B14F-4D97-AF65-F5344CB8AC3E}">
        <p14:creationId xmlns:p14="http://schemas.microsoft.com/office/powerpoint/2010/main" val="1747373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fontScale="90000"/>
          </a:bodyPr>
          <a:lstStyle/>
          <a:p>
            <a:pPr algn="l"/>
            <a:r>
              <a:rPr lang="en-US" sz="3600" dirty="0" smtClean="0"/>
              <a:t>Objectives</a:t>
            </a:r>
            <a:br>
              <a:rPr lang="en-US" sz="3600" dirty="0" smtClean="0"/>
            </a:br>
            <a:r>
              <a:rPr lang="en-US" sz="3600" dirty="0" smtClean="0"/>
              <a:t/>
            </a:r>
            <a:br>
              <a:rPr lang="en-US" sz="3600" dirty="0" smtClean="0"/>
            </a:br>
            <a:r>
              <a:rPr lang="en-US" sz="3600" dirty="0"/>
              <a:t/>
            </a:r>
            <a:br>
              <a:rPr lang="en-US" sz="3600" dirty="0"/>
            </a:br>
            <a:r>
              <a:rPr lang="en-US" sz="2400" dirty="0" smtClean="0"/>
              <a:t/>
            </a:r>
            <a:br>
              <a:rPr lang="en-US" sz="2400" dirty="0" smtClean="0"/>
            </a:br>
            <a:r>
              <a:rPr lang="en-US" sz="2400" dirty="0" smtClean="0"/>
              <a:t/>
            </a:r>
            <a:br>
              <a:rPr lang="en-US" sz="2400" dirty="0" smtClean="0"/>
            </a:br>
            <a:endParaRPr lang="en-US" sz="2400" dirty="0"/>
          </a:p>
        </p:txBody>
      </p:sp>
      <p:sp>
        <p:nvSpPr>
          <p:cNvPr id="3" name="Subtitle 2"/>
          <p:cNvSpPr>
            <a:spLocks noGrp="1"/>
          </p:cNvSpPr>
          <p:nvPr>
            <p:ph sz="half" idx="1"/>
          </p:nvPr>
        </p:nvSpPr>
        <p:spPr>
          <a:xfrm>
            <a:off x="685800" y="1371600"/>
            <a:ext cx="3371850" cy="4351338"/>
          </a:xfrm>
        </p:spPr>
        <p:txBody>
          <a:bodyPr>
            <a:normAutofit/>
          </a:bodyPr>
          <a:lstStyle/>
          <a:p>
            <a:pPr marL="457200" indent="-457200" algn="l">
              <a:buFont typeface="+mj-lt"/>
              <a:buAutoNum type="arabicPeriod"/>
            </a:pPr>
            <a:r>
              <a:rPr lang="en-US" sz="2000" dirty="0" smtClean="0"/>
              <a:t>Identification</a:t>
            </a:r>
          </a:p>
          <a:p>
            <a:pPr marL="457200" indent="-457200" algn="l">
              <a:buFont typeface="+mj-lt"/>
              <a:buAutoNum type="arabicPeriod"/>
            </a:pPr>
            <a:r>
              <a:rPr lang="en-US" sz="2000" dirty="0" smtClean="0"/>
              <a:t>Life Cycle</a:t>
            </a:r>
          </a:p>
          <a:p>
            <a:pPr marL="457200" indent="-457200" algn="l">
              <a:buFont typeface="+mj-lt"/>
              <a:buAutoNum type="arabicPeriod"/>
            </a:pPr>
            <a:r>
              <a:rPr lang="en-US" sz="2000" dirty="0" smtClean="0"/>
              <a:t>Evidence</a:t>
            </a:r>
          </a:p>
          <a:p>
            <a:pPr marL="457200" indent="-457200" algn="l">
              <a:buFont typeface="+mj-lt"/>
              <a:buAutoNum type="arabicPeriod"/>
            </a:pPr>
            <a:r>
              <a:rPr lang="en-US" sz="2000" dirty="0" smtClean="0"/>
              <a:t>Behavior</a:t>
            </a:r>
          </a:p>
          <a:p>
            <a:pPr marL="457200" indent="-457200" algn="l">
              <a:buFont typeface="+mj-lt"/>
              <a:buAutoNum type="arabicPeriod"/>
            </a:pPr>
            <a:r>
              <a:rPr lang="en-US" sz="2000" dirty="0" smtClean="0"/>
              <a:t>Locations</a:t>
            </a:r>
          </a:p>
          <a:p>
            <a:pPr marL="457200" indent="-457200" algn="l">
              <a:buFont typeface="+mj-lt"/>
              <a:buAutoNum type="arabicPeriod"/>
            </a:pPr>
            <a:r>
              <a:rPr lang="en-US" sz="2000" dirty="0" smtClean="0"/>
              <a:t>Spread</a:t>
            </a:r>
          </a:p>
          <a:p>
            <a:pPr marL="457200" indent="-457200" algn="l">
              <a:buFont typeface="+mj-lt"/>
              <a:buAutoNum type="arabicPeriod"/>
            </a:pPr>
            <a:r>
              <a:rPr lang="en-US" sz="2000" dirty="0" smtClean="0"/>
              <a:t>Health Concerns</a:t>
            </a:r>
          </a:p>
          <a:p>
            <a:pPr marL="457200" indent="-457200" algn="l">
              <a:buFont typeface="+mj-lt"/>
              <a:buAutoNum type="arabicPeriod"/>
            </a:pPr>
            <a:r>
              <a:rPr lang="en-US" sz="2000" dirty="0" smtClean="0"/>
              <a:t>Treatment</a:t>
            </a:r>
          </a:p>
          <a:p>
            <a:pPr marL="457200" indent="-457200" algn="l">
              <a:buFont typeface="+mj-lt"/>
              <a:buAutoNum type="arabicPeriod"/>
            </a:pPr>
            <a:r>
              <a:rPr lang="en-US" sz="2000" dirty="0" smtClean="0"/>
              <a:t>Inspection</a:t>
            </a:r>
          </a:p>
          <a:p>
            <a:pPr marL="457200" indent="-457200" algn="l">
              <a:buFont typeface="+mj-lt"/>
              <a:buAutoNum type="arabicPeriod"/>
            </a:pPr>
            <a:r>
              <a:rPr lang="en-US" sz="2000" dirty="0" smtClean="0"/>
              <a:t>Action Plan</a:t>
            </a:r>
            <a:endParaRPr lang="en-US" sz="2000" dirty="0"/>
          </a:p>
        </p:txBody>
      </p:sp>
      <p:sp>
        <p:nvSpPr>
          <p:cNvPr id="5" name="Slide Number Placeholder 4"/>
          <p:cNvSpPr>
            <a:spLocks noGrp="1"/>
          </p:cNvSpPr>
          <p:nvPr>
            <p:ph type="sldNum" sz="quarter" idx="12"/>
          </p:nvPr>
        </p:nvSpPr>
        <p:spPr/>
        <p:txBody>
          <a:bodyPr/>
          <a:lstStyle/>
          <a:p>
            <a:fld id="{38201F39-378E-4D31-A9C6-556C63B4FACB}" type="slidenum">
              <a:rPr lang="en-US" smtClean="0"/>
              <a:pPr/>
              <a:t>2</a:t>
            </a:fld>
            <a:endParaRPr lang="en-US"/>
          </a:p>
        </p:txBody>
      </p:sp>
      <p:pic>
        <p:nvPicPr>
          <p:cNvPr id="1026" name="Picture 2" descr="bedbu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0800" y="2057400"/>
            <a:ext cx="5234299"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98255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lum bright="70000" contrast="-70000"/>
          </a:blip>
          <a:stretch>
            <a:fillRect/>
          </a:stretch>
        </p:blipFill>
        <p:spPr>
          <a:xfrm>
            <a:off x="-24907" y="1825625"/>
            <a:ext cx="9144793" cy="6096528"/>
          </a:xfrm>
          <a:prstGeom prst="rect">
            <a:avLst/>
          </a:prstGeom>
        </p:spPr>
      </p:pic>
      <p:sp>
        <p:nvSpPr>
          <p:cNvPr id="2" name="Title 1"/>
          <p:cNvSpPr>
            <a:spLocks noGrp="1"/>
          </p:cNvSpPr>
          <p:nvPr>
            <p:ph type="title"/>
          </p:nvPr>
        </p:nvSpPr>
        <p:spPr/>
        <p:txBody>
          <a:bodyPr>
            <a:normAutofit/>
          </a:bodyPr>
          <a:lstStyle/>
          <a:p>
            <a:r>
              <a:rPr lang="en-US" dirty="0" smtClean="0"/>
              <a:t>Action Plan Resource</a:t>
            </a:r>
            <a:endParaRPr lang="en-US" dirty="0"/>
          </a:p>
        </p:txBody>
      </p:sp>
      <p:sp>
        <p:nvSpPr>
          <p:cNvPr id="3" name="Content Placeholder 2"/>
          <p:cNvSpPr>
            <a:spLocks noGrp="1"/>
          </p:cNvSpPr>
          <p:nvPr>
            <p:ph idx="1"/>
          </p:nvPr>
        </p:nvSpPr>
        <p:spPr/>
        <p:txBody>
          <a:bodyPr>
            <a:normAutofit/>
          </a:bodyPr>
          <a:lstStyle/>
          <a:p>
            <a:r>
              <a:rPr lang="en-US" sz="2000" dirty="0" smtClean="0"/>
              <a:t>National Pest Management Association (NPMA) </a:t>
            </a:r>
          </a:p>
          <a:p>
            <a:pPr lvl="1"/>
            <a:r>
              <a:rPr lang="en-US" sz="2000" dirty="0" smtClean="0"/>
              <a:t>Best Management Practices for Bed Bugs (BMPs)</a:t>
            </a:r>
          </a:p>
          <a:p>
            <a:pPr lvl="2"/>
            <a:r>
              <a:rPr lang="en-US" sz="2000" dirty="0" smtClean="0"/>
              <a:t>Guidelines </a:t>
            </a:r>
          </a:p>
          <a:p>
            <a:pPr lvl="3"/>
            <a:r>
              <a:rPr lang="en-US" sz="2000" dirty="0" smtClean="0"/>
              <a:t>developed by industry professionals, regulators, academics, and entomologists</a:t>
            </a:r>
            <a:endParaRPr lang="en-US" sz="2000" dirty="0"/>
          </a:p>
        </p:txBody>
      </p:sp>
      <p:sp>
        <p:nvSpPr>
          <p:cNvPr id="4" name="Slide Number Placeholder 3"/>
          <p:cNvSpPr>
            <a:spLocks noGrp="1"/>
          </p:cNvSpPr>
          <p:nvPr>
            <p:ph type="sldNum" sz="quarter" idx="12"/>
          </p:nvPr>
        </p:nvSpPr>
        <p:spPr/>
        <p:txBody>
          <a:bodyPr/>
          <a:lstStyle/>
          <a:p>
            <a:fld id="{38201F39-378E-4D31-A9C6-556C63B4FACB}" type="slidenum">
              <a:rPr lang="en-US" smtClean="0"/>
              <a:t>20</a:t>
            </a:fld>
            <a:endParaRPr lang="en-US"/>
          </a:p>
        </p:txBody>
      </p:sp>
    </p:spTree>
    <p:extLst>
      <p:ext uri="{BB962C8B-B14F-4D97-AF65-F5344CB8AC3E}">
        <p14:creationId xmlns:p14="http://schemas.microsoft.com/office/powerpoint/2010/main" val="21695262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3999" y="365126"/>
            <a:ext cx="6992541" cy="1325563"/>
          </a:xfrm>
        </p:spPr>
        <p:txBody>
          <a:bodyPr/>
          <a:lstStyle/>
          <a:p>
            <a:r>
              <a:rPr lang="en-US" dirty="0" smtClean="0"/>
              <a:t>Conclusion</a:t>
            </a:r>
            <a:endParaRPr lang="en-US" dirty="0"/>
          </a:p>
        </p:txBody>
      </p:sp>
      <p:sp>
        <p:nvSpPr>
          <p:cNvPr id="3" name="Content Placeholder 2"/>
          <p:cNvSpPr>
            <a:spLocks noGrp="1"/>
          </p:cNvSpPr>
          <p:nvPr>
            <p:ph sz="half" idx="2"/>
          </p:nvPr>
        </p:nvSpPr>
        <p:spPr>
          <a:xfrm>
            <a:off x="2438400" y="1716732"/>
            <a:ext cx="3868340" cy="3684588"/>
          </a:xfrm>
        </p:spPr>
        <p:txBody>
          <a:bodyPr/>
          <a:lstStyle/>
          <a:p>
            <a:r>
              <a:rPr lang="en-US" sz="2000" dirty="0" smtClean="0"/>
              <a:t>They are everywhere!</a:t>
            </a:r>
          </a:p>
          <a:p>
            <a:pPr lvl="1"/>
            <a:r>
              <a:rPr lang="en-US" sz="2000" dirty="0" smtClean="0"/>
              <a:t>Matter of WHEN, not IF</a:t>
            </a:r>
          </a:p>
          <a:p>
            <a:r>
              <a:rPr lang="en-US" sz="2000" dirty="0" smtClean="0"/>
              <a:t>Bed bug biology and behavior</a:t>
            </a:r>
          </a:p>
          <a:p>
            <a:r>
              <a:rPr lang="en-US" sz="2000" dirty="0" smtClean="0"/>
              <a:t>Health Concerns</a:t>
            </a:r>
          </a:p>
          <a:p>
            <a:r>
              <a:rPr lang="en-US" sz="2000" dirty="0" smtClean="0"/>
              <a:t>Remediation Treatments</a:t>
            </a:r>
          </a:p>
          <a:p>
            <a:r>
              <a:rPr lang="en-US" sz="2000" dirty="0" smtClean="0"/>
              <a:t>How to inspect </a:t>
            </a:r>
          </a:p>
          <a:p>
            <a:r>
              <a:rPr lang="en-US" sz="2000" dirty="0" smtClean="0"/>
              <a:t>Importance of Action Plans</a:t>
            </a:r>
          </a:p>
          <a:p>
            <a:endParaRPr lang="en-US" dirty="0" smtClean="0"/>
          </a:p>
          <a:p>
            <a:endParaRPr lang="en-US" dirty="0" smtClean="0"/>
          </a:p>
          <a:p>
            <a:endParaRPr lang="en-US" dirty="0"/>
          </a:p>
        </p:txBody>
      </p:sp>
      <p:sp>
        <p:nvSpPr>
          <p:cNvPr id="4" name="Slide Number Placeholder 3"/>
          <p:cNvSpPr>
            <a:spLocks noGrp="1"/>
          </p:cNvSpPr>
          <p:nvPr>
            <p:ph type="sldNum" sz="quarter" idx="12"/>
          </p:nvPr>
        </p:nvSpPr>
        <p:spPr/>
        <p:txBody>
          <a:bodyPr/>
          <a:lstStyle/>
          <a:p>
            <a:fld id="{38201F39-378E-4D31-A9C6-556C63B4FACB}" type="slidenum">
              <a:rPr lang="en-US" smtClean="0"/>
              <a:t>21</a:t>
            </a:fld>
            <a:endParaRPr lang="en-US"/>
          </a:p>
        </p:txBody>
      </p:sp>
    </p:spTree>
    <p:extLst>
      <p:ext uri="{BB962C8B-B14F-4D97-AF65-F5344CB8AC3E}">
        <p14:creationId xmlns:p14="http://schemas.microsoft.com/office/powerpoint/2010/main" val="26167157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Contact Information</a:t>
            </a:r>
            <a:endParaRPr lang="en-US" dirty="0"/>
          </a:p>
        </p:txBody>
      </p:sp>
      <p:sp>
        <p:nvSpPr>
          <p:cNvPr id="3" name="Content Placeholder 2"/>
          <p:cNvSpPr>
            <a:spLocks noGrp="1"/>
          </p:cNvSpPr>
          <p:nvPr>
            <p:ph idx="1"/>
          </p:nvPr>
        </p:nvSpPr>
        <p:spPr/>
        <p:txBody>
          <a:bodyPr>
            <a:normAutofit/>
          </a:bodyPr>
          <a:lstStyle/>
          <a:p>
            <a:r>
              <a:rPr lang="en-US" sz="2000" dirty="0" smtClean="0"/>
              <a:t>Division of Food and Recreational Business </a:t>
            </a:r>
          </a:p>
          <a:p>
            <a:pPr lvl="1"/>
            <a:r>
              <a:rPr lang="en-US" sz="2000" dirty="0" smtClean="0"/>
              <a:t>Campgrounds</a:t>
            </a:r>
          </a:p>
          <a:p>
            <a:pPr lvl="1"/>
            <a:r>
              <a:rPr lang="en-US" sz="2000" dirty="0" smtClean="0"/>
              <a:t>Recreational and Educational Camps</a:t>
            </a:r>
          </a:p>
          <a:p>
            <a:pPr lvl="1"/>
            <a:r>
              <a:rPr lang="en-US" sz="2000" dirty="0" smtClean="0"/>
              <a:t>Pools</a:t>
            </a:r>
          </a:p>
          <a:p>
            <a:pPr lvl="1"/>
            <a:r>
              <a:rPr lang="en-US" sz="2000" dirty="0" smtClean="0"/>
              <a:t>Lodging</a:t>
            </a:r>
            <a:endParaRPr lang="en-US" sz="2000" dirty="0"/>
          </a:p>
        </p:txBody>
      </p:sp>
      <p:sp>
        <p:nvSpPr>
          <p:cNvPr id="4" name="Slide Number Placeholder 3"/>
          <p:cNvSpPr>
            <a:spLocks noGrp="1"/>
          </p:cNvSpPr>
          <p:nvPr>
            <p:ph type="sldNum" sz="quarter" idx="12"/>
          </p:nvPr>
        </p:nvSpPr>
        <p:spPr/>
        <p:txBody>
          <a:bodyPr/>
          <a:lstStyle/>
          <a:p>
            <a:fld id="{38201F39-378E-4D31-A9C6-556C63B4FACB}" type="slidenum">
              <a:rPr lang="en-US" smtClean="0"/>
              <a:t>22</a:t>
            </a:fld>
            <a:endParaRPr lang="en-US"/>
          </a:p>
        </p:txBody>
      </p:sp>
      <p:sp>
        <p:nvSpPr>
          <p:cNvPr id="5" name="TextBox 4"/>
          <p:cNvSpPr txBox="1"/>
          <p:nvPr/>
        </p:nvSpPr>
        <p:spPr>
          <a:xfrm>
            <a:off x="762000" y="4191000"/>
            <a:ext cx="7753350" cy="707886"/>
          </a:xfrm>
          <a:prstGeom prst="rect">
            <a:avLst/>
          </a:prstGeom>
          <a:noFill/>
        </p:spPr>
        <p:txBody>
          <a:bodyPr wrap="square" rtlCol="0">
            <a:spAutoFit/>
          </a:bodyPr>
          <a:lstStyle/>
          <a:p>
            <a:r>
              <a:rPr lang="en-US" sz="4000" dirty="0" smtClean="0">
                <a:solidFill>
                  <a:schemeClr val="accent1">
                    <a:lumMod val="75000"/>
                  </a:schemeClr>
                </a:solidFill>
              </a:rPr>
              <a:t>datcpdfrsrec@wisconsin.gov</a:t>
            </a:r>
            <a:endParaRPr lang="en-US" sz="4800" dirty="0">
              <a:solidFill>
                <a:schemeClr val="accent1">
                  <a:lumMod val="75000"/>
                </a:schemeClr>
              </a:solidFill>
            </a:endParaRPr>
          </a:p>
        </p:txBody>
      </p:sp>
    </p:spTree>
    <p:extLst>
      <p:ext uri="{BB962C8B-B14F-4D97-AF65-F5344CB8AC3E}">
        <p14:creationId xmlns:p14="http://schemas.microsoft.com/office/powerpoint/2010/main" val="10969567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duotone>
              <a:schemeClr val="bg2">
                <a:shade val="45000"/>
                <a:satMod val="135000"/>
              </a:schemeClr>
              <a:prstClr val="white"/>
            </a:duotone>
          </a:blip>
          <a:stretch>
            <a:fillRect/>
          </a:stretch>
        </p:blipFill>
        <p:spPr>
          <a:xfrm>
            <a:off x="762000" y="-274748"/>
            <a:ext cx="7890208" cy="7132748"/>
          </a:xfrm>
          <a:prstGeom prst="rect">
            <a:avLst/>
          </a:prstGeom>
        </p:spPr>
      </p:pic>
      <p:sp>
        <p:nvSpPr>
          <p:cNvPr id="5" name="Slide Number Placeholder 4"/>
          <p:cNvSpPr>
            <a:spLocks noGrp="1"/>
          </p:cNvSpPr>
          <p:nvPr>
            <p:ph type="sldNum" sz="quarter" idx="12"/>
          </p:nvPr>
        </p:nvSpPr>
        <p:spPr/>
        <p:txBody>
          <a:bodyPr/>
          <a:lstStyle/>
          <a:p>
            <a:fld id="{38201F39-378E-4D31-A9C6-556C63B4FACB}" type="slidenum">
              <a:rPr lang="en-US" smtClean="0"/>
              <a:pPr/>
              <a:t>3</a:t>
            </a:fld>
            <a:endParaRPr lang="en-US"/>
          </a:p>
        </p:txBody>
      </p:sp>
      <p:graphicFrame>
        <p:nvGraphicFramePr>
          <p:cNvPr id="8" name="Diagram 7"/>
          <p:cNvGraphicFramePr/>
          <p:nvPr>
            <p:extLst>
              <p:ext uri="{D42A27DB-BD31-4B8C-83A1-F6EECF244321}">
                <p14:modId xmlns:p14="http://schemas.microsoft.com/office/powerpoint/2010/main" val="2534798028"/>
              </p:ext>
            </p:extLst>
          </p:nvPr>
        </p:nvGraphicFramePr>
        <p:xfrm>
          <a:off x="152400" y="381000"/>
          <a:ext cx="8991600" cy="63404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923532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duotone>
              <a:schemeClr val="accent3">
                <a:shade val="45000"/>
                <a:satMod val="135000"/>
              </a:schemeClr>
              <a:prstClr val="white"/>
            </a:duotone>
          </a:blip>
          <a:stretch>
            <a:fillRect/>
          </a:stretch>
        </p:blipFill>
        <p:spPr>
          <a:xfrm>
            <a:off x="-381000" y="15433"/>
            <a:ext cx="11005251" cy="6771365"/>
          </a:xfrm>
          <a:prstGeom prst="rect">
            <a:avLst/>
          </a:prstGeom>
          <a:effectLst>
            <a:softEdge rad="317500"/>
          </a:effectLst>
        </p:spPr>
      </p:pic>
      <p:graphicFrame>
        <p:nvGraphicFramePr>
          <p:cNvPr id="10" name="Content Placeholder 9"/>
          <p:cNvGraphicFramePr>
            <a:graphicFrameLocks noGrp="1"/>
          </p:cNvGraphicFramePr>
          <p:nvPr>
            <p:ph idx="1"/>
            <p:extLst>
              <p:ext uri="{D42A27DB-BD31-4B8C-83A1-F6EECF244321}">
                <p14:modId xmlns:p14="http://schemas.microsoft.com/office/powerpoint/2010/main" val="1211709123"/>
              </p:ext>
            </p:extLst>
          </p:nvPr>
        </p:nvGraphicFramePr>
        <p:xfrm>
          <a:off x="163642" y="15433"/>
          <a:ext cx="9144000" cy="685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lide Number Placeholder 3"/>
          <p:cNvSpPr>
            <a:spLocks noGrp="1"/>
          </p:cNvSpPr>
          <p:nvPr>
            <p:ph type="sldNum" sz="quarter" idx="12"/>
          </p:nvPr>
        </p:nvSpPr>
        <p:spPr/>
        <p:txBody>
          <a:bodyPr/>
          <a:lstStyle/>
          <a:p>
            <a:fld id="{38201F39-378E-4D31-A9C6-556C63B4FACB}" type="slidenum">
              <a:rPr lang="en-US" smtClean="0"/>
              <a:t>4</a:t>
            </a:fld>
            <a:endParaRPr lang="en-US"/>
          </a:p>
        </p:txBody>
      </p:sp>
      <p:sp>
        <p:nvSpPr>
          <p:cNvPr id="12" name="Rectangle 11"/>
          <p:cNvSpPr/>
          <p:nvPr/>
        </p:nvSpPr>
        <p:spPr>
          <a:xfrm>
            <a:off x="2133600" y="2819400"/>
            <a:ext cx="5204084" cy="830997"/>
          </a:xfrm>
          <a:prstGeom prst="rect">
            <a:avLst/>
          </a:prstGeom>
          <a:noFill/>
        </p:spPr>
        <p:txBody>
          <a:bodyPr wrap="square" lIns="91440" tIns="45720" rIns="91440" bIns="45720">
            <a:spAutoFit/>
          </a:bodyPr>
          <a:lstStyle/>
          <a:p>
            <a:pPr algn="ctr"/>
            <a:r>
              <a:rPr lang="en-US" sz="4800" b="0" cap="none" spc="0" dirty="0" smtClean="0">
                <a:ln w="0"/>
                <a:solidFill>
                  <a:schemeClr val="accent1"/>
                </a:solidFill>
                <a:effectLst>
                  <a:outerShdw blurRad="38100" dist="25400" dir="5400000" algn="ctr" rotWithShape="0">
                    <a:srgbClr val="6E747A">
                      <a:alpha val="43000"/>
                    </a:srgbClr>
                  </a:outerShdw>
                </a:effectLst>
              </a:rPr>
              <a:t>INFESTATION</a:t>
            </a:r>
            <a:endParaRPr lang="en-US" sz="48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5385230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8201F39-378E-4D31-A9C6-556C63B4FACB}" type="slidenum">
              <a:rPr lang="en-US" smtClean="0"/>
              <a:pPr/>
              <a:t>5</a:t>
            </a:fld>
            <a:endParaRPr lang="en-US"/>
          </a:p>
        </p:txBody>
      </p:sp>
      <p:pic>
        <p:nvPicPr>
          <p:cNvPr id="9" name="Picture 8"/>
          <p:cNvPicPr>
            <a:picLocks noChangeAspect="1"/>
          </p:cNvPicPr>
          <p:nvPr/>
        </p:nvPicPr>
        <p:blipFill>
          <a:blip r:embed="rId3"/>
          <a:stretch>
            <a:fillRect/>
          </a:stretch>
        </p:blipFill>
        <p:spPr>
          <a:xfrm>
            <a:off x="152400" y="-762000"/>
            <a:ext cx="8991600" cy="11635130"/>
          </a:xfrm>
          <a:prstGeom prst="rect">
            <a:avLst/>
          </a:prstGeom>
        </p:spPr>
      </p:pic>
    </p:spTree>
    <p:extLst>
      <p:ext uri="{BB962C8B-B14F-4D97-AF65-F5344CB8AC3E}">
        <p14:creationId xmlns:p14="http://schemas.microsoft.com/office/powerpoint/2010/main" val="32941853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1006474"/>
          </a:xfrm>
        </p:spPr>
        <p:txBody>
          <a:bodyPr>
            <a:normAutofit/>
          </a:bodyPr>
          <a:lstStyle/>
          <a:p>
            <a:r>
              <a:rPr lang="en-US" sz="3200" dirty="0" smtClean="0"/>
              <a:t>Life Cycle of Bed Bugs</a:t>
            </a:r>
            <a:endParaRPr lang="en-US" sz="3200" dirty="0"/>
          </a:p>
        </p:txBody>
      </p:sp>
      <p:sp>
        <p:nvSpPr>
          <p:cNvPr id="4" name="Slide Number Placeholder 3"/>
          <p:cNvSpPr>
            <a:spLocks noGrp="1"/>
          </p:cNvSpPr>
          <p:nvPr>
            <p:ph type="sldNum" sz="quarter" idx="12"/>
          </p:nvPr>
        </p:nvSpPr>
        <p:spPr/>
        <p:txBody>
          <a:bodyPr/>
          <a:lstStyle/>
          <a:p>
            <a:fld id="{38201F39-378E-4D31-A9C6-556C63B4FACB}" type="slidenum">
              <a:rPr lang="en-US" smtClean="0"/>
              <a:t>6</a:t>
            </a:fld>
            <a:endParaRPr lang="en-US"/>
          </a:p>
        </p:txBody>
      </p:sp>
      <p:sp>
        <p:nvSpPr>
          <p:cNvPr id="6" name="Content Placeholder 5"/>
          <p:cNvSpPr>
            <a:spLocks noGrp="1"/>
          </p:cNvSpPr>
          <p:nvPr>
            <p:ph idx="1"/>
          </p:nvPr>
        </p:nvSpPr>
        <p:spPr>
          <a:xfrm>
            <a:off x="628650" y="1371601"/>
            <a:ext cx="7143750" cy="3886199"/>
          </a:xfrm>
        </p:spPr>
        <p:txBody>
          <a:bodyPr numCol="1">
            <a:normAutofit/>
          </a:bodyPr>
          <a:lstStyle/>
          <a:p>
            <a:r>
              <a:rPr lang="en-US" sz="2000" dirty="0" smtClean="0"/>
              <a:t>Females</a:t>
            </a:r>
          </a:p>
          <a:p>
            <a:pPr lvl="2"/>
            <a:r>
              <a:rPr lang="en-US" sz="2000" dirty="0" smtClean="0"/>
              <a:t>1-5 eggs per day</a:t>
            </a:r>
          </a:p>
          <a:p>
            <a:pPr lvl="2"/>
            <a:r>
              <a:rPr lang="en-US" sz="2000" dirty="0" smtClean="0"/>
              <a:t>540 eggs per lifetime</a:t>
            </a:r>
          </a:p>
          <a:p>
            <a:r>
              <a:rPr lang="en-US" sz="2000" dirty="0" smtClean="0"/>
              <a:t>5 stages of development</a:t>
            </a:r>
          </a:p>
          <a:p>
            <a:r>
              <a:rPr lang="en-US" sz="2000" dirty="0" smtClean="0"/>
              <a:t>Reach maturity at 21 days</a:t>
            </a:r>
          </a:p>
          <a:p>
            <a:r>
              <a:rPr lang="en-US" sz="2000" dirty="0" smtClean="0"/>
              <a:t>Lifespan 6-12 months</a:t>
            </a:r>
            <a:endParaRPr lang="en-US" sz="2000" dirty="0"/>
          </a:p>
        </p:txBody>
      </p:sp>
      <p:pic>
        <p:nvPicPr>
          <p:cNvPr id="7" name="Picture 6"/>
          <p:cNvPicPr>
            <a:picLocks noChangeAspect="1"/>
          </p:cNvPicPr>
          <p:nvPr/>
        </p:nvPicPr>
        <p:blipFill>
          <a:blip r:embed="rId3"/>
          <a:stretch>
            <a:fillRect/>
          </a:stretch>
        </p:blipFill>
        <p:spPr>
          <a:xfrm>
            <a:off x="838200" y="3824132"/>
            <a:ext cx="7162800" cy="2867335"/>
          </a:xfrm>
          <a:prstGeom prst="rect">
            <a:avLst/>
          </a:prstGeom>
        </p:spPr>
      </p:pic>
    </p:spTree>
    <p:extLst>
      <p:ext uri="{BB962C8B-B14F-4D97-AF65-F5344CB8AC3E}">
        <p14:creationId xmlns:p14="http://schemas.microsoft.com/office/powerpoint/2010/main" val="38900789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fontScale="90000"/>
          </a:bodyPr>
          <a:lstStyle/>
          <a:p>
            <a:pPr algn="l"/>
            <a:r>
              <a:rPr lang="en-US" sz="3600" dirty="0" smtClean="0"/>
              <a:t>Evidence of Bed Bugs</a:t>
            </a:r>
            <a:br>
              <a:rPr lang="en-US" sz="3600" dirty="0" smtClean="0"/>
            </a:br>
            <a:r>
              <a:rPr lang="en-US" sz="3600" dirty="0" smtClean="0"/>
              <a:t/>
            </a:r>
            <a:br>
              <a:rPr lang="en-US" sz="3600" dirty="0" smtClean="0"/>
            </a:br>
            <a:r>
              <a:rPr lang="en-US" sz="3600" dirty="0"/>
              <a:t/>
            </a:r>
            <a:br>
              <a:rPr lang="en-US" sz="3600" dirty="0"/>
            </a:br>
            <a:r>
              <a:rPr lang="en-US" sz="2400" dirty="0" smtClean="0"/>
              <a:t/>
            </a:r>
            <a:br>
              <a:rPr lang="en-US" sz="2400" dirty="0" smtClean="0"/>
            </a:br>
            <a:r>
              <a:rPr lang="en-US" sz="2400" dirty="0" smtClean="0"/>
              <a:t/>
            </a:r>
            <a:br>
              <a:rPr lang="en-US" sz="2400" dirty="0" smtClean="0"/>
            </a:br>
            <a:endParaRPr lang="en-US" sz="2400" dirty="0"/>
          </a:p>
        </p:txBody>
      </p:sp>
      <p:sp>
        <p:nvSpPr>
          <p:cNvPr id="5" name="Slide Number Placeholder 4"/>
          <p:cNvSpPr>
            <a:spLocks noGrp="1"/>
          </p:cNvSpPr>
          <p:nvPr>
            <p:ph type="sldNum" sz="quarter" idx="12"/>
          </p:nvPr>
        </p:nvSpPr>
        <p:spPr/>
        <p:txBody>
          <a:bodyPr/>
          <a:lstStyle/>
          <a:p>
            <a:fld id="{38201F39-378E-4D31-A9C6-556C63B4FACB}" type="slidenum">
              <a:rPr lang="en-US" smtClean="0"/>
              <a:pPr/>
              <a:t>7</a:t>
            </a:fld>
            <a:endParaRPr lang="en-US"/>
          </a:p>
        </p:txBody>
      </p:sp>
      <p:pic>
        <p:nvPicPr>
          <p:cNvPr id="4" name="Picture 3"/>
          <p:cNvPicPr>
            <a:picLocks noChangeAspect="1"/>
          </p:cNvPicPr>
          <p:nvPr/>
        </p:nvPicPr>
        <p:blipFill>
          <a:blip r:embed="rId3"/>
          <a:stretch>
            <a:fillRect/>
          </a:stretch>
        </p:blipFill>
        <p:spPr>
          <a:xfrm>
            <a:off x="838200" y="1027907"/>
            <a:ext cx="7162800" cy="5376979"/>
          </a:xfrm>
          <a:prstGeom prst="rect">
            <a:avLst/>
          </a:prstGeom>
        </p:spPr>
      </p:pic>
    </p:spTree>
    <p:extLst>
      <p:ext uri="{BB962C8B-B14F-4D97-AF65-F5344CB8AC3E}">
        <p14:creationId xmlns:p14="http://schemas.microsoft.com/office/powerpoint/2010/main" val="24386352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fontScale="90000"/>
          </a:bodyPr>
          <a:lstStyle/>
          <a:p>
            <a:pPr algn="l"/>
            <a:r>
              <a:rPr lang="en-US" sz="3600" dirty="0" smtClean="0"/>
              <a:t>Bed Bug Behavior</a:t>
            </a:r>
            <a:r>
              <a:rPr lang="en-US" sz="3600" dirty="0"/>
              <a:t/>
            </a:r>
            <a:br>
              <a:rPr lang="en-US" sz="3600" dirty="0"/>
            </a:br>
            <a:r>
              <a:rPr lang="en-US" sz="2400" dirty="0" smtClean="0"/>
              <a:t/>
            </a:r>
            <a:br>
              <a:rPr lang="en-US" sz="2400" dirty="0" smtClean="0"/>
            </a:br>
            <a:r>
              <a:rPr lang="en-US" sz="2400" dirty="0" smtClean="0"/>
              <a:t/>
            </a:r>
            <a:br>
              <a:rPr lang="en-US" sz="2400" dirty="0" smtClean="0"/>
            </a:br>
            <a:endParaRPr lang="en-US" sz="2400" dirty="0"/>
          </a:p>
        </p:txBody>
      </p:sp>
      <p:sp>
        <p:nvSpPr>
          <p:cNvPr id="3" name="Subtitle 2"/>
          <p:cNvSpPr>
            <a:spLocks noGrp="1"/>
          </p:cNvSpPr>
          <p:nvPr>
            <p:ph sz="half" idx="1"/>
          </p:nvPr>
        </p:nvSpPr>
        <p:spPr>
          <a:xfrm>
            <a:off x="599077" y="1430536"/>
            <a:ext cx="3371850" cy="4351338"/>
          </a:xfrm>
        </p:spPr>
        <p:txBody>
          <a:bodyPr>
            <a:normAutofit lnSpcReduction="10000"/>
          </a:bodyPr>
          <a:lstStyle/>
          <a:p>
            <a:pPr marL="571500" indent="-457200" algn="l">
              <a:buFont typeface="Arial" pitchFamily="34" charset="0"/>
              <a:buChar char="•"/>
            </a:pPr>
            <a:r>
              <a:rPr lang="en-US" sz="2000" dirty="0" smtClean="0"/>
              <a:t>Purpose</a:t>
            </a:r>
          </a:p>
          <a:p>
            <a:pPr marL="914400" lvl="1" indent="-457200" algn="l">
              <a:buFont typeface="Arial" pitchFamily="34" charset="0"/>
              <a:buChar char="•"/>
            </a:pPr>
            <a:r>
              <a:rPr lang="en-US" sz="2000" dirty="0" smtClean="0"/>
              <a:t>Feed</a:t>
            </a:r>
          </a:p>
          <a:p>
            <a:pPr marL="914400" lvl="1" indent="-457200" algn="l">
              <a:buFont typeface="Arial" pitchFamily="34" charset="0"/>
              <a:buChar char="•"/>
            </a:pPr>
            <a:r>
              <a:rPr lang="en-US" sz="2000" dirty="0" smtClean="0"/>
              <a:t>Mate</a:t>
            </a:r>
          </a:p>
          <a:p>
            <a:pPr marL="914400" lvl="1" indent="-457200" algn="l">
              <a:buFont typeface="Arial" pitchFamily="34" charset="0"/>
              <a:buChar char="•"/>
            </a:pPr>
            <a:r>
              <a:rPr lang="en-US" sz="2000" dirty="0" smtClean="0"/>
              <a:t>Lay eggs</a:t>
            </a:r>
          </a:p>
          <a:p>
            <a:pPr marL="571500" indent="-457200" algn="l">
              <a:buFont typeface="Arial" pitchFamily="34" charset="0"/>
              <a:buChar char="•"/>
            </a:pPr>
            <a:r>
              <a:rPr lang="en-US" sz="2000" dirty="0" smtClean="0"/>
              <a:t>Feed on blood at night</a:t>
            </a:r>
          </a:p>
          <a:p>
            <a:pPr marL="914400" lvl="1" indent="-457200" algn="l">
              <a:buFont typeface="Arial" pitchFamily="34" charset="0"/>
              <a:buChar char="•"/>
            </a:pPr>
            <a:r>
              <a:rPr lang="en-US" sz="2000" dirty="0" smtClean="0"/>
              <a:t>Takes 5-10 minutes</a:t>
            </a:r>
          </a:p>
          <a:p>
            <a:pPr marL="914400" lvl="1" indent="-457200" algn="l">
              <a:buFont typeface="Arial" pitchFamily="34" charset="0"/>
              <a:buChar char="•"/>
            </a:pPr>
            <a:r>
              <a:rPr lang="en-US" sz="2000" dirty="0" smtClean="0"/>
              <a:t>Post feeding ritual 5-10 days</a:t>
            </a:r>
          </a:p>
          <a:p>
            <a:pPr marL="571500" indent="-457200" algn="l">
              <a:buFont typeface="Arial" pitchFamily="34" charset="0"/>
              <a:buChar char="•"/>
            </a:pPr>
            <a:r>
              <a:rPr lang="en-US" sz="2000" dirty="0" smtClean="0"/>
              <a:t>Cryptic</a:t>
            </a:r>
          </a:p>
          <a:p>
            <a:pPr marL="571500" indent="-457200" algn="l">
              <a:buFont typeface="Arial" pitchFamily="34" charset="0"/>
              <a:buChar char="•"/>
            </a:pPr>
            <a:r>
              <a:rPr lang="en-US" sz="2000" dirty="0" smtClean="0"/>
              <a:t>Adaptable</a:t>
            </a:r>
          </a:p>
          <a:p>
            <a:pPr marL="571500" indent="-457200" algn="l">
              <a:buFont typeface="Arial" pitchFamily="34" charset="0"/>
              <a:buChar char="•"/>
            </a:pPr>
            <a:r>
              <a:rPr lang="en-US" sz="2000" dirty="0" err="1" smtClean="0"/>
              <a:t>Kairomones</a:t>
            </a:r>
            <a:endParaRPr lang="en-US" sz="2000" dirty="0"/>
          </a:p>
          <a:p>
            <a:pPr marL="571500" indent="-457200" algn="l">
              <a:buFont typeface="Arial" pitchFamily="34" charset="0"/>
              <a:buChar char="•"/>
            </a:pPr>
            <a:r>
              <a:rPr lang="en-US" sz="2000" dirty="0" smtClean="0"/>
              <a:t>Movement</a:t>
            </a:r>
          </a:p>
          <a:p>
            <a:pPr marL="914400" lvl="1" indent="-457200" algn="l">
              <a:buFont typeface="Arial" pitchFamily="34" charset="0"/>
              <a:buChar char="•"/>
            </a:pPr>
            <a:endParaRPr lang="en-US" dirty="0" smtClean="0"/>
          </a:p>
        </p:txBody>
      </p:sp>
      <p:sp>
        <p:nvSpPr>
          <p:cNvPr id="5" name="Slide Number Placeholder 4"/>
          <p:cNvSpPr>
            <a:spLocks noGrp="1"/>
          </p:cNvSpPr>
          <p:nvPr>
            <p:ph type="sldNum" sz="quarter" idx="12"/>
          </p:nvPr>
        </p:nvSpPr>
        <p:spPr/>
        <p:txBody>
          <a:bodyPr/>
          <a:lstStyle/>
          <a:p>
            <a:fld id="{38201F39-378E-4D31-A9C6-556C63B4FACB}" type="slidenum">
              <a:rPr lang="en-US" smtClean="0"/>
              <a:pPr/>
              <a:t>8</a:t>
            </a:fld>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0" y="1028700"/>
            <a:ext cx="3818527" cy="5155011"/>
          </a:xfrm>
          <a:prstGeom prst="rect">
            <a:avLst/>
          </a:prstGeom>
        </p:spPr>
      </p:pic>
    </p:spTree>
    <p:extLst>
      <p:ext uri="{BB962C8B-B14F-4D97-AF65-F5344CB8AC3E}">
        <p14:creationId xmlns:p14="http://schemas.microsoft.com/office/powerpoint/2010/main" val="5566421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6396" y="13364"/>
            <a:ext cx="9625829" cy="6997036"/>
          </a:xfrm>
          <a:prstGeom prst="rect">
            <a:avLst/>
          </a:prstGeom>
        </p:spPr>
      </p:pic>
      <p:sp>
        <p:nvSpPr>
          <p:cNvPr id="2" name="Title 1"/>
          <p:cNvSpPr>
            <a:spLocks noGrp="1"/>
          </p:cNvSpPr>
          <p:nvPr>
            <p:ph type="title"/>
          </p:nvPr>
        </p:nvSpPr>
        <p:spPr>
          <a:xfrm>
            <a:off x="1066800" y="98071"/>
            <a:ext cx="7886700" cy="1325563"/>
          </a:xfrm>
        </p:spPr>
        <p:txBody>
          <a:bodyPr/>
          <a:lstStyle/>
          <a:p>
            <a:r>
              <a:rPr lang="en-US" dirty="0" smtClean="0"/>
              <a:t>Common Bed Bug Locations</a:t>
            </a:r>
            <a:endParaRPr lang="en-US" dirty="0"/>
          </a:p>
        </p:txBody>
      </p:sp>
      <p:sp>
        <p:nvSpPr>
          <p:cNvPr id="4" name="Slide Number Placeholder 3"/>
          <p:cNvSpPr>
            <a:spLocks noGrp="1"/>
          </p:cNvSpPr>
          <p:nvPr>
            <p:ph type="sldNum" sz="quarter" idx="12"/>
          </p:nvPr>
        </p:nvSpPr>
        <p:spPr/>
        <p:txBody>
          <a:bodyPr/>
          <a:lstStyle/>
          <a:p>
            <a:fld id="{38201F39-378E-4D31-A9C6-556C63B4FACB}" type="slidenum">
              <a:rPr lang="en-US" smtClean="0"/>
              <a:t>9</a:t>
            </a:fld>
            <a:endParaRPr lang="en-US"/>
          </a:p>
        </p:txBody>
      </p:sp>
      <p:sp>
        <p:nvSpPr>
          <p:cNvPr id="14" name="Rectangular Callout 13"/>
          <p:cNvSpPr/>
          <p:nvPr/>
        </p:nvSpPr>
        <p:spPr>
          <a:xfrm>
            <a:off x="3186508" y="2985097"/>
            <a:ext cx="3333750" cy="2286000"/>
          </a:xfrm>
          <a:prstGeom prst="wedgeRectCallout">
            <a:avLst>
              <a:gd name="adj1" fmla="val 46523"/>
              <a:gd name="adj2" fmla="val 6958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4"/>
          <a:stretch>
            <a:fillRect/>
          </a:stretch>
        </p:blipFill>
        <p:spPr>
          <a:xfrm>
            <a:off x="7486650" y="2388380"/>
            <a:ext cx="616260" cy="420010"/>
          </a:xfrm>
          <a:prstGeom prst="rect">
            <a:avLst/>
          </a:prstGeom>
        </p:spPr>
      </p:pic>
      <p:pic>
        <p:nvPicPr>
          <p:cNvPr id="15" name="Picture 14"/>
          <p:cNvPicPr>
            <a:picLocks noChangeAspect="1"/>
          </p:cNvPicPr>
          <p:nvPr/>
        </p:nvPicPr>
        <p:blipFill>
          <a:blip r:embed="rId5"/>
          <a:stretch>
            <a:fillRect/>
          </a:stretch>
        </p:blipFill>
        <p:spPr>
          <a:xfrm>
            <a:off x="7108137" y="4066365"/>
            <a:ext cx="615749" cy="420660"/>
          </a:xfrm>
          <a:prstGeom prst="rect">
            <a:avLst/>
          </a:prstGeom>
        </p:spPr>
      </p:pic>
      <p:pic>
        <p:nvPicPr>
          <p:cNvPr id="16" name="Picture 15"/>
          <p:cNvPicPr>
            <a:picLocks noChangeAspect="1"/>
          </p:cNvPicPr>
          <p:nvPr/>
        </p:nvPicPr>
        <p:blipFill>
          <a:blip r:embed="rId5"/>
          <a:stretch>
            <a:fillRect/>
          </a:stretch>
        </p:blipFill>
        <p:spPr>
          <a:xfrm>
            <a:off x="6324600" y="5554787"/>
            <a:ext cx="615749" cy="420660"/>
          </a:xfrm>
          <a:prstGeom prst="rect">
            <a:avLst/>
          </a:prstGeom>
        </p:spPr>
      </p:pic>
      <p:pic>
        <p:nvPicPr>
          <p:cNvPr id="17" name="Picture 16"/>
          <p:cNvPicPr>
            <a:picLocks noChangeAspect="1"/>
          </p:cNvPicPr>
          <p:nvPr/>
        </p:nvPicPr>
        <p:blipFill>
          <a:blip r:embed="rId5"/>
          <a:stretch>
            <a:fillRect/>
          </a:stretch>
        </p:blipFill>
        <p:spPr>
          <a:xfrm>
            <a:off x="8515350" y="5410200"/>
            <a:ext cx="615749" cy="420660"/>
          </a:xfrm>
          <a:prstGeom prst="rect">
            <a:avLst/>
          </a:prstGeom>
        </p:spPr>
      </p:pic>
      <p:pic>
        <p:nvPicPr>
          <p:cNvPr id="18" name="Picture 17"/>
          <p:cNvPicPr>
            <a:picLocks noChangeAspect="1"/>
          </p:cNvPicPr>
          <p:nvPr/>
        </p:nvPicPr>
        <p:blipFill>
          <a:blip r:embed="rId5"/>
          <a:stretch>
            <a:fillRect/>
          </a:stretch>
        </p:blipFill>
        <p:spPr>
          <a:xfrm>
            <a:off x="2127015" y="3796357"/>
            <a:ext cx="615749" cy="420660"/>
          </a:xfrm>
          <a:prstGeom prst="rect">
            <a:avLst/>
          </a:prstGeom>
        </p:spPr>
      </p:pic>
      <p:pic>
        <p:nvPicPr>
          <p:cNvPr id="19" name="Picture 18"/>
          <p:cNvPicPr>
            <a:picLocks noChangeAspect="1"/>
          </p:cNvPicPr>
          <p:nvPr/>
        </p:nvPicPr>
        <p:blipFill>
          <a:blip r:embed="rId5"/>
          <a:stretch>
            <a:fillRect/>
          </a:stretch>
        </p:blipFill>
        <p:spPr>
          <a:xfrm>
            <a:off x="6457950" y="2598060"/>
            <a:ext cx="615749" cy="420660"/>
          </a:xfrm>
          <a:prstGeom prst="rect">
            <a:avLst/>
          </a:prstGeom>
        </p:spPr>
      </p:pic>
      <p:pic>
        <p:nvPicPr>
          <p:cNvPr id="20" name="Picture 19"/>
          <p:cNvPicPr>
            <a:picLocks noChangeAspect="1"/>
          </p:cNvPicPr>
          <p:nvPr/>
        </p:nvPicPr>
        <p:blipFill>
          <a:blip r:embed="rId5"/>
          <a:stretch>
            <a:fillRect/>
          </a:stretch>
        </p:blipFill>
        <p:spPr>
          <a:xfrm>
            <a:off x="-60075" y="4343400"/>
            <a:ext cx="615749" cy="420660"/>
          </a:xfrm>
          <a:prstGeom prst="rect">
            <a:avLst/>
          </a:prstGeom>
        </p:spPr>
      </p:pic>
      <p:pic>
        <p:nvPicPr>
          <p:cNvPr id="21" name="Picture 20"/>
          <p:cNvPicPr>
            <a:picLocks noChangeAspect="1"/>
          </p:cNvPicPr>
          <p:nvPr/>
        </p:nvPicPr>
        <p:blipFill>
          <a:blip r:embed="rId5"/>
          <a:stretch>
            <a:fillRect/>
          </a:stretch>
        </p:blipFill>
        <p:spPr>
          <a:xfrm>
            <a:off x="-60075" y="1886730"/>
            <a:ext cx="615749" cy="420660"/>
          </a:xfrm>
          <a:prstGeom prst="rect">
            <a:avLst/>
          </a:prstGeom>
        </p:spPr>
      </p:pic>
      <p:pic>
        <p:nvPicPr>
          <p:cNvPr id="22" name="Picture 21"/>
          <p:cNvPicPr>
            <a:picLocks noChangeAspect="1"/>
          </p:cNvPicPr>
          <p:nvPr/>
        </p:nvPicPr>
        <p:blipFill>
          <a:blip r:embed="rId5"/>
          <a:stretch>
            <a:fillRect/>
          </a:stretch>
        </p:blipFill>
        <p:spPr>
          <a:xfrm>
            <a:off x="451051" y="6300816"/>
            <a:ext cx="615749" cy="420660"/>
          </a:xfrm>
          <a:prstGeom prst="rect">
            <a:avLst/>
          </a:prstGeom>
        </p:spPr>
      </p:pic>
      <p:pic>
        <p:nvPicPr>
          <p:cNvPr id="23" name="Picture 22"/>
          <p:cNvPicPr>
            <a:picLocks noChangeAspect="1"/>
          </p:cNvPicPr>
          <p:nvPr/>
        </p:nvPicPr>
        <p:blipFill>
          <a:blip r:embed="rId5"/>
          <a:stretch>
            <a:fillRect/>
          </a:stretch>
        </p:blipFill>
        <p:spPr>
          <a:xfrm>
            <a:off x="4201986" y="2345008"/>
            <a:ext cx="615749" cy="420660"/>
          </a:xfrm>
          <a:prstGeom prst="rect">
            <a:avLst/>
          </a:prstGeom>
        </p:spPr>
      </p:pic>
      <p:pic>
        <p:nvPicPr>
          <p:cNvPr id="24" name="Picture 23"/>
          <p:cNvPicPr>
            <a:picLocks noChangeAspect="1"/>
          </p:cNvPicPr>
          <p:nvPr/>
        </p:nvPicPr>
        <p:blipFill>
          <a:blip r:embed="rId6"/>
          <a:stretch>
            <a:fillRect/>
          </a:stretch>
        </p:blipFill>
        <p:spPr>
          <a:xfrm>
            <a:off x="3894111" y="4224481"/>
            <a:ext cx="615749" cy="420660"/>
          </a:xfrm>
          <a:prstGeom prst="rect">
            <a:avLst/>
          </a:prstGeom>
        </p:spPr>
      </p:pic>
      <p:pic>
        <p:nvPicPr>
          <p:cNvPr id="25" name="Picture 24"/>
          <p:cNvPicPr>
            <a:picLocks noChangeAspect="1"/>
          </p:cNvPicPr>
          <p:nvPr/>
        </p:nvPicPr>
        <p:blipFill>
          <a:blip r:embed="rId6"/>
          <a:stretch>
            <a:fillRect/>
          </a:stretch>
        </p:blipFill>
        <p:spPr>
          <a:xfrm>
            <a:off x="4201986" y="5071492"/>
            <a:ext cx="615749" cy="420660"/>
          </a:xfrm>
          <a:prstGeom prst="rect">
            <a:avLst/>
          </a:prstGeom>
        </p:spPr>
      </p:pic>
      <p:pic>
        <p:nvPicPr>
          <p:cNvPr id="26" name="Picture 25"/>
          <p:cNvPicPr>
            <a:picLocks noChangeAspect="1"/>
          </p:cNvPicPr>
          <p:nvPr/>
        </p:nvPicPr>
        <p:blipFill>
          <a:blip r:embed="rId6"/>
          <a:stretch>
            <a:fillRect/>
          </a:stretch>
        </p:blipFill>
        <p:spPr>
          <a:xfrm>
            <a:off x="6604638" y="3843249"/>
            <a:ext cx="615749" cy="420660"/>
          </a:xfrm>
          <a:prstGeom prst="rect">
            <a:avLst/>
          </a:prstGeom>
        </p:spPr>
      </p:pic>
      <p:pic>
        <p:nvPicPr>
          <p:cNvPr id="6" name="Picture 5"/>
          <p:cNvPicPr>
            <a:picLocks noChangeAspect="1"/>
          </p:cNvPicPr>
          <p:nvPr/>
        </p:nvPicPr>
        <p:blipFill>
          <a:blip r:embed="rId7"/>
          <a:stretch>
            <a:fillRect/>
          </a:stretch>
        </p:blipFill>
        <p:spPr>
          <a:xfrm>
            <a:off x="3299611" y="3116605"/>
            <a:ext cx="3053277" cy="2022983"/>
          </a:xfrm>
          <a:prstGeom prst="rect">
            <a:avLst/>
          </a:prstGeom>
        </p:spPr>
      </p:pic>
    </p:spTree>
    <p:extLst>
      <p:ext uri="{BB962C8B-B14F-4D97-AF65-F5344CB8AC3E}">
        <p14:creationId xmlns:p14="http://schemas.microsoft.com/office/powerpoint/2010/main" val="3776288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State of Wisconsin&amp;#x0D;&amp;#x0A;Department of Health Services&amp;#x0D;&amp;#x0A; &amp;quot;&quot;/&gt;&lt;property id=&quot;20307&quot; value=&quot;256&quot;/&gt;&lt;/object&gt;&lt;object type=&quot;3&quot; unique_id=&quot;10005&quot;&gt;&lt;property id=&quot;20148&quot; value=&quot;5&quot;/&gt;&lt;property id=&quot;20300&quot; value=&quot;Slide 2 - &amp;quot;Topics&amp;#x0D;&amp;#x0A;&amp;#x0D;&amp;#x0A;&amp;#x0D;&amp;#x0A;&amp;#x0D;&amp;#x0A;&amp;#x0D;&amp;#x0A;&amp;quot;&quot;/&gt;&lt;property id=&quot;20307&quot; value=&quot;257&quot;/&gt;&lt;/object&gt;&lt;object type=&quot;3&quot; unique_id=&quot;10006&quot;&gt;&lt;property id=&quot;20148&quot; value=&quot;5&quot;/&gt;&lt;property id=&quot;20300&quot; value=&quot;Slide 3 - &amp;quot;Prevalence&amp;#x0D;&amp;#x0A;&amp;#x0D;&amp;#x0A;&amp;#x0D;&amp;#x0A;&amp;#x0D;&amp;#x0A;&amp;#x0D;&amp;#x0A;&amp;quot;&quot;/&gt;&lt;property id=&quot;20307&quot; value=&quot;258&quot;/&gt;&lt;/object&gt;&lt;object type=&quot;3&quot; unique_id=&quot;10007&quot;&gt;&lt;property id=&quot;20148&quot; value=&quot;5&quot;/&gt;&lt;property id=&quot;20300&quot; value=&quot;Slide 4 - &amp;quot;Training&amp;#x0D;&amp;#x0A;&amp;#x0D;&amp;#x0A;&amp;#x0D;&amp;#x0A;&amp;#x0D;&amp;#x0A;&amp;#x0D;&amp;#x0A;&amp;quot;&quot;/&gt;&lt;property id=&quot;20307&quot; value=&quot;259&quot;/&gt;&lt;/object&gt;&lt;object type=&quot;3&quot; unique_id=&quot;10008&quot;&gt;&lt;property id=&quot;20148&quot; value=&quot;5&quot;/&gt;&lt;property id=&quot;20300&quot; value=&quot;Slide 5 - &amp;quot;Training&amp;#x0D;&amp;#x0A;&amp;#x0D;&amp;#x0A;&amp;#x0D;&amp;#x0A;&amp;#x0D;&amp;#x0A;&amp;#x0D;&amp;#x0A;&amp;quot;&quot;/&gt;&lt;property id=&quot;20307&quot; value=&quot;260&quot;/&gt;&lt;/object&gt;&lt;object type=&quot;3&quot; unique_id=&quot;10009&quot;&gt;&lt;property id=&quot;20148&quot; value=&quot;5&quot;/&gt;&lt;property id=&quot;20300&quot; value=&quot;Slide 6 - &amp;quot;Training&amp;#x0D;&amp;#x0A;&amp;#x0D;&amp;#x0A;&amp;#x0D;&amp;#x0A;&amp;#x0D;&amp;#x0A;&amp;#x0D;&amp;#x0A;&amp;quot;&quot;/&gt;&lt;property id=&quot;20307&quot; value=&quot;261&quot;/&gt;&lt;/object&gt;&lt;object type=&quot;3&quot; unique_id=&quot;10010&quot;&gt;&lt;property id=&quot;20148&quot; value=&quot;5&quot;/&gt;&lt;property id=&quot;20300&quot; value=&quot;Slide 7 - &amp;quot;Training&amp;#x0D;&amp;#x0A;&amp;#x0D;&amp;#x0A;&amp;#x0D;&amp;#x0A;&amp;#x0D;&amp;#x0A;&amp;#x0D;&amp;#x0A;&amp;quot;&quot;/&gt;&lt;property id=&quot;20307&quot; value=&quot;263&quot;/&gt;&lt;/object&gt;&lt;object type=&quot;3&quot; unique_id=&quot;10011&quot;&gt;&lt;property id=&quot;20148&quot; value=&quot;5&quot;/&gt;&lt;property id=&quot;20300&quot; value=&quot;Slide 8 - &amp;quot;Home Visits&amp;#x0D;&amp;#x0A;&amp;#x0D;&amp;#x0A;&amp;#x0D;&amp;#x0A;&amp;#x0D;&amp;#x0A;&amp;#x0D;&amp;#x0A;&amp;quot;&quot;/&gt;&lt;property id=&quot;20307&quot; value=&quot;262&quot;/&gt;&lt;/object&gt;&lt;object type=&quot;3&quot; unique_id=&quot;10012&quot;&gt;&lt;property id=&quot;20148&quot; value=&quot;5&quot;/&gt;&lt;property id=&quot;20300&quot; value=&quot;Slide 9 - &amp;quot;Home Visits&amp;#x0D;&amp;#x0A;&amp;#x0D;&amp;#x0A;&amp;#x0D;&amp;#x0A;&amp;#x0D;&amp;#x0A;&amp;#x0D;&amp;#x0A;&amp;quot;&quot;/&gt;&lt;property id=&quot;20307&quot; value=&quot;264&quot;/&gt;&lt;/object&gt;&lt;object type=&quot;3&quot; unique_id=&quot;10013&quot;&gt;&lt;property id=&quot;20148&quot; value=&quot;5&quot;/&gt;&lt;property id=&quot;20300&quot; value=&quot;Slide 10 - &amp;quot;Home Visits&amp;#x0D;&amp;#x0A;&amp;#x0D;&amp;#x0A;&amp;#x0D;&amp;#x0A;&amp;#x0D;&amp;#x0A;&amp;#x0D;&amp;#x0A;&amp;quot;&quot;/&gt;&lt;property id=&quot;20307&quot; value=&quot;265&quot;/&gt;&lt;/object&gt;&lt;object type=&quot;3&quot; unique_id=&quot;10014&quot;&gt;&lt;property id=&quot;20148&quot; value=&quot;5&quot;/&gt;&lt;property id=&quot;20300&quot; value=&quot;Slide 11 - &amp;quot;Home Visits&amp;#x0D;&amp;#x0A;&amp;#x0D;&amp;#x0A;&amp;#x0D;&amp;#x0A;&amp;#x0D;&amp;#x0A;&amp;#x0D;&amp;#x0A;&amp;quot;&quot;/&gt;&lt;property id=&quot;20307&quot; value=&quot;266&quot;/&gt;&lt;/object&gt;&lt;object type=&quot;3&quot; unique_id=&quot;10093&quot;&gt;&lt;property id=&quot;20148&quot; value=&quot;5&quot;/&gt;&lt;property id=&quot;20300&quot; value=&quot;Slide 12 - &amp;quot;Protection Strategies&amp;#x0D;&amp;#x0A;&amp;#x0D;&amp;#x0A;&amp;#x0D;&amp;#x0A;&amp;#x0D;&amp;#x0A;&amp;#x0D;&amp;#x0A;&amp;quot;&quot;/&gt;&lt;property id=&quot;20307&quot; value=&quot;267&quot;/&gt;&lt;/object&gt;&lt;object type=&quot;3&quot; unique_id=&quot;10094&quot;&gt;&lt;property id=&quot;20148&quot; value=&quot;5&quot;/&gt;&lt;property id=&quot;20300&quot; value=&quot;Slide 13 - &amp;quot;Protection Strategies&amp;#x0D;&amp;#x0A;&amp;#x0D;&amp;#x0A;&amp;#x0D;&amp;#x0A;&amp;#x0D;&amp;#x0A;&amp;#x0D;&amp;#x0A;&amp;quot;&quot;/&gt;&lt;property id=&quot;20307&quot; value=&quot;268&quot;/&gt;&lt;/object&gt;&lt;object type=&quot;3&quot; unique_id=&quot;10095&quot;&gt;&lt;property id=&quot;20148&quot; value=&quot;5&quot;/&gt;&lt;property id=&quot;20300&quot; value=&quot;Slide 14 - &amp;quot;Action Plans&amp;#x0D;&amp;#x0A;&amp;#x0D;&amp;#x0A;&amp;#x0D;&amp;#x0A;&amp;#x0D;&amp;#x0A;&amp;#x0D;&amp;#x0A;&amp;quot;&quot;/&gt;&lt;property id=&quot;20307&quot; value=&quot;270&quot;/&gt;&lt;/object&gt;&lt;object type=&quot;3&quot; unique_id=&quot;10096&quot;&gt;&lt;property id=&quot;20148&quot; value=&quot;5&quot;/&gt;&lt;property id=&quot;20300&quot; value=&quot;Slide 15 - &amp;quot;Action Plans&amp;#x0D;&amp;#x0A;&amp;#x0D;&amp;#x0A;&amp;#x0D;&amp;#x0A;&amp;#x0D;&amp;#x0A;&amp;#x0D;&amp;#x0A;&amp;quot;&quot;/&gt;&lt;property id=&quot;20307&quot; value=&quot;269&quot;/&gt;&lt;/object&gt;&lt;object type=&quot;3&quot; unique_id=&quot;10131&quot;&gt;&lt;property id=&quot;20148&quot; value=&quot;5&quot;/&gt;&lt;property id=&quot;20300&quot; value=&quot;Slide 16 - &amp;quot;Action Plans&amp;#x0D;&amp;#x0A;&amp;#x0D;&amp;#x0A;&amp;#x0D;&amp;#x0A;&amp;#x0D;&amp;#x0A;&amp;#x0D;&amp;#x0A;&amp;quot;&quot;/&gt;&lt;property id=&quot;20307&quot; value=&quot;271&quot;/&gt;&lt;/object&gt;&lt;object type=&quot;3&quot; unique_id=&quot;10132&quot;&gt;&lt;property id=&quot;20148&quot; value=&quot;5&quot;/&gt;&lt;property id=&quot;20300&quot; value=&quot;Slide 17 - &amp;quot;Closing Thoughts&amp;#x0D;&amp;#x0A;&amp;#x0D;&amp;#x0A;&amp;#x0D;&amp;#x0A;&amp;#x0D;&amp;#x0A;&amp;#x0D;&amp;#x0A;&amp;quot;&quot;/&gt;&lt;property id=&quot;20307&quot; value=&quot;272&quot;/&gt;&lt;/object&gt;&lt;object type=&quot;3&quot; unique_id=&quot;10133&quot;&gt;&lt;property id=&quot;20148&quot; value=&quot;5&quot;/&gt;&lt;property id=&quot;20300&quot; value=&quot;Slide 18 - &amp;quot;&amp;#x0D;&amp;#x0A;&amp;#x0D;&amp;#x0A;&amp;#x0D;&amp;#x0A;&amp;#x0D;&amp;#x0A;&amp;#x0D;&amp;#x0A;&amp;quot;&quot;/&gt;&lt;property id=&quot;20307&quot; value=&quot;273&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9">
      <a:majorFont>
        <a:latin typeface="Lucida Sans Unicode"/>
        <a:ea typeface=""/>
        <a:cs typeface=""/>
      </a:majorFont>
      <a:minorFont>
        <a:latin typeface="Lucid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1047</TotalTime>
  <Words>1445</Words>
  <Application>Microsoft Office PowerPoint</Application>
  <PresentationFormat>On-screen Show (4:3)</PresentationFormat>
  <Paragraphs>273</Paragraphs>
  <Slides>22</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Lucida Sans</vt:lpstr>
      <vt:lpstr>Lucida Sans Unicode</vt:lpstr>
      <vt:lpstr>Office Theme</vt:lpstr>
      <vt:lpstr>Bed Bugs in Lodging Facilities</vt:lpstr>
      <vt:lpstr>Objectives     </vt:lpstr>
      <vt:lpstr>PowerPoint Presentation</vt:lpstr>
      <vt:lpstr>PowerPoint Presentation</vt:lpstr>
      <vt:lpstr>PowerPoint Presentation</vt:lpstr>
      <vt:lpstr>Life Cycle of Bed Bugs</vt:lpstr>
      <vt:lpstr>Evidence of Bed Bugs     </vt:lpstr>
      <vt:lpstr>Bed Bug Behavior   </vt:lpstr>
      <vt:lpstr>Common Bed Bug Locations</vt:lpstr>
      <vt:lpstr>Spread of Bed Bugs</vt:lpstr>
      <vt:lpstr>Health Concerns</vt:lpstr>
      <vt:lpstr>Facility Bed Bug Treatments</vt:lpstr>
      <vt:lpstr>Remediation and Prevention Disadvantages </vt:lpstr>
      <vt:lpstr>Bed Bug Inspection </vt:lpstr>
      <vt:lpstr>PowerPoint Presentation</vt:lpstr>
      <vt:lpstr>PowerPoint Presentation</vt:lpstr>
      <vt:lpstr>PowerPoint Presentation</vt:lpstr>
      <vt:lpstr>PowerPoint Presentation</vt:lpstr>
      <vt:lpstr>Action plans</vt:lpstr>
      <vt:lpstr>Action Plan Resource</vt:lpstr>
      <vt:lpstr>Conclusion</vt:lpstr>
      <vt:lpstr>Contact Information</vt:lpstr>
    </vt:vector>
  </TitlesOfParts>
  <Company>DHS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State of Wisconsin Department of Health Services</dc:title>
  <dc:creator>McRoberts, Reed L</dc:creator>
  <cp:lastModifiedBy>Fiscus, Samantha A</cp:lastModifiedBy>
  <cp:revision>77</cp:revision>
  <dcterms:created xsi:type="dcterms:W3CDTF">2013-08-22T13:21:53Z</dcterms:created>
  <dcterms:modified xsi:type="dcterms:W3CDTF">2017-03-10T14:37:26Z</dcterms:modified>
</cp:coreProperties>
</file>