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57" r:id="rId3"/>
    <p:sldId id="258" r:id="rId4"/>
    <p:sldId id="259" r:id="rId5"/>
    <p:sldId id="260" r:id="rId6"/>
    <p:sldId id="261" r:id="rId7"/>
    <p:sldId id="266" r:id="rId8"/>
    <p:sldId id="262" r:id="rId9"/>
    <p:sldId id="263" r:id="rId10"/>
    <p:sldId id="272" r:id="rId11"/>
    <p:sldId id="273" r:id="rId12"/>
    <p:sldId id="264" r:id="rId13"/>
    <p:sldId id="265" r:id="rId14"/>
    <p:sldId id="267" r:id="rId15"/>
    <p:sldId id="268" r:id="rId16"/>
    <p:sldId id="269" r:id="rId17"/>
    <p:sldId id="274" r:id="rId18"/>
    <p:sldId id="275" r:id="rId19"/>
    <p:sldId id="270" r:id="rId20"/>
    <p:sldId id="276" r:id="rId21"/>
    <p:sldId id="280" r:id="rId22"/>
    <p:sldId id="281" r:id="rId23"/>
    <p:sldId id="271" r:id="rId24"/>
    <p:sldId id="277" r:id="rId25"/>
    <p:sldId id="279" r:id="rId26"/>
    <p:sldId id="278" r:id="rId27"/>
    <p:sldId id="282" r:id="rId28"/>
    <p:sldId id="283" r:id="rId29"/>
    <p:sldId id="284" r:id="rId30"/>
    <p:sldId id="285" r:id="rId31"/>
    <p:sldId id="286" r:id="rId32"/>
    <p:sldId id="287" r:id="rId33"/>
    <p:sldId id="288" r:id="rId34"/>
    <p:sldId id="289"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36717207-FF23-43DA-B6FE-B4BD77948443}" type="datetimeFigureOut">
              <a:rPr lang="en-US" smtClean="0"/>
              <a:t>2/25/2017</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C5871FD-F205-474C-9048-25E2F62E4F8F}" type="slidenum">
              <a:rPr lang="en-US" smtClean="0"/>
              <a:t>‹#›</a:t>
            </a:fld>
            <a:endParaRPr lang="en-US"/>
          </a:p>
        </p:txBody>
      </p:sp>
    </p:spTree>
    <p:extLst>
      <p:ext uri="{BB962C8B-B14F-4D97-AF65-F5344CB8AC3E}">
        <p14:creationId xmlns:p14="http://schemas.microsoft.com/office/powerpoint/2010/main" val="27494035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5909A4-B7CE-4582-8EE1-1AFF0D7601D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227978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909A4-B7CE-4582-8EE1-1AFF0D7601D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166230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909A4-B7CE-4582-8EE1-1AFF0D7601D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110176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909A4-B7CE-4582-8EE1-1AFF0D7601D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266500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909A4-B7CE-4582-8EE1-1AFF0D7601D7}" type="datetimeFigureOut">
              <a:rPr lang="en-US" smtClean="0"/>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26697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5909A4-B7CE-4582-8EE1-1AFF0D7601D7}"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96155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5909A4-B7CE-4582-8EE1-1AFF0D7601D7}" type="datetimeFigureOut">
              <a:rPr lang="en-US" smtClean="0"/>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225233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5909A4-B7CE-4582-8EE1-1AFF0D7601D7}" type="datetimeFigureOut">
              <a:rPr lang="en-US" smtClean="0"/>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220581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909A4-B7CE-4582-8EE1-1AFF0D7601D7}" type="datetimeFigureOut">
              <a:rPr lang="en-US" smtClean="0"/>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235061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909A4-B7CE-4582-8EE1-1AFF0D7601D7}"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6380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909A4-B7CE-4582-8EE1-1AFF0D7601D7}" type="datetimeFigureOut">
              <a:rPr lang="en-US" smtClean="0"/>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ECD61-D750-4C89-A455-0C73EF770D9F}" type="slidenum">
              <a:rPr lang="en-US" smtClean="0"/>
              <a:t>‹#›</a:t>
            </a:fld>
            <a:endParaRPr lang="en-US"/>
          </a:p>
        </p:txBody>
      </p:sp>
    </p:spTree>
    <p:extLst>
      <p:ext uri="{BB962C8B-B14F-4D97-AF65-F5344CB8AC3E}">
        <p14:creationId xmlns:p14="http://schemas.microsoft.com/office/powerpoint/2010/main" val="253903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909A4-B7CE-4582-8EE1-1AFF0D7601D7}" type="datetimeFigureOut">
              <a:rPr lang="en-US" smtClean="0"/>
              <a:t>2/25/2017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ECD61-D750-4C89-A455-0C73EF770D9F}" type="slidenum">
              <a:rPr lang="en-US" smtClean="0"/>
              <a:t>‹#›</a:t>
            </a:fld>
            <a:endParaRPr lang="en-US"/>
          </a:p>
        </p:txBody>
      </p:sp>
    </p:spTree>
    <p:extLst>
      <p:ext uri="{BB962C8B-B14F-4D97-AF65-F5344CB8AC3E}">
        <p14:creationId xmlns:p14="http://schemas.microsoft.com/office/powerpoint/2010/main" val="388455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WACO</a:t>
            </a:r>
            <a:endParaRPr lang="en-US" dirty="0"/>
          </a:p>
        </p:txBody>
      </p:sp>
      <p:sp>
        <p:nvSpPr>
          <p:cNvPr id="3" name="Subtitle 2"/>
          <p:cNvSpPr>
            <a:spLocks noGrp="1"/>
          </p:cNvSpPr>
          <p:nvPr>
            <p:ph type="subTitle" idx="1"/>
          </p:nvPr>
        </p:nvSpPr>
        <p:spPr/>
        <p:txBody>
          <a:bodyPr/>
          <a:lstStyle/>
          <a:p>
            <a:endParaRPr lang="en-US" dirty="0" smtClean="0"/>
          </a:p>
          <a:p>
            <a:r>
              <a:rPr lang="en-US" dirty="0" smtClean="0"/>
              <a:t>Lessons Learned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890" y="388378"/>
            <a:ext cx="2057065" cy="1927785"/>
          </a:xfrm>
          <a:prstGeom prst="rect">
            <a:avLst/>
          </a:prstGeom>
        </p:spPr>
      </p:pic>
    </p:spTree>
    <p:extLst>
      <p:ext uri="{BB962C8B-B14F-4D97-AF65-F5344CB8AC3E}">
        <p14:creationId xmlns:p14="http://schemas.microsoft.com/office/powerpoint/2010/main" val="2575782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44625" y="24596034"/>
            <a:ext cx="6118241" cy="7900123"/>
          </a:xfrm>
          <a:prstGeom prst="rect">
            <a:avLst/>
          </a:prstGeom>
        </p:spPr>
      </p:pic>
      <p:pic>
        <p:nvPicPr>
          <p:cNvPr id="10" name="Picture 9"/>
          <p:cNvPicPr>
            <a:picLocks noChangeAspect="1"/>
          </p:cNvPicPr>
          <p:nvPr/>
        </p:nvPicPr>
        <p:blipFill>
          <a:blip r:embed="rId3"/>
          <a:stretch>
            <a:fillRect/>
          </a:stretch>
        </p:blipFill>
        <p:spPr>
          <a:xfrm>
            <a:off x="3091817" y="-223584"/>
            <a:ext cx="5866653" cy="7572267"/>
          </a:xfrm>
          <a:prstGeom prst="rect">
            <a:avLst/>
          </a:prstGeom>
        </p:spPr>
      </p:pic>
    </p:spTree>
    <p:extLst>
      <p:ext uri="{BB962C8B-B14F-4D97-AF65-F5344CB8AC3E}">
        <p14:creationId xmlns:p14="http://schemas.microsoft.com/office/powerpoint/2010/main" val="4046639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29566" y="-321972"/>
            <a:ext cx="6091707" cy="7865860"/>
          </a:xfrm>
          <a:prstGeom prst="rect">
            <a:avLst/>
          </a:prstGeom>
        </p:spPr>
      </p:pic>
    </p:spTree>
    <p:extLst>
      <p:ext uri="{BB962C8B-B14F-4D97-AF65-F5344CB8AC3E}">
        <p14:creationId xmlns:p14="http://schemas.microsoft.com/office/powerpoint/2010/main" val="3788682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Water Test Before You Sell.</a:t>
            </a:r>
            <a:endParaRPr lang="en-US" dirty="0"/>
          </a:p>
        </p:txBody>
      </p:sp>
      <p:sp>
        <p:nvSpPr>
          <p:cNvPr id="3" name="Content Placeholder 2"/>
          <p:cNvSpPr>
            <a:spLocks noGrp="1"/>
          </p:cNvSpPr>
          <p:nvPr>
            <p:ph idx="1"/>
          </p:nvPr>
        </p:nvSpPr>
        <p:spPr/>
        <p:txBody>
          <a:bodyPr/>
          <a:lstStyle/>
          <a:p>
            <a:pPr marL="0" indent="0" algn="ctr">
              <a:buNone/>
            </a:pPr>
            <a:r>
              <a:rPr lang="en-US" dirty="0" smtClean="0"/>
              <a:t>A. What is Required by the State?</a:t>
            </a:r>
          </a:p>
          <a:p>
            <a:pPr marL="0" indent="0" algn="ctr">
              <a:buNone/>
            </a:pPr>
            <a:endParaRPr lang="en-US" dirty="0"/>
          </a:p>
          <a:p>
            <a:pPr marL="0" indent="0" algn="ctr">
              <a:buNone/>
            </a:pPr>
            <a:r>
              <a:rPr lang="en-US" dirty="0" smtClean="0"/>
              <a:t>B. Arsenic in Groundwater.</a:t>
            </a:r>
          </a:p>
          <a:p>
            <a:pPr marL="0" indent="0" algn="ctr">
              <a:buNone/>
            </a:pPr>
            <a:endParaRPr lang="en-US" dirty="0"/>
          </a:p>
          <a:p>
            <a:pPr marL="0" indent="0" algn="ctr">
              <a:buNone/>
            </a:pPr>
            <a:r>
              <a:rPr lang="en-US" dirty="0" smtClean="0"/>
              <a:t>C. Potable Water to all Sites.</a:t>
            </a:r>
          </a:p>
          <a:p>
            <a:pPr algn="ctr"/>
            <a:endParaRPr lang="en-US" dirty="0"/>
          </a:p>
        </p:txBody>
      </p:sp>
    </p:spTree>
    <p:extLst>
      <p:ext uri="{BB962C8B-B14F-4D97-AF65-F5344CB8AC3E}">
        <p14:creationId xmlns:p14="http://schemas.microsoft.com/office/powerpoint/2010/main" val="2160928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Water Test Before You Sell.</a:t>
            </a:r>
            <a:endParaRPr lang="en-US" dirty="0"/>
          </a:p>
        </p:txBody>
      </p:sp>
      <p:sp>
        <p:nvSpPr>
          <p:cNvPr id="3" name="Content Placeholder 2"/>
          <p:cNvSpPr>
            <a:spLocks noGrp="1"/>
          </p:cNvSpPr>
          <p:nvPr>
            <p:ph idx="1"/>
          </p:nvPr>
        </p:nvSpPr>
        <p:spPr/>
        <p:txBody>
          <a:bodyPr/>
          <a:lstStyle/>
          <a:p>
            <a:pPr marL="0" indent="0" algn="ctr">
              <a:buNone/>
            </a:pPr>
            <a:r>
              <a:rPr lang="en-US" dirty="0" smtClean="0"/>
              <a:t>            A. Required by the State.</a:t>
            </a:r>
          </a:p>
          <a:p>
            <a:pPr marL="0" indent="0" algn="ctr">
              <a:buNone/>
            </a:pPr>
            <a:endParaRPr lang="en-US" dirty="0" smtClean="0"/>
          </a:p>
          <a:p>
            <a:pPr marL="0" indent="0" algn="ctr">
              <a:buNone/>
            </a:pPr>
            <a:r>
              <a:rPr lang="en-US" dirty="0" smtClean="0"/>
              <a:t>       B. Arsenic in Groundwater.</a:t>
            </a:r>
          </a:p>
          <a:p>
            <a:pPr algn="ctr"/>
            <a:endParaRPr lang="en-US" dirty="0"/>
          </a:p>
          <a:p>
            <a:pPr marL="0" indent="0" algn="ctr">
              <a:buNone/>
            </a:pPr>
            <a:r>
              <a:rPr lang="en-US" dirty="0" smtClean="0"/>
              <a:t>          C. Potable Water to all Sites.</a:t>
            </a:r>
          </a:p>
          <a:p>
            <a:pPr marL="0" indent="0" algn="ctr">
              <a:buNone/>
            </a:pPr>
            <a:endParaRPr lang="en-US" dirty="0" smtClean="0"/>
          </a:p>
          <a:p>
            <a:pPr marL="0" indent="0" algn="ctr">
              <a:buNone/>
            </a:pPr>
            <a:r>
              <a:rPr lang="en-US" dirty="0" smtClean="0"/>
              <a:t>D. Purification</a:t>
            </a:r>
          </a:p>
          <a:p>
            <a:pPr algn="ctr"/>
            <a:endParaRPr lang="en-US" dirty="0" smtClean="0"/>
          </a:p>
          <a:p>
            <a:pPr algn="ctr"/>
            <a:endParaRPr lang="en-US" dirty="0"/>
          </a:p>
        </p:txBody>
      </p:sp>
    </p:spTree>
    <p:extLst>
      <p:ext uri="{BB962C8B-B14F-4D97-AF65-F5344CB8AC3E}">
        <p14:creationId xmlns:p14="http://schemas.microsoft.com/office/powerpoint/2010/main" val="1979251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an Appraisal</a:t>
            </a:r>
            <a:endParaRPr lang="en-US" dirty="0"/>
          </a:p>
        </p:txBody>
      </p:sp>
    </p:spTree>
    <p:extLst>
      <p:ext uri="{BB962C8B-B14F-4D97-AF65-F5344CB8AC3E}">
        <p14:creationId xmlns:p14="http://schemas.microsoft.com/office/powerpoint/2010/main" val="1929500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an Appraisal</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Appraisal Process</a:t>
            </a:r>
          </a:p>
          <a:p>
            <a:pPr algn="ctr"/>
            <a:endParaRPr lang="en-US" dirty="0"/>
          </a:p>
          <a:p>
            <a:pPr marL="0" indent="0" algn="ctr">
              <a:buNone/>
            </a:pPr>
            <a:r>
              <a:rPr lang="en-US" dirty="0" smtClean="0"/>
              <a:t>1. Cost Approach</a:t>
            </a:r>
          </a:p>
          <a:p>
            <a:pPr algn="ctr"/>
            <a:endParaRPr lang="en-US" dirty="0"/>
          </a:p>
          <a:p>
            <a:pPr marL="0" indent="0" algn="ctr">
              <a:buNone/>
            </a:pPr>
            <a:r>
              <a:rPr lang="en-US" dirty="0" smtClean="0"/>
              <a:t>     2. Income Approach</a:t>
            </a:r>
          </a:p>
          <a:p>
            <a:pPr algn="ctr"/>
            <a:endParaRPr lang="en-US" dirty="0"/>
          </a:p>
          <a:p>
            <a:pPr marL="0" indent="0" algn="ctr">
              <a:buNone/>
            </a:pPr>
            <a:r>
              <a:rPr lang="en-US" dirty="0" smtClean="0"/>
              <a:t>     3. Sales Comparison</a:t>
            </a:r>
            <a:endParaRPr lang="en-US" dirty="0"/>
          </a:p>
        </p:txBody>
      </p:sp>
    </p:spTree>
    <p:extLst>
      <p:ext uri="{BB962C8B-B14F-4D97-AF65-F5344CB8AC3E}">
        <p14:creationId xmlns:p14="http://schemas.microsoft.com/office/powerpoint/2010/main" val="1294524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sz="4400" dirty="0" smtClean="0"/>
              <a:t>Cost Approach</a:t>
            </a:r>
          </a:p>
          <a:p>
            <a:pPr marL="0" indent="0" algn="ctr">
              <a:buNone/>
            </a:pPr>
            <a:endParaRPr lang="en-US" dirty="0"/>
          </a:p>
          <a:p>
            <a:pPr marL="0" indent="0" algn="ctr">
              <a:buNone/>
            </a:pPr>
            <a:r>
              <a:rPr lang="en-US" dirty="0" smtClean="0"/>
              <a:t>“The Cost Approach considers current costs of reproducing a property, less depreciation. Depreciation is normally from three sources: Physical Deterioration, Functional Obsolescence and Economic Obsolescence. The value arrived at by this approach is a summation of the market value of the land, assumed vacant, plus the depreciated reproduction cost of the improvements.”</a:t>
            </a:r>
          </a:p>
          <a:p>
            <a:pPr algn="ctr"/>
            <a:endParaRPr lang="en-US" dirty="0"/>
          </a:p>
        </p:txBody>
      </p:sp>
    </p:spTree>
    <p:extLst>
      <p:ext uri="{BB962C8B-B14F-4D97-AF65-F5344CB8AC3E}">
        <p14:creationId xmlns:p14="http://schemas.microsoft.com/office/powerpoint/2010/main" val="1895008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For my Campground</a:t>
            </a:r>
          </a:p>
          <a:p>
            <a:pPr algn="ctr"/>
            <a:endParaRPr lang="en-US" dirty="0"/>
          </a:p>
          <a:p>
            <a:pPr marL="0" indent="0" algn="ctr">
              <a:buNone/>
            </a:pPr>
            <a:r>
              <a:rPr lang="en-US" dirty="0" smtClean="0"/>
              <a:t>“For the purpose of this report, only Income Approach and Sales Comparison Approach to value will be analyzed to estimate final value.”</a:t>
            </a:r>
            <a:endParaRPr lang="en-US" dirty="0"/>
          </a:p>
        </p:txBody>
      </p:sp>
    </p:spTree>
    <p:extLst>
      <p:ext uri="{BB962C8B-B14F-4D97-AF65-F5344CB8AC3E}">
        <p14:creationId xmlns:p14="http://schemas.microsoft.com/office/powerpoint/2010/main" val="4134469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“It is not appropriate to use cost approach on vacant land and the majority of improvements on the property have reached an age when cost approach would not be reasonable indication of value. With the exception of the golf course, the buildings on site date to the 60’s.”</a:t>
            </a:r>
            <a:endParaRPr lang="en-US" dirty="0"/>
          </a:p>
        </p:txBody>
      </p:sp>
    </p:spTree>
    <p:extLst>
      <p:ext uri="{BB962C8B-B14F-4D97-AF65-F5344CB8AC3E}">
        <p14:creationId xmlns:p14="http://schemas.microsoft.com/office/powerpoint/2010/main" val="712991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Income Approach</a:t>
            </a:r>
            <a:r>
              <a:rPr lang="en-US" dirty="0"/>
              <a:t/>
            </a:r>
            <a:br>
              <a:rPr lang="en-US" dirty="0"/>
            </a:br>
            <a:endParaRPr lang="en-US" dirty="0"/>
          </a:p>
        </p:txBody>
      </p:sp>
      <p:sp>
        <p:nvSpPr>
          <p:cNvPr id="3" name="Content Placeholder 2"/>
          <p:cNvSpPr>
            <a:spLocks noGrp="1"/>
          </p:cNvSpPr>
          <p:nvPr>
            <p:ph idx="1"/>
          </p:nvPr>
        </p:nvSpPr>
        <p:spPr>
          <a:xfrm>
            <a:off x="838200" y="1690688"/>
            <a:ext cx="10515600" cy="4351338"/>
          </a:xfrm>
        </p:spPr>
        <p:txBody>
          <a:bodyPr/>
          <a:lstStyle/>
          <a:p>
            <a:pPr marL="0" indent="0" algn="ctr">
              <a:buNone/>
            </a:pPr>
            <a:r>
              <a:rPr lang="en-US" sz="4400" dirty="0" smtClean="0"/>
              <a:t>“The Income Approach measures the present value of the anticipated future net income or benefits derived from a property.”</a:t>
            </a:r>
          </a:p>
          <a:p>
            <a:pPr algn="ctr"/>
            <a:endParaRPr lang="en-US" dirty="0"/>
          </a:p>
        </p:txBody>
      </p:sp>
    </p:spTree>
    <p:extLst>
      <p:ext uri="{BB962C8B-B14F-4D97-AF65-F5344CB8AC3E}">
        <p14:creationId xmlns:p14="http://schemas.microsoft.com/office/powerpoint/2010/main" val="340592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Selling Your Campground</a:t>
            </a:r>
            <a:endParaRPr lang="en-US" dirty="0"/>
          </a:p>
        </p:txBody>
      </p:sp>
      <p:sp>
        <p:nvSpPr>
          <p:cNvPr id="3" name="Content Placeholder 2"/>
          <p:cNvSpPr>
            <a:spLocks noGrp="1"/>
          </p:cNvSpPr>
          <p:nvPr>
            <p:ph idx="1"/>
          </p:nvPr>
        </p:nvSpPr>
        <p:spPr/>
        <p:txBody>
          <a:bodyPr/>
          <a:lstStyle/>
          <a:p>
            <a:pPr marL="1371600" lvl="3" indent="0" algn="ctr">
              <a:buNone/>
            </a:pPr>
            <a:endParaRPr lang="en-US" dirty="0"/>
          </a:p>
          <a:p>
            <a:pPr marL="1371600" lvl="3" indent="0" algn="ctr">
              <a:buNone/>
            </a:pPr>
            <a:endParaRPr lang="en-US" sz="2800" dirty="0" smtClean="0"/>
          </a:p>
          <a:p>
            <a:pPr marL="1371600" lvl="3" indent="0">
              <a:buNone/>
            </a:pPr>
            <a:r>
              <a:rPr lang="en-US" sz="2800" dirty="0" smtClean="0"/>
              <a:t>                             1. Have a Realtor</a:t>
            </a:r>
          </a:p>
          <a:p>
            <a:pPr marL="0" indent="0" algn="ctr">
              <a:buNone/>
            </a:pPr>
            <a:r>
              <a:rPr lang="en-US" dirty="0" smtClean="0"/>
              <a:t>2. Due a Water Test</a:t>
            </a:r>
          </a:p>
          <a:p>
            <a:pPr marL="0" indent="0" algn="ctr">
              <a:buNone/>
            </a:pPr>
            <a:r>
              <a:rPr lang="en-US" dirty="0" smtClean="0"/>
              <a:t> 3. Have an Appraisal</a:t>
            </a:r>
            <a:endParaRPr lang="en-US" dirty="0"/>
          </a:p>
        </p:txBody>
      </p:sp>
    </p:spTree>
    <p:extLst>
      <p:ext uri="{BB962C8B-B14F-4D97-AF65-F5344CB8AC3E}">
        <p14:creationId xmlns:p14="http://schemas.microsoft.com/office/powerpoint/2010/main" val="180490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Income Approach</a:t>
            </a:r>
            <a:endParaRPr lang="en-US" dirty="0"/>
          </a:p>
        </p:txBody>
      </p:sp>
      <p:sp>
        <p:nvSpPr>
          <p:cNvPr id="3" name="Content Placeholder 2"/>
          <p:cNvSpPr>
            <a:spLocks noGrp="1"/>
          </p:cNvSpPr>
          <p:nvPr>
            <p:ph idx="1"/>
          </p:nvPr>
        </p:nvSpPr>
        <p:spPr/>
        <p:txBody>
          <a:bodyPr/>
          <a:lstStyle/>
          <a:p>
            <a:pPr marL="0" indent="0" algn="ctr">
              <a:buNone/>
            </a:pPr>
            <a:r>
              <a:rPr lang="en-US" dirty="0" smtClean="0"/>
              <a:t>Value = Net Operating Income/Rate</a:t>
            </a:r>
          </a:p>
          <a:p>
            <a:pPr marL="0" indent="0" algn="ctr">
              <a:buNone/>
            </a:pPr>
            <a:r>
              <a:rPr lang="en-US" dirty="0" smtClean="0"/>
              <a:t>Net Operating Income is the total calculated gross income, less total </a:t>
            </a:r>
            <a:r>
              <a:rPr lang="en-US" dirty="0"/>
              <a:t>calculated </a:t>
            </a:r>
            <a:r>
              <a:rPr lang="en-US" dirty="0" smtClean="0"/>
              <a:t>operating expenses of your campground.</a:t>
            </a:r>
          </a:p>
          <a:p>
            <a:pPr marL="0" indent="0" algn="ctr">
              <a:buNone/>
            </a:pPr>
            <a:endParaRPr lang="en-US" dirty="0"/>
          </a:p>
          <a:p>
            <a:pPr marL="0" indent="0" algn="ctr">
              <a:buNone/>
            </a:pPr>
            <a:r>
              <a:rPr lang="en-US" dirty="0" smtClean="0"/>
              <a:t>Rate is: “A national market survey for the first quarter of 2014 giving an overall Cap Rate of 10% for campgrounds. The source for this survey is Realtyrates.com-Investors Survey. Another guide, wicampgroundsforsale.com places the average cap rate at 10% also. However, with current lower economic values and limited market a lower cap rate of 9% would be expected.”</a:t>
            </a:r>
            <a:endParaRPr lang="en-US" dirty="0"/>
          </a:p>
        </p:txBody>
      </p:sp>
    </p:spTree>
    <p:extLst>
      <p:ext uri="{BB962C8B-B14F-4D97-AF65-F5344CB8AC3E}">
        <p14:creationId xmlns:p14="http://schemas.microsoft.com/office/powerpoint/2010/main" val="3330462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a:t>
            </a:r>
            <a:endParaRPr lang="en-US" dirty="0"/>
          </a:p>
        </p:txBody>
      </p:sp>
      <p:sp>
        <p:nvSpPr>
          <p:cNvPr id="3" name="Content Placeholder 2"/>
          <p:cNvSpPr>
            <a:spLocks noGrp="1"/>
          </p:cNvSpPr>
          <p:nvPr>
            <p:ph idx="1"/>
          </p:nvPr>
        </p:nvSpPr>
        <p:spPr/>
        <p:txBody>
          <a:bodyPr/>
          <a:lstStyle/>
          <a:p>
            <a:pPr marL="0" indent="0" algn="ctr">
              <a:buNone/>
            </a:pPr>
            <a:r>
              <a:rPr lang="en-US" dirty="0"/>
              <a:t>Value = Net Operating Income/Rate</a:t>
            </a:r>
          </a:p>
          <a:p>
            <a:pPr marL="0" indent="0" algn="ctr">
              <a:buNone/>
            </a:pPr>
            <a:endParaRPr lang="en-US" dirty="0" smtClean="0"/>
          </a:p>
          <a:p>
            <a:pPr marL="0" indent="0" algn="ctr">
              <a:buNone/>
            </a:pPr>
            <a:r>
              <a:rPr lang="en-US" dirty="0" smtClean="0"/>
              <a:t>Net Income of $80,000/ .09 = $888,888 Value</a:t>
            </a:r>
          </a:p>
          <a:p>
            <a:pPr marL="0" indent="0" algn="ctr">
              <a:buNone/>
            </a:pPr>
            <a:endParaRPr lang="en-US" dirty="0"/>
          </a:p>
          <a:p>
            <a:pPr marL="0" indent="0" algn="ctr">
              <a:buNone/>
            </a:pPr>
            <a:r>
              <a:rPr lang="en-US" dirty="0" smtClean="0"/>
              <a:t> </a:t>
            </a:r>
            <a:endParaRPr lang="en-US" dirty="0"/>
          </a:p>
        </p:txBody>
      </p:sp>
    </p:spTree>
    <p:extLst>
      <p:ext uri="{BB962C8B-B14F-4D97-AF65-F5344CB8AC3E}">
        <p14:creationId xmlns:p14="http://schemas.microsoft.com/office/powerpoint/2010/main" val="2381485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Sample</a:t>
            </a:r>
          </a:p>
        </p:txBody>
      </p:sp>
      <p:sp>
        <p:nvSpPr>
          <p:cNvPr id="3" name="Content Placeholder 2"/>
          <p:cNvSpPr>
            <a:spLocks noGrp="1"/>
          </p:cNvSpPr>
          <p:nvPr>
            <p:ph idx="1"/>
          </p:nvPr>
        </p:nvSpPr>
        <p:spPr/>
        <p:txBody>
          <a:bodyPr/>
          <a:lstStyle/>
          <a:p>
            <a:pPr marL="0" indent="0" algn="ctr">
              <a:buNone/>
            </a:pPr>
            <a:r>
              <a:rPr lang="en-US" dirty="0"/>
              <a:t>Value = Net Operating Income/Rate</a:t>
            </a:r>
          </a:p>
          <a:p>
            <a:pPr marL="0" indent="0" algn="ctr">
              <a:buNone/>
            </a:pPr>
            <a:endParaRPr lang="en-US" dirty="0" smtClean="0"/>
          </a:p>
          <a:p>
            <a:pPr marL="0" indent="0" algn="ctr">
              <a:buNone/>
            </a:pPr>
            <a:r>
              <a:rPr lang="en-US" dirty="0"/>
              <a:t>Net Income of </a:t>
            </a:r>
            <a:r>
              <a:rPr lang="en-US" dirty="0" smtClean="0"/>
              <a:t>$80,000</a:t>
            </a:r>
            <a:r>
              <a:rPr lang="en-US" dirty="0"/>
              <a:t>/ .09 = </a:t>
            </a:r>
            <a:r>
              <a:rPr lang="en-US" dirty="0" smtClean="0"/>
              <a:t>$888,888 Value</a:t>
            </a:r>
            <a:endParaRPr lang="en-US" dirty="0"/>
          </a:p>
          <a:p>
            <a:pPr marL="0" indent="0" algn="ctr">
              <a:buNone/>
            </a:pPr>
            <a:endParaRPr lang="en-US" dirty="0" smtClean="0"/>
          </a:p>
          <a:p>
            <a:pPr marL="0" indent="0" algn="ctr">
              <a:buNone/>
            </a:pPr>
            <a:r>
              <a:rPr lang="en-US" dirty="0" smtClean="0"/>
              <a:t>If </a:t>
            </a:r>
            <a:r>
              <a:rPr lang="en-US" dirty="0"/>
              <a:t>you increase </a:t>
            </a:r>
            <a:r>
              <a:rPr lang="en-US" dirty="0" smtClean="0"/>
              <a:t>your </a:t>
            </a:r>
            <a:r>
              <a:rPr lang="en-US" dirty="0"/>
              <a:t>net income by </a:t>
            </a:r>
            <a:r>
              <a:rPr lang="en-US" dirty="0" smtClean="0"/>
              <a:t>$20,000 </a:t>
            </a:r>
            <a:r>
              <a:rPr lang="en-US" dirty="0"/>
              <a:t>to </a:t>
            </a:r>
            <a:r>
              <a:rPr lang="en-US" dirty="0" smtClean="0"/>
              <a:t>$100,000</a:t>
            </a:r>
            <a:endParaRPr lang="en-US" dirty="0"/>
          </a:p>
          <a:p>
            <a:pPr marL="0" indent="0" algn="ctr">
              <a:buNone/>
            </a:pPr>
            <a:r>
              <a:rPr lang="en-US" dirty="0"/>
              <a:t>Net Income of </a:t>
            </a:r>
            <a:r>
              <a:rPr lang="en-US" dirty="0" smtClean="0"/>
              <a:t>$100,000</a:t>
            </a:r>
            <a:r>
              <a:rPr lang="en-US" dirty="0"/>
              <a:t>/ .09 = </a:t>
            </a:r>
            <a:r>
              <a:rPr lang="en-US" dirty="0" smtClean="0"/>
              <a:t>$1,111,111 Value</a:t>
            </a:r>
          </a:p>
          <a:p>
            <a:pPr marL="0" indent="0" algn="ctr">
              <a:buNone/>
            </a:pPr>
            <a:r>
              <a:rPr lang="en-US" dirty="0" smtClean="0"/>
              <a:t>An increase of $222,223 in Value</a:t>
            </a:r>
            <a:endParaRPr lang="en-US" dirty="0"/>
          </a:p>
          <a:p>
            <a:pPr marL="0" indent="0" algn="ctr">
              <a:buNone/>
            </a:pPr>
            <a:endParaRPr lang="en-US" dirty="0"/>
          </a:p>
        </p:txBody>
      </p:sp>
    </p:spTree>
    <p:extLst>
      <p:ext uri="{BB962C8B-B14F-4D97-AF65-F5344CB8AC3E}">
        <p14:creationId xmlns:p14="http://schemas.microsoft.com/office/powerpoint/2010/main" val="1385357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Sales Comparison</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sz="4400" dirty="0" smtClean="0"/>
              <a:t>“Sales Comparison Approach produces an estimated value by comparing the sales and/ or listings of similar properties in the same or similar areas to the subject. Informed buyers and sellers in the market </a:t>
            </a:r>
            <a:r>
              <a:rPr lang="en-US" sz="4400" dirty="0" smtClean="0"/>
              <a:t>place, </a:t>
            </a:r>
            <a:r>
              <a:rPr lang="en-US" sz="4400" dirty="0" smtClean="0"/>
              <a:t>use this technique to establish an indicated value as established.”</a:t>
            </a:r>
          </a:p>
          <a:p>
            <a:pPr algn="ctr"/>
            <a:endParaRPr lang="en-US" dirty="0"/>
          </a:p>
        </p:txBody>
      </p:sp>
    </p:spTree>
    <p:extLst>
      <p:ext uri="{BB962C8B-B14F-4D97-AF65-F5344CB8AC3E}">
        <p14:creationId xmlns:p14="http://schemas.microsoft.com/office/powerpoint/2010/main" val="2685770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“The comparable property’s sales price, in some cases listing price, is then adjusted for superior or inferior differences to the subject. Adjustments are added or subtracted to sales price and the results is the adjusted sales price. The adjusted sales price is than compared to other adjusted sales price(s) of other similar comparable(s) and used to reconcile a sales comparison approach value.”</a:t>
            </a:r>
            <a:endParaRPr lang="en-US" dirty="0"/>
          </a:p>
        </p:txBody>
      </p:sp>
    </p:spTree>
    <p:extLst>
      <p:ext uri="{BB962C8B-B14F-4D97-AF65-F5344CB8AC3E}">
        <p14:creationId xmlns:p14="http://schemas.microsoft.com/office/powerpoint/2010/main" val="3004851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“Reconciliation: The process by which adjusted comparable values or approaches to value are weighted the same or one more than another to </a:t>
            </a:r>
            <a:r>
              <a:rPr lang="en-US" dirty="0"/>
              <a:t>d</a:t>
            </a:r>
            <a:r>
              <a:rPr lang="en-US" dirty="0" smtClean="0"/>
              <a:t>erive a market value for the subject. This is accomplished by use of the mode, median or mean average or by the use of weighted average. The weighted average is the decision by the appraiser to weight one or more comparable properties or approaches more than others because of their relevance or similarity.”</a:t>
            </a:r>
          </a:p>
          <a:p>
            <a:pPr marL="0" indent="0" algn="ctr">
              <a:buNone/>
            </a:pPr>
            <a:endParaRPr lang="en-US" dirty="0"/>
          </a:p>
          <a:p>
            <a:pPr marL="0" indent="0" algn="ctr">
              <a:buNone/>
            </a:pPr>
            <a:r>
              <a:rPr lang="en-US" dirty="0" smtClean="0"/>
              <a:t>My appraiser weighted my properties 40%, 40% and 20%. </a:t>
            </a:r>
            <a:endParaRPr lang="en-US" dirty="0"/>
          </a:p>
        </p:txBody>
      </p:sp>
    </p:spTree>
    <p:extLst>
      <p:ext uri="{BB962C8B-B14F-4D97-AF65-F5344CB8AC3E}">
        <p14:creationId xmlns:p14="http://schemas.microsoft.com/office/powerpoint/2010/main" val="375791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a:t>
            </a:r>
            <a:br>
              <a:rPr lang="en-US" dirty="0" smtClean="0"/>
            </a:br>
            <a:r>
              <a:rPr lang="en-US" dirty="0" smtClean="0"/>
              <a:t>Not using weighted values</a:t>
            </a:r>
            <a:endParaRPr lang="en-US" dirty="0"/>
          </a:p>
        </p:txBody>
      </p:sp>
      <p:sp>
        <p:nvSpPr>
          <p:cNvPr id="3" name="Content Placeholder 2"/>
          <p:cNvSpPr>
            <a:spLocks noGrp="1"/>
          </p:cNvSpPr>
          <p:nvPr>
            <p:ph idx="1"/>
          </p:nvPr>
        </p:nvSpPr>
        <p:spPr/>
        <p:txBody>
          <a:bodyPr/>
          <a:lstStyle/>
          <a:p>
            <a:pPr marL="0" indent="0">
              <a:buNone/>
            </a:pPr>
            <a:r>
              <a:rPr lang="en-US" dirty="0" smtClean="0"/>
              <a:t>Comparable Property #1 with adjusted sale price =$1,100,000</a:t>
            </a:r>
          </a:p>
          <a:p>
            <a:pPr marL="0" indent="0">
              <a:buNone/>
            </a:pPr>
            <a:r>
              <a:rPr lang="en-US" dirty="0"/>
              <a:t>Comparable Property </a:t>
            </a:r>
            <a:r>
              <a:rPr lang="en-US" dirty="0" smtClean="0"/>
              <a:t>#2 </a:t>
            </a:r>
            <a:r>
              <a:rPr lang="en-US" dirty="0"/>
              <a:t>with adjusted sale price =$</a:t>
            </a:r>
            <a:r>
              <a:rPr lang="en-US" dirty="0" smtClean="0"/>
              <a:t>1,000,000</a:t>
            </a:r>
            <a:endParaRPr lang="en-US" dirty="0"/>
          </a:p>
          <a:p>
            <a:pPr marL="0" indent="0">
              <a:buNone/>
            </a:pPr>
            <a:r>
              <a:rPr lang="en-US" dirty="0"/>
              <a:t>Comparable Property </a:t>
            </a:r>
            <a:r>
              <a:rPr lang="en-US" dirty="0" smtClean="0"/>
              <a:t>#3 </a:t>
            </a:r>
            <a:r>
              <a:rPr lang="en-US" dirty="0"/>
              <a:t>with adjusted sale price </a:t>
            </a:r>
            <a:r>
              <a:rPr lang="en-US" dirty="0" smtClean="0"/>
              <a:t>=   $900,000</a:t>
            </a:r>
            <a:endParaRPr lang="en-US" dirty="0"/>
          </a:p>
          <a:p>
            <a:pPr marL="0" indent="0">
              <a:buNone/>
            </a:pPr>
            <a:r>
              <a:rPr lang="en-US" dirty="0"/>
              <a:t>Comparable Property </a:t>
            </a:r>
            <a:r>
              <a:rPr lang="en-US" dirty="0" smtClean="0"/>
              <a:t> average adjusted </a:t>
            </a:r>
            <a:r>
              <a:rPr lang="en-US" dirty="0"/>
              <a:t>sale price =$</a:t>
            </a:r>
            <a:r>
              <a:rPr lang="en-US" dirty="0" smtClean="0"/>
              <a:t>1,000,000</a:t>
            </a:r>
          </a:p>
          <a:p>
            <a:pPr marL="0" indent="0">
              <a:buNone/>
            </a:pPr>
            <a:endParaRPr lang="en-US" dirty="0"/>
          </a:p>
          <a:p>
            <a:pPr marL="0" indent="0" algn="ctr">
              <a:buNone/>
            </a:pPr>
            <a:r>
              <a:rPr lang="en-US" dirty="0" smtClean="0"/>
              <a:t>So the comparable sales value is $1,000,000</a:t>
            </a:r>
            <a:endParaRPr lang="en-US" dirty="0"/>
          </a:p>
          <a:p>
            <a:pPr marL="0" indent="0">
              <a:buNone/>
            </a:pPr>
            <a:endParaRPr lang="en-US" dirty="0"/>
          </a:p>
        </p:txBody>
      </p:sp>
    </p:spTree>
    <p:extLst>
      <p:ext uri="{BB962C8B-B14F-4D97-AF65-F5344CB8AC3E}">
        <p14:creationId xmlns:p14="http://schemas.microsoft.com/office/powerpoint/2010/main" val="3722063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Samples</a:t>
            </a:r>
            <a:endParaRPr lang="en-US" dirty="0"/>
          </a:p>
        </p:txBody>
      </p:sp>
      <p:sp>
        <p:nvSpPr>
          <p:cNvPr id="3" name="Content Placeholder 2"/>
          <p:cNvSpPr>
            <a:spLocks noGrp="1"/>
          </p:cNvSpPr>
          <p:nvPr>
            <p:ph idx="1"/>
          </p:nvPr>
        </p:nvSpPr>
        <p:spPr/>
        <p:txBody>
          <a:bodyPr/>
          <a:lstStyle/>
          <a:p>
            <a:pPr marL="0" indent="0" algn="ctr">
              <a:buNone/>
            </a:pPr>
            <a:r>
              <a:rPr lang="en-US" dirty="0" smtClean="0"/>
              <a:t>The three approaches to value</a:t>
            </a:r>
          </a:p>
          <a:p>
            <a:pPr marL="0" indent="0">
              <a:buNone/>
            </a:pPr>
            <a:r>
              <a:rPr lang="en-US" dirty="0" smtClean="0"/>
              <a:t>Cost Approach…………………………………..$N/A</a:t>
            </a:r>
          </a:p>
          <a:p>
            <a:pPr marL="0" indent="0">
              <a:buNone/>
            </a:pPr>
            <a:r>
              <a:rPr lang="en-US" dirty="0" smtClean="0"/>
              <a:t>Income Approach………………………………$888,888</a:t>
            </a:r>
          </a:p>
          <a:p>
            <a:pPr marL="0" indent="0">
              <a:buNone/>
            </a:pPr>
            <a:r>
              <a:rPr lang="en-US" dirty="0" smtClean="0"/>
              <a:t>Sales Comparison Approach………………$1,000,0000</a:t>
            </a:r>
          </a:p>
          <a:p>
            <a:pPr marL="0" indent="0">
              <a:buNone/>
            </a:pPr>
            <a:endParaRPr lang="en-US" dirty="0"/>
          </a:p>
        </p:txBody>
      </p:sp>
    </p:spTree>
    <p:extLst>
      <p:ext uri="{BB962C8B-B14F-4D97-AF65-F5344CB8AC3E}">
        <p14:creationId xmlns:p14="http://schemas.microsoft.com/office/powerpoint/2010/main" val="167480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Samples</a:t>
            </a:r>
          </a:p>
        </p:txBody>
      </p:sp>
      <p:sp>
        <p:nvSpPr>
          <p:cNvPr id="3" name="Content Placeholder 2"/>
          <p:cNvSpPr>
            <a:spLocks noGrp="1"/>
          </p:cNvSpPr>
          <p:nvPr>
            <p:ph idx="1"/>
          </p:nvPr>
        </p:nvSpPr>
        <p:spPr/>
        <p:txBody>
          <a:bodyPr/>
          <a:lstStyle/>
          <a:p>
            <a:pPr marL="0" indent="0" algn="ctr">
              <a:buNone/>
            </a:pPr>
            <a:r>
              <a:rPr lang="en-US" dirty="0"/>
              <a:t>The three approaches to value</a:t>
            </a:r>
          </a:p>
          <a:p>
            <a:pPr marL="0" indent="0">
              <a:buNone/>
            </a:pPr>
            <a:r>
              <a:rPr lang="en-US" dirty="0"/>
              <a:t>Cost Approach…………………………………..$N/A</a:t>
            </a:r>
          </a:p>
          <a:p>
            <a:pPr marL="0" indent="0">
              <a:buNone/>
            </a:pPr>
            <a:r>
              <a:rPr lang="en-US" dirty="0"/>
              <a:t>Income Approach</a:t>
            </a:r>
            <a:r>
              <a:rPr lang="en-US" dirty="0" smtClean="0"/>
              <a:t>………………………………$888,888</a:t>
            </a:r>
            <a:endParaRPr lang="en-US" dirty="0"/>
          </a:p>
          <a:p>
            <a:pPr marL="0" indent="0">
              <a:buNone/>
            </a:pPr>
            <a:r>
              <a:rPr lang="en-US" dirty="0"/>
              <a:t>Sales Comparison Approach………………$1,000,0000</a:t>
            </a:r>
          </a:p>
          <a:p>
            <a:pPr marL="0" indent="0" algn="ctr">
              <a:buNone/>
            </a:pPr>
            <a:endParaRPr lang="en-US" dirty="0" smtClean="0"/>
          </a:p>
          <a:p>
            <a:pPr marL="0" indent="0" algn="ctr">
              <a:buNone/>
            </a:pPr>
            <a:r>
              <a:rPr lang="en-US" dirty="0" smtClean="0"/>
              <a:t>To come up with the apprised Value, appraiser used the following:</a:t>
            </a:r>
          </a:p>
          <a:p>
            <a:pPr marL="0" indent="0" algn="ctr">
              <a:buNone/>
            </a:pPr>
            <a:r>
              <a:rPr lang="en-US" dirty="0" smtClean="0"/>
              <a:t>“Reconciliation: Sales Comparison Approach is weighted 60%, Income Approach weighted 40%.”</a:t>
            </a:r>
            <a:endParaRPr lang="en-US" dirty="0"/>
          </a:p>
        </p:txBody>
      </p:sp>
    </p:spTree>
    <p:extLst>
      <p:ext uri="{BB962C8B-B14F-4D97-AF65-F5344CB8AC3E}">
        <p14:creationId xmlns:p14="http://schemas.microsoft.com/office/powerpoint/2010/main" val="188553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40% of $888,888 = $355,555</a:t>
            </a:r>
          </a:p>
          <a:p>
            <a:pPr marL="0" indent="0" algn="ctr">
              <a:buNone/>
            </a:pPr>
            <a:r>
              <a:rPr lang="en-US" dirty="0" smtClean="0"/>
              <a:t>60% of $1,000,000 = $600,000</a:t>
            </a:r>
          </a:p>
          <a:p>
            <a:pPr marL="0" indent="0" algn="ctr">
              <a:buNone/>
            </a:pPr>
            <a:r>
              <a:rPr lang="en-US" dirty="0" smtClean="0"/>
              <a:t>Indicated Value: $955,555</a:t>
            </a:r>
          </a:p>
          <a:p>
            <a:pPr marL="0" indent="0" algn="ctr">
              <a:buNone/>
            </a:pPr>
            <a:endParaRPr lang="en-US" dirty="0"/>
          </a:p>
          <a:p>
            <a:pPr marL="0" indent="0" algn="ctr">
              <a:buNone/>
            </a:pPr>
            <a:r>
              <a:rPr lang="en-US" dirty="0" smtClean="0"/>
              <a:t>The Appraised Value is then $955,555</a:t>
            </a:r>
            <a:endParaRPr lang="en-US" dirty="0"/>
          </a:p>
        </p:txBody>
      </p:sp>
      <p:sp>
        <p:nvSpPr>
          <p:cNvPr id="5" name="TextBox 4"/>
          <p:cNvSpPr txBox="1"/>
          <p:nvPr/>
        </p:nvSpPr>
        <p:spPr>
          <a:xfrm>
            <a:off x="838200" y="334851"/>
            <a:ext cx="10515600" cy="1046440"/>
          </a:xfrm>
          <a:prstGeom prst="rect">
            <a:avLst/>
          </a:prstGeom>
          <a:noFill/>
        </p:spPr>
        <p:txBody>
          <a:bodyPr wrap="square" rtlCol="0">
            <a:spAutoFit/>
          </a:bodyPr>
          <a:lstStyle/>
          <a:p>
            <a:endParaRPr lang="en-US" dirty="0" smtClean="0"/>
          </a:p>
          <a:p>
            <a:pPr algn="ctr"/>
            <a:r>
              <a:rPr lang="en-US" sz="4400" dirty="0"/>
              <a:t>Summary of Samples</a:t>
            </a:r>
          </a:p>
        </p:txBody>
      </p:sp>
    </p:spTree>
    <p:extLst>
      <p:ext uri="{BB962C8B-B14F-4D97-AF65-F5344CB8AC3E}">
        <p14:creationId xmlns:p14="http://schemas.microsoft.com/office/powerpoint/2010/main" val="2303770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Realtor When Buying or Selling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75396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Samples</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dirty="0"/>
              <a:t>If you increase </a:t>
            </a:r>
            <a:r>
              <a:rPr lang="en-US" dirty="0" smtClean="0"/>
              <a:t>your </a:t>
            </a:r>
            <a:r>
              <a:rPr lang="en-US" dirty="0"/>
              <a:t>net income by $20,000 to $100,000</a:t>
            </a:r>
          </a:p>
          <a:p>
            <a:pPr marL="0" indent="0" algn="ctr">
              <a:buNone/>
            </a:pPr>
            <a:r>
              <a:rPr lang="en-US" dirty="0"/>
              <a:t>Net Income of $100,000/ .09 = $1,111,111 Value</a:t>
            </a:r>
          </a:p>
          <a:p>
            <a:pPr marL="0" indent="0" algn="ctr">
              <a:buNone/>
            </a:pPr>
            <a:endParaRPr lang="en-US" dirty="0"/>
          </a:p>
          <a:p>
            <a:pPr marL="0" indent="0" algn="ctr">
              <a:buNone/>
            </a:pPr>
            <a:r>
              <a:rPr lang="en-US" dirty="0" smtClean="0"/>
              <a:t>40</a:t>
            </a:r>
            <a:r>
              <a:rPr lang="en-US" dirty="0"/>
              <a:t>% of </a:t>
            </a:r>
            <a:r>
              <a:rPr lang="en-US" dirty="0" smtClean="0"/>
              <a:t>$1,111,111 </a:t>
            </a:r>
            <a:r>
              <a:rPr lang="en-US" dirty="0"/>
              <a:t>= </a:t>
            </a:r>
            <a:r>
              <a:rPr lang="en-US" dirty="0" smtClean="0"/>
              <a:t>$444,444</a:t>
            </a:r>
            <a:endParaRPr lang="en-US" dirty="0"/>
          </a:p>
          <a:p>
            <a:pPr marL="0" indent="0" algn="ctr">
              <a:buNone/>
            </a:pPr>
            <a:r>
              <a:rPr lang="en-US" dirty="0"/>
              <a:t>60% of $1,000,000 = $600,000</a:t>
            </a:r>
          </a:p>
          <a:p>
            <a:pPr marL="0" indent="0" algn="ctr">
              <a:buNone/>
            </a:pPr>
            <a:r>
              <a:rPr lang="en-US" dirty="0"/>
              <a:t>Indicated Value: </a:t>
            </a:r>
            <a:r>
              <a:rPr lang="en-US" dirty="0" smtClean="0"/>
              <a:t>$1,044,444</a:t>
            </a:r>
            <a:endParaRPr lang="en-US" dirty="0"/>
          </a:p>
          <a:p>
            <a:pPr marL="0" indent="0" algn="ctr">
              <a:buNone/>
            </a:pPr>
            <a:endParaRPr lang="en-US" dirty="0"/>
          </a:p>
          <a:p>
            <a:pPr marL="0" indent="0" algn="ctr">
              <a:buNone/>
            </a:pPr>
            <a:r>
              <a:rPr lang="en-US" dirty="0"/>
              <a:t>The Appraised Value is then </a:t>
            </a:r>
            <a:r>
              <a:rPr lang="en-US" dirty="0" smtClean="0"/>
              <a:t>$1,044,444</a:t>
            </a:r>
            <a:endParaRPr lang="en-US" dirty="0"/>
          </a:p>
          <a:p>
            <a:pPr marL="0" indent="0" algn="ctr">
              <a:buNone/>
            </a:pPr>
            <a:endParaRPr lang="en-US" dirty="0"/>
          </a:p>
        </p:txBody>
      </p:sp>
    </p:spTree>
    <p:extLst>
      <p:ext uri="{BB962C8B-B14F-4D97-AF65-F5344CB8AC3E}">
        <p14:creationId xmlns:p14="http://schemas.microsoft.com/office/powerpoint/2010/main" val="531302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 accept an Offer of $1,000,000</a:t>
            </a:r>
            <a:endParaRPr lang="en-US" dirty="0"/>
          </a:p>
        </p:txBody>
      </p:sp>
      <p:sp>
        <p:nvSpPr>
          <p:cNvPr id="3" name="Content Placeholder 2"/>
          <p:cNvSpPr>
            <a:spLocks noGrp="1"/>
          </p:cNvSpPr>
          <p:nvPr>
            <p:ph idx="1"/>
          </p:nvPr>
        </p:nvSpPr>
        <p:spPr>
          <a:xfrm>
            <a:off x="928352" y="1993050"/>
            <a:ext cx="10515600" cy="4351338"/>
          </a:xfrm>
        </p:spPr>
        <p:txBody>
          <a:bodyPr/>
          <a:lstStyle/>
          <a:p>
            <a:pPr marL="0" indent="0" algn="ctr">
              <a:buNone/>
            </a:pPr>
            <a:r>
              <a:rPr lang="en-US" dirty="0" smtClean="0"/>
              <a:t>The Buyer indicates a Bank preapproval of $800,000 with $200,000 down payment for the total of  the $1,000,000.</a:t>
            </a:r>
          </a:p>
          <a:p>
            <a:pPr marL="0" indent="0" algn="ctr">
              <a:buNone/>
            </a:pPr>
            <a:r>
              <a:rPr lang="en-US" dirty="0" smtClean="0"/>
              <a:t>The Bank indicates that this is contingent on a loan of 80% of the appeased Value.</a:t>
            </a:r>
            <a:endParaRPr lang="en-US" dirty="0"/>
          </a:p>
        </p:txBody>
      </p:sp>
    </p:spTree>
    <p:extLst>
      <p:ext uri="{BB962C8B-B14F-4D97-AF65-F5344CB8AC3E}">
        <p14:creationId xmlns:p14="http://schemas.microsoft.com/office/powerpoint/2010/main" val="127331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 accept an Offer of $1,000,000</a:t>
            </a:r>
          </a:p>
        </p:txBody>
      </p:sp>
      <p:sp>
        <p:nvSpPr>
          <p:cNvPr id="3" name="Content Placeholder 2"/>
          <p:cNvSpPr>
            <a:spLocks noGrp="1"/>
          </p:cNvSpPr>
          <p:nvPr>
            <p:ph idx="1"/>
          </p:nvPr>
        </p:nvSpPr>
        <p:spPr/>
        <p:txBody>
          <a:bodyPr/>
          <a:lstStyle/>
          <a:p>
            <a:pPr marL="0" indent="0" algn="ctr">
              <a:buNone/>
            </a:pPr>
            <a:r>
              <a:rPr lang="en-US" dirty="0"/>
              <a:t>The Buyer indicates a Bank preapproval of $800,000 with $200,000 down payment for the total of  the $1,000,000.</a:t>
            </a:r>
          </a:p>
          <a:p>
            <a:pPr marL="0" indent="0" algn="ctr">
              <a:buNone/>
            </a:pPr>
            <a:r>
              <a:rPr lang="en-US" dirty="0"/>
              <a:t>The Bank indicates that this is contingent on a loan of 80% of the appeased Value.</a:t>
            </a:r>
          </a:p>
          <a:p>
            <a:pPr marL="0" indent="0" algn="ctr">
              <a:buNone/>
            </a:pPr>
            <a:endParaRPr lang="en-US" dirty="0" smtClean="0"/>
          </a:p>
          <a:p>
            <a:pPr marL="0" indent="0" algn="ctr">
              <a:buNone/>
            </a:pPr>
            <a:r>
              <a:rPr lang="en-US" dirty="0" smtClean="0"/>
              <a:t>The Banks appraisal comes in at $955,555.</a:t>
            </a:r>
          </a:p>
          <a:p>
            <a:pPr marL="0" indent="0" algn="ctr">
              <a:buNone/>
            </a:pPr>
            <a:r>
              <a:rPr lang="en-US" dirty="0" smtClean="0"/>
              <a:t>The Bank will now only loan them 80% or $764,444.</a:t>
            </a:r>
          </a:p>
          <a:p>
            <a:pPr marL="0" indent="0" algn="ctr">
              <a:buNone/>
            </a:pPr>
            <a:r>
              <a:rPr lang="en-US" dirty="0" smtClean="0"/>
              <a:t>The Buyer now </a:t>
            </a:r>
            <a:r>
              <a:rPr lang="en-US" dirty="0" smtClean="0"/>
              <a:t>needs </a:t>
            </a:r>
            <a:r>
              <a:rPr lang="en-US" dirty="0" smtClean="0"/>
              <a:t>to come up with $35,556 more money.</a:t>
            </a:r>
            <a:endParaRPr lang="en-US" dirty="0"/>
          </a:p>
        </p:txBody>
      </p:sp>
    </p:spTree>
    <p:extLst>
      <p:ext uri="{BB962C8B-B14F-4D97-AF65-F5344CB8AC3E}">
        <p14:creationId xmlns:p14="http://schemas.microsoft.com/office/powerpoint/2010/main" val="28242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accept an Offer of $1,000,000</a:t>
            </a:r>
          </a:p>
        </p:txBody>
      </p:sp>
      <p:sp>
        <p:nvSpPr>
          <p:cNvPr id="3" name="Content Placeholder 2"/>
          <p:cNvSpPr>
            <a:spLocks noGrp="1"/>
          </p:cNvSpPr>
          <p:nvPr>
            <p:ph idx="1"/>
          </p:nvPr>
        </p:nvSpPr>
        <p:spPr/>
        <p:txBody>
          <a:bodyPr/>
          <a:lstStyle/>
          <a:p>
            <a:pPr marL="0" indent="0" algn="ctr">
              <a:buNone/>
            </a:pPr>
            <a:r>
              <a:rPr lang="en-US" dirty="0"/>
              <a:t>The Buyer indicates a Bank preapproval of $800,000 with $200,000 down payment for the total of  the $1,000,000.</a:t>
            </a:r>
          </a:p>
          <a:p>
            <a:pPr marL="0" indent="0" algn="ctr">
              <a:buNone/>
            </a:pPr>
            <a:r>
              <a:rPr lang="en-US" dirty="0"/>
              <a:t>The Bank indicates that this is contingent on a loan of 80% of the appeased Value</a:t>
            </a:r>
            <a:r>
              <a:rPr lang="en-US" dirty="0" smtClean="0"/>
              <a:t>.</a:t>
            </a:r>
          </a:p>
          <a:p>
            <a:pPr marL="0" indent="0" algn="ctr">
              <a:buNone/>
            </a:pPr>
            <a:endParaRPr lang="en-US" dirty="0"/>
          </a:p>
          <a:p>
            <a:pPr marL="0" indent="0" algn="ctr">
              <a:buNone/>
            </a:pPr>
            <a:r>
              <a:rPr lang="en-US" dirty="0"/>
              <a:t>The Banks appraisal comes in at $955,555.</a:t>
            </a:r>
          </a:p>
          <a:p>
            <a:pPr marL="0" indent="0" algn="ctr">
              <a:buNone/>
            </a:pPr>
            <a:r>
              <a:rPr lang="en-US" dirty="0"/>
              <a:t>The Bank will now only loan them 80% or $764,444.</a:t>
            </a:r>
          </a:p>
          <a:p>
            <a:pPr marL="0" indent="0" algn="ctr">
              <a:buNone/>
            </a:pPr>
            <a:r>
              <a:rPr lang="en-US" dirty="0"/>
              <a:t>The Buyer now need to come up with $35,556 more money.</a:t>
            </a:r>
          </a:p>
          <a:p>
            <a:pPr marL="0" indent="0" algn="ctr">
              <a:buNone/>
            </a:pPr>
            <a:r>
              <a:rPr lang="en-US" dirty="0" smtClean="0"/>
              <a:t>But if the Banks </a:t>
            </a:r>
            <a:r>
              <a:rPr lang="en-US" dirty="0"/>
              <a:t>appraisal comes in at </a:t>
            </a:r>
            <a:r>
              <a:rPr lang="en-US" dirty="0" smtClean="0"/>
              <a:t>$1,044,444 no problem.</a:t>
            </a:r>
            <a:endParaRPr lang="en-US" dirty="0"/>
          </a:p>
        </p:txBody>
      </p:sp>
    </p:spTree>
    <p:extLst>
      <p:ext uri="{BB962C8B-B14F-4D97-AF65-F5344CB8AC3E}">
        <p14:creationId xmlns:p14="http://schemas.microsoft.com/office/powerpoint/2010/main" val="4021172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 Conclusion </a:t>
            </a:r>
            <a:endParaRPr lang="en-US" dirty="0"/>
          </a:p>
        </p:txBody>
      </p:sp>
      <p:sp>
        <p:nvSpPr>
          <p:cNvPr id="3" name="Content Placeholder 2"/>
          <p:cNvSpPr>
            <a:spLocks noGrp="1"/>
          </p:cNvSpPr>
          <p:nvPr>
            <p:ph idx="1"/>
          </p:nvPr>
        </p:nvSpPr>
        <p:spPr/>
        <p:txBody>
          <a:bodyPr/>
          <a:lstStyle/>
          <a:p>
            <a:pPr marL="1371600" lvl="3" indent="0">
              <a:buNone/>
            </a:pPr>
            <a:r>
              <a:rPr lang="en-US" sz="2800" dirty="0"/>
              <a:t> </a:t>
            </a:r>
            <a:r>
              <a:rPr lang="en-US" sz="2800" dirty="0" smtClean="0"/>
              <a:t>                             1</a:t>
            </a:r>
            <a:r>
              <a:rPr lang="en-US" sz="2800" dirty="0"/>
              <a:t>. Have a Realtor</a:t>
            </a:r>
          </a:p>
          <a:p>
            <a:pPr marL="0" indent="0" algn="ctr">
              <a:buNone/>
            </a:pPr>
            <a:r>
              <a:rPr lang="en-US" dirty="0"/>
              <a:t>2. Due a Water Test</a:t>
            </a:r>
          </a:p>
          <a:p>
            <a:pPr marL="0" indent="0" algn="ctr">
              <a:buNone/>
            </a:pPr>
            <a:r>
              <a:rPr lang="en-US" dirty="0"/>
              <a:t> 3. Have an Appraisal</a:t>
            </a:r>
          </a:p>
        </p:txBody>
      </p:sp>
    </p:spTree>
    <p:extLst>
      <p:ext uri="{BB962C8B-B14F-4D97-AF65-F5344CB8AC3E}">
        <p14:creationId xmlns:p14="http://schemas.microsoft.com/office/powerpoint/2010/main" val="1063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Realtor When Buying or Selling</a:t>
            </a:r>
            <a:endParaRPr lang="en-US" dirty="0"/>
          </a:p>
        </p:txBody>
      </p:sp>
      <p:sp>
        <p:nvSpPr>
          <p:cNvPr id="3" name="Content Placeholder 2"/>
          <p:cNvSpPr>
            <a:spLocks noGrp="1"/>
          </p:cNvSpPr>
          <p:nvPr>
            <p:ph idx="1"/>
          </p:nvPr>
        </p:nvSpPr>
        <p:spPr/>
        <p:txBody>
          <a:bodyPr/>
          <a:lstStyle/>
          <a:p>
            <a:pPr marL="0" indent="0" algn="ctr">
              <a:buNone/>
            </a:pPr>
            <a:r>
              <a:rPr lang="en-US" dirty="0" smtClean="0"/>
              <a:t>Do not try to buy or sell yourself.</a:t>
            </a:r>
            <a:endParaRPr lang="en-US" dirty="0"/>
          </a:p>
        </p:txBody>
      </p:sp>
    </p:spTree>
    <p:extLst>
      <p:ext uri="{BB962C8B-B14F-4D97-AF65-F5344CB8AC3E}">
        <p14:creationId xmlns:p14="http://schemas.microsoft.com/office/powerpoint/2010/main" val="183838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Realtor When Buying or Selling</a:t>
            </a:r>
            <a:endParaRPr lang="en-US" dirty="0"/>
          </a:p>
        </p:txBody>
      </p:sp>
      <p:sp>
        <p:nvSpPr>
          <p:cNvPr id="3" name="Content Placeholder 2"/>
          <p:cNvSpPr>
            <a:spLocks noGrp="1"/>
          </p:cNvSpPr>
          <p:nvPr>
            <p:ph idx="1"/>
          </p:nvPr>
        </p:nvSpPr>
        <p:spPr/>
        <p:txBody>
          <a:bodyPr/>
          <a:lstStyle/>
          <a:p>
            <a:pPr marL="0" indent="0" algn="ctr">
              <a:buNone/>
            </a:pPr>
            <a:r>
              <a:rPr lang="en-US" dirty="0" smtClean="0"/>
              <a:t>Do not try to buy or sell yourself.</a:t>
            </a:r>
          </a:p>
          <a:p>
            <a:pPr algn="ctr"/>
            <a:endParaRPr lang="en-US" dirty="0"/>
          </a:p>
          <a:p>
            <a:pPr marL="0" indent="0" algn="ctr">
              <a:buNone/>
            </a:pPr>
            <a:r>
              <a:rPr lang="en-US" dirty="0" smtClean="0"/>
              <a:t>They represent you as the buyer or seller.</a:t>
            </a:r>
            <a:endParaRPr lang="en-US" dirty="0"/>
          </a:p>
        </p:txBody>
      </p:sp>
    </p:spTree>
    <p:extLst>
      <p:ext uri="{BB962C8B-B14F-4D97-AF65-F5344CB8AC3E}">
        <p14:creationId xmlns:p14="http://schemas.microsoft.com/office/powerpoint/2010/main" val="198864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Realtor When Buying or Selling</a:t>
            </a:r>
            <a:endParaRPr lang="en-US" dirty="0"/>
          </a:p>
        </p:txBody>
      </p:sp>
      <p:sp>
        <p:nvSpPr>
          <p:cNvPr id="3" name="Content Placeholder 2"/>
          <p:cNvSpPr>
            <a:spLocks noGrp="1"/>
          </p:cNvSpPr>
          <p:nvPr>
            <p:ph idx="1"/>
          </p:nvPr>
        </p:nvSpPr>
        <p:spPr/>
        <p:txBody>
          <a:bodyPr/>
          <a:lstStyle/>
          <a:p>
            <a:pPr marL="0" indent="0" algn="ctr">
              <a:buNone/>
            </a:pPr>
            <a:r>
              <a:rPr lang="en-US" dirty="0" smtClean="0"/>
              <a:t>Do not try to buy or sell yourself.</a:t>
            </a:r>
          </a:p>
          <a:p>
            <a:pPr algn="ctr"/>
            <a:endParaRPr lang="en-US" dirty="0"/>
          </a:p>
          <a:p>
            <a:pPr marL="0" indent="0" algn="ctr">
              <a:buNone/>
            </a:pPr>
            <a:r>
              <a:rPr lang="en-US" dirty="0" smtClean="0"/>
              <a:t>They represent you as the buyer or seller.</a:t>
            </a:r>
          </a:p>
          <a:p>
            <a:pPr algn="ctr"/>
            <a:endParaRPr lang="en-US" dirty="0" smtClean="0"/>
          </a:p>
          <a:p>
            <a:pPr marL="0" indent="0" algn="ctr">
              <a:buNone/>
            </a:pPr>
            <a:r>
              <a:rPr lang="en-US" dirty="0" smtClean="0"/>
              <a:t>They work though all the paper work.</a:t>
            </a:r>
          </a:p>
          <a:p>
            <a:pPr algn="ctr"/>
            <a:endParaRPr lang="en-US" dirty="0"/>
          </a:p>
        </p:txBody>
      </p:sp>
    </p:spTree>
    <p:extLst>
      <p:ext uri="{BB962C8B-B14F-4D97-AF65-F5344CB8AC3E}">
        <p14:creationId xmlns:p14="http://schemas.microsoft.com/office/powerpoint/2010/main" val="2204888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Water Test Before You Sell.</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697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Water Test Before You Sell.</a:t>
            </a:r>
            <a:endParaRPr lang="en-US" dirty="0"/>
          </a:p>
        </p:txBody>
      </p:sp>
      <p:sp>
        <p:nvSpPr>
          <p:cNvPr id="3" name="Content Placeholder 2"/>
          <p:cNvSpPr>
            <a:spLocks noGrp="1"/>
          </p:cNvSpPr>
          <p:nvPr>
            <p:ph idx="1"/>
          </p:nvPr>
        </p:nvSpPr>
        <p:spPr/>
        <p:txBody>
          <a:bodyPr/>
          <a:lstStyle/>
          <a:p>
            <a:pPr marL="0" indent="0" algn="ctr">
              <a:buNone/>
            </a:pPr>
            <a:r>
              <a:rPr lang="en-US" dirty="0" smtClean="0"/>
              <a:t>A. What is Required by the State?</a:t>
            </a:r>
            <a:endParaRPr lang="en-US" dirty="0"/>
          </a:p>
        </p:txBody>
      </p:sp>
    </p:spTree>
    <p:extLst>
      <p:ext uri="{BB962C8B-B14F-4D97-AF65-F5344CB8AC3E}">
        <p14:creationId xmlns:p14="http://schemas.microsoft.com/office/powerpoint/2010/main" val="1892446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Have a Water Test Before You Sell.</a:t>
            </a:r>
            <a:endParaRPr lang="en-US" dirty="0"/>
          </a:p>
        </p:txBody>
      </p:sp>
      <p:sp>
        <p:nvSpPr>
          <p:cNvPr id="3" name="Content Placeholder 2"/>
          <p:cNvSpPr>
            <a:spLocks noGrp="1"/>
          </p:cNvSpPr>
          <p:nvPr>
            <p:ph idx="1"/>
          </p:nvPr>
        </p:nvSpPr>
        <p:spPr/>
        <p:txBody>
          <a:bodyPr/>
          <a:lstStyle/>
          <a:p>
            <a:pPr marL="0" indent="0" algn="ctr">
              <a:buNone/>
            </a:pPr>
            <a:r>
              <a:rPr lang="en-US" dirty="0" smtClean="0"/>
              <a:t>A. What is Required by the State?</a:t>
            </a:r>
          </a:p>
          <a:p>
            <a:pPr algn="ctr"/>
            <a:endParaRPr lang="en-US" dirty="0"/>
          </a:p>
          <a:p>
            <a:pPr marL="0" indent="0" algn="ctr">
              <a:buNone/>
            </a:pPr>
            <a:r>
              <a:rPr lang="en-US" dirty="0" smtClean="0"/>
              <a:t>B. Arsenic in Groundwater.</a:t>
            </a:r>
          </a:p>
          <a:p>
            <a:pPr algn="ctr"/>
            <a:endParaRPr lang="en-US" dirty="0"/>
          </a:p>
        </p:txBody>
      </p:sp>
    </p:spTree>
    <p:extLst>
      <p:ext uri="{BB962C8B-B14F-4D97-AF65-F5344CB8AC3E}">
        <p14:creationId xmlns:p14="http://schemas.microsoft.com/office/powerpoint/2010/main" val="1302133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1233</Words>
  <Application>Microsoft Office PowerPoint</Application>
  <PresentationFormat>Widescreen</PresentationFormat>
  <Paragraphs>145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WACO</vt:lpstr>
      <vt:lpstr>Selling Your Campground</vt:lpstr>
      <vt:lpstr>Have a Realtor When Buying or Selling</vt:lpstr>
      <vt:lpstr>Have a Realtor When Buying or Selling</vt:lpstr>
      <vt:lpstr>Have a Realtor When Buying or Selling</vt:lpstr>
      <vt:lpstr>Have a Realtor When Buying or Selling</vt:lpstr>
      <vt:lpstr>Have a Water Test Before You Sell.</vt:lpstr>
      <vt:lpstr>Have a Water Test Before You Sell.</vt:lpstr>
      <vt:lpstr>Have a Water Test Before You Sell.</vt:lpstr>
      <vt:lpstr>PowerPoint Presentation</vt:lpstr>
      <vt:lpstr>PowerPoint Presentation</vt:lpstr>
      <vt:lpstr>Have a Water Test Before You Sell.</vt:lpstr>
      <vt:lpstr>Have a Water Test Before You Sell.</vt:lpstr>
      <vt:lpstr>Have an Appraisal</vt:lpstr>
      <vt:lpstr>Have an Appraisal</vt:lpstr>
      <vt:lpstr> </vt:lpstr>
      <vt:lpstr>PowerPoint Presentation</vt:lpstr>
      <vt:lpstr>PowerPoint Presentation</vt:lpstr>
      <vt:lpstr>Income Approach </vt:lpstr>
      <vt:lpstr>Income Approach</vt:lpstr>
      <vt:lpstr>Sample</vt:lpstr>
      <vt:lpstr>Sample</vt:lpstr>
      <vt:lpstr>Sales Comparison </vt:lpstr>
      <vt:lpstr>PowerPoint Presentation</vt:lpstr>
      <vt:lpstr>PowerPoint Presentation</vt:lpstr>
      <vt:lpstr>Sample Not using weighted values</vt:lpstr>
      <vt:lpstr>Summary of Samples</vt:lpstr>
      <vt:lpstr>Summary of Samples</vt:lpstr>
      <vt:lpstr>PowerPoint Presentation</vt:lpstr>
      <vt:lpstr>Summary of Samples </vt:lpstr>
      <vt:lpstr>You accept an Offer of $1,000,000</vt:lpstr>
      <vt:lpstr>You accept an Offer of $1,000,000</vt:lpstr>
      <vt:lpstr>You accept an Offer of $1,000,000</vt:lpstr>
      <vt:lpstr>In 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WACO</dc:title>
  <dc:creator>Leland</dc:creator>
  <cp:lastModifiedBy>Leland</cp:lastModifiedBy>
  <cp:revision>33</cp:revision>
  <cp:lastPrinted>2017-02-25T15:08:40Z</cp:lastPrinted>
  <dcterms:created xsi:type="dcterms:W3CDTF">2017-02-22T20:13:11Z</dcterms:created>
  <dcterms:modified xsi:type="dcterms:W3CDTF">2017-02-25T15:20:39Z</dcterms:modified>
</cp:coreProperties>
</file>