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7" r:id="rId2"/>
    <p:sldId id="258" r:id="rId3"/>
    <p:sldId id="274" r:id="rId4"/>
    <p:sldId id="277" r:id="rId5"/>
    <p:sldId id="273" r:id="rId6"/>
    <p:sldId id="276" r:id="rId7"/>
    <p:sldId id="275" r:id="rId8"/>
    <p:sldId id="280" r:id="rId9"/>
    <p:sldId id="281" r:id="rId10"/>
    <p:sldId id="282" r:id="rId11"/>
    <p:sldId id="284" r:id="rId12"/>
    <p:sldId id="283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92" r:id="rId21"/>
    <p:sldId id="293" r:id="rId22"/>
  </p:sldIdLst>
  <p:sldSz cx="9144000" cy="6858000" type="screen4x3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3344" autoAdjust="0"/>
    <p:restoredTop sz="93969" autoAdjust="0"/>
  </p:normalViewPr>
  <p:slideViewPr>
    <p:cSldViewPr>
      <p:cViewPr>
        <p:scale>
          <a:sx n="51" d="100"/>
          <a:sy n="51" d="100"/>
        </p:scale>
        <p:origin x="-96" y="-11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54D4857D-62A5-486B-9129-468003D7E020}" type="datetimeFigureOut">
              <a:rPr lang="en-US" smtClean="0"/>
              <a:pPr/>
              <a:t>3/9/2017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2EBE4566-6F3A-4CC1-BD6C-9C510D05F1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76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2D2EF2CE-B28C-4ED4-8FD0-48BB3F48846A}" type="datetimeFigureOut">
              <a:rPr lang="en-US" smtClean="0"/>
              <a:pPr/>
              <a:t>3/9/2017</a:t>
            </a:fld>
            <a:endParaRPr lang="en-US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61807874-5299-41B2-A37A-6AA3547857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3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Grp="1"/>
          </p:cNvSpPr>
          <p:nvPr>
            <p:ph type="subTitle" idx="1"/>
          </p:nvPr>
        </p:nvSpPr>
        <p:spPr>
          <a:xfrm>
            <a:off x="457200" y="5396132"/>
            <a:ext cx="8098302" cy="762000"/>
          </a:xfrm>
        </p:spPr>
        <p:txBody>
          <a:bodyPr/>
          <a:lstStyle>
            <a:lvl1pPr marL="0" indent="0" algn="r">
              <a:buNone/>
              <a:defRPr sz="14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grpSp>
        <p:nvGrpSpPr>
          <p:cNvPr id="16" name="Group 23"/>
          <p:cNvGrpSpPr/>
          <p:nvPr/>
        </p:nvGrpSpPr>
        <p:grpSpPr>
          <a:xfrm>
            <a:off x="14990" y="1976657"/>
            <a:ext cx="2042410" cy="533400"/>
            <a:chOff x="0" y="2000250"/>
            <a:chExt cx="3733800" cy="533400"/>
          </a:xfrm>
        </p:grpSpPr>
        <p:sp>
          <p:nvSpPr>
            <p:cNvPr id="30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7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1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8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6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0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3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</p:grpSp>
      <p:grpSp>
        <p:nvGrpSpPr>
          <p:cNvPr id="29" name="Group 35"/>
          <p:cNvGrpSpPr/>
          <p:nvPr/>
        </p:nvGrpSpPr>
        <p:grpSpPr>
          <a:xfrm>
            <a:off x="8584055" y="1976657"/>
            <a:ext cx="552450" cy="542925"/>
            <a:chOff x="8667750" y="2000250"/>
            <a:chExt cx="476250" cy="542925"/>
          </a:xfrm>
        </p:grpSpPr>
        <p:sp>
          <p:nvSpPr>
            <p:cNvPr id="26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2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8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</p:grpSp>
      <p:sp>
        <p:nvSpPr>
          <p:cNvPr id="24" name="Oval 28"/>
          <p:cNvSpPr/>
          <p:nvPr userDrawn="1"/>
        </p:nvSpPr>
        <p:spPr>
          <a:xfrm>
            <a:off x="8572500" y="603885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3" name="Oval 28"/>
          <p:cNvSpPr/>
          <p:nvPr userDrawn="1"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5" name="Oval 28"/>
          <p:cNvSpPr/>
          <p:nvPr userDrawn="1"/>
        </p:nvSpPr>
        <p:spPr>
          <a:xfrm>
            <a:off x="8572500" y="5476875"/>
            <a:ext cx="152400" cy="15240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4" name="Oval 28"/>
          <p:cNvSpPr/>
          <p:nvPr userDrawn="1"/>
        </p:nvSpPr>
        <p:spPr>
          <a:xfrm>
            <a:off x="8572500" y="57531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9" name="Rectangle 3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lang="en-US" sz="1100" smtClean="0"/>
              <a:pPr algn="r"/>
              <a:t>3/9/2017</a:t>
            </a:fld>
            <a:endParaRPr lang="en-US"/>
          </a:p>
        </p:txBody>
      </p:sp>
      <p:sp>
        <p:nvSpPr>
          <p:cNvPr id="25" name="Rectangle 35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lang="en-US" sz="1200" smtClean="0"/>
              <a:pPr/>
              <a:t>‹#›</a:t>
            </a:fld>
            <a:endParaRPr lang="en-US"/>
          </a:p>
        </p:txBody>
      </p:sp>
      <p:sp>
        <p:nvSpPr>
          <p:cNvPr id="31" name="Rectangle 36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lang="en-US"/>
          </a:p>
        </p:txBody>
      </p:sp>
      <p:sp>
        <p:nvSpPr>
          <p:cNvPr id="33" name="Rectangle 32"/>
          <p:cNvSpPr>
            <a:spLocks noGrp="1"/>
          </p:cNvSpPr>
          <p:nvPr>
            <p:ph type="title" hasCustomPrompt="1"/>
          </p:nvPr>
        </p:nvSpPr>
        <p:spPr>
          <a:xfrm>
            <a:off x="2057400" y="281352"/>
            <a:ext cx="6509239" cy="3886200"/>
          </a:xfrm>
          <a:scene3d>
            <a:camera prst="orthographicFront"/>
            <a:lightRig rig="threePt" dir="t"/>
          </a:scene3d>
          <a:sp3d/>
        </p:spPr>
        <p:txBody>
          <a:bodyPr vert="horz" anchor="ctr">
            <a:normAutofit/>
          </a:bodyPr>
          <a:lstStyle>
            <a:lvl1pPr algn="ctr">
              <a:lnSpc>
                <a:spcPct val="100000"/>
              </a:lnSpc>
              <a:defRPr kumimoji="0" lang="en-US" sz="7200" b="1" i="0" u="none" strike="noStrike" kern="0" cap="none" spc="0" normalizeH="0" baseline="0" noProof="0" dirty="0" smtClean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/>
              <a:t>Show Title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Rectangle 1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lang="en-US" sz="1100" smtClean="0"/>
              <a:pPr algn="r"/>
              <a:t>3/9/2017</a:t>
            </a:fld>
            <a:endParaRPr lang="en-US"/>
          </a:p>
        </p:txBody>
      </p:sp>
      <p:sp>
        <p:nvSpPr>
          <p:cNvPr id="27" name="Rectangle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lang="en-US" sz="1200" smtClean="0"/>
              <a:pPr/>
              <a:t>‹#›</a:t>
            </a:fld>
            <a:endParaRPr lang="en-US"/>
          </a:p>
        </p:txBody>
      </p:sp>
      <p:sp>
        <p:nvSpPr>
          <p:cNvPr id="4" name="Rectangle 1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lang="en-US"/>
          </a:p>
        </p:txBody>
      </p:sp>
      <p:sp>
        <p:nvSpPr>
          <p:cNvPr id="28" name="Rectangle 14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lang="en-US" sz="1100" smtClean="0"/>
              <a:pPr algn="r"/>
              <a:t>3/9/2017</a:t>
            </a:fld>
            <a:endParaRPr lang="en-US"/>
          </a:p>
        </p:txBody>
      </p:sp>
      <p:sp>
        <p:nvSpPr>
          <p:cNvPr id="26" name="Rectangl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extLst/>
          </a:lstStyle>
          <a:p>
            <a:endParaRPr lang="en-US"/>
          </a:p>
        </p:txBody>
      </p:sp>
      <p:sp>
        <p:nvSpPr>
          <p:cNvPr id="12" name="Rectangl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lang="en-US" sz="1200" smtClean="0"/>
              <a:pPr/>
              <a:t>‹#›</a:t>
            </a:fld>
            <a:endParaRPr lang="en-US"/>
          </a:p>
        </p:txBody>
      </p:sp>
      <p:sp>
        <p:nvSpPr>
          <p:cNvPr id="27" name="Rectangle 6"/>
          <p:cNvSpPr>
            <a:spLocks noGrp="1"/>
          </p:cNvSpPr>
          <p:nvPr>
            <p:ph type="title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>
            <a:normAutofit/>
          </a:bodyPr>
          <a:lstStyle>
            <a:lvl1pPr>
              <a:defRPr kumimoji="0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Trebuchet MS"/>
                <a:ea typeface="+mj-ea"/>
                <a:cs typeface="+mj-cs"/>
              </a:defRPr>
            </a:lvl1pPr>
            <a:extLst/>
          </a:lstStyle>
          <a:p>
            <a:r>
              <a:rPr lang="en-US" dirty="0" smtClean="0"/>
              <a:t>Click to add section title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mple Question &amp;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3/9/2017</a:t>
            </a:fld>
            <a:endParaRPr lang="en-US"/>
          </a:p>
        </p:txBody>
      </p:sp>
      <p:sp>
        <p:nvSpPr>
          <p:cNvPr id="2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31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Click to add question</a:t>
            </a:r>
            <a:endParaRPr lang="en-US" dirty="0"/>
          </a:p>
        </p:txBody>
      </p:sp>
      <p:sp>
        <p:nvSpPr>
          <p:cNvPr id="13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>
              <a:buFontTx/>
              <a:buNone/>
              <a:defRPr kumimoji="0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lang="en-US" dirty="0" smtClean="0"/>
              <a:t>Click to add answer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tailed Question &amp;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3/9/2017</a:t>
            </a:fld>
            <a:endParaRPr lang="en-US"/>
          </a:p>
        </p:txBody>
      </p:sp>
      <p:sp>
        <p:nvSpPr>
          <p:cNvPr id="28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1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Click to add question</a:t>
            </a:r>
            <a:endParaRPr lang="en-US" dirty="0"/>
          </a:p>
        </p:txBody>
      </p:sp>
      <p:sp>
        <p:nvSpPr>
          <p:cNvPr id="25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>
              <a:buFontTx/>
              <a:buNone/>
              <a:defRPr kumimoji="0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lang="en-US" dirty="0" smtClean="0"/>
              <a:t>Click to add answer</a:t>
            </a:r>
            <a:endParaRPr lang="en-US" dirty="0"/>
          </a:p>
        </p:txBody>
      </p:sp>
      <p:sp>
        <p:nvSpPr>
          <p:cNvPr id="22" name="Rectangle 9"/>
          <p:cNvSpPr>
            <a:spLocks noGrp="1"/>
          </p:cNvSpPr>
          <p:nvPr>
            <p:ph type="body" sz="quarter" idx="15" hasCustomPrompt="1"/>
          </p:nvPr>
        </p:nvSpPr>
        <p:spPr>
          <a:xfrm>
            <a:off x="1828800" y="3124200"/>
            <a:ext cx="5105400" cy="1981200"/>
          </a:xfrm>
        </p:spPr>
        <p:txBody>
          <a:bodyPr vert="horz"/>
          <a:lstStyle>
            <a:lvl1pPr algn="ctr">
              <a:buFontTx/>
              <a:buNone/>
              <a:defRPr i="1" baseline="0"/>
            </a:lvl1pPr>
            <a:extLst/>
          </a:lstStyle>
          <a:p>
            <a:pPr lvl="0"/>
            <a:r>
              <a:rPr lang="en-US" dirty="0" smtClean="0"/>
              <a:t>Click to add detail to the answer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5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 Question (Answer: Tr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3/9/2017</a:t>
            </a:fld>
            <a:endParaRPr lang="en-US"/>
          </a:p>
        </p:txBody>
      </p:sp>
      <p:sp>
        <p:nvSpPr>
          <p:cNvPr id="11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7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Click to add question</a:t>
            </a:r>
            <a:endParaRPr lang="en-US" dirty="0"/>
          </a:p>
        </p:txBody>
      </p:sp>
      <p:sp>
        <p:nvSpPr>
          <p:cNvPr id="8" name="Answer Base"/>
          <p:cNvSpPr txBox="1"/>
          <p:nvPr userDrawn="1"/>
        </p:nvSpPr>
        <p:spPr>
          <a:xfrm>
            <a:off x="182880" y="1676400"/>
            <a:ext cx="8321040" cy="1828800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marL="0" indent="0" algn="ctr" rtl="0" latinLnBrk="0">
              <a:spcBef>
                <a:spcPct val="20000"/>
              </a:spcBef>
              <a:buNone/>
            </a:pPr>
            <a:r>
              <a:rPr lang="en-US" sz="7200" dirty="0" smtClean="0">
                <a:solidFill>
                  <a:schemeClr val="tx1">
                    <a:alpha val="40000"/>
                  </a:schemeClr>
                </a:solidFill>
              </a:rPr>
              <a:t>TRUE</a:t>
            </a:r>
            <a:r>
              <a:rPr lang="en-US" sz="7200" baseline="0" dirty="0" smtClean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lang="en-US" sz="7200" dirty="0" smtClean="0">
                <a:solidFill>
                  <a:schemeClr val="tx1">
                    <a:alpha val="40000"/>
                  </a:schemeClr>
                </a:solidFill>
              </a:rPr>
              <a:t>or FALSE?</a:t>
            </a:r>
            <a:endParaRPr lang="en-US" sz="7200" dirty="0">
              <a:solidFill>
                <a:schemeClr val="tx1">
                  <a:alpha val="40000"/>
                </a:schemeClr>
              </a:solidFill>
            </a:endParaRPr>
          </a:p>
        </p:txBody>
      </p:sp>
      <p:sp>
        <p:nvSpPr>
          <p:cNvPr id="7" name="Answer"/>
          <p:cNvSpPr/>
          <p:nvPr userDrawn="1"/>
        </p:nvSpPr>
        <p:spPr>
          <a:xfrm>
            <a:off x="182880" y="1676400"/>
            <a:ext cx="832104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indent="0" algn="ctr" latinLnBrk="0">
              <a:spcBef>
                <a:spcPct val="20000"/>
              </a:spcBef>
              <a:buNone/>
            </a:pPr>
            <a:r>
              <a:rPr lang="en-US" sz="7200" dirty="0" smtClean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TRUE </a:t>
            </a:r>
            <a:r>
              <a:rPr lang="en-US" sz="7200" dirty="0" smtClean="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or FALSE?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 Question (Answer: Fals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3/9/2017</a:t>
            </a:fld>
            <a:endParaRPr lang="en-US"/>
          </a:p>
        </p:txBody>
      </p:sp>
      <p:sp>
        <p:nvSpPr>
          <p:cNvPr id="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28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Click to add question</a:t>
            </a:r>
            <a:endParaRPr lang="en-US" dirty="0"/>
          </a:p>
        </p:txBody>
      </p:sp>
      <p:sp>
        <p:nvSpPr>
          <p:cNvPr id="29" name="Answer Base"/>
          <p:cNvSpPr txBox="1"/>
          <p:nvPr userDrawn="1"/>
        </p:nvSpPr>
        <p:spPr>
          <a:xfrm>
            <a:off x="228600" y="1600200"/>
            <a:ext cx="8229600" cy="1293926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marL="0" indent="0" algn="ctr" rtl="0" latinLnBrk="0">
              <a:spcBef>
                <a:spcPct val="20000"/>
              </a:spcBef>
              <a:buNone/>
            </a:pPr>
            <a:r>
              <a:rPr lang="en-US" sz="7200" dirty="0" smtClean="0">
                <a:solidFill>
                  <a:schemeClr val="tx1">
                    <a:alpha val="40000"/>
                  </a:schemeClr>
                </a:solidFill>
              </a:rPr>
              <a:t>TRUE</a:t>
            </a:r>
            <a:r>
              <a:rPr lang="en-US" sz="7200" baseline="0" dirty="0" smtClean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lang="en-US" sz="7200" dirty="0" smtClean="0">
                <a:solidFill>
                  <a:schemeClr val="tx1">
                    <a:alpha val="40000"/>
                  </a:schemeClr>
                </a:solidFill>
              </a:rPr>
              <a:t>or FALSE?</a:t>
            </a:r>
            <a:endParaRPr lang="en-US" sz="7200" dirty="0">
              <a:solidFill>
                <a:schemeClr val="tx1">
                  <a:alpha val="40000"/>
                </a:schemeClr>
              </a:solidFill>
            </a:endParaRPr>
          </a:p>
        </p:txBody>
      </p:sp>
      <p:sp>
        <p:nvSpPr>
          <p:cNvPr id="7" name="Answer"/>
          <p:cNvSpPr/>
          <p:nvPr userDrawn="1"/>
        </p:nvSpPr>
        <p:spPr>
          <a:xfrm>
            <a:off x="228600" y="16002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algn="ctr"/>
            <a:r>
              <a:rPr lang="en-US" sz="7200" dirty="0" smtClean="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TRUE or </a:t>
            </a:r>
            <a:r>
              <a:rPr lang="en-US" sz="7200" dirty="0" smtClean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FALSE</a:t>
            </a:r>
            <a:r>
              <a:rPr lang="en-US" sz="7200" dirty="0" smtClean="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7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tem Match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16" name="Rectangle 7"/>
          <p:cNvSpPr>
            <a:spLocks noGrp="1"/>
          </p:cNvSpPr>
          <p:nvPr>
            <p:ph type="body" sz="quarter" idx="13" hasCustomPrompt="1"/>
          </p:nvPr>
        </p:nvSpPr>
        <p:spPr>
          <a:xfrm>
            <a:off x="9144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item 1</a:t>
            </a:r>
            <a:endParaRPr lang="en-US" dirty="0"/>
          </a:p>
        </p:txBody>
      </p:sp>
      <p:sp>
        <p:nvSpPr>
          <p:cNvPr id="12" name="Rectangle 7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item 2</a:t>
            </a:r>
            <a:endParaRPr lang="en-US" dirty="0"/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item 3</a:t>
            </a:r>
            <a:endParaRPr lang="en-US" dirty="0"/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item 4</a:t>
            </a:r>
            <a:endParaRPr lang="en-US" dirty="0"/>
          </a:p>
        </p:txBody>
      </p:sp>
      <p:sp>
        <p:nvSpPr>
          <p:cNvPr id="10" name="Rectangle 7"/>
          <p:cNvSpPr>
            <a:spLocks noGrp="1"/>
          </p:cNvSpPr>
          <p:nvPr>
            <p:ph type="body" sz="quarter" idx="17" hasCustomPrompt="1"/>
          </p:nvPr>
        </p:nvSpPr>
        <p:spPr>
          <a:xfrm>
            <a:off x="9144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item 5</a:t>
            </a:r>
            <a:endParaRPr lang="en-US" dirty="0"/>
          </a:p>
        </p:txBody>
      </p:sp>
      <p:sp>
        <p:nvSpPr>
          <p:cNvPr id="20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3/9/2017</a:t>
            </a:fld>
            <a:endParaRPr lang="en-US"/>
          </a:p>
        </p:txBody>
      </p:sp>
      <p:sp>
        <p:nvSpPr>
          <p:cNvPr id="15" name="Rectangle 7"/>
          <p:cNvSpPr>
            <a:spLocks noGrp="1"/>
          </p:cNvSpPr>
          <p:nvPr>
            <p:ph type="body" sz="quarter" idx="18" hasCustomPrompt="1"/>
          </p:nvPr>
        </p:nvSpPr>
        <p:spPr>
          <a:xfrm>
            <a:off x="48006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match 5</a:t>
            </a:r>
            <a:endParaRPr lang="en-US" dirty="0"/>
          </a:p>
        </p:txBody>
      </p:sp>
      <p:sp>
        <p:nvSpPr>
          <p:cNvPr id="17" name="Rectangle 7"/>
          <p:cNvSpPr>
            <a:spLocks noGrp="1"/>
          </p:cNvSpPr>
          <p:nvPr>
            <p:ph type="body" sz="quarter" idx="19" hasCustomPrompt="1"/>
          </p:nvPr>
        </p:nvSpPr>
        <p:spPr>
          <a:xfrm>
            <a:off x="48006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match 3</a:t>
            </a:r>
            <a:endParaRPr lang="en-US" dirty="0"/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0" hasCustomPrompt="1"/>
          </p:nvPr>
        </p:nvSpPr>
        <p:spPr>
          <a:xfrm>
            <a:off x="48006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match 1</a:t>
            </a:r>
            <a:endParaRPr lang="en-US" dirty="0"/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21" hasCustomPrompt="1"/>
          </p:nvPr>
        </p:nvSpPr>
        <p:spPr>
          <a:xfrm>
            <a:off x="48006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match 2</a:t>
            </a:r>
            <a:endParaRPr lang="en-US" dirty="0"/>
          </a:p>
        </p:txBody>
      </p:sp>
      <p:sp>
        <p:nvSpPr>
          <p:cNvPr id="21" name="Rectangle 7"/>
          <p:cNvSpPr>
            <a:spLocks noGrp="1"/>
          </p:cNvSpPr>
          <p:nvPr>
            <p:ph type="body" sz="quarter" idx="22" hasCustomPrompt="1"/>
          </p:nvPr>
        </p:nvSpPr>
        <p:spPr>
          <a:xfrm>
            <a:off x="48006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match 4</a:t>
            </a:r>
            <a:endParaRPr lang="en-US" dirty="0"/>
          </a:p>
        </p:txBody>
      </p:sp>
      <p:sp>
        <p:nvSpPr>
          <p:cNvPr id="11" name="Rectangle 2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algn="l">
              <a:defRPr i="1" baseline="0"/>
            </a:lvl1pPr>
            <a:extLst/>
          </a:lstStyle>
          <a:p>
            <a:r>
              <a:rPr lang="en-US" dirty="0" smtClean="0"/>
              <a:t>Click to type your question</a:t>
            </a:r>
            <a:endParaRPr lang="en-US" dirty="0"/>
          </a:p>
        </p:txBody>
      </p:sp>
      <p:sp>
        <p:nvSpPr>
          <p:cNvPr id="7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3" name="Straight Connector 23"/>
          <p:cNvCxnSpPr>
            <a:stCxn id="16" idx="3"/>
            <a:endCxn id="18" idx="1"/>
          </p:cNvCxnSpPr>
          <p:nvPr/>
        </p:nvCxnSpPr>
        <p:spPr>
          <a:xfrm>
            <a:off x="3886200" y="22860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3"/>
            <a:endCxn id="19" idx="1"/>
          </p:cNvCxnSpPr>
          <p:nvPr/>
        </p:nvCxnSpPr>
        <p:spPr>
          <a:xfrm>
            <a:off x="3886200" y="32004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Straight Connector 23"/>
          <p:cNvCxnSpPr>
            <a:stCxn id="13" idx="3"/>
            <a:endCxn id="17" idx="1"/>
          </p:cNvCxnSpPr>
          <p:nvPr/>
        </p:nvCxnSpPr>
        <p:spPr>
          <a:xfrm flipV="1">
            <a:off x="3886200" y="32004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Straight Connector 23"/>
          <p:cNvCxnSpPr>
            <a:stCxn id="14" idx="3"/>
            <a:endCxn id="21" idx="1"/>
          </p:cNvCxnSpPr>
          <p:nvPr/>
        </p:nvCxnSpPr>
        <p:spPr>
          <a:xfrm>
            <a:off x="3886200" y="50292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Straight Connector 23"/>
          <p:cNvCxnSpPr>
            <a:stCxn id="10" idx="3"/>
            <a:endCxn id="15" idx="1"/>
          </p:cNvCxnSpPr>
          <p:nvPr/>
        </p:nvCxnSpPr>
        <p:spPr>
          <a:xfrm flipV="1">
            <a:off x="3886200" y="2286000"/>
            <a:ext cx="914400" cy="36576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>
          <a:xfrm>
            <a:off x="914400" y="457200"/>
            <a:ext cx="76962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Rectangle 3"/>
          <p:cNvSpPr>
            <a:spLocks noGrp="1"/>
          </p:cNvSpPr>
          <p:nvPr>
            <p:ph type="body" idx="1"/>
          </p:nvPr>
        </p:nvSpPr>
        <p:spPr>
          <a:xfrm>
            <a:off x="914400" y="1905000"/>
            <a:ext cx="7467600" cy="42211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9" name="Rectangle 4"/>
          <p:cNvSpPr>
            <a:spLocks noGrp="1"/>
          </p:cNvSpPr>
          <p:nvPr>
            <p:ph type="dt" sz="half" idx="2"/>
          </p:nvPr>
        </p:nvSpPr>
        <p:spPr>
          <a:xfrm>
            <a:off x="6705600" y="6248400"/>
            <a:ext cx="1828800" cy="323850"/>
          </a:xfrm>
          <a:prstGeom prst="rect">
            <a:avLst/>
          </a:prstGeom>
        </p:spPr>
        <p:txBody>
          <a:bodyPr vert="horz" anchor="ctr"/>
          <a:lstStyle>
            <a:lvl1pPr>
              <a:defRPr sz="1100"/>
            </a:lvl1pPr>
            <a:extLst/>
          </a:lstStyle>
          <a:p>
            <a:pPr algn="r"/>
            <a:fld id="{8F67D422-08A8-451B-9A67-21962FC4B660}" type="datetimeFigureOut">
              <a:rPr lang="en-US" sz="1100" smtClean="0"/>
              <a:pPr algn="r"/>
              <a:t>3/9/2017</a:t>
            </a:fld>
            <a:endParaRPr lang="en-US" sz="1050" dirty="0"/>
          </a:p>
        </p:txBody>
      </p:sp>
      <p:sp>
        <p:nvSpPr>
          <p:cNvPr id="18" name="Rectangle 5"/>
          <p:cNvSpPr>
            <a:spLocks noGrp="1"/>
          </p:cNvSpPr>
          <p:nvPr>
            <p:ph type="ftr" sz="quarter" idx="3"/>
          </p:nvPr>
        </p:nvSpPr>
        <p:spPr>
          <a:xfrm>
            <a:off x="457200" y="6248400"/>
            <a:ext cx="3260886" cy="323850"/>
          </a:xfrm>
          <a:prstGeom prst="rect">
            <a:avLst/>
          </a:prstGeom>
        </p:spPr>
        <p:txBody>
          <a:bodyPr vert="horz"/>
          <a:lstStyle>
            <a:lvl1pPr>
              <a:defRPr sz="1200"/>
            </a:lvl1pPr>
            <a:extLst/>
          </a:lstStyle>
          <a:p>
            <a:endParaRPr lang="en-US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714936" y="6151098"/>
            <a:ext cx="429064" cy="457200"/>
          </a:xfrm>
          <a:prstGeom prst="rect">
            <a:avLst/>
          </a:prstGeom>
        </p:spPr>
        <p:txBody>
          <a:bodyPr vert="horz" anchor="ctr"/>
          <a:lstStyle>
            <a:lvl1pPr>
              <a:defRPr sz="1200"/>
            </a:lvl1pPr>
            <a:extLst/>
          </a:lstStyle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  <p:grpSp>
        <p:nvGrpSpPr>
          <p:cNvPr id="2" name="Group 23"/>
          <p:cNvGrpSpPr/>
          <p:nvPr/>
        </p:nvGrpSpPr>
        <p:grpSpPr>
          <a:xfrm>
            <a:off x="11555" y="2000250"/>
            <a:ext cx="133350" cy="533400"/>
            <a:chOff x="0" y="2000250"/>
            <a:chExt cx="3733800" cy="533400"/>
          </a:xfrm>
        </p:grpSpPr>
        <p:sp>
          <p:nvSpPr>
            <p:cNvPr id="3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4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2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1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31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</p:grpSp>
      <p:grpSp>
        <p:nvGrpSpPr>
          <p:cNvPr id="10" name="Group 35"/>
          <p:cNvGrpSpPr/>
          <p:nvPr/>
        </p:nvGrpSpPr>
        <p:grpSpPr>
          <a:xfrm>
            <a:off x="8584055" y="2000250"/>
            <a:ext cx="552450" cy="542925"/>
            <a:chOff x="8667750" y="2000250"/>
            <a:chExt cx="476250" cy="542925"/>
          </a:xfrm>
        </p:grpSpPr>
        <p:sp>
          <p:nvSpPr>
            <p:cNvPr id="13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4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9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 dirty="0"/>
            </a:p>
          </p:txBody>
        </p:sp>
        <p:sp>
          <p:nvSpPr>
            <p:cNvPr id="30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 dirty="0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6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</p:grpSp>
      <p:sp>
        <p:nvSpPr>
          <p:cNvPr id="23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  <a:extLst/>
    </p:titleStyle>
    <p:bodyStyle>
      <a:lvl1pPr marL="342900" indent="-3429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28"/>
          <p:cNvSpPr/>
          <p:nvPr/>
        </p:nvSpPr>
        <p:spPr>
          <a:xfrm>
            <a:off x="8572500" y="6038850"/>
            <a:ext cx="152400" cy="1524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7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4" name="Oval 28"/>
          <p:cNvSpPr/>
          <p:nvPr/>
        </p:nvSpPr>
        <p:spPr>
          <a:xfrm>
            <a:off x="8572500" y="5476875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Oval 28"/>
          <p:cNvSpPr/>
          <p:nvPr/>
        </p:nvSpPr>
        <p:spPr>
          <a:xfrm>
            <a:off x="8572500" y="5753100"/>
            <a:ext cx="152400" cy="1524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Rectangle 24"/>
          <p:cNvSpPr>
            <a:spLocks noGrp="1"/>
          </p:cNvSpPr>
          <p:nvPr>
            <p:ph type="ctrTitle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Preparing To Sell!</a:t>
            </a:r>
            <a:endParaRPr lang="en-US" dirty="0"/>
          </a:p>
        </p:txBody>
      </p:sp>
      <p:sp>
        <p:nvSpPr>
          <p:cNvPr id="18" name="Rectangle 25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>
            <a:extLst/>
          </a:lstStyle>
          <a:p>
            <a:r>
              <a:rPr lang="en-US" dirty="0" smtClean="0"/>
              <a:t>Developing Your Three Year Plan</a:t>
            </a:r>
            <a:endParaRPr lang="en-US" dirty="0"/>
          </a:p>
          <a:p>
            <a:r>
              <a:rPr lang="en-US" dirty="0" smtClean="0"/>
              <a:t>Preparing:</a:t>
            </a:r>
          </a:p>
          <a:p>
            <a:r>
              <a:rPr lang="en-US" dirty="0" smtClean="0"/>
              <a:t>Margins, Books, Money!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Let’s say you decided to take $70,000 of earnings and invest in upgrading all of your sites to 50 amp service.</a:t>
            </a:r>
          </a:p>
          <a:p>
            <a:endParaRPr lang="en-US" sz="2400" dirty="0" smtClean="0"/>
          </a:p>
          <a:p>
            <a:r>
              <a:rPr lang="en-US" sz="2400" dirty="0" smtClean="0"/>
              <a:t>The hit to the bottom line is severe!  But only for that calendar year.   So if you denote it and transform it out as non-recurring expenses, it will accurately show future income on a go forward basis.   Plus you can extrapolate the income benefit by having more 50 Amp sites available to rent. 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SDE Example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800" dirty="0" smtClean="0"/>
              <a:t>	Let’s switch to a few examples and watch what happens!</a:t>
            </a:r>
            <a:endParaRPr lang="en-US" sz="4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Worksheet Examples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3600" dirty="0" smtClean="0"/>
              <a:t>Now that we’ve seen the impact on your Pro Forma by pulling out the Seller’s Discretionary Earnings and Non-Recurring expenses, we should also account for any future impact to your gross sales the SDE’s will provide.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a Difference an SDE Makes!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4000" dirty="0" smtClean="0"/>
              <a:t>	Let’s switch over to the spreadsheets to view the affect on the bottom line.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SDE Examples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600200"/>
            <a:ext cx="7620000" cy="838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Anyone know what this stands for?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EBITDA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2362200"/>
            <a:ext cx="39148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3600" dirty="0" smtClean="0"/>
              <a:t>Earnings (Before):</a:t>
            </a:r>
            <a:endParaRPr lang="en-US" sz="3600" dirty="0"/>
          </a:p>
        </p:txBody>
      </p:sp>
      <p:sp>
        <p:nvSpPr>
          <p:cNvPr id="7" name="Rectangle 6"/>
          <p:cNvSpPr/>
          <p:nvPr/>
        </p:nvSpPr>
        <p:spPr>
          <a:xfrm>
            <a:off x="1219200" y="2286000"/>
            <a:ext cx="1219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/>
              <a:t>E = 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1219200" y="3733800"/>
            <a:ext cx="1143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T =</a:t>
            </a:r>
          </a:p>
        </p:txBody>
      </p:sp>
      <p:sp>
        <p:nvSpPr>
          <p:cNvPr id="9" name="Rectangle 8"/>
          <p:cNvSpPr/>
          <p:nvPr/>
        </p:nvSpPr>
        <p:spPr>
          <a:xfrm>
            <a:off x="1219200" y="2971800"/>
            <a:ext cx="990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/>
              <a:t>I  = </a:t>
            </a:r>
            <a:endParaRPr lang="en-US" sz="4400" dirty="0"/>
          </a:p>
        </p:txBody>
      </p:sp>
      <p:sp>
        <p:nvSpPr>
          <p:cNvPr id="10" name="Rectangle 9"/>
          <p:cNvSpPr/>
          <p:nvPr/>
        </p:nvSpPr>
        <p:spPr>
          <a:xfrm>
            <a:off x="1219200" y="4419600"/>
            <a:ext cx="106631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/>
              <a:t>D =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219200" y="5257800"/>
            <a:ext cx="95340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/>
              <a:t>A =</a:t>
            </a:r>
            <a:endParaRPr lang="en-US" sz="4400" dirty="0"/>
          </a:p>
        </p:txBody>
      </p:sp>
      <p:sp>
        <p:nvSpPr>
          <p:cNvPr id="12" name="Rectangle 11"/>
          <p:cNvSpPr/>
          <p:nvPr/>
        </p:nvSpPr>
        <p:spPr>
          <a:xfrm>
            <a:off x="2362200" y="3124200"/>
            <a:ext cx="18004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3600" dirty="0" smtClean="0"/>
              <a:t>Interest</a:t>
            </a:r>
            <a:endParaRPr lang="en-US" sz="3600" dirty="0"/>
          </a:p>
        </p:txBody>
      </p:sp>
      <p:sp>
        <p:nvSpPr>
          <p:cNvPr id="13" name="Rectangle 12"/>
          <p:cNvSpPr/>
          <p:nvPr/>
        </p:nvSpPr>
        <p:spPr>
          <a:xfrm>
            <a:off x="2362200" y="3810000"/>
            <a:ext cx="13070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3600" dirty="0" smtClean="0"/>
              <a:t>Taxes</a:t>
            </a:r>
            <a:endParaRPr lang="en-US" sz="3600" dirty="0"/>
          </a:p>
        </p:txBody>
      </p:sp>
      <p:sp>
        <p:nvSpPr>
          <p:cNvPr id="14" name="Rectangle 13"/>
          <p:cNvSpPr/>
          <p:nvPr/>
        </p:nvSpPr>
        <p:spPr>
          <a:xfrm>
            <a:off x="2362200" y="4419600"/>
            <a:ext cx="28248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3600" dirty="0" smtClean="0"/>
              <a:t>Depreciation</a:t>
            </a:r>
            <a:endParaRPr lang="en-US" sz="3600" dirty="0"/>
          </a:p>
        </p:txBody>
      </p:sp>
      <p:sp>
        <p:nvSpPr>
          <p:cNvPr id="15" name="Rectangle 14"/>
          <p:cNvSpPr/>
          <p:nvPr/>
        </p:nvSpPr>
        <p:spPr>
          <a:xfrm>
            <a:off x="2362200" y="5257800"/>
            <a:ext cx="285847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3600" dirty="0" smtClean="0"/>
              <a:t>Amortization</a:t>
            </a:r>
            <a:endParaRPr lang="en-US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2800" dirty="0" smtClean="0"/>
              <a:t>This is just one measure of a company’s operating efficiency.    It measures the profits without having to consider other factors such as:</a:t>
            </a:r>
          </a:p>
          <a:p>
            <a:r>
              <a:rPr lang="en-US" sz="4400" dirty="0" smtClean="0"/>
              <a:t>F</a:t>
            </a:r>
            <a:r>
              <a:rPr lang="en-US" dirty="0" smtClean="0"/>
              <a:t>inancing Costs (Interest)</a:t>
            </a:r>
          </a:p>
          <a:p>
            <a:r>
              <a:rPr lang="en-US" sz="4400" dirty="0" smtClean="0"/>
              <a:t>A</a:t>
            </a:r>
            <a:r>
              <a:rPr lang="en-US" dirty="0" smtClean="0"/>
              <a:t>ccounting Practices (Depreciation &amp; Amortization)</a:t>
            </a:r>
          </a:p>
          <a:p>
            <a:r>
              <a:rPr lang="en-US" sz="4400" dirty="0" smtClean="0"/>
              <a:t>T</a:t>
            </a:r>
            <a:r>
              <a:rPr lang="en-US" dirty="0" smtClean="0"/>
              <a:t>ax Tables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EBITDA Explained: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800" dirty="0" smtClean="0"/>
              <a:t>EBITDA Gets the FAT out!</a:t>
            </a:r>
          </a:p>
          <a:p>
            <a:pPr>
              <a:buNone/>
            </a:pPr>
            <a:endParaRPr lang="en-US" sz="4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EBITDA Explained: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/>
              <a:t>	What if my Gross Sales don’t equal what we want as a sales price???</a:t>
            </a:r>
          </a:p>
          <a:p>
            <a:pPr>
              <a:buNone/>
            </a:pPr>
            <a:endParaRPr lang="en-US" sz="4000" dirty="0" smtClean="0"/>
          </a:p>
          <a:p>
            <a:pPr>
              <a:buNone/>
            </a:pPr>
            <a:r>
              <a:rPr lang="en-US" sz="4000" dirty="0" smtClean="0"/>
              <a:t>GS X 2.8 to 3.8 = Target Price</a:t>
            </a:r>
          </a:p>
          <a:p>
            <a:pPr>
              <a:buNone/>
            </a:pP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Houston we have a problem!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219200"/>
            <a:ext cx="7848600" cy="5105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3600" dirty="0" smtClean="0"/>
              <a:t>Using our SDE’s we can target items that will increase our sales!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4000" dirty="0" smtClean="0"/>
              <a:t>Hottest revenue producers lately?????</a:t>
            </a:r>
          </a:p>
          <a:p>
            <a:pPr>
              <a:buNone/>
            </a:pPr>
            <a:r>
              <a:rPr lang="en-US" sz="4000" dirty="0" smtClean="0"/>
              <a:t>	</a:t>
            </a:r>
          </a:p>
          <a:p>
            <a:pPr>
              <a:buNone/>
            </a:pPr>
            <a:r>
              <a:rPr lang="en-US" sz="4000" dirty="0" smtClean="0"/>
              <a:t>	Cabins/Park Models/Rentals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457200"/>
            <a:ext cx="7086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Increase Gross Sales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What else can we use Discretionary Earnings on that will be non-recurring Expense with ULTRA Recurring Income???</a:t>
            </a:r>
          </a:p>
          <a:p>
            <a:pPr>
              <a:buNone/>
            </a:pPr>
            <a:endParaRPr lang="en-US" dirty="0" smtClean="0"/>
          </a:p>
          <a:p>
            <a:r>
              <a:rPr lang="en-US" sz="2400" dirty="0" smtClean="0"/>
              <a:t>Golf Carts</a:t>
            </a:r>
          </a:p>
          <a:p>
            <a:r>
              <a:rPr lang="en-US" sz="2400" dirty="0" smtClean="0"/>
              <a:t>Attractions (slides, Mini Golf, fun land items, etc)</a:t>
            </a:r>
          </a:p>
          <a:p>
            <a:r>
              <a:rPr lang="en-US" sz="2400" dirty="0" smtClean="0"/>
              <a:t>Larger PULL THRU sites with full hookup</a:t>
            </a:r>
          </a:p>
          <a:p>
            <a:pPr>
              <a:buNone/>
            </a:pPr>
            <a:r>
              <a:rPr lang="en-US" sz="2400" dirty="0" smtClean="0"/>
              <a:t>	50 Amp  with Water/SEWER/INTERNET/CABLE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Revenue Producers: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4"/>
          <p:cNvSpPr txBox="1"/>
          <p:nvPr/>
        </p:nvSpPr>
        <p:spPr>
          <a:xfrm>
            <a:off x="914400" y="1066800"/>
            <a:ext cx="7543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extLst/>
          </a:lstStyle>
          <a:p>
            <a:pPr marL="0" indent="0">
              <a:buNone/>
            </a:pPr>
            <a:endParaRPr lang="en-US" sz="2800" dirty="0"/>
          </a:p>
        </p:txBody>
      </p:sp>
      <p:sp>
        <p:nvSpPr>
          <p:cNvPr id="28" name="Rectang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>
            <a:extLst/>
          </a:lstStyle>
          <a:p>
            <a:r>
              <a:rPr lang="en-US" dirty="0" smtClean="0"/>
              <a:t>Develop a 3 Year Plan: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17" name="Rectangle 8"/>
          <p:cNvSpPr>
            <a:spLocks noGrp="1"/>
          </p:cNvSpPr>
          <p:nvPr>
            <p:ph idx="1"/>
          </p:nvPr>
        </p:nvSpPr>
        <p:spPr>
          <a:xfrm>
            <a:off x="914400" y="2636837"/>
            <a:ext cx="7696200" cy="3840163"/>
          </a:xfrm>
        </p:spPr>
        <p:txBody>
          <a:bodyPr/>
          <a:lstStyle>
            <a:extLst/>
          </a:lstStyle>
          <a:p>
            <a:r>
              <a:rPr lang="en-US" dirty="0" smtClean="0"/>
              <a:t>Valuation -  Rule of Thumb for Campgrounds:</a:t>
            </a:r>
          </a:p>
          <a:p>
            <a:pPr lvl="1"/>
            <a:r>
              <a:rPr lang="en-US" dirty="0" smtClean="0"/>
              <a:t>2.8 to 3.8 times Gross Sales</a:t>
            </a:r>
          </a:p>
          <a:p>
            <a:pPr lvl="1"/>
            <a:r>
              <a:rPr lang="en-US" dirty="0" smtClean="0"/>
              <a:t>Make sure books accurately present Gross Sales otherwise your sales will just be GROSS!</a:t>
            </a:r>
          </a:p>
          <a:p>
            <a:r>
              <a:rPr lang="en-US" dirty="0" smtClean="0"/>
              <a:t>Owners need to set aside personal feelings about companies worth &amp; establish a realistic and competitive price.</a:t>
            </a:r>
          </a:p>
          <a:p>
            <a:pPr lvl="1"/>
            <a:r>
              <a:rPr lang="en-US" dirty="0" smtClean="0"/>
              <a:t>Need to objectively analyze business records and assets</a:t>
            </a:r>
          </a:p>
          <a:p>
            <a:pPr lvl="1"/>
            <a:r>
              <a:rPr lang="en-US" dirty="0" smtClean="0"/>
              <a:t>Study the current Marketplace</a:t>
            </a:r>
          </a:p>
          <a:p>
            <a:pPr lvl="1"/>
            <a:r>
              <a:rPr lang="en-US" dirty="0" smtClean="0"/>
              <a:t>Consider employing the expertise of a professional business appraiser.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5" name="Rectangle 6"/>
          <p:cNvSpPr txBox="1">
            <a:spLocks/>
          </p:cNvSpPr>
          <p:nvPr/>
        </p:nvSpPr>
        <p:spPr>
          <a:xfrm>
            <a:off x="914400" y="1447800"/>
            <a:ext cx="7696200" cy="1143000"/>
          </a:xfrm>
          <a:prstGeom prst="rect">
            <a:avLst/>
          </a:prstGeom>
        </p:spPr>
        <p:txBody>
          <a:bodyPr vert="horz" rtlCol="0" anchor="b">
            <a:normAutofit fontScale="97500" lnSpcReduction="10000"/>
          </a:bodyPr>
          <a:lstStyle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Establish</a:t>
            </a:r>
            <a:r>
              <a:rPr kumimoji="0" lang="en-US" sz="3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Valuation: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you want to sell – we need a 3 year exit strategy that includes:</a:t>
            </a:r>
          </a:p>
          <a:p>
            <a:pPr lvl="1"/>
            <a:r>
              <a:rPr lang="en-US" dirty="0" smtClean="0"/>
              <a:t>Establishing a realistic and competitive selling price by developing a credible VALUATION.</a:t>
            </a:r>
          </a:p>
          <a:p>
            <a:pPr lvl="1"/>
            <a:r>
              <a:rPr lang="en-US" dirty="0" smtClean="0"/>
              <a:t>Gather all financial tools for that journey:</a:t>
            </a:r>
          </a:p>
          <a:p>
            <a:pPr lvl="2"/>
            <a:r>
              <a:rPr lang="en-US" dirty="0" smtClean="0"/>
              <a:t>Income Statement</a:t>
            </a:r>
          </a:p>
          <a:p>
            <a:pPr lvl="2"/>
            <a:r>
              <a:rPr lang="en-US" dirty="0" smtClean="0"/>
              <a:t>Cash Flow Analysis</a:t>
            </a:r>
          </a:p>
          <a:p>
            <a:pPr lvl="2"/>
            <a:r>
              <a:rPr lang="en-US" dirty="0" smtClean="0"/>
              <a:t>Balance Sheet</a:t>
            </a:r>
          </a:p>
          <a:p>
            <a:pPr lvl="1"/>
            <a:r>
              <a:rPr lang="en-US" dirty="0" smtClean="0"/>
              <a:t>Transform your income statement into an SDE Statement so you can effectively prove the parks worth!</a:t>
            </a:r>
          </a:p>
          <a:p>
            <a:pPr lvl="1"/>
            <a:r>
              <a:rPr lang="en-US" dirty="0" smtClean="0"/>
              <a:t>If you don’t like the number – use SDE to improve it!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		</a:t>
            </a:r>
            <a:r>
              <a:rPr lang="en-US" sz="3600" dirty="0" smtClean="0"/>
              <a:t>John Jaszewski</a:t>
            </a:r>
          </a:p>
          <a:p>
            <a:pPr>
              <a:buNone/>
            </a:pPr>
            <a:r>
              <a:rPr lang="en-US" sz="3600" dirty="0" smtClean="0"/>
              <a:t>		Owner/Broker – WI &amp; MN</a:t>
            </a:r>
          </a:p>
          <a:p>
            <a:pPr>
              <a:buNone/>
            </a:pPr>
            <a:r>
              <a:rPr lang="en-US" sz="3600" dirty="0" smtClean="0"/>
              <a:t>		724 East Broadway</a:t>
            </a:r>
          </a:p>
          <a:p>
            <a:pPr>
              <a:buNone/>
            </a:pPr>
            <a:r>
              <a:rPr lang="en-US" sz="3600" dirty="0" smtClean="0"/>
              <a:t>		Winona, MN   55987</a:t>
            </a:r>
          </a:p>
          <a:p>
            <a:pPr>
              <a:buNone/>
            </a:pPr>
            <a:r>
              <a:rPr lang="en-US" sz="3600" dirty="0" smtClean="0"/>
              <a:t>		Office – (507) 452-5700</a:t>
            </a:r>
          </a:p>
          <a:p>
            <a:pPr>
              <a:buNone/>
            </a:pPr>
            <a:r>
              <a:rPr lang="en-US" sz="3600" dirty="0" smtClean="0"/>
              <a:t>		Cell – (507) 450-5626</a:t>
            </a:r>
          </a:p>
          <a:p>
            <a:pPr>
              <a:buNone/>
            </a:pPr>
            <a:r>
              <a:rPr lang="en-US" sz="3600" dirty="0" smtClean="0"/>
              <a:t>		</a:t>
            </a:r>
            <a:r>
              <a:rPr lang="en-US" sz="2600" dirty="0" smtClean="0"/>
              <a:t>email – john@propertiespluswinona.com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Course Speaker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4"/>
          <p:cNvSpPr txBox="1"/>
          <p:nvPr/>
        </p:nvSpPr>
        <p:spPr>
          <a:xfrm>
            <a:off x="914400" y="1066800"/>
            <a:ext cx="7543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extLst/>
          </a:lstStyle>
          <a:p>
            <a:pPr marL="0" indent="0">
              <a:buNone/>
            </a:pPr>
            <a:endParaRPr lang="en-US" sz="2800" dirty="0"/>
          </a:p>
        </p:txBody>
      </p:sp>
      <p:sp>
        <p:nvSpPr>
          <p:cNvPr id="28" name="Rectangle 6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Establish Valuation:</a:t>
            </a:r>
            <a:endParaRPr lang="en-US" dirty="0"/>
          </a:p>
        </p:txBody>
      </p:sp>
      <p:sp>
        <p:nvSpPr>
          <p:cNvPr id="17" name="Rectangle 8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>
            <a:extLst/>
          </a:lstStyle>
          <a:p>
            <a:pPr lvl="1">
              <a:buNone/>
            </a:pPr>
            <a:r>
              <a:rPr lang="en-US" sz="2800" dirty="0" smtClean="0"/>
              <a:t>	</a:t>
            </a:r>
            <a:r>
              <a:rPr lang="en-US" sz="3600" dirty="0" smtClean="0"/>
              <a:t>There are many acceptable methods of valuing a business.     One method may be more suitable than another, depending on the type of business being valued, including its industry, size, and circumstances of the sale.</a:t>
            </a:r>
            <a:endParaRPr lang="en-US" sz="36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For the purposes of this session we will use 3.5 Times sales as our accepted “Multiple”.</a:t>
            </a:r>
          </a:p>
          <a:p>
            <a:endParaRPr lang="en-US" dirty="0" smtClean="0"/>
          </a:p>
          <a:p>
            <a:r>
              <a:rPr lang="en-US" dirty="0" smtClean="0"/>
              <a:t>So for example if you make $100,000 in Gross Sales what should your campground Target Market Price be based on our MULTIPLE?</a:t>
            </a:r>
          </a:p>
          <a:p>
            <a:endParaRPr lang="en-US" dirty="0" smtClean="0"/>
          </a:p>
          <a:p>
            <a:r>
              <a:rPr lang="en-US" dirty="0" smtClean="0"/>
              <a:t>EXACTLY:</a:t>
            </a:r>
          </a:p>
          <a:p>
            <a:endParaRPr lang="en-US" dirty="0" smtClean="0"/>
          </a:p>
          <a:p>
            <a:pPr>
              <a:buNone/>
            </a:pPr>
            <a:r>
              <a:rPr lang="en-US" sz="8000" dirty="0" smtClean="0"/>
              <a:t>			$350,000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Establish Valuation: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Valuation Step 1: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/>
              <a:t>	Prepare your financial statements:</a:t>
            </a:r>
          </a:p>
          <a:p>
            <a:pPr>
              <a:buNone/>
            </a:pPr>
            <a:r>
              <a:rPr lang="en-US" sz="3200" dirty="0" smtClean="0"/>
              <a:t>	Gather financial records for the past 3 years including:</a:t>
            </a:r>
          </a:p>
          <a:p>
            <a:pPr lvl="1"/>
            <a:r>
              <a:rPr lang="en-US" sz="3200" dirty="0" smtClean="0"/>
              <a:t>Income Statement</a:t>
            </a:r>
          </a:p>
          <a:p>
            <a:pPr lvl="1"/>
            <a:r>
              <a:rPr lang="en-US" sz="3200" dirty="0" smtClean="0"/>
              <a:t>Cash flow statement</a:t>
            </a:r>
          </a:p>
          <a:p>
            <a:pPr lvl="1"/>
            <a:r>
              <a:rPr lang="en-US" sz="3200" dirty="0" smtClean="0"/>
              <a:t>Balance sheet</a:t>
            </a: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600200"/>
            <a:ext cx="7696200" cy="55626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What is an 'Income Statement'</a:t>
            </a:r>
          </a:p>
          <a:p>
            <a:r>
              <a:rPr lang="en-US" sz="2400" dirty="0" smtClean="0"/>
              <a:t>An income statement is a financial statement that reports a company's financial performance over a specific accounting period. Financial performance is assessed by giving a summary of how the business incurs its revenues and expenses through both operating and non-operating activities. It also shows the net profit or loss incurred over a specific accounting period</a:t>
            </a:r>
            <a:r>
              <a:rPr lang="en-US" dirty="0" smtClean="0"/>
              <a:t>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1300" dirty="0" smtClean="0"/>
              <a:t>Read more: Income Statement Definition | </a:t>
            </a:r>
            <a:r>
              <a:rPr lang="en-US" sz="1300" dirty="0" err="1" smtClean="0"/>
              <a:t>Investopedia</a:t>
            </a:r>
            <a:r>
              <a:rPr lang="en-US" sz="1300" dirty="0" smtClean="0"/>
              <a:t> http://www.investopedia.com/terms/i/incomestatement.asp#ixzz4a6Quv7gS </a:t>
            </a:r>
            <a:br>
              <a:rPr lang="en-US" sz="13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Income Statement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What is in a Cash Flow Statement?</a:t>
            </a:r>
          </a:p>
          <a:p>
            <a:endParaRPr lang="en-US" sz="2800" dirty="0" smtClean="0"/>
          </a:p>
          <a:p>
            <a:r>
              <a:rPr lang="en-US" sz="2800" dirty="0" smtClean="0"/>
              <a:t>Essentially, the </a:t>
            </a:r>
            <a:r>
              <a:rPr lang="en-US" sz="2800" b="1" dirty="0" smtClean="0"/>
              <a:t>cash</a:t>
            </a:r>
            <a:r>
              <a:rPr lang="en-US" sz="2800" dirty="0" smtClean="0"/>
              <a:t> </a:t>
            </a:r>
            <a:r>
              <a:rPr lang="en-US" sz="2800" b="1" dirty="0" smtClean="0"/>
              <a:t>flow</a:t>
            </a:r>
            <a:r>
              <a:rPr lang="en-US" sz="2800" dirty="0" smtClean="0"/>
              <a:t> </a:t>
            </a:r>
            <a:r>
              <a:rPr lang="en-US" sz="2800" b="1" dirty="0" smtClean="0"/>
              <a:t>statement</a:t>
            </a:r>
            <a:r>
              <a:rPr lang="en-US" sz="2800" dirty="0" smtClean="0"/>
              <a:t> is concerned with the </a:t>
            </a:r>
            <a:r>
              <a:rPr lang="en-US" sz="2800" b="1" dirty="0" smtClean="0"/>
              <a:t>flow</a:t>
            </a:r>
            <a:r>
              <a:rPr lang="en-US" sz="2800" dirty="0" smtClean="0"/>
              <a:t> of </a:t>
            </a:r>
            <a:r>
              <a:rPr lang="en-US" sz="2800" b="1" dirty="0" smtClean="0"/>
              <a:t>cash</a:t>
            </a:r>
            <a:r>
              <a:rPr lang="en-US" sz="2800" dirty="0" smtClean="0"/>
              <a:t> in and out of the business. The </a:t>
            </a:r>
            <a:r>
              <a:rPr lang="en-US" sz="2800" b="1" dirty="0" smtClean="0"/>
              <a:t>statement</a:t>
            </a:r>
            <a:r>
              <a:rPr lang="en-US" sz="2800" dirty="0" smtClean="0"/>
              <a:t> captures both the current operating results and the accompanying changes in the balance sheet.</a:t>
            </a:r>
          </a:p>
          <a:p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Cash Flow Statement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dirty="0" smtClean="0"/>
              <a:t>What is a Balance Sheet?</a:t>
            </a:r>
          </a:p>
          <a:p>
            <a:endParaRPr lang="en-US" sz="2800" dirty="0" smtClean="0"/>
          </a:p>
          <a:p>
            <a:r>
              <a:rPr lang="en-US" sz="2800" dirty="0" smtClean="0"/>
              <a:t>A balance sheet or statement of financial position is a summary of the financial balances of a sole proprietorship, a business partnership, a corporation or other business organization, such as an LLC or an LLP. Assets, liabilities and ownership equity are listed as of a specific date, such as the end of its financial year.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 Sheet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Seller’s Discretionary Earnings</a:t>
            </a:r>
          </a:p>
          <a:p>
            <a:r>
              <a:rPr lang="en-US" sz="2800" dirty="0" smtClean="0"/>
              <a:t>Work with your accountant or business professional to transform your Income Statement into a seller’s discretionary earnings statement.</a:t>
            </a:r>
          </a:p>
          <a:p>
            <a:r>
              <a:rPr lang="en-US" sz="2800" dirty="0" smtClean="0"/>
              <a:t>This takes into account non-recurring purchases and discretionary expenses to more accurately reflect the value of your business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Income Statement – SDE Statement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izShow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</a:schemeClr>
            </a:gs>
            <a:gs pos="100000">
              <a:schemeClr val="phClr">
                <a:shade val="80000"/>
                <a:satMod val="150000"/>
              </a:schemeClr>
            </a:gs>
          </a:gsLst>
          <a:path path="circle">
            <a:fillToRect l="50000" t="50000"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7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QuizShow</Template>
  <TotalTime>0</TotalTime>
  <Words>603</Words>
  <Application>Microsoft Office PowerPoint</Application>
  <PresentationFormat>On-screen Show (4:3)</PresentationFormat>
  <Paragraphs>112</Paragraphs>
  <Slides>21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QuizShow</vt:lpstr>
      <vt:lpstr>Preparing To Sell!</vt:lpstr>
      <vt:lpstr>Develop a 3 Year Plan: </vt:lpstr>
      <vt:lpstr>Establish Valuation:</vt:lpstr>
      <vt:lpstr>Establish Valuation: </vt:lpstr>
      <vt:lpstr>Valuation Step 1:</vt:lpstr>
      <vt:lpstr>Income Statement </vt:lpstr>
      <vt:lpstr>Cash Flow Statement</vt:lpstr>
      <vt:lpstr>Balance Sheet</vt:lpstr>
      <vt:lpstr>Income Statement – SDE Statement</vt:lpstr>
      <vt:lpstr>SDE Example</vt:lpstr>
      <vt:lpstr>Worksheet Examples</vt:lpstr>
      <vt:lpstr>What a Difference an SDE Makes!</vt:lpstr>
      <vt:lpstr>SDE Examples</vt:lpstr>
      <vt:lpstr>EBITDA</vt:lpstr>
      <vt:lpstr>EBITDA Explained:</vt:lpstr>
      <vt:lpstr>EBITDA Explained:</vt:lpstr>
      <vt:lpstr>Houston we have a problem!</vt:lpstr>
      <vt:lpstr>Increase Gross Sales</vt:lpstr>
      <vt:lpstr>Revenue Producers:</vt:lpstr>
      <vt:lpstr>Conclusion:</vt:lpstr>
      <vt:lpstr>Course Speaker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2017-02-20T19:39:53Z</dcterms:created>
  <dcterms:modified xsi:type="dcterms:W3CDTF">2017-03-09T22:28:55Z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