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0.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1.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2.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3.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72" r:id="rId2"/>
    <p:sldMasterId id="2147483685" r:id="rId3"/>
    <p:sldMasterId id="2147483697" r:id="rId4"/>
    <p:sldMasterId id="2147483710" r:id="rId5"/>
    <p:sldMasterId id="2147483726" r:id="rId6"/>
    <p:sldMasterId id="2147483742" r:id="rId7"/>
    <p:sldMasterId id="2147483758" r:id="rId8"/>
    <p:sldMasterId id="2147483774" r:id="rId9"/>
    <p:sldMasterId id="2147483790" r:id="rId10"/>
    <p:sldMasterId id="2147483806" r:id="rId11"/>
    <p:sldMasterId id="2147483855" r:id="rId12"/>
    <p:sldMasterId id="2147483868" r:id="rId13"/>
    <p:sldMasterId id="2147483881" r:id="rId14"/>
  </p:sldMasterIdLst>
  <p:notesMasterIdLst>
    <p:notesMasterId r:id="rId67"/>
  </p:notesMasterIdLst>
  <p:handoutMasterIdLst>
    <p:handoutMasterId r:id="rId68"/>
  </p:handoutMasterIdLst>
  <p:sldIdLst>
    <p:sldId id="256" r:id="rId15"/>
    <p:sldId id="281" r:id="rId16"/>
    <p:sldId id="260" r:id="rId17"/>
    <p:sldId id="372" r:id="rId18"/>
    <p:sldId id="261" r:id="rId19"/>
    <p:sldId id="297" r:id="rId20"/>
    <p:sldId id="282" r:id="rId21"/>
    <p:sldId id="313" r:id="rId22"/>
    <p:sldId id="335" r:id="rId23"/>
    <p:sldId id="286" r:id="rId24"/>
    <p:sldId id="275" r:id="rId25"/>
    <p:sldId id="330" r:id="rId26"/>
    <p:sldId id="341" r:id="rId27"/>
    <p:sldId id="264" r:id="rId28"/>
    <p:sldId id="326" r:id="rId29"/>
    <p:sldId id="319" r:id="rId30"/>
    <p:sldId id="294" r:id="rId31"/>
    <p:sldId id="337" r:id="rId32"/>
    <p:sldId id="340" r:id="rId33"/>
    <p:sldId id="338" r:id="rId34"/>
    <p:sldId id="314" r:id="rId35"/>
    <p:sldId id="373" r:id="rId36"/>
    <p:sldId id="339" r:id="rId37"/>
    <p:sldId id="318" r:id="rId38"/>
    <p:sldId id="344" r:id="rId39"/>
    <p:sldId id="366" r:id="rId40"/>
    <p:sldId id="365" r:id="rId41"/>
    <p:sldId id="371" r:id="rId42"/>
    <p:sldId id="345" r:id="rId43"/>
    <p:sldId id="369" r:id="rId44"/>
    <p:sldId id="346" r:id="rId45"/>
    <p:sldId id="349" r:id="rId46"/>
    <p:sldId id="350" r:id="rId47"/>
    <p:sldId id="289" r:id="rId48"/>
    <p:sldId id="290" r:id="rId49"/>
    <p:sldId id="291" r:id="rId50"/>
    <p:sldId id="322" r:id="rId51"/>
    <p:sldId id="323" r:id="rId52"/>
    <p:sldId id="324" r:id="rId53"/>
    <p:sldId id="354" r:id="rId54"/>
    <p:sldId id="358" r:id="rId55"/>
    <p:sldId id="357" r:id="rId56"/>
    <p:sldId id="356" r:id="rId57"/>
    <p:sldId id="355" r:id="rId58"/>
    <p:sldId id="311" r:id="rId59"/>
    <p:sldId id="312" r:id="rId60"/>
    <p:sldId id="310" r:id="rId61"/>
    <p:sldId id="299" r:id="rId62"/>
    <p:sldId id="304" r:id="rId63"/>
    <p:sldId id="362" r:id="rId64"/>
    <p:sldId id="363" r:id="rId65"/>
    <p:sldId id="361"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CC66"/>
    <a:srgbClr val="CCECFF"/>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98" autoAdjust="0"/>
  </p:normalViewPr>
  <p:slideViewPr>
    <p:cSldViewPr>
      <p:cViewPr>
        <p:scale>
          <a:sx n="70" d="100"/>
          <a:sy n="70" d="100"/>
        </p:scale>
        <p:origin x="-1164" y="-822"/>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07B566-5E77-455B-91AA-F2B05DD56293}" type="datetimeFigureOut">
              <a:rPr lang="en-US" smtClean="0"/>
              <a:t>3/2/2017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EEE6A7F-5C17-48AA-91A4-588D24D4EFFE}" type="slidenum">
              <a:rPr lang="en-US" smtClean="0"/>
              <a:t>‹#›</a:t>
            </a:fld>
            <a:endParaRPr lang="en-US"/>
          </a:p>
        </p:txBody>
      </p:sp>
    </p:spTree>
    <p:extLst>
      <p:ext uri="{BB962C8B-B14F-4D97-AF65-F5344CB8AC3E}">
        <p14:creationId xmlns:p14="http://schemas.microsoft.com/office/powerpoint/2010/main" val="3702330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4D31BAB-4BAF-4EC0-BC75-CD468909F7F8}" type="datetimeFigureOut">
              <a:rPr lang="en-US" smtClean="0"/>
              <a:t>3/2/2017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9C5E050-82F5-4F36-AD0F-51D68978354E}" type="slidenum">
              <a:rPr lang="en-US" smtClean="0"/>
              <a:t>‹#›</a:t>
            </a:fld>
            <a:endParaRPr lang="en-US"/>
          </a:p>
        </p:txBody>
      </p:sp>
    </p:spTree>
    <p:extLst>
      <p:ext uri="{BB962C8B-B14F-4D97-AF65-F5344CB8AC3E}">
        <p14:creationId xmlns:p14="http://schemas.microsoft.com/office/powerpoint/2010/main" val="3770285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C5E050-82F5-4F36-AD0F-51D68978354E}" type="slidenum">
              <a:rPr lang="en-US" smtClean="0"/>
              <a:t>1</a:t>
            </a:fld>
            <a:endParaRPr lang="en-US"/>
          </a:p>
        </p:txBody>
      </p:sp>
    </p:spTree>
    <p:extLst>
      <p:ext uri="{BB962C8B-B14F-4D97-AF65-F5344CB8AC3E}">
        <p14:creationId xmlns:p14="http://schemas.microsoft.com/office/powerpoint/2010/main" val="170475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C5E050-82F5-4F36-AD0F-51D68978354E}" type="slidenum">
              <a:rPr lang="en-US" smtClean="0"/>
              <a:t>11</a:t>
            </a:fld>
            <a:endParaRPr lang="en-US"/>
          </a:p>
        </p:txBody>
      </p:sp>
    </p:spTree>
    <p:extLst>
      <p:ext uri="{BB962C8B-B14F-4D97-AF65-F5344CB8AC3E}">
        <p14:creationId xmlns:p14="http://schemas.microsoft.com/office/powerpoint/2010/main" val="133703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Across the board interest in reform; let’s be</a:t>
            </a:r>
            <a:r>
              <a:rPr lang="en-US" baseline="0" dirty="0" smtClean="0"/>
              <a:t> sure they know what business needs so the right things are addressed</a:t>
            </a:r>
            <a:endParaRPr lang="en-US" dirty="0"/>
          </a:p>
        </p:txBody>
      </p:sp>
      <p:sp>
        <p:nvSpPr>
          <p:cNvPr id="4" name="Slide Number Placeholder 3"/>
          <p:cNvSpPr>
            <a:spLocks noGrp="1"/>
          </p:cNvSpPr>
          <p:nvPr>
            <p:ph type="sldNum" sz="quarter" idx="10"/>
          </p:nvPr>
        </p:nvSpPr>
        <p:spPr/>
        <p:txBody>
          <a:bodyPr/>
          <a:lstStyle/>
          <a:p>
            <a:fld id="{29C5E050-82F5-4F36-AD0F-51D68978354E}" type="slidenum">
              <a:rPr lang="en-US" smtClean="0"/>
              <a:t>13</a:t>
            </a:fld>
            <a:endParaRPr lang="en-US"/>
          </a:p>
        </p:txBody>
      </p:sp>
    </p:spTree>
    <p:extLst>
      <p:ext uri="{BB962C8B-B14F-4D97-AF65-F5344CB8AC3E}">
        <p14:creationId xmlns:p14="http://schemas.microsoft.com/office/powerpoint/2010/main" val="319500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Mission:  By</a:t>
            </a:r>
            <a:r>
              <a:rPr lang="en-US" baseline="0" dirty="0" smtClean="0"/>
              <a:t> providing this information we can </a:t>
            </a:r>
            <a:r>
              <a:rPr lang="en-US" dirty="0" smtClean="0"/>
              <a:t>remove the mystique</a:t>
            </a:r>
            <a:r>
              <a:rPr lang="en-US" baseline="0" dirty="0" smtClean="0"/>
              <a:t> of government (this isn’t rocket science); </a:t>
            </a:r>
            <a:r>
              <a:rPr lang="en-US" dirty="0" smtClean="0"/>
              <a:t> help you understand how to engage to get different (hopefully better) results in each and every interaction</a:t>
            </a:r>
            <a:r>
              <a:rPr lang="en-US" baseline="0" dirty="0" smtClean="0"/>
              <a:t> (better customer service) and provide some incentive on why to offer ideas and opinions</a:t>
            </a:r>
          </a:p>
          <a:p>
            <a:r>
              <a:rPr lang="en-US" dirty="0" smtClean="0"/>
              <a:t>Building Inspector Examples</a:t>
            </a:r>
            <a:r>
              <a:rPr lang="en-US" baseline="0" dirty="0" smtClean="0"/>
              <a:t> / Slow response times / Squeaky wheels get assistance (don’t wait them out – it’s futile)</a:t>
            </a:r>
            <a:endParaRPr lang="en-US" dirty="0"/>
          </a:p>
        </p:txBody>
      </p:sp>
      <p:sp>
        <p:nvSpPr>
          <p:cNvPr id="4" name="Slide Number Placeholder 3"/>
          <p:cNvSpPr>
            <a:spLocks noGrp="1"/>
          </p:cNvSpPr>
          <p:nvPr>
            <p:ph type="sldNum" sz="quarter" idx="10"/>
          </p:nvPr>
        </p:nvSpPr>
        <p:spPr/>
        <p:txBody>
          <a:bodyPr/>
          <a:lstStyle/>
          <a:p>
            <a:fld id="{29C5E050-82F5-4F36-AD0F-51D68978354E}" type="slidenum">
              <a:rPr lang="en-US" smtClean="0"/>
              <a:t>15</a:t>
            </a:fld>
            <a:endParaRPr lang="en-US"/>
          </a:p>
        </p:txBody>
      </p:sp>
    </p:spTree>
    <p:extLst>
      <p:ext uri="{BB962C8B-B14F-4D97-AF65-F5344CB8AC3E}">
        <p14:creationId xmlns:p14="http://schemas.microsoft.com/office/powerpoint/2010/main" val="400852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Wedding Barn Example</a:t>
            </a:r>
            <a:r>
              <a:rPr lang="en-US" baseline="0" dirty="0" smtClean="0"/>
              <a:t> / Pond Expansion (who’s exempt and who requires DNR engagement)</a:t>
            </a:r>
            <a:endParaRPr lang="en-US" dirty="0"/>
          </a:p>
        </p:txBody>
      </p:sp>
      <p:sp>
        <p:nvSpPr>
          <p:cNvPr id="4" name="Slide Number Placeholder 3"/>
          <p:cNvSpPr>
            <a:spLocks noGrp="1"/>
          </p:cNvSpPr>
          <p:nvPr>
            <p:ph type="sldNum" sz="quarter" idx="10"/>
          </p:nvPr>
        </p:nvSpPr>
        <p:spPr/>
        <p:txBody>
          <a:bodyPr/>
          <a:lstStyle/>
          <a:p>
            <a:fld id="{29C5E050-82F5-4F36-AD0F-51D68978354E}" type="slidenum">
              <a:rPr lang="en-US" smtClean="0"/>
              <a:t>16</a:t>
            </a:fld>
            <a:endParaRPr lang="en-US"/>
          </a:p>
        </p:txBody>
      </p:sp>
    </p:spTree>
    <p:extLst>
      <p:ext uri="{BB962C8B-B14F-4D97-AF65-F5344CB8AC3E}">
        <p14:creationId xmlns:p14="http://schemas.microsoft.com/office/powerpoint/2010/main" val="1732275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mtClean="0"/>
              <a:t>Participatory government</a:t>
            </a:r>
            <a:r>
              <a:rPr lang="en-US" baseline="0" smtClean="0"/>
              <a:t> </a:t>
            </a:r>
            <a:endParaRPr lang="en-US"/>
          </a:p>
        </p:txBody>
      </p:sp>
      <p:sp>
        <p:nvSpPr>
          <p:cNvPr id="4" name="Slide Number Placeholder 3"/>
          <p:cNvSpPr>
            <a:spLocks noGrp="1"/>
          </p:cNvSpPr>
          <p:nvPr>
            <p:ph type="sldNum" sz="quarter" idx="10"/>
          </p:nvPr>
        </p:nvSpPr>
        <p:spPr/>
        <p:txBody>
          <a:bodyPr/>
          <a:lstStyle/>
          <a:p>
            <a:fld id="{29C5E050-82F5-4F36-AD0F-51D68978354E}" type="slidenum">
              <a:rPr lang="en-US" smtClean="0"/>
              <a:t>17</a:t>
            </a:fld>
            <a:endParaRPr lang="en-US"/>
          </a:p>
        </p:txBody>
      </p:sp>
    </p:spTree>
    <p:extLst>
      <p:ext uri="{BB962C8B-B14F-4D97-AF65-F5344CB8AC3E}">
        <p14:creationId xmlns:p14="http://schemas.microsoft.com/office/powerpoint/2010/main" val="188584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Hyperlink to Legislature Directories</a:t>
            </a:r>
          </a:p>
        </p:txBody>
      </p:sp>
      <p:sp>
        <p:nvSpPr>
          <p:cNvPr id="4" name="Slide Number Placeholder 3"/>
          <p:cNvSpPr>
            <a:spLocks noGrp="1"/>
          </p:cNvSpPr>
          <p:nvPr>
            <p:ph type="sldNum" sz="quarter" idx="10"/>
          </p:nvPr>
        </p:nvSpPr>
        <p:spPr/>
        <p:txBody>
          <a:bodyPr/>
          <a:lstStyle/>
          <a:p>
            <a:fld id="{29C5E050-82F5-4F36-AD0F-51D68978354E}" type="slidenum">
              <a:rPr lang="en-US" smtClean="0"/>
              <a:t>21</a:t>
            </a:fld>
            <a:endParaRPr lang="en-US"/>
          </a:p>
        </p:txBody>
      </p:sp>
    </p:spTree>
    <p:extLst>
      <p:ext uri="{BB962C8B-B14F-4D97-AF65-F5344CB8AC3E}">
        <p14:creationId xmlns:p14="http://schemas.microsoft.com/office/powerpoint/2010/main" val="2265649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Rule changes requested by WACO – we got them ‘to the table’;</a:t>
            </a:r>
            <a:r>
              <a:rPr lang="en-US" baseline="0" dirty="0" smtClean="0"/>
              <a:t>  this interaction produced better results and avoided unintended consequences and helped guide us to recommendations to improve public input channels; seek more engagement through legislation</a:t>
            </a:r>
            <a:endParaRPr lang="en-US" dirty="0"/>
          </a:p>
        </p:txBody>
      </p:sp>
      <p:sp>
        <p:nvSpPr>
          <p:cNvPr id="4" name="Slide Number Placeholder 3"/>
          <p:cNvSpPr>
            <a:spLocks noGrp="1"/>
          </p:cNvSpPr>
          <p:nvPr>
            <p:ph type="sldNum" sz="quarter" idx="10"/>
          </p:nvPr>
        </p:nvSpPr>
        <p:spPr/>
        <p:txBody>
          <a:bodyPr/>
          <a:lstStyle/>
          <a:p>
            <a:fld id="{29C5E050-82F5-4F36-AD0F-51D68978354E}" type="slidenum">
              <a:rPr lang="en-US" smtClean="0"/>
              <a:t>22</a:t>
            </a:fld>
            <a:endParaRPr lang="en-US"/>
          </a:p>
        </p:txBody>
      </p:sp>
    </p:spTree>
    <p:extLst>
      <p:ext uri="{BB962C8B-B14F-4D97-AF65-F5344CB8AC3E}">
        <p14:creationId xmlns:p14="http://schemas.microsoft.com/office/powerpoint/2010/main" val="20727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r>
              <a:rPr lang="en-US" dirty="0" smtClean="0"/>
              <a:t>Focus on “do the right thing” however the business </a:t>
            </a:r>
            <a:r>
              <a:rPr lang="en-US" baseline="0" dirty="0" smtClean="0"/>
              <a:t>can get there. </a:t>
            </a:r>
            <a:r>
              <a:rPr lang="en-US" altLang="en-US" dirty="0" smtClean="0"/>
              <a:t>Our main goal is to assist small businesses find the environmental resources that they need. </a:t>
            </a:r>
            <a:r>
              <a:rPr lang="en-US" baseline="0" dirty="0" smtClean="0"/>
              <a:t>If we can help them reduce emissions before being regulated and stay small enough to not be affected by regulations, that would be ideal.  If they need to be regulated, we help get them started, file the right paperwork, and then they work with the appropriate program contacts to stay in compliance. </a:t>
            </a:r>
          </a:p>
          <a:p>
            <a:endParaRPr lang="en-US" dirty="0" smtClean="0"/>
          </a:p>
          <a:p>
            <a:pPr>
              <a:spcBef>
                <a:spcPct val="0"/>
              </a:spcBef>
            </a:pPr>
            <a:r>
              <a:rPr lang="en-US" altLang="en-US" dirty="0" smtClean="0"/>
              <a:t>So many small business are still not aware of permitting/compliance needs for</a:t>
            </a:r>
            <a:r>
              <a:rPr lang="en-US" altLang="en-US" baseline="0" dirty="0" smtClean="0"/>
              <a:t> DNR programs.  We can help small businesses sort out where to start. Once they have the right paperwork filed, then the small businesses are handled by the programs as needed and appropriate to their regulatory category in each. </a:t>
            </a:r>
            <a:endParaRPr lang="en-US" altLang="en-US" dirty="0" smtClean="0"/>
          </a:p>
          <a:p>
            <a:endParaRPr lang="en-US" dirty="0" smtClean="0"/>
          </a:p>
          <a:p>
            <a:endParaRPr lang="en-US" dirty="0" smtClean="0"/>
          </a:p>
          <a:p>
            <a:r>
              <a:rPr lang="en-US" dirty="0" smtClean="0"/>
              <a:t>Small</a:t>
            </a:r>
            <a:r>
              <a:rPr lang="en-US" baseline="0" dirty="0" smtClean="0"/>
              <a:t> businesses assisted by SBEAP are defined as </a:t>
            </a:r>
            <a:r>
              <a:rPr lang="en-US" altLang="en-US" dirty="0" smtClean="0">
                <a:solidFill>
                  <a:schemeClr val="tx1"/>
                </a:solidFill>
              </a:rPr>
              <a:t>100 employees or less, independently owned, not a major source of air pollution (emits &lt; 50 TPY of any regulated pollutant and &lt; 75 TPY of all regulated </a:t>
            </a:r>
            <a:r>
              <a:rPr lang="en-US" altLang="en-US" smtClean="0">
                <a:solidFill>
                  <a:schemeClr val="tx1"/>
                </a:solidFill>
              </a:rPr>
              <a:t>pollutants),</a:t>
            </a:r>
            <a:r>
              <a:rPr lang="en-US" altLang="en-US" baseline="0" smtClean="0">
                <a:solidFill>
                  <a:schemeClr val="tx1"/>
                </a:solidFill>
              </a:rPr>
              <a:t> and n</a:t>
            </a:r>
            <a:r>
              <a:rPr lang="en-US" altLang="en-US" smtClean="0">
                <a:solidFill>
                  <a:schemeClr val="tx1"/>
                </a:solidFill>
              </a:rPr>
              <a:t>ot </a:t>
            </a:r>
            <a:r>
              <a:rPr lang="en-US" altLang="en-US" dirty="0" smtClean="0">
                <a:solidFill>
                  <a:schemeClr val="tx1"/>
                </a:solidFill>
              </a:rPr>
              <a:t>a large quantity hazardous waste generator (less than 1,000 kilograms or 2,205 </a:t>
            </a:r>
            <a:r>
              <a:rPr lang="en-US" altLang="en-US" smtClean="0">
                <a:solidFill>
                  <a:schemeClr val="tx1"/>
                </a:solidFill>
              </a:rPr>
              <a:t>pounds).</a:t>
            </a:r>
            <a:endParaRPr lang="en-US" alt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6A92DF86-76C1-456E-A5FB-D94E1C835F14}"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37899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D9E625-536B-44D8-A0CE-417360DB31F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608760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p:spPr>
      </p:sp>
      <p:sp>
        <p:nvSpPr>
          <p:cNvPr id="3" name="Notes Placeholder 2"/>
          <p:cNvSpPr>
            <a:spLocks noGrp="1"/>
          </p:cNvSpPr>
          <p:nvPr>
            <p:ph type="body" idx="1"/>
          </p:nvPr>
        </p:nvSpPr>
        <p:spPr/>
        <p:txBody>
          <a:bodyPr/>
          <a:lstStyle/>
          <a:p>
            <a:r>
              <a:rPr lang="en-US" dirty="0" smtClean="0"/>
              <a:t>We support Wisconsin agricultural businesses from the farm to the international</a:t>
            </a:r>
            <a:r>
              <a:rPr lang="en-US" baseline="0" dirty="0" smtClean="0"/>
              <a:t> marketplace by ensuring sound financial business planning, along with an understanding of the regulatory requirements.</a:t>
            </a:r>
            <a:endParaRPr lang="en-US" dirty="0"/>
          </a:p>
        </p:txBody>
      </p:sp>
      <p:sp>
        <p:nvSpPr>
          <p:cNvPr id="4" name="Slide Number Placeholder 3"/>
          <p:cNvSpPr>
            <a:spLocks noGrp="1"/>
          </p:cNvSpPr>
          <p:nvPr>
            <p:ph type="sldNum" sz="quarter" idx="10"/>
          </p:nvPr>
        </p:nvSpPr>
        <p:spPr/>
        <p:txBody>
          <a:bodyPr/>
          <a:lstStyle/>
          <a:p>
            <a:pPr>
              <a:defRPr/>
            </a:pPr>
            <a:fld id="{278E6F57-2AD4-4309-B38F-ED9666A84104}"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200456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Who we are – what we do: Governor relocated the office</a:t>
            </a:r>
            <a:r>
              <a:rPr lang="en-US" baseline="0" dirty="0" smtClean="0"/>
              <a:t> into DOA;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9C5E050-82F5-4F36-AD0F-51D68978354E}" type="slidenum">
              <a:rPr lang="en-US" smtClean="0"/>
              <a:t>2</a:t>
            </a:fld>
            <a:endParaRPr lang="en-US"/>
          </a:p>
        </p:txBody>
      </p:sp>
    </p:spTree>
    <p:extLst>
      <p:ext uri="{BB962C8B-B14F-4D97-AF65-F5344CB8AC3E}">
        <p14:creationId xmlns:p14="http://schemas.microsoft.com/office/powerpoint/2010/main" val="3252636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p:spPr>
      </p:sp>
      <p:sp>
        <p:nvSpPr>
          <p:cNvPr id="3" name="Notes Placeholder 2"/>
          <p:cNvSpPr>
            <a:spLocks noGrp="1"/>
          </p:cNvSpPr>
          <p:nvPr>
            <p:ph type="body" idx="1"/>
          </p:nvPr>
        </p:nvSpPr>
        <p:spPr/>
        <p:txBody>
          <a:bodyPr/>
          <a:lstStyle/>
          <a:p>
            <a:r>
              <a:rPr lang="en-US" dirty="0" smtClean="0"/>
              <a:t>We support Wisconsin agricultural businesses from the farm to the international</a:t>
            </a:r>
            <a:r>
              <a:rPr lang="en-US" baseline="0" dirty="0" smtClean="0"/>
              <a:t> marketplace by ensuring sound financial business planning, along with an understanding of the regulatory requirements.</a:t>
            </a:r>
            <a:endParaRPr lang="en-US" dirty="0"/>
          </a:p>
        </p:txBody>
      </p:sp>
      <p:sp>
        <p:nvSpPr>
          <p:cNvPr id="4" name="Slide Number Placeholder 3"/>
          <p:cNvSpPr>
            <a:spLocks noGrp="1"/>
          </p:cNvSpPr>
          <p:nvPr>
            <p:ph type="sldNum" sz="quarter" idx="10"/>
          </p:nvPr>
        </p:nvSpPr>
        <p:spPr/>
        <p:txBody>
          <a:bodyPr/>
          <a:lstStyle/>
          <a:p>
            <a:pPr>
              <a:defRPr/>
            </a:pPr>
            <a:fld id="{278E6F57-2AD4-4309-B38F-ED9666A84104}"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4150974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2192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701041" y="4343400"/>
            <a:ext cx="5608319" cy="4114800"/>
          </a:xfrm>
          <a:prstGeom prst="rect">
            <a:avLst/>
          </a:prstGeom>
        </p:spPr>
        <p:txBody>
          <a:bodyPr lIns="91425" tIns="91425" rIns="91425" bIns="91425" anchor="t" anchorCtr="0">
            <a:noAutofit/>
          </a:bodyPr>
          <a:lstStyle/>
          <a:p>
            <a:pPr rtl="0">
              <a:spcBef>
                <a:spcPts val="0"/>
              </a:spcBef>
              <a:buNone/>
            </a:pPr>
            <a:r>
              <a:rPr lang="en-US" dirty="0"/>
              <a:t>Robin - RESEARCH Supports!</a:t>
            </a:r>
          </a:p>
          <a:p>
            <a:pPr lvl="0" rtl="0">
              <a:spcBef>
                <a:spcPts val="0"/>
              </a:spcBef>
              <a:buClr>
                <a:schemeClr val="dk1"/>
              </a:buClr>
              <a:buSzPct val="100000"/>
              <a:buFont typeface="Arial"/>
              <a:buNone/>
            </a:pPr>
            <a:r>
              <a:rPr lang="en-US" dirty="0">
                <a:solidFill>
                  <a:schemeClr val="dk1"/>
                </a:solidFill>
              </a:rPr>
              <a:t>Presented at 2012 </a:t>
            </a:r>
            <a:r>
              <a:rPr lang="en-US" dirty="0" err="1">
                <a:solidFill>
                  <a:schemeClr val="dk1"/>
                </a:solidFill>
              </a:rPr>
              <a:t>Govs</a:t>
            </a:r>
            <a:r>
              <a:rPr lang="en-US" dirty="0">
                <a:solidFill>
                  <a:schemeClr val="dk1"/>
                </a:solidFill>
              </a:rPr>
              <a:t> Council on College &amp; Workforce Readiness</a:t>
            </a:r>
          </a:p>
          <a:p>
            <a:pPr lvl="0" rtl="0">
              <a:spcBef>
                <a:spcPts val="0"/>
              </a:spcBef>
              <a:buClr>
                <a:schemeClr val="dk1"/>
              </a:buClr>
              <a:buSzPct val="100000"/>
              <a:buFont typeface="Arial"/>
              <a:buNone/>
            </a:pPr>
            <a:r>
              <a:rPr lang="en-US" b="1" dirty="0">
                <a:solidFill>
                  <a:schemeClr val="dk1"/>
                </a:solidFill>
              </a:rPr>
              <a:t>NATL Research</a:t>
            </a:r>
            <a:r>
              <a:rPr lang="en-US" dirty="0">
                <a:solidFill>
                  <a:schemeClr val="dk1"/>
                </a:solidFill>
              </a:rPr>
              <a:t> from Joan Wills, Senior Policy Fellow at the Institute for Educational Leadership</a:t>
            </a:r>
          </a:p>
          <a:p>
            <a:pPr lvl="0" rtl="0">
              <a:spcBef>
                <a:spcPts val="0"/>
              </a:spcBef>
              <a:buClr>
                <a:schemeClr val="dk1"/>
              </a:buClr>
              <a:buSzPct val="100000"/>
              <a:buFont typeface="Arial"/>
              <a:buNone/>
            </a:pPr>
            <a:r>
              <a:rPr lang="en-US" dirty="0">
                <a:solidFill>
                  <a:schemeClr val="dk1"/>
                </a:solidFill>
              </a:rPr>
              <a:t>Findings drawn from 5 year study.</a:t>
            </a:r>
          </a:p>
          <a:p>
            <a:pPr lvl="0" rtl="0">
              <a:spcBef>
                <a:spcPts val="0"/>
              </a:spcBef>
              <a:buNone/>
            </a:pPr>
            <a:endParaRPr dirty="0">
              <a:solidFill>
                <a:schemeClr val="dk1"/>
              </a:solidFill>
            </a:endParaRPr>
          </a:p>
          <a:p>
            <a:pPr lvl="0" rtl="0">
              <a:spcBef>
                <a:spcPts val="0"/>
              </a:spcBef>
              <a:buClr>
                <a:schemeClr val="dk1"/>
              </a:buClr>
              <a:buSzPct val="100000"/>
              <a:buFont typeface="Arial"/>
              <a:buNone/>
            </a:pPr>
            <a:r>
              <a:rPr lang="en-US" u="sng" dirty="0">
                <a:solidFill>
                  <a:schemeClr val="dk1"/>
                </a:solidFill>
              </a:rPr>
              <a:t>Key Points:</a:t>
            </a:r>
          </a:p>
          <a:p>
            <a:pPr marL="457200" lvl="0" indent="-228600" rtl="0">
              <a:spcBef>
                <a:spcPts val="0"/>
              </a:spcBef>
              <a:buClr>
                <a:schemeClr val="dk1"/>
              </a:buClr>
            </a:pPr>
            <a:r>
              <a:rPr lang="en-US" dirty="0">
                <a:solidFill>
                  <a:schemeClr val="dk1"/>
                </a:solidFill>
              </a:rPr>
              <a:t>States are leading the way in promoting ACPs. Six years ago, 22 states required them through law or regulation. In 2012, 35 states have mandated or are piloting them. </a:t>
            </a:r>
          </a:p>
          <a:p>
            <a:pPr marL="457200" lvl="0" indent="-228600" rtl="0">
              <a:spcBef>
                <a:spcPts val="0"/>
              </a:spcBef>
              <a:buClr>
                <a:schemeClr val="dk1"/>
              </a:buClr>
            </a:pPr>
            <a:r>
              <a:rPr lang="en-US" dirty="0">
                <a:solidFill>
                  <a:schemeClr val="dk1"/>
                </a:solidFill>
              </a:rPr>
              <a:t>Among the reasons for this increase are evidence that ACPs help reduce the number of dropouts while engaging students at risk, providing better links to rigorous and relevant curriculum for all students, and establishing better connections amongst parents, students, and schools. </a:t>
            </a:r>
          </a:p>
          <a:p>
            <a:pPr marL="457200" lvl="0" indent="-228600" rtl="0">
              <a:spcBef>
                <a:spcPts val="0"/>
              </a:spcBef>
              <a:buClr>
                <a:schemeClr val="dk1"/>
              </a:buClr>
            </a:pPr>
            <a:r>
              <a:rPr lang="en-US" dirty="0">
                <a:solidFill>
                  <a:schemeClr val="dk1"/>
                </a:solidFill>
              </a:rPr>
              <a:t>There is also evidence that suggests exposure to career opportunities has value as young as 4th grade, while substantive research indicates that formal planning should start for all students in the middle school years. </a:t>
            </a:r>
          </a:p>
          <a:p>
            <a:pPr marL="457200" lvl="0" indent="-228600" rtl="0">
              <a:spcBef>
                <a:spcPts val="0"/>
              </a:spcBef>
              <a:buClr>
                <a:schemeClr val="dk1"/>
              </a:buClr>
            </a:pPr>
            <a:r>
              <a:rPr lang="en-US" dirty="0">
                <a:solidFill>
                  <a:schemeClr val="dk1"/>
                </a:solidFill>
              </a:rPr>
              <a:t>Though the “ideal” frequency that students should review their plans has not been determined, once a year is not sufficient. States should not promote the concept of an ACP if it simply becomes a rigid checklist that must be completed once a year. If approached as merely another task, it has no relevance for the students and parents. It is </a:t>
            </a:r>
            <a:r>
              <a:rPr lang="en-US" b="1" i="1" dirty="0">
                <a:solidFill>
                  <a:schemeClr val="dk1"/>
                </a:solidFill>
              </a:rPr>
              <a:t>critical to recognize ACP development as a process</a:t>
            </a:r>
            <a:r>
              <a:rPr lang="en-US" dirty="0">
                <a:solidFill>
                  <a:schemeClr val="dk1"/>
                </a:solidFill>
              </a:rPr>
              <a:t>.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SzPct val="100000"/>
              <a:buFont typeface="Arial"/>
              <a:buNone/>
            </a:pPr>
            <a:r>
              <a:rPr lang="en-US" u="sng" dirty="0">
                <a:solidFill>
                  <a:schemeClr val="dk1"/>
                </a:solidFill>
              </a:rPr>
              <a:t>Promising practices</a:t>
            </a:r>
            <a:r>
              <a:rPr lang="en-US" dirty="0">
                <a:solidFill>
                  <a:schemeClr val="dk1"/>
                </a:solidFill>
              </a:rPr>
              <a:t> emerging from research that are part of this process include:</a:t>
            </a:r>
          </a:p>
          <a:p>
            <a:pPr marL="457200" lvl="0" indent="-228600" rtl="0">
              <a:spcBef>
                <a:spcPts val="0"/>
              </a:spcBef>
              <a:buClr>
                <a:schemeClr val="dk1"/>
              </a:buClr>
            </a:pPr>
            <a:r>
              <a:rPr lang="en-US" dirty="0">
                <a:solidFill>
                  <a:schemeClr val="dk1"/>
                </a:solidFill>
              </a:rPr>
              <a:t>Dedicating time to conduct ACP work as often as two-three times a week, often during an advisory period. “Youth do better when they have the opportunity to develop confidence to develop their own goals in order to become self-reliant and capable of managing their own life choices.”</a:t>
            </a:r>
          </a:p>
          <a:p>
            <a:pPr marL="457200" lvl="0" indent="-228600" rtl="0">
              <a:spcBef>
                <a:spcPts val="0"/>
              </a:spcBef>
              <a:buClr>
                <a:schemeClr val="dk1"/>
              </a:buClr>
            </a:pPr>
            <a:r>
              <a:rPr lang="en-US" dirty="0">
                <a:solidFill>
                  <a:schemeClr val="dk1"/>
                </a:solidFill>
              </a:rPr>
              <a:t>Providing students the opportunity to connect with a mentor/advisor throughout their high school years to support their ACP goals. Evidence supports the need to create ongoing connections with the same adult in a small setting.</a:t>
            </a:r>
          </a:p>
          <a:p>
            <a:pPr marL="457200" lvl="0" indent="-228600" rtl="0">
              <a:spcBef>
                <a:spcPts val="0"/>
              </a:spcBef>
              <a:buClr>
                <a:schemeClr val="dk1"/>
              </a:buClr>
            </a:pPr>
            <a:r>
              <a:rPr lang="en-US" dirty="0">
                <a:solidFill>
                  <a:schemeClr val="dk1"/>
                </a:solidFill>
              </a:rPr>
              <a:t>Alignment to state-established career clusters helps students, staff, and schools to provide focus.</a:t>
            </a:r>
          </a:p>
          <a:p>
            <a:pPr marL="457200" lvl="0" indent="-228600" rtl="0">
              <a:spcBef>
                <a:spcPts val="0"/>
              </a:spcBef>
              <a:buClr>
                <a:schemeClr val="dk1"/>
              </a:buClr>
            </a:pPr>
            <a:r>
              <a:rPr lang="en-US" dirty="0">
                <a:solidFill>
                  <a:schemeClr val="dk1"/>
                </a:solidFill>
              </a:rPr>
              <a:t>Developing opportunities for student-led parent/teacher conferences is an effective tool for a successful ACP. </a:t>
            </a:r>
          </a:p>
          <a:p>
            <a:pPr marL="457200" lvl="0" indent="-228600" rtl="0">
              <a:spcBef>
                <a:spcPts val="0"/>
              </a:spcBef>
              <a:buClr>
                <a:schemeClr val="dk1"/>
              </a:buClr>
            </a:pPr>
            <a:r>
              <a:rPr lang="en-US" dirty="0">
                <a:solidFill>
                  <a:schemeClr val="dk1"/>
                </a:solidFill>
              </a:rPr>
              <a:t>All school staff, businesses, postsecondary institutions, community organizations, and parents need to be involved in the delivery of the plan, and states and school districts need to think about the roles, functions, and how to engage each of these groups effectively. </a:t>
            </a:r>
          </a:p>
          <a:p>
            <a:pPr marL="457200" lvl="0" indent="-228600" rtl="0">
              <a:spcBef>
                <a:spcPts val="0"/>
              </a:spcBef>
              <a:buClr>
                <a:schemeClr val="dk1"/>
              </a:buClr>
            </a:pPr>
            <a:r>
              <a:rPr lang="en-US" dirty="0">
                <a:solidFill>
                  <a:schemeClr val="dk1"/>
                </a:solidFill>
              </a:rPr>
              <a:t>While all school staff need to be engaged and supportive, a key leadership group should be established in each school and district to develop the plans and monitor progress. Though school counselors will often be part of this group and may be tasked to lead the group, the administration should provide sufficient evidence of support and involvement to ensure effective implementation.</a:t>
            </a:r>
          </a:p>
          <a:p>
            <a:pPr lvl="0" rtl="0">
              <a:spcBef>
                <a:spcPts val="0"/>
              </a:spcBef>
              <a:buClr>
                <a:schemeClr val="dk1"/>
              </a:buClr>
              <a:buFont typeface="Arial"/>
              <a:buNone/>
            </a:pPr>
            <a:endParaRPr dirty="0">
              <a:solidFill>
                <a:schemeClr val="dk1"/>
              </a:solidFill>
            </a:endParaRPr>
          </a:p>
          <a:p>
            <a:pPr lvl="0" rtl="0">
              <a:spcBef>
                <a:spcPts val="0"/>
              </a:spcBef>
              <a:buClr>
                <a:schemeClr val="dk1"/>
              </a:buClr>
              <a:buSzPct val="100000"/>
              <a:buFont typeface="Arial"/>
              <a:buNone/>
            </a:pPr>
            <a:r>
              <a:rPr lang="en-US" dirty="0">
                <a:solidFill>
                  <a:schemeClr val="dk1"/>
                </a:solidFill>
              </a:rPr>
              <a:t>There are a </a:t>
            </a:r>
            <a:r>
              <a:rPr lang="en-US" u="sng" dirty="0">
                <a:solidFill>
                  <a:schemeClr val="dk1"/>
                </a:solidFill>
              </a:rPr>
              <a:t>range of options for state action and implementation</a:t>
            </a:r>
            <a:r>
              <a:rPr lang="en-US" dirty="0">
                <a:solidFill>
                  <a:schemeClr val="dk1"/>
                </a:solidFill>
              </a:rPr>
              <a:t> of ACPs. </a:t>
            </a:r>
          </a:p>
          <a:p>
            <a:pPr marL="457200" lvl="0" indent="-228600" rtl="0">
              <a:spcBef>
                <a:spcPts val="0"/>
              </a:spcBef>
              <a:buClr>
                <a:schemeClr val="dk1"/>
              </a:buClr>
            </a:pPr>
            <a:r>
              <a:rPr lang="en-US" dirty="0">
                <a:solidFill>
                  <a:schemeClr val="dk1"/>
                </a:solidFill>
              </a:rPr>
              <a:t>States must determine the scope of ACP implementation (i.e. all students will do them or some subset of the population), and when they should start (i.e. middle school, high school). </a:t>
            </a:r>
          </a:p>
          <a:p>
            <a:pPr marL="457200" lvl="0" indent="-228600" rtl="0">
              <a:spcBef>
                <a:spcPts val="0"/>
              </a:spcBef>
              <a:buClr>
                <a:schemeClr val="dk1"/>
              </a:buClr>
            </a:pPr>
            <a:r>
              <a:rPr lang="en-US" dirty="0">
                <a:solidFill>
                  <a:schemeClr val="dk1"/>
                </a:solidFill>
              </a:rPr>
              <a:t>Most states have conducted a pilot phase of at least a year in selected districts, with professional development first provided to pilot schools and then to all districts and schools. </a:t>
            </a:r>
          </a:p>
          <a:p>
            <a:pPr marL="457200" lvl="0" indent="-228600" rtl="0">
              <a:spcBef>
                <a:spcPts val="0"/>
              </a:spcBef>
              <a:buClr>
                <a:schemeClr val="dk1"/>
              </a:buClr>
            </a:pPr>
            <a:r>
              <a:rPr lang="en-US" dirty="0">
                <a:solidFill>
                  <a:schemeClr val="dk1"/>
                </a:solidFill>
              </a:rPr>
              <a:t>State agencies collaborate to build user-friendly systems that include career information, interest assessment tools, etc. Local, non-mandatory options do exist, but research is not complete on how well these voluntary/incentive-based options work and what the best incentives are to promote them. </a:t>
            </a:r>
          </a:p>
          <a:p>
            <a:pPr marL="457200" lvl="0" indent="-228600" rtl="0">
              <a:spcBef>
                <a:spcPts val="0"/>
              </a:spcBef>
              <a:buClr>
                <a:schemeClr val="dk1"/>
              </a:buClr>
            </a:pPr>
            <a:r>
              <a:rPr lang="en-US" dirty="0">
                <a:solidFill>
                  <a:schemeClr val="dk1"/>
                </a:solidFill>
              </a:rPr>
              <a:t>District and school-level officials in the states she studied were very supportive of the academic and career plans, and were not concerned about a mandate, which Joan found surprising. However, she emphasized that any statewide implementation should be phased in over time, and not done overnight, to be successful. </a:t>
            </a:r>
          </a:p>
          <a:p>
            <a:pPr marL="457200" lvl="0" indent="-228600" rtl="0">
              <a:spcBef>
                <a:spcPts val="0"/>
              </a:spcBef>
              <a:buClr>
                <a:schemeClr val="dk1"/>
              </a:buClr>
            </a:pPr>
            <a:r>
              <a:rPr lang="en-US" dirty="0">
                <a:solidFill>
                  <a:schemeClr val="dk1"/>
                </a:solidFill>
              </a:rPr>
              <a:t>The concept of a pilot phase was emphasized so that schools and districts could determine what worked best without being constrained by a state policy that was too rigid. States and districts have done this without a lot of new money, but the areas where </a:t>
            </a:r>
            <a:r>
              <a:rPr lang="en-US" b="1" dirty="0">
                <a:solidFill>
                  <a:schemeClr val="dk1"/>
                </a:solidFill>
              </a:rPr>
              <a:t>money was spent were professional development and high quality electronic ACP software that is linked to labor market data and student information systems.</a:t>
            </a:r>
          </a:p>
          <a:p>
            <a:pPr>
              <a:spcBef>
                <a:spcPts val="0"/>
              </a:spcBef>
              <a:buNone/>
            </a:pPr>
            <a:endParaRPr dirty="0"/>
          </a:p>
        </p:txBody>
      </p:sp>
    </p:spTree>
    <p:extLst>
      <p:ext uri="{BB962C8B-B14F-4D97-AF65-F5344CB8AC3E}">
        <p14:creationId xmlns:p14="http://schemas.microsoft.com/office/powerpoint/2010/main" val="135651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Success</a:t>
            </a:r>
            <a:r>
              <a:rPr lang="en-US" baseline="0" dirty="0" smtClean="0"/>
              <a:t> to date</a:t>
            </a:r>
            <a:endParaRPr lang="en-US" dirty="0"/>
          </a:p>
        </p:txBody>
      </p:sp>
      <p:sp>
        <p:nvSpPr>
          <p:cNvPr id="4" name="Slide Number Placeholder 3"/>
          <p:cNvSpPr>
            <a:spLocks noGrp="1"/>
          </p:cNvSpPr>
          <p:nvPr>
            <p:ph type="sldNum" sz="quarter" idx="10"/>
          </p:nvPr>
        </p:nvSpPr>
        <p:spPr/>
        <p:txBody>
          <a:bodyPr/>
          <a:lstStyle/>
          <a:p>
            <a:fld id="{29C5E050-82F5-4F36-AD0F-51D68978354E}" type="slidenum">
              <a:rPr lang="en-US" smtClean="0"/>
              <a:t>3</a:t>
            </a:fld>
            <a:endParaRPr lang="en-US"/>
          </a:p>
        </p:txBody>
      </p:sp>
    </p:spTree>
    <p:extLst>
      <p:ext uri="{BB962C8B-B14F-4D97-AF65-F5344CB8AC3E}">
        <p14:creationId xmlns:p14="http://schemas.microsoft.com/office/powerpoint/2010/main" val="357234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Governor reformed board membership;</a:t>
            </a:r>
            <a:r>
              <a:rPr lang="en-US" baseline="0" dirty="0" smtClean="0"/>
              <a:t> we are the 24/7 support for t</a:t>
            </a:r>
            <a:r>
              <a:rPr lang="en-US" dirty="0" smtClean="0"/>
              <a:t>he SBRRB and share their story: </a:t>
            </a:r>
            <a:r>
              <a:rPr lang="en-US" sz="1200" dirty="0" smtClean="0">
                <a:solidFill>
                  <a:schemeClr val="tx1"/>
                </a:solidFill>
                <a:latin typeface="Comic Sans MS" panose="030F0702030302020204" pitchFamily="66" charset="0"/>
              </a:rPr>
              <a:t>EO #61  (requiring agencies to support small business through action and rule; we </a:t>
            </a:r>
            <a:r>
              <a:rPr lang="en-US" dirty="0" smtClean="0"/>
              <a:t>bring</a:t>
            </a:r>
            <a:r>
              <a:rPr lang="en-US" baseline="0" dirty="0" smtClean="0"/>
              <a:t> citizens and agencies to the table;</a:t>
            </a:r>
            <a:endParaRPr lang="en-US" dirty="0"/>
          </a:p>
        </p:txBody>
      </p:sp>
      <p:sp>
        <p:nvSpPr>
          <p:cNvPr id="4" name="Slide Number Placeholder 3"/>
          <p:cNvSpPr>
            <a:spLocks noGrp="1"/>
          </p:cNvSpPr>
          <p:nvPr>
            <p:ph type="sldNum" sz="quarter" idx="10"/>
          </p:nvPr>
        </p:nvSpPr>
        <p:spPr/>
        <p:txBody>
          <a:bodyPr/>
          <a:lstStyle/>
          <a:p>
            <a:fld id="{29C5E050-82F5-4F36-AD0F-51D68978354E}" type="slidenum">
              <a:rPr lang="en-US" smtClean="0"/>
              <a:t>5</a:t>
            </a:fld>
            <a:endParaRPr lang="en-US"/>
          </a:p>
        </p:txBody>
      </p:sp>
    </p:spTree>
    <p:extLst>
      <p:ext uri="{BB962C8B-B14F-4D97-AF65-F5344CB8AC3E}">
        <p14:creationId xmlns:p14="http://schemas.microsoft.com/office/powerpoint/2010/main" val="262447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Agencies may have the hammer but they don’t need to use it</a:t>
            </a:r>
            <a:r>
              <a:rPr lang="en-US" baseline="0" dirty="0" smtClean="0"/>
              <a:t> in all circumstances</a:t>
            </a:r>
            <a:endParaRPr lang="en-US" dirty="0"/>
          </a:p>
        </p:txBody>
      </p:sp>
      <p:sp>
        <p:nvSpPr>
          <p:cNvPr id="4" name="Slide Number Placeholder 3"/>
          <p:cNvSpPr>
            <a:spLocks noGrp="1"/>
          </p:cNvSpPr>
          <p:nvPr>
            <p:ph type="sldNum" sz="quarter" idx="10"/>
          </p:nvPr>
        </p:nvSpPr>
        <p:spPr/>
        <p:txBody>
          <a:bodyPr/>
          <a:lstStyle/>
          <a:p>
            <a:fld id="{29C5E050-82F5-4F36-AD0F-51D68978354E}" type="slidenum">
              <a:rPr lang="en-US" smtClean="0"/>
              <a:t>6</a:t>
            </a:fld>
            <a:endParaRPr lang="en-US"/>
          </a:p>
        </p:txBody>
      </p:sp>
    </p:spTree>
    <p:extLst>
      <p:ext uri="{BB962C8B-B14F-4D97-AF65-F5344CB8AC3E}">
        <p14:creationId xmlns:p14="http://schemas.microsoft.com/office/powerpoint/2010/main" val="38341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What you need to know about the process so you can be effective….  </a:t>
            </a:r>
          </a:p>
          <a:p>
            <a:endParaRPr lang="en-US" dirty="0" smtClean="0"/>
          </a:p>
          <a:p>
            <a:endParaRPr lang="en-US" dirty="0" smtClean="0"/>
          </a:p>
          <a:p>
            <a:endParaRPr lang="en-US" dirty="0" smtClean="0"/>
          </a:p>
          <a:p>
            <a:endParaRPr lang="en-US" dirty="0" smtClean="0"/>
          </a:p>
          <a:p>
            <a:r>
              <a:rPr lang="en-US" dirty="0" smtClean="0"/>
              <a:t>When receiving a rule interpretation – ask to see the code.  Know where the cause and effect are coming from.</a:t>
            </a:r>
          </a:p>
          <a:p>
            <a:endParaRPr lang="en-US" dirty="0"/>
          </a:p>
        </p:txBody>
      </p:sp>
      <p:sp>
        <p:nvSpPr>
          <p:cNvPr id="4" name="Slide Number Placeholder 3"/>
          <p:cNvSpPr>
            <a:spLocks noGrp="1"/>
          </p:cNvSpPr>
          <p:nvPr>
            <p:ph type="sldNum" sz="quarter" idx="10"/>
          </p:nvPr>
        </p:nvSpPr>
        <p:spPr/>
        <p:txBody>
          <a:bodyPr/>
          <a:lstStyle/>
          <a:p>
            <a:fld id="{29C5E050-82F5-4F36-AD0F-51D68978354E}" type="slidenum">
              <a:rPr lang="en-US" smtClean="0"/>
              <a:t>7</a:t>
            </a:fld>
            <a:endParaRPr lang="en-US"/>
          </a:p>
        </p:txBody>
      </p:sp>
    </p:spTree>
    <p:extLst>
      <p:ext uri="{BB962C8B-B14F-4D97-AF65-F5344CB8AC3E}">
        <p14:creationId xmlns:p14="http://schemas.microsoft.com/office/powerpoint/2010/main" val="1636783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dirty="0" smtClean="0">
                <a:latin typeface="Comic Sans MS" panose="030F0702030302020204" pitchFamily="66" charset="0"/>
              </a:rPr>
              <a:t>Example of the Campground</a:t>
            </a:r>
            <a:r>
              <a:rPr lang="en-US" sz="1200" baseline="0" dirty="0" smtClean="0">
                <a:latin typeface="Comic Sans MS" panose="030F0702030302020204" pitchFamily="66" charset="0"/>
              </a:rPr>
              <a:t> Code Writing – Engagement with Agency </a:t>
            </a:r>
            <a:r>
              <a:rPr lang="en-US" sz="1200" baseline="0" smtClean="0">
                <a:latin typeface="Comic Sans MS" panose="030F0702030302020204" pitchFamily="66" charset="0"/>
              </a:rPr>
              <a:t>and Legislators; </a:t>
            </a:r>
            <a:r>
              <a:rPr lang="en-US" sz="1200" smtClean="0">
                <a:latin typeface="Comic Sans MS" panose="030F0702030302020204" pitchFamily="66" charset="0"/>
              </a:rPr>
              <a:t>Take time to engage – better outcomes:   Affected parties will know</a:t>
            </a:r>
            <a:r>
              <a:rPr lang="en-US" sz="1200" baseline="0" smtClean="0">
                <a:latin typeface="Comic Sans MS" panose="030F0702030302020204" pitchFamily="66" charset="0"/>
              </a:rPr>
              <a:t> how code changes will be positive or negative. </a:t>
            </a:r>
            <a:endParaRPr lang="en-US" dirty="0" smtClean="0"/>
          </a:p>
          <a:p>
            <a:r>
              <a:rPr lang="en-US" dirty="0" smtClean="0"/>
              <a:t>Rule making / Public Hearings / Your Representatives</a:t>
            </a:r>
          </a:p>
          <a:p>
            <a:r>
              <a:rPr lang="en-US" dirty="0" smtClean="0"/>
              <a:t>Why?  Avoid unintended consequences</a:t>
            </a:r>
          </a:p>
          <a:p>
            <a:endParaRPr lang="en-US" dirty="0"/>
          </a:p>
        </p:txBody>
      </p:sp>
      <p:sp>
        <p:nvSpPr>
          <p:cNvPr id="4" name="Slide Number Placeholder 3"/>
          <p:cNvSpPr>
            <a:spLocks noGrp="1"/>
          </p:cNvSpPr>
          <p:nvPr>
            <p:ph type="sldNum" sz="quarter" idx="10"/>
          </p:nvPr>
        </p:nvSpPr>
        <p:spPr/>
        <p:txBody>
          <a:bodyPr/>
          <a:lstStyle/>
          <a:p>
            <a:fld id="{29C5E050-82F5-4F36-AD0F-51D68978354E}" type="slidenum">
              <a:rPr lang="en-US" smtClean="0"/>
              <a:t>8</a:t>
            </a:fld>
            <a:endParaRPr lang="en-US"/>
          </a:p>
        </p:txBody>
      </p:sp>
    </p:spTree>
    <p:extLst>
      <p:ext uri="{BB962C8B-B14F-4D97-AF65-F5344CB8AC3E}">
        <p14:creationId xmlns:p14="http://schemas.microsoft.com/office/powerpoint/2010/main" val="67968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Rule changes requested by WACO – we got them ‘to the table’;</a:t>
            </a:r>
            <a:r>
              <a:rPr lang="en-US" baseline="0" dirty="0" smtClean="0"/>
              <a:t>  this interaction produced better results and avoided unintended consequences and helped guide us to recommendations to improve public input channels; seek more engagement through legislation</a:t>
            </a:r>
            <a:endParaRPr lang="en-US" dirty="0"/>
          </a:p>
        </p:txBody>
      </p:sp>
      <p:sp>
        <p:nvSpPr>
          <p:cNvPr id="4" name="Slide Number Placeholder 3"/>
          <p:cNvSpPr>
            <a:spLocks noGrp="1"/>
          </p:cNvSpPr>
          <p:nvPr>
            <p:ph type="sldNum" sz="quarter" idx="10"/>
          </p:nvPr>
        </p:nvSpPr>
        <p:spPr/>
        <p:txBody>
          <a:bodyPr/>
          <a:lstStyle/>
          <a:p>
            <a:fld id="{29C5E050-82F5-4F36-AD0F-51D68978354E}" type="slidenum">
              <a:rPr lang="en-US" smtClean="0"/>
              <a:t>9</a:t>
            </a:fld>
            <a:endParaRPr lang="en-US"/>
          </a:p>
        </p:txBody>
      </p:sp>
    </p:spTree>
    <p:extLst>
      <p:ext uri="{BB962C8B-B14F-4D97-AF65-F5344CB8AC3E}">
        <p14:creationId xmlns:p14="http://schemas.microsoft.com/office/powerpoint/2010/main" val="20727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C5E050-82F5-4F36-AD0F-51D68978354E}" type="slidenum">
              <a:rPr lang="en-US" smtClean="0"/>
              <a:t>10</a:t>
            </a:fld>
            <a:endParaRPr lang="en-US"/>
          </a:p>
        </p:txBody>
      </p:sp>
    </p:spTree>
    <p:extLst>
      <p:ext uri="{BB962C8B-B14F-4D97-AF65-F5344CB8AC3E}">
        <p14:creationId xmlns:p14="http://schemas.microsoft.com/office/powerpoint/2010/main" val="368837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408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56786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p:cNvSpPr/>
          <p:nvPr/>
        </p:nvSpPr>
        <p:spPr>
          <a:xfrm rot="1186045">
            <a:off x="339619" y="1121326"/>
            <a:ext cx="7462838" cy="37126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7334340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p:nvPr/>
        </p:nvSpPr>
        <p:spPr>
          <a:xfrm>
            <a:off x="941388" y="82559"/>
            <a:ext cx="7212012" cy="624628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30022988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ectangle 2"/>
          <p:cNvSpPr/>
          <p:nvPr/>
        </p:nvSpPr>
        <p:spPr>
          <a:xfrm>
            <a:off x="1490665" y="141838"/>
            <a:ext cx="5645150" cy="58208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39008161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7238458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2350676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188" y="1518923"/>
            <a:ext cx="7516812"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627188" y="274637"/>
            <a:ext cx="7516812"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4"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5320956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628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316893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6642917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 y="1600199"/>
            <a:ext cx="8540496" cy="4525964"/>
          </a:xfrm>
        </p:spPr>
        <p:txBody>
          <a:bodyPr/>
          <a:lstStyle>
            <a:lvl1pPr marL="0" indent="0">
              <a:buFontTx/>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Title 1"/>
          <p:cNvSpPr>
            <a:spLocks noGrp="1"/>
          </p:cNvSpPr>
          <p:nvPr>
            <p:ph type="title"/>
          </p:nvPr>
        </p:nvSpPr>
        <p:spPr>
          <a:xfrm>
            <a:off x="304800" y="210755"/>
            <a:ext cx="8540496" cy="1143000"/>
          </a:xfr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1567101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2423"/>
            <a:ext cx="3008313" cy="1162051"/>
          </a:xfrm>
        </p:spPr>
        <p:txBody>
          <a:bodyPr tIns="0" rIns="0" bIns="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2416"/>
            <a:ext cx="5111750" cy="5854064"/>
          </a:xfrm>
        </p:spPr>
        <p:txBody>
          <a:bodyPr/>
          <a:lstStyle>
            <a:lvl1pPr>
              <a:defRPr sz="2800"/>
            </a:lvl1pPr>
            <a:lvl2pPr>
              <a:defRPr sz="2400"/>
            </a:lvl2pPr>
            <a:lvl3pPr>
              <a:defRPr sz="2000"/>
            </a:lvl3pPr>
            <a:lvl4pPr>
              <a:defRPr sz="1800" i="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19" y="1434471"/>
            <a:ext cx="3008313" cy="4692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06199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1512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Milk">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extLst>
              <a:ext uri="{28A0092B-C50C-407E-A947-70E740481C1C}">
                <a14:useLocalDpi xmlns:a14="http://schemas.microsoft.com/office/drawing/2010/main" val="0"/>
              </a:ext>
            </a:extLst>
          </a:blip>
          <a:srcRect l="6186" b="6630"/>
          <a:stretch/>
        </p:blipFill>
        <p:spPr bwMode="auto">
          <a:xfrm>
            <a:off x="-15114" y="6"/>
            <a:ext cx="1504062" cy="654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353" t="-5135" r="-16353" b="22079"/>
          <a:stretch/>
        </p:blipFill>
        <p:spPr>
          <a:xfrm>
            <a:off x="118872" y="365427"/>
            <a:ext cx="1280160" cy="1699507"/>
          </a:xfrm>
          <a:prstGeom prst="ellipse">
            <a:avLst/>
          </a:prstGeom>
          <a:solidFill>
            <a:srgbClr val="8EB4E3"/>
          </a:solidFill>
          <a:ln w="63500" cap="rnd">
            <a:noFill/>
          </a:ln>
          <a:effectLst>
            <a:outerShdw blurRad="381000" dist="292100" dir="5400000" sx="-80000" sy="-18000" rotWithShape="0">
              <a:srgbClr val="000000">
                <a:alpha val="22000"/>
              </a:srgbClr>
            </a:outerShdw>
          </a:effectLst>
        </p:spPr>
      </p:pic>
      <p:sp>
        <p:nvSpPr>
          <p:cNvPr id="6" name="Rectangle 5"/>
          <p:cNvSpPr/>
          <p:nvPr/>
        </p:nvSpPr>
        <p:spPr>
          <a:xfrm>
            <a:off x="-107950" y="6385984"/>
            <a:ext cx="925195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Content Placeholder 2"/>
          <p:cNvSpPr>
            <a:spLocks noGrp="1"/>
          </p:cNvSpPr>
          <p:nvPr>
            <p:ph idx="1"/>
          </p:nvPr>
        </p:nvSpPr>
        <p:spPr>
          <a:xfrm>
            <a:off x="1822260" y="1518923"/>
            <a:ext cx="7096188"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822260" y="274637"/>
            <a:ext cx="7096188"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7"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3274740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74699" y="527071"/>
            <a:ext cx="7986713" cy="5202767"/>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Title 1"/>
          <p:cNvSpPr>
            <a:spLocks noGrp="1"/>
          </p:cNvSpPr>
          <p:nvPr>
            <p:ph type="ctrTitle"/>
          </p:nvPr>
        </p:nvSpPr>
        <p:spPr>
          <a:xfrm>
            <a:off x="0" y="1222031"/>
            <a:ext cx="9144000" cy="1470025"/>
          </a:xfrm>
        </p:spPr>
        <p:txBody>
          <a:bodyPr>
            <a:normAutofit/>
          </a:bodyPr>
          <a:lstStyle>
            <a:lvl1pPr>
              <a:defRPr sz="5400">
                <a:solidFill>
                  <a:schemeClr val="tx1"/>
                </a:solidFill>
                <a:latin typeface="Cambria" panose="02040503050406030204" pitchFamily="18"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1361205" y="3007728"/>
            <a:ext cx="6400800" cy="84469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4868563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AD Bureau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375400"/>
          </a:xfrm>
          <a:prstGeom prst="rect">
            <a:avLst/>
          </a:prstGeom>
        </p:spPr>
      </p:pic>
    </p:spTree>
    <p:extLst>
      <p:ext uri="{BB962C8B-B14F-4D97-AF65-F5344CB8AC3E}">
        <p14:creationId xmlns:p14="http://schemas.microsoft.com/office/powerpoint/2010/main" val="1470493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p:nvSpPr>
        <p:spPr>
          <a:xfrm rot="1186045">
            <a:off x="312739" y="1098079"/>
            <a:ext cx="9437930" cy="4775200"/>
          </a:xfrm>
          <a:prstGeom prst="rect">
            <a:avLst/>
          </a:prstGeom>
          <a:blipFill dpi="0" rotWithShape="1">
            <a:blip r:embed="rId2">
              <a:alphaModFix amt="7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22351392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p:cNvSpPr/>
          <p:nvPr/>
        </p:nvSpPr>
        <p:spPr>
          <a:xfrm rot="1186045">
            <a:off x="339619" y="1121326"/>
            <a:ext cx="7462838" cy="37126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7334340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p:nvPr/>
        </p:nvSpPr>
        <p:spPr>
          <a:xfrm>
            <a:off x="941388" y="82559"/>
            <a:ext cx="7212012" cy="624628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30022988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ectangle 2"/>
          <p:cNvSpPr/>
          <p:nvPr/>
        </p:nvSpPr>
        <p:spPr>
          <a:xfrm>
            <a:off x="1490665" y="141838"/>
            <a:ext cx="5645150" cy="58208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39008161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7238458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2350676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188" y="1518923"/>
            <a:ext cx="7516812"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627188" y="274637"/>
            <a:ext cx="7516812"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4"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532095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14601199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628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316893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6642917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 y="1600199"/>
            <a:ext cx="8540496" cy="4525964"/>
          </a:xfrm>
        </p:spPr>
        <p:txBody>
          <a:bodyPr/>
          <a:lstStyle>
            <a:lvl1pPr marL="0" indent="0">
              <a:buFontTx/>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Title 1"/>
          <p:cNvSpPr>
            <a:spLocks noGrp="1"/>
          </p:cNvSpPr>
          <p:nvPr>
            <p:ph type="title"/>
          </p:nvPr>
        </p:nvSpPr>
        <p:spPr>
          <a:xfrm>
            <a:off x="304800" y="210755"/>
            <a:ext cx="8540496" cy="1143000"/>
          </a:xfr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1567101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2423"/>
            <a:ext cx="3008313" cy="1162051"/>
          </a:xfrm>
        </p:spPr>
        <p:txBody>
          <a:bodyPr tIns="0" rIns="0" bIns="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2416"/>
            <a:ext cx="5111750" cy="5854064"/>
          </a:xfrm>
        </p:spPr>
        <p:txBody>
          <a:bodyPr/>
          <a:lstStyle>
            <a:lvl1pPr>
              <a:defRPr sz="2800"/>
            </a:lvl1pPr>
            <a:lvl2pPr>
              <a:defRPr sz="2400"/>
            </a:lvl2pPr>
            <a:lvl3pPr>
              <a:defRPr sz="2000"/>
            </a:lvl3pPr>
            <a:lvl4pPr>
              <a:defRPr sz="1800" i="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19" y="1434471"/>
            <a:ext cx="3008313" cy="4692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0619952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Milk">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extLst>
              <a:ext uri="{28A0092B-C50C-407E-A947-70E740481C1C}">
                <a14:useLocalDpi xmlns:a14="http://schemas.microsoft.com/office/drawing/2010/main" val="0"/>
              </a:ext>
            </a:extLst>
          </a:blip>
          <a:srcRect l="6186" b="6630"/>
          <a:stretch/>
        </p:blipFill>
        <p:spPr bwMode="auto">
          <a:xfrm>
            <a:off x="-15114" y="6"/>
            <a:ext cx="1504062" cy="654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353" t="-5135" r="-16353" b="22079"/>
          <a:stretch/>
        </p:blipFill>
        <p:spPr>
          <a:xfrm>
            <a:off x="118872" y="365427"/>
            <a:ext cx="1280160" cy="1699507"/>
          </a:xfrm>
          <a:prstGeom prst="ellipse">
            <a:avLst/>
          </a:prstGeom>
          <a:solidFill>
            <a:srgbClr val="8EB4E3"/>
          </a:solidFill>
          <a:ln w="63500" cap="rnd">
            <a:noFill/>
          </a:ln>
          <a:effectLst>
            <a:outerShdw blurRad="381000" dist="292100" dir="5400000" sx="-80000" sy="-18000" rotWithShape="0">
              <a:srgbClr val="000000">
                <a:alpha val="22000"/>
              </a:srgbClr>
            </a:outerShdw>
          </a:effectLst>
        </p:spPr>
      </p:pic>
      <p:sp>
        <p:nvSpPr>
          <p:cNvPr id="6" name="Rectangle 5"/>
          <p:cNvSpPr/>
          <p:nvPr/>
        </p:nvSpPr>
        <p:spPr>
          <a:xfrm>
            <a:off x="-107950" y="6385984"/>
            <a:ext cx="925195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Content Placeholder 2"/>
          <p:cNvSpPr>
            <a:spLocks noGrp="1"/>
          </p:cNvSpPr>
          <p:nvPr>
            <p:ph idx="1"/>
          </p:nvPr>
        </p:nvSpPr>
        <p:spPr>
          <a:xfrm>
            <a:off x="1822260" y="1518923"/>
            <a:ext cx="7096188"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822260" y="274637"/>
            <a:ext cx="7096188"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7"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3274740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74685" y="527061"/>
            <a:ext cx="7986713" cy="5202767"/>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Title 1"/>
          <p:cNvSpPr>
            <a:spLocks noGrp="1"/>
          </p:cNvSpPr>
          <p:nvPr>
            <p:ph type="ctrTitle"/>
          </p:nvPr>
        </p:nvSpPr>
        <p:spPr>
          <a:xfrm>
            <a:off x="0" y="1222031"/>
            <a:ext cx="9144000" cy="1470025"/>
          </a:xfrm>
        </p:spPr>
        <p:txBody>
          <a:bodyPr>
            <a:normAutofit/>
          </a:bodyPr>
          <a:lstStyle>
            <a:lvl1pPr>
              <a:defRPr sz="5400">
                <a:solidFill>
                  <a:schemeClr val="tx1"/>
                </a:solidFill>
                <a:latin typeface="Cambria" panose="02040503050406030204" pitchFamily="18"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1361205" y="3007718"/>
            <a:ext cx="6400800" cy="84469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3556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7" y="6394458"/>
            <a:ext cx="9137650" cy="463549"/>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7399341" y="5228175"/>
            <a:ext cx="1741487" cy="2319867"/>
          </a:xfrm>
          <a:prstGeom prst="ellipse">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853" y="5518162"/>
            <a:ext cx="1414463" cy="90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0" y="449960"/>
            <a:ext cx="9144000" cy="1143000"/>
          </a:xfr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8" name="Footer Placeholder 5"/>
          <p:cNvSpPr>
            <a:spLocks noGrp="1"/>
          </p:cNvSpPr>
          <p:nvPr>
            <p:ph type="ftr" sz="quarter" idx="10"/>
          </p:nvPr>
        </p:nvSpPr>
        <p:spPr>
          <a:xfrm>
            <a:off x="6083445" y="6197804"/>
            <a:ext cx="2895600" cy="366183"/>
          </a:xfrm>
        </p:spPr>
        <p:txBody>
          <a:bodyPr/>
          <a:lstStyle>
            <a:lvl1pPr algn="r" eaLnBrk="1" fontAlgn="auto" hangingPunct="1">
              <a:spcBef>
                <a:spcPts val="0"/>
              </a:spcBef>
              <a:spcAft>
                <a:spcPts val="0"/>
              </a:spcAft>
              <a:defRPr sz="1400">
                <a:solidFill>
                  <a:schemeClr val="bg1">
                    <a:lumMod val="85000"/>
                  </a:schemeClr>
                </a:solidFill>
                <a:latin typeface="+mn-lt"/>
              </a:defRPr>
            </a:lvl1pPr>
          </a:lstStyle>
          <a:p>
            <a:pPr>
              <a:defRPr/>
            </a:pPr>
            <a:r>
              <a:rPr lang="en-US" dirty="0" smtClean="0">
                <a:solidFill>
                  <a:prstClr val="white">
                    <a:lumMod val="85000"/>
                  </a:prstClr>
                </a:solidFill>
              </a:rPr>
              <a:t>datcp.wi.gov</a:t>
            </a:r>
            <a:endParaRPr lang="en-US" dirty="0">
              <a:solidFill>
                <a:prstClr val="white">
                  <a:lumMod val="85000"/>
                </a:prstClr>
              </a:solidFill>
            </a:endParaRPr>
          </a:p>
        </p:txBody>
      </p:sp>
    </p:spTree>
    <p:extLst>
      <p:ext uri="{BB962C8B-B14F-4D97-AF65-F5344CB8AC3E}">
        <p14:creationId xmlns:p14="http://schemas.microsoft.com/office/powerpoint/2010/main" val="322433510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AD Bureau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375400"/>
          </a:xfrm>
          <a:prstGeom prst="rect">
            <a:avLst/>
          </a:prstGeom>
        </p:spPr>
      </p:pic>
    </p:spTree>
    <p:extLst>
      <p:ext uri="{BB962C8B-B14F-4D97-AF65-F5344CB8AC3E}">
        <p14:creationId xmlns:p14="http://schemas.microsoft.com/office/powerpoint/2010/main" val="38659898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p:nvSpPr>
        <p:spPr>
          <a:xfrm rot="1186045">
            <a:off x="312739" y="1098079"/>
            <a:ext cx="9437930" cy="4775200"/>
          </a:xfrm>
          <a:prstGeom prst="rect">
            <a:avLst/>
          </a:prstGeom>
          <a:blipFill dpi="0" rotWithShape="1">
            <a:blip r:embed="rId2">
              <a:alphaModFix amt="7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20684727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p:cNvSpPr/>
          <p:nvPr/>
        </p:nvSpPr>
        <p:spPr>
          <a:xfrm rot="1186045">
            <a:off x="339619" y="1121316"/>
            <a:ext cx="7462838" cy="37126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3893536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6"/>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41634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p:nvPr/>
        </p:nvSpPr>
        <p:spPr>
          <a:xfrm>
            <a:off x="941388" y="82559"/>
            <a:ext cx="7212012" cy="624628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29447096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ectangle 2"/>
          <p:cNvSpPr/>
          <p:nvPr/>
        </p:nvSpPr>
        <p:spPr>
          <a:xfrm>
            <a:off x="1490665" y="141828"/>
            <a:ext cx="5645150" cy="58208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35208711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2141654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6152680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188" y="1518923"/>
            <a:ext cx="7516812"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627188" y="274637"/>
            <a:ext cx="7516812"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4"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5230731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628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0036710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623518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 y="1600199"/>
            <a:ext cx="8540496" cy="4525964"/>
          </a:xfrm>
        </p:spPr>
        <p:txBody>
          <a:bodyPr/>
          <a:lstStyle>
            <a:lvl1pPr marL="0" indent="0">
              <a:buFontTx/>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Title 1"/>
          <p:cNvSpPr>
            <a:spLocks noGrp="1"/>
          </p:cNvSpPr>
          <p:nvPr>
            <p:ph type="title"/>
          </p:nvPr>
        </p:nvSpPr>
        <p:spPr>
          <a:xfrm>
            <a:off x="304800" y="210755"/>
            <a:ext cx="8540496" cy="1143000"/>
          </a:xfr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6093235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2423"/>
            <a:ext cx="3008313" cy="1162051"/>
          </a:xfrm>
        </p:spPr>
        <p:txBody>
          <a:bodyPr tIns="0" rIns="0" bIns="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2416"/>
            <a:ext cx="5111750" cy="5854064"/>
          </a:xfrm>
        </p:spPr>
        <p:txBody>
          <a:bodyPr/>
          <a:lstStyle>
            <a:lvl1pPr>
              <a:defRPr sz="2800"/>
            </a:lvl1pPr>
            <a:lvl2pPr>
              <a:defRPr sz="2400"/>
            </a:lvl2pPr>
            <a:lvl3pPr>
              <a:defRPr sz="2000"/>
            </a:lvl3pPr>
            <a:lvl4pPr>
              <a:defRPr sz="1800" i="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11" y="1434471"/>
            <a:ext cx="3008313" cy="4692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41212407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Milk">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extLst>
              <a:ext uri="{28A0092B-C50C-407E-A947-70E740481C1C}">
                <a14:useLocalDpi xmlns:a14="http://schemas.microsoft.com/office/drawing/2010/main" val="0"/>
              </a:ext>
            </a:extLst>
          </a:blip>
          <a:srcRect l="6186" b="6630"/>
          <a:stretch/>
        </p:blipFill>
        <p:spPr bwMode="auto">
          <a:xfrm>
            <a:off x="-15114" y="6"/>
            <a:ext cx="1504062" cy="654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353" t="-5135" r="-16353" b="22079"/>
          <a:stretch/>
        </p:blipFill>
        <p:spPr>
          <a:xfrm>
            <a:off x="118872" y="365427"/>
            <a:ext cx="1280160" cy="1699507"/>
          </a:xfrm>
          <a:prstGeom prst="ellipse">
            <a:avLst/>
          </a:prstGeom>
          <a:solidFill>
            <a:srgbClr val="8EB4E3"/>
          </a:solidFill>
          <a:ln w="63500" cap="rnd">
            <a:noFill/>
          </a:ln>
          <a:effectLst>
            <a:outerShdw blurRad="381000" dist="292100" dir="5400000" sx="-80000" sy="-18000" rotWithShape="0">
              <a:srgbClr val="000000">
                <a:alpha val="22000"/>
              </a:srgbClr>
            </a:outerShdw>
          </a:effectLst>
        </p:spPr>
      </p:pic>
      <p:sp>
        <p:nvSpPr>
          <p:cNvPr id="6" name="Rectangle 5"/>
          <p:cNvSpPr/>
          <p:nvPr/>
        </p:nvSpPr>
        <p:spPr>
          <a:xfrm>
            <a:off x="-107950" y="6385984"/>
            <a:ext cx="925195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Content Placeholder 2"/>
          <p:cNvSpPr>
            <a:spLocks noGrp="1"/>
          </p:cNvSpPr>
          <p:nvPr>
            <p:ph idx="1"/>
          </p:nvPr>
        </p:nvSpPr>
        <p:spPr>
          <a:xfrm>
            <a:off x="1822260" y="1518923"/>
            <a:ext cx="7096188"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822260" y="274637"/>
            <a:ext cx="7096188"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7"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211357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7" y="6394457"/>
            <a:ext cx="9137650" cy="463549"/>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7399341" y="5228173"/>
            <a:ext cx="1741487" cy="2319867"/>
          </a:xfrm>
          <a:prstGeom prst="ellipse">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853" y="5518158"/>
            <a:ext cx="1414463" cy="90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0" y="449960"/>
            <a:ext cx="9144000" cy="1143000"/>
          </a:xfrm>
          <a:prstGeom prst="rect">
            <a:avLst/>
          </a:prstGeo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8" name="Footer Placeholder 5"/>
          <p:cNvSpPr>
            <a:spLocks noGrp="1"/>
          </p:cNvSpPr>
          <p:nvPr>
            <p:ph type="ftr" sz="quarter" idx="10"/>
          </p:nvPr>
        </p:nvSpPr>
        <p:spPr>
          <a:xfrm>
            <a:off x="6083445" y="6197800"/>
            <a:ext cx="2895600" cy="366183"/>
          </a:xfrm>
          <a:prstGeom prst="rect">
            <a:avLst/>
          </a:prstGeom>
        </p:spPr>
        <p:txBody>
          <a:bodyPr/>
          <a:lstStyle>
            <a:lvl1pPr algn="r" eaLnBrk="1" fontAlgn="auto" hangingPunct="1">
              <a:spcBef>
                <a:spcPts val="0"/>
              </a:spcBef>
              <a:spcAft>
                <a:spcPts val="0"/>
              </a:spcAft>
              <a:defRPr sz="1400">
                <a:solidFill>
                  <a:schemeClr val="bg1">
                    <a:lumMod val="85000"/>
                  </a:schemeClr>
                </a:solidFill>
                <a:latin typeface="+mn-lt"/>
              </a:defRPr>
            </a:lvl1pPr>
          </a:lstStyle>
          <a:p>
            <a:pPr>
              <a:defRPr/>
            </a:pPr>
            <a:r>
              <a:rPr lang="en-US" dirty="0" smtClean="0">
                <a:solidFill>
                  <a:prstClr val="white">
                    <a:lumMod val="85000"/>
                  </a:prstClr>
                </a:solidFill>
              </a:rPr>
              <a:t>datcp.wi.gov</a:t>
            </a:r>
            <a:endParaRPr lang="en-US" dirty="0">
              <a:solidFill>
                <a:prstClr val="white">
                  <a:lumMod val="85000"/>
                </a:prstClr>
              </a:solidFill>
            </a:endParaRPr>
          </a:p>
        </p:txBody>
      </p:sp>
    </p:spTree>
    <p:extLst>
      <p:ext uri="{BB962C8B-B14F-4D97-AF65-F5344CB8AC3E}">
        <p14:creationId xmlns:p14="http://schemas.microsoft.com/office/powerpoint/2010/main" val="4021477753"/>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74679" y="527057"/>
            <a:ext cx="7986713" cy="5202767"/>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Title 1"/>
          <p:cNvSpPr>
            <a:spLocks noGrp="1"/>
          </p:cNvSpPr>
          <p:nvPr>
            <p:ph type="ctrTitle"/>
          </p:nvPr>
        </p:nvSpPr>
        <p:spPr>
          <a:xfrm>
            <a:off x="0" y="1222026"/>
            <a:ext cx="9144000" cy="1470025"/>
          </a:xfrm>
        </p:spPr>
        <p:txBody>
          <a:bodyPr>
            <a:normAutofit/>
          </a:bodyPr>
          <a:lstStyle>
            <a:lvl1pPr>
              <a:defRPr sz="5400">
                <a:solidFill>
                  <a:schemeClr val="tx1"/>
                </a:solidFill>
                <a:latin typeface="Cambria" panose="02040503050406030204" pitchFamily="18"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1361205" y="3007716"/>
            <a:ext cx="6400800" cy="84469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8327633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7" y="6394457"/>
            <a:ext cx="9137650" cy="463549"/>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7399341" y="5228173"/>
            <a:ext cx="1741487" cy="2319867"/>
          </a:xfrm>
          <a:prstGeom prst="ellipse">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853" y="5518158"/>
            <a:ext cx="1414463" cy="90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0" y="449960"/>
            <a:ext cx="9144000" cy="1143000"/>
          </a:xfr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8" name="Footer Placeholder 5"/>
          <p:cNvSpPr>
            <a:spLocks noGrp="1"/>
          </p:cNvSpPr>
          <p:nvPr>
            <p:ph type="ftr" sz="quarter" idx="10"/>
          </p:nvPr>
        </p:nvSpPr>
        <p:spPr>
          <a:xfrm>
            <a:off x="6083445" y="6197800"/>
            <a:ext cx="2895600" cy="366183"/>
          </a:xfrm>
        </p:spPr>
        <p:txBody>
          <a:bodyPr/>
          <a:lstStyle>
            <a:lvl1pPr algn="r" eaLnBrk="1" fontAlgn="auto" hangingPunct="1">
              <a:spcBef>
                <a:spcPts val="0"/>
              </a:spcBef>
              <a:spcAft>
                <a:spcPts val="0"/>
              </a:spcAft>
              <a:defRPr sz="1400">
                <a:solidFill>
                  <a:schemeClr val="bg1">
                    <a:lumMod val="85000"/>
                  </a:schemeClr>
                </a:solidFill>
                <a:latin typeface="+mn-lt"/>
              </a:defRPr>
            </a:lvl1pPr>
          </a:lstStyle>
          <a:p>
            <a:pPr>
              <a:defRPr/>
            </a:pPr>
            <a:r>
              <a:rPr lang="en-US" dirty="0" smtClean="0">
                <a:solidFill>
                  <a:prstClr val="white">
                    <a:lumMod val="85000"/>
                  </a:prstClr>
                </a:solidFill>
              </a:rPr>
              <a:t>datcp.wi.gov</a:t>
            </a:r>
            <a:endParaRPr lang="en-US" dirty="0">
              <a:solidFill>
                <a:prstClr val="white">
                  <a:lumMod val="85000"/>
                </a:prstClr>
              </a:solidFill>
            </a:endParaRPr>
          </a:p>
        </p:txBody>
      </p:sp>
    </p:spTree>
    <p:extLst>
      <p:ext uri="{BB962C8B-B14F-4D97-AF65-F5344CB8AC3E}">
        <p14:creationId xmlns:p14="http://schemas.microsoft.com/office/powerpoint/2010/main" val="402147775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AD Bureau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375400"/>
          </a:xfrm>
          <a:prstGeom prst="rect">
            <a:avLst/>
          </a:prstGeom>
        </p:spPr>
      </p:pic>
    </p:spTree>
    <p:extLst>
      <p:ext uri="{BB962C8B-B14F-4D97-AF65-F5344CB8AC3E}">
        <p14:creationId xmlns:p14="http://schemas.microsoft.com/office/powerpoint/2010/main" val="36406070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p:nvSpPr>
        <p:spPr>
          <a:xfrm rot="1186045">
            <a:off x="312739" y="1098079"/>
            <a:ext cx="9437930" cy="4775200"/>
          </a:xfrm>
          <a:prstGeom prst="rect">
            <a:avLst/>
          </a:prstGeom>
          <a:blipFill dpi="0" rotWithShape="1">
            <a:blip r:embed="rId2">
              <a:alphaModFix amt="7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4"/>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200832480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p:cNvSpPr/>
          <p:nvPr/>
        </p:nvSpPr>
        <p:spPr>
          <a:xfrm rot="1186045">
            <a:off x="339619" y="1121312"/>
            <a:ext cx="7462838" cy="37126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4"/>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6390289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p:nvPr/>
        </p:nvSpPr>
        <p:spPr>
          <a:xfrm>
            <a:off x="941388" y="82557"/>
            <a:ext cx="7212012" cy="624628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4"/>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24072744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ectangle 2"/>
          <p:cNvSpPr/>
          <p:nvPr/>
        </p:nvSpPr>
        <p:spPr>
          <a:xfrm>
            <a:off x="1490665" y="141824"/>
            <a:ext cx="5645150" cy="58208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4"/>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20252574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5889228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9466056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188" y="1518922"/>
            <a:ext cx="7516812"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627188" y="274637"/>
            <a:ext cx="7516812"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4"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695848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6039"/>
            <a:ext cx="7772400" cy="1470025"/>
          </a:xfrm>
        </p:spPr>
        <p:txBody>
          <a:bodyPr/>
          <a:lstStyle>
            <a:lvl1pPr>
              <a:defRPr sz="3600">
                <a:latin typeface="Arial Black" panose="020B0A04020102020204" pitchFamily="34" charset="0"/>
              </a:defRPr>
            </a:lvl1pPr>
          </a:lstStyle>
          <a:p>
            <a:pPr lvl="0"/>
            <a:r>
              <a:rPr lang="en-US" noProof="0" dirty="0" smtClean="0"/>
              <a:t>Click to edit Master title style</a:t>
            </a:r>
          </a:p>
        </p:txBody>
      </p:sp>
      <p:sp>
        <p:nvSpPr>
          <p:cNvPr id="3075" name="Rectangle 3"/>
          <p:cNvSpPr>
            <a:spLocks noGrp="1" noChangeArrowheads="1"/>
          </p:cNvSpPr>
          <p:nvPr>
            <p:ph type="subTitle" idx="1"/>
          </p:nvPr>
        </p:nvSpPr>
        <p:spPr>
          <a:xfrm>
            <a:off x="1371600" y="2971800"/>
            <a:ext cx="6400800" cy="1752600"/>
          </a:xfrm>
        </p:spPr>
        <p:txBody>
          <a:bodyPr/>
          <a:lstStyle>
            <a:lvl1pPr marL="0" indent="0" algn="ctr">
              <a:buFontTx/>
              <a:buNone/>
              <a:defRPr>
                <a:latin typeface="Arial Narrow" panose="020B0606020202030204" pitchFamily="34" charset="0"/>
              </a:defRPr>
            </a:lvl1pPr>
          </a:lstStyle>
          <a:p>
            <a:pPr lvl="0"/>
            <a:r>
              <a:rPr lang="en-US" noProof="0" dirty="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p:txBody>
          <a:bodyPr/>
          <a:lstStyle>
            <a:lvl1pPr>
              <a:defRPr/>
            </a:lvl1pPr>
          </a:lstStyle>
          <a:p>
            <a:pPr>
              <a:defRPr/>
            </a:pPr>
            <a:fld id="{29F78A6D-4BD5-44A9-9ECF-1803789636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24404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628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6565649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7285614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 y="1600199"/>
            <a:ext cx="8540496" cy="4525964"/>
          </a:xfrm>
        </p:spPr>
        <p:txBody>
          <a:bodyPr/>
          <a:lstStyle>
            <a:lvl1pPr marL="0" indent="0">
              <a:buFontTx/>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Title 1"/>
          <p:cNvSpPr>
            <a:spLocks noGrp="1"/>
          </p:cNvSpPr>
          <p:nvPr>
            <p:ph type="title"/>
          </p:nvPr>
        </p:nvSpPr>
        <p:spPr>
          <a:xfrm>
            <a:off x="304800" y="210755"/>
            <a:ext cx="8540496" cy="1143000"/>
          </a:xfr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88746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2422"/>
            <a:ext cx="3008313" cy="1162051"/>
          </a:xfrm>
        </p:spPr>
        <p:txBody>
          <a:bodyPr tIns="0" rIns="0" bIns="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2416"/>
            <a:ext cx="5111750" cy="5854064"/>
          </a:xfrm>
        </p:spPr>
        <p:txBody>
          <a:bodyPr/>
          <a:lstStyle>
            <a:lvl1pPr>
              <a:defRPr sz="2800"/>
            </a:lvl1pPr>
            <a:lvl2pPr>
              <a:defRPr sz="2400"/>
            </a:lvl2pPr>
            <a:lvl3pPr>
              <a:defRPr sz="2000"/>
            </a:lvl3pPr>
            <a:lvl4pPr>
              <a:defRPr sz="1800" i="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5" y="1434471"/>
            <a:ext cx="3008313" cy="4692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7168388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Milk">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extLst>
              <a:ext uri="{28A0092B-C50C-407E-A947-70E740481C1C}">
                <a14:useLocalDpi xmlns:a14="http://schemas.microsoft.com/office/drawing/2010/main" val="0"/>
              </a:ext>
            </a:extLst>
          </a:blip>
          <a:srcRect l="6186" b="6630"/>
          <a:stretch/>
        </p:blipFill>
        <p:spPr bwMode="auto">
          <a:xfrm>
            <a:off x="-15114" y="6"/>
            <a:ext cx="1504062" cy="654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353" t="-5135" r="-16353" b="22079"/>
          <a:stretch/>
        </p:blipFill>
        <p:spPr>
          <a:xfrm>
            <a:off x="118872" y="365427"/>
            <a:ext cx="1280160" cy="1699507"/>
          </a:xfrm>
          <a:prstGeom prst="ellipse">
            <a:avLst/>
          </a:prstGeom>
          <a:solidFill>
            <a:srgbClr val="8EB4E3"/>
          </a:solidFill>
          <a:ln w="63500" cap="rnd">
            <a:noFill/>
          </a:ln>
          <a:effectLst>
            <a:outerShdw blurRad="381000" dist="292100" dir="5400000" sx="-80000" sy="-18000" rotWithShape="0">
              <a:srgbClr val="000000">
                <a:alpha val="22000"/>
              </a:srgbClr>
            </a:outerShdw>
          </a:effectLst>
        </p:spPr>
      </p:pic>
      <p:sp>
        <p:nvSpPr>
          <p:cNvPr id="6" name="Rectangle 5"/>
          <p:cNvSpPr/>
          <p:nvPr/>
        </p:nvSpPr>
        <p:spPr>
          <a:xfrm>
            <a:off x="-107950" y="6385984"/>
            <a:ext cx="925195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Content Placeholder 2"/>
          <p:cNvSpPr>
            <a:spLocks noGrp="1"/>
          </p:cNvSpPr>
          <p:nvPr>
            <p:ph idx="1"/>
          </p:nvPr>
        </p:nvSpPr>
        <p:spPr>
          <a:xfrm>
            <a:off x="1822260" y="1518922"/>
            <a:ext cx="7096188"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822260" y="274637"/>
            <a:ext cx="7096188"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7"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97702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40821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12598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F1BE1D-BA32-48EB-8E87-8862661C29AB}" type="datetime1">
              <a:rPr lang="en-US"/>
              <a:pPr>
                <a:defRPr/>
              </a:pPr>
              <a:t>3/2/2017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C7C7C7">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3E7EC05-91E3-4AC7-8B57-6EED9A160FA4}" type="slidenum">
              <a:rPr lang="en-US"/>
              <a:pPr>
                <a:defRPr/>
              </a:pPr>
              <a:t>‹#›</a:t>
            </a:fld>
            <a:endParaRPr lang="en-US"/>
          </a:p>
        </p:txBody>
      </p:sp>
    </p:spTree>
    <p:extLst>
      <p:ext uri="{BB962C8B-B14F-4D97-AF65-F5344CB8AC3E}">
        <p14:creationId xmlns:p14="http://schemas.microsoft.com/office/powerpoint/2010/main" val="6448919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3CC668-9653-4399-B7F4-FBD17B7C285A}" type="datetime1">
              <a:rPr lang="en-US"/>
              <a:pPr>
                <a:defRPr/>
              </a:pPr>
              <a:t>3/2/2017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C7C7C7">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673A1A8-CDB1-4D5C-BF1C-83A5D495D0B3}" type="slidenum">
              <a:rPr lang="en-US"/>
              <a:pPr>
                <a:defRPr/>
              </a:pPr>
              <a:t>‹#›</a:t>
            </a:fld>
            <a:endParaRPr lang="en-US"/>
          </a:p>
        </p:txBody>
      </p:sp>
    </p:spTree>
    <p:extLst>
      <p:ext uri="{BB962C8B-B14F-4D97-AF65-F5344CB8AC3E}">
        <p14:creationId xmlns:p14="http://schemas.microsoft.com/office/powerpoint/2010/main" val="19402588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E061D0-59A0-408D-9D6A-4D49DAD67DD4}" type="datetime1">
              <a:rPr lang="en-US"/>
              <a:pPr>
                <a:defRPr/>
              </a:pPr>
              <a:t>3/2/2017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C7C7C7">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7844469-F488-4EDE-B80C-6527B9EAC102}" type="slidenum">
              <a:rPr lang="en-US"/>
              <a:pPr>
                <a:defRPr/>
              </a:pPr>
              <a:t>‹#›</a:t>
            </a:fld>
            <a:endParaRPr lang="en-US"/>
          </a:p>
        </p:txBody>
      </p:sp>
    </p:spTree>
    <p:extLst>
      <p:ext uri="{BB962C8B-B14F-4D97-AF65-F5344CB8AC3E}">
        <p14:creationId xmlns:p14="http://schemas.microsoft.com/office/powerpoint/2010/main" val="374855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w Cen MT" panose="020B0602020104020603" pitchFamily="34" charset="0"/>
              </a:defRPr>
            </a:lvl1pPr>
            <a:lvl2pPr>
              <a:defRPr>
                <a:latin typeface="Tw Cen MT" panose="020B0602020104020603" pitchFamily="34" charset="0"/>
              </a:defRPr>
            </a:lvl2pPr>
            <a:lvl3pPr>
              <a:defRPr>
                <a:latin typeface="Tw Cen MT" panose="020B0602020104020603" pitchFamily="34" charset="0"/>
              </a:defRPr>
            </a:lvl3pPr>
            <a:lvl4pPr>
              <a:defRPr>
                <a:latin typeface="Tw Cen MT" panose="020B0602020104020603" pitchFamily="34" charset="0"/>
              </a:defRPr>
            </a:lvl4pPr>
            <a:lvl5pPr>
              <a:defRPr>
                <a:latin typeface="Tw Cen MT" panose="020B06020201040206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6FCD46-8C23-4FC9-8281-D30D4FC615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95929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E532F1-0D13-473B-A27D-94753099B1BE}" type="datetime1">
              <a:rPr lang="en-US"/>
              <a:pPr>
                <a:defRPr/>
              </a:pPr>
              <a:t>3/2/2017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C7C7C7">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3E32E0E-237F-4B90-AAA7-8A18618811EE}" type="slidenum">
              <a:rPr lang="en-US"/>
              <a:pPr>
                <a:defRPr/>
              </a:pPr>
              <a:t>‹#›</a:t>
            </a:fld>
            <a:endParaRPr lang="en-US"/>
          </a:p>
        </p:txBody>
      </p:sp>
    </p:spTree>
    <p:extLst>
      <p:ext uri="{BB962C8B-B14F-4D97-AF65-F5344CB8AC3E}">
        <p14:creationId xmlns:p14="http://schemas.microsoft.com/office/powerpoint/2010/main" val="19791593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F7B8A4-5EB5-4B9E-83EA-8DA4B14141EB}" type="datetime1">
              <a:rPr lang="en-US"/>
              <a:pPr>
                <a:defRPr/>
              </a:pPr>
              <a:t>3/2/2017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srgbClr val="C7C7C7">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F72BD438-13A5-4541-BE8A-AAE2CE77ECE9}" type="slidenum">
              <a:rPr lang="en-US"/>
              <a:pPr>
                <a:defRPr/>
              </a:pPr>
              <a:t>‹#›</a:t>
            </a:fld>
            <a:endParaRPr lang="en-US"/>
          </a:p>
        </p:txBody>
      </p:sp>
    </p:spTree>
    <p:extLst>
      <p:ext uri="{BB962C8B-B14F-4D97-AF65-F5344CB8AC3E}">
        <p14:creationId xmlns:p14="http://schemas.microsoft.com/office/powerpoint/2010/main" val="20154941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53D3AC-A9C0-43FA-A268-E37209FD519F}" type="datetime1">
              <a:rPr lang="en-US"/>
              <a:pPr>
                <a:defRPr/>
              </a:pPr>
              <a:t>3/2/2017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srgbClr val="C7C7C7">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2B5C23FC-C29B-4612-A3D8-E4EB312E7D58}" type="slidenum">
              <a:rPr lang="en-US"/>
              <a:pPr>
                <a:defRPr/>
              </a:pPr>
              <a:t>‹#›</a:t>
            </a:fld>
            <a:endParaRPr lang="en-US"/>
          </a:p>
        </p:txBody>
      </p:sp>
    </p:spTree>
    <p:extLst>
      <p:ext uri="{BB962C8B-B14F-4D97-AF65-F5344CB8AC3E}">
        <p14:creationId xmlns:p14="http://schemas.microsoft.com/office/powerpoint/2010/main" val="11958147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DA853A-0368-4869-BE51-B7B3B8DB99A2}" type="datetime1">
              <a:rPr lang="en-US"/>
              <a:pPr>
                <a:defRPr/>
              </a:pPr>
              <a:t>3/2/2017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srgbClr val="C7C7C7">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27370678-FB4D-4AED-966F-6A70330DBF49}" type="slidenum">
              <a:rPr lang="en-US"/>
              <a:pPr>
                <a:defRPr/>
              </a:pPr>
              <a:t>‹#›</a:t>
            </a:fld>
            <a:endParaRPr lang="en-US"/>
          </a:p>
        </p:txBody>
      </p:sp>
    </p:spTree>
    <p:extLst>
      <p:ext uri="{BB962C8B-B14F-4D97-AF65-F5344CB8AC3E}">
        <p14:creationId xmlns:p14="http://schemas.microsoft.com/office/powerpoint/2010/main" val="31110271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65E09C-A434-4AD2-BB29-652489B72A6E}" type="datetime1">
              <a:rPr lang="en-US"/>
              <a:pPr>
                <a:defRPr/>
              </a:pPr>
              <a:t>3/2/2017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C7C7C7">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7AD27EA-54EA-4D34-AC6C-A7215B4D9A8E}" type="slidenum">
              <a:rPr lang="en-US"/>
              <a:pPr>
                <a:defRPr/>
              </a:pPr>
              <a:t>‹#›</a:t>
            </a:fld>
            <a:endParaRPr lang="en-US"/>
          </a:p>
        </p:txBody>
      </p:sp>
    </p:spTree>
    <p:extLst>
      <p:ext uri="{BB962C8B-B14F-4D97-AF65-F5344CB8AC3E}">
        <p14:creationId xmlns:p14="http://schemas.microsoft.com/office/powerpoint/2010/main" val="14831306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4016ED-9FC0-4D7D-8FBD-5547EE7C3455}" type="datetime1">
              <a:rPr lang="en-US"/>
              <a:pPr>
                <a:defRPr/>
              </a:pPr>
              <a:t>3/2/2017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C7C7C7">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DB663E3-79ED-4981-9C92-0A700A8A7C04}" type="slidenum">
              <a:rPr lang="en-US"/>
              <a:pPr>
                <a:defRPr/>
              </a:pPr>
              <a:t>‹#›</a:t>
            </a:fld>
            <a:endParaRPr lang="en-US"/>
          </a:p>
        </p:txBody>
      </p:sp>
    </p:spTree>
    <p:extLst>
      <p:ext uri="{BB962C8B-B14F-4D97-AF65-F5344CB8AC3E}">
        <p14:creationId xmlns:p14="http://schemas.microsoft.com/office/powerpoint/2010/main" val="22910914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2F8CEC-5189-4147-8ED4-96FA2F857DDF}" type="datetime1">
              <a:rPr lang="en-US"/>
              <a:pPr>
                <a:defRPr/>
              </a:pPr>
              <a:t>3/2/2017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C7C7C7">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B891821-28F1-4996-A2A3-16DE6974C7A8}" type="slidenum">
              <a:rPr lang="en-US"/>
              <a:pPr>
                <a:defRPr/>
              </a:pPr>
              <a:t>‹#›</a:t>
            </a:fld>
            <a:endParaRPr lang="en-US"/>
          </a:p>
        </p:txBody>
      </p:sp>
    </p:spTree>
    <p:extLst>
      <p:ext uri="{BB962C8B-B14F-4D97-AF65-F5344CB8AC3E}">
        <p14:creationId xmlns:p14="http://schemas.microsoft.com/office/powerpoint/2010/main" val="2167543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2D4736-BA59-4D87-970E-DC7722BC4BCB}" type="datetime1">
              <a:rPr lang="en-US"/>
              <a:pPr>
                <a:defRPr/>
              </a:pPr>
              <a:t>3/2/2017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C7C7C7">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1A34DBC-0F77-4642-8929-89DA0907B5E5}" type="slidenum">
              <a:rPr lang="en-US"/>
              <a:pPr>
                <a:defRPr/>
              </a:pPr>
              <a:t>‹#›</a:t>
            </a:fld>
            <a:endParaRPr lang="en-US"/>
          </a:p>
        </p:txBody>
      </p:sp>
    </p:spTree>
    <p:extLst>
      <p:ext uri="{BB962C8B-B14F-4D97-AF65-F5344CB8AC3E}">
        <p14:creationId xmlns:p14="http://schemas.microsoft.com/office/powerpoint/2010/main" val="15049775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8"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8" y="4421086"/>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0A98AF03-7270-45C2-A683-C5E353EF01A5}" type="datetime4">
              <a:rPr lang="en-US" smtClean="0"/>
              <a:pPr/>
              <a:t>March 2, 2017</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72"/>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7" y="5719972"/>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March 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4F7996-9AE2-4EDB-B98E-546C3ED1ED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60393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7" y="2900831"/>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4267206"/>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March 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March 2,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700"/>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40"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700"/>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March 2,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March 2, 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March 2,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March 2, 2017</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3" y="601889"/>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6"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41"/>
            <a:ext cx="3493664" cy="365125"/>
          </a:xfrm>
        </p:spPr>
        <p:txBody>
          <a:bodyPr>
            <a:normAutofit/>
          </a:bodyPr>
          <a:lstStyle/>
          <a:p>
            <a:endParaRPr lang="en-US" dirty="0"/>
          </a:p>
        </p:txBody>
      </p:sp>
      <p:sp>
        <p:nvSpPr>
          <p:cNvPr id="2" name="Title 1"/>
          <p:cNvSpPr>
            <a:spLocks noGrp="1"/>
          </p:cNvSpPr>
          <p:nvPr>
            <p:ph type="title"/>
          </p:nvPr>
        </p:nvSpPr>
        <p:spPr>
          <a:xfrm>
            <a:off x="4739833" y="2657440"/>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3" y="601889"/>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1"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2" y="4133094"/>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March 2, 2017</a:t>
            </a:fld>
            <a:endParaRPr lang="en-US"/>
          </a:p>
        </p:txBody>
      </p:sp>
      <p:sp>
        <p:nvSpPr>
          <p:cNvPr id="6" name="Footer Placeholder 5"/>
          <p:cNvSpPr>
            <a:spLocks noGrp="1"/>
          </p:cNvSpPr>
          <p:nvPr>
            <p:ph type="ftr" sz="quarter" idx="11"/>
          </p:nvPr>
        </p:nvSpPr>
        <p:spPr>
          <a:xfrm>
            <a:off x="4641448" y="5724841"/>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March 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March 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7" y="6394457"/>
            <a:ext cx="9137650" cy="463549"/>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7399341" y="5228173"/>
            <a:ext cx="1741487" cy="2319867"/>
          </a:xfrm>
          <a:prstGeom prst="ellipse">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853" y="5518158"/>
            <a:ext cx="1414463" cy="90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0" y="449960"/>
            <a:ext cx="9144000" cy="1143000"/>
          </a:xfrm>
          <a:prstGeom prst="rect">
            <a:avLst/>
          </a:prstGeo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8" name="Footer Placeholder 5"/>
          <p:cNvSpPr>
            <a:spLocks noGrp="1"/>
          </p:cNvSpPr>
          <p:nvPr>
            <p:ph type="ftr" sz="quarter" idx="10"/>
          </p:nvPr>
        </p:nvSpPr>
        <p:spPr>
          <a:xfrm>
            <a:off x="6083445" y="6197800"/>
            <a:ext cx="2895600" cy="366183"/>
          </a:xfrm>
          <a:prstGeom prst="rect">
            <a:avLst/>
          </a:prstGeom>
        </p:spPr>
        <p:txBody>
          <a:bodyPr/>
          <a:lstStyle>
            <a:lvl1pPr algn="r" eaLnBrk="1" fontAlgn="auto" hangingPunct="1">
              <a:spcBef>
                <a:spcPts val="0"/>
              </a:spcBef>
              <a:spcAft>
                <a:spcPts val="0"/>
              </a:spcAft>
              <a:defRPr sz="1400">
                <a:solidFill>
                  <a:schemeClr val="bg1">
                    <a:lumMod val="85000"/>
                  </a:schemeClr>
                </a:solidFill>
                <a:latin typeface="+mn-lt"/>
              </a:defRPr>
            </a:lvl1pPr>
          </a:lstStyle>
          <a:p>
            <a:pPr>
              <a:defRPr/>
            </a:pPr>
            <a:r>
              <a:rPr lang="en-US" dirty="0" smtClean="0">
                <a:solidFill>
                  <a:prstClr val="white">
                    <a:lumMod val="85000"/>
                  </a:prstClr>
                </a:solidFill>
              </a:rPr>
              <a:t>datcp.wi.gov</a:t>
            </a:r>
            <a:endParaRPr lang="en-US" dirty="0">
              <a:solidFill>
                <a:prstClr val="white">
                  <a:lumMod val="85000"/>
                </a:prstClr>
              </a:solidFill>
            </a:endParaRPr>
          </a:p>
        </p:txBody>
      </p:sp>
    </p:spTree>
    <p:extLst>
      <p:ext uri="{BB962C8B-B14F-4D97-AF65-F5344CB8AC3E}">
        <p14:creationId xmlns:p14="http://schemas.microsoft.com/office/powerpoint/2010/main" val="40214777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B1FE23-55C3-46F8-9D7A-3F75A971B6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383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BDDFA-E9CB-41FD-A04E-95A76DB0C852}" type="datetimeFigureOut">
              <a:rPr lang="en-US" smtClean="0">
                <a:solidFill>
                  <a:prstClr val="black">
                    <a:tint val="75000"/>
                  </a:prstClr>
                </a:solidFill>
              </a:rPr>
              <a:pPr/>
              <a:t>3/2/2017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9380E-4A98-46C5-9511-5D22B95EC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2244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BDDFA-E9CB-41FD-A04E-95A76DB0C852}" type="datetimeFigureOut">
              <a:rPr lang="en-US" smtClean="0">
                <a:solidFill>
                  <a:prstClr val="black">
                    <a:tint val="75000"/>
                  </a:prstClr>
                </a:solidFill>
              </a:rPr>
              <a:pPr/>
              <a:t>3/2/2017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9380E-4A98-46C5-9511-5D22B95EC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13792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CBDDFA-E9CB-41FD-A04E-95A76DB0C852}" type="datetimeFigureOut">
              <a:rPr lang="en-US" smtClean="0">
                <a:solidFill>
                  <a:prstClr val="black">
                    <a:tint val="75000"/>
                  </a:prstClr>
                </a:solidFill>
              </a:rPr>
              <a:pPr/>
              <a:t>3/2/2017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9380E-4A98-46C5-9511-5D22B95EC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82280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BDDFA-E9CB-41FD-A04E-95A76DB0C852}" type="datetimeFigureOut">
              <a:rPr lang="en-US" smtClean="0">
                <a:solidFill>
                  <a:prstClr val="black">
                    <a:tint val="75000"/>
                  </a:prstClr>
                </a:solidFill>
              </a:rPr>
              <a:pPr/>
              <a:t>3/2/2017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9380E-4A98-46C5-9511-5D22B95EC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63430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BDDFA-E9CB-41FD-A04E-95A76DB0C852}" type="datetimeFigureOut">
              <a:rPr lang="en-US" smtClean="0">
                <a:solidFill>
                  <a:prstClr val="black">
                    <a:tint val="75000"/>
                  </a:prstClr>
                </a:solidFill>
              </a:rPr>
              <a:pPr/>
              <a:t>3/2/2017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9380E-4A98-46C5-9511-5D22B95EC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9326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BDDFA-E9CB-41FD-A04E-95A76DB0C852}" type="datetimeFigureOut">
              <a:rPr lang="en-US" smtClean="0">
                <a:solidFill>
                  <a:prstClr val="black">
                    <a:tint val="75000"/>
                  </a:prstClr>
                </a:solidFill>
              </a:rPr>
              <a:pPr/>
              <a:t>3/2/2017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9380E-4A98-46C5-9511-5D22B95EC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6693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BDDFA-E9CB-41FD-A04E-95A76DB0C852}" type="datetimeFigureOut">
              <a:rPr lang="en-US" smtClean="0">
                <a:solidFill>
                  <a:prstClr val="black">
                    <a:tint val="75000"/>
                  </a:prstClr>
                </a:solidFill>
              </a:rPr>
              <a:pPr/>
              <a:t>3/2/2017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9380E-4A98-46C5-9511-5D22B95EC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2916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CBDDFA-E9CB-41FD-A04E-95A76DB0C852}" type="datetimeFigureOut">
              <a:rPr lang="en-US" smtClean="0">
                <a:solidFill>
                  <a:prstClr val="black">
                    <a:tint val="75000"/>
                  </a:prstClr>
                </a:solidFill>
              </a:rPr>
              <a:pPr/>
              <a:t>3/2/2017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9380E-4A98-46C5-9511-5D22B95EC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693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CBDDFA-E9CB-41FD-A04E-95A76DB0C852}" type="datetimeFigureOut">
              <a:rPr lang="en-US" smtClean="0">
                <a:solidFill>
                  <a:prstClr val="black">
                    <a:tint val="75000"/>
                  </a:prstClr>
                </a:solidFill>
              </a:rPr>
              <a:pPr/>
              <a:t>3/2/2017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9380E-4A98-46C5-9511-5D22B95EC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45047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BDDFA-E9CB-41FD-A04E-95A76DB0C852}" type="datetimeFigureOut">
              <a:rPr lang="en-US" smtClean="0">
                <a:solidFill>
                  <a:prstClr val="black">
                    <a:tint val="75000"/>
                  </a:prstClr>
                </a:solidFill>
              </a:rPr>
              <a:pPr/>
              <a:t>3/2/2017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9380E-4A98-46C5-9511-5D22B95EC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976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6"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53B78F0-93A7-4D90-AD4E-7752AAC423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58692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BDDFA-E9CB-41FD-A04E-95A76DB0C852}" type="datetimeFigureOut">
              <a:rPr lang="en-US" smtClean="0">
                <a:solidFill>
                  <a:prstClr val="black">
                    <a:tint val="75000"/>
                  </a:prstClr>
                </a:solidFill>
              </a:rPr>
              <a:pPr/>
              <a:t>3/2/2017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9380E-4A98-46C5-9511-5D22B95EC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2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2340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21BBE9-FBF7-4F73-83D0-3A7E4CEA49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89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461E5D-EF6C-4D0A-BFB8-33F5F8969E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5860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CDBB6326-B556-4AAB-A392-2FD40B88E6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73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5"/>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7439C5-35B3-43AE-A3AB-7EB4664DDA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43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7"/>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2600" y="76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5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FC011F-CC68-457D-B8A4-13D7F8BD9F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9705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7B8A20-81C6-4987-802D-C380F81ED9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4300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7"/>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BE6B0-A67C-49B8-A37F-07022371C8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1339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244431577"/>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362207"/>
            <a:ext cx="8229600" cy="3763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31984429"/>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C2E65-7521-4099-A6E5-025796E48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623926"/>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1259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B56A19-8E0E-43D9-B2E9-07581F00CC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145929"/>
      </p:ext>
    </p:extLst>
  </p:cSld>
  <p:clrMapOvr>
    <a:masterClrMapping/>
  </p:clrMapOvr>
  <p:transition spd="slow">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6"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0851EC-9DD6-49EA-92C1-7305FD84A6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509475"/>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522095-A73C-4D18-9524-14AE51750F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29099"/>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8E48D2-4B5E-41A3-99B9-C3CB10FD3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549997"/>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5"/>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C41BCB-2911-44DD-9D6B-79361AAD4B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147135"/>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7"/>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5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8EC68F-D5B5-43EA-9595-6A86E5723D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490213"/>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8EF72-03FB-4BEE-8CE9-D107FAE77D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084179"/>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39DAC3-C991-491F-9B7A-B37716077D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317849"/>
      </p:ext>
    </p:extLst>
  </p:cSld>
  <p:clrMapOvr>
    <a:masterClrMapping/>
  </p:clrMapOvr>
  <p:transition spd="slow">
    <p:push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99630574"/>
      </p:ext>
    </p:extLst>
  </p:cSld>
  <p:clrMapOvr>
    <a:masterClrMapping/>
  </p:clrMapOvr>
  <p:transition spd="slow">
    <p:push dir="u"/>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362207"/>
            <a:ext cx="8229600" cy="3763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067055542"/>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8883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C2E65-7521-4099-A6E5-025796E48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315905"/>
      </p:ext>
    </p:extLst>
  </p:cSld>
  <p:clrMapOvr>
    <a:masterClrMapping/>
  </p:clrMapOvr>
  <p:transition spd="slow">
    <p:push dir="u"/>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B56A19-8E0E-43D9-B2E9-07581F00CC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555940"/>
      </p:ext>
    </p:extLst>
  </p:cSld>
  <p:clrMapOvr>
    <a:masterClrMapping/>
  </p:clrMapOvr>
  <p:transition spd="slow">
    <p:push dir="u"/>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6"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0851EC-9DD6-49EA-92C1-7305FD84A6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5315"/>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522095-A73C-4D18-9524-14AE51750F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831891"/>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8E48D2-4B5E-41A3-99B9-C3CB10FD3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724396"/>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5"/>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C41BCB-2911-44DD-9D6B-79361AAD4B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73806"/>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7"/>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5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8EC68F-D5B5-43EA-9595-6A86E5723D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224213"/>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8EF72-03FB-4BEE-8CE9-D107FAE77D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547285"/>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39DAC3-C991-491F-9B7A-B37716077D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930131"/>
      </p:ext>
    </p:extLst>
  </p:cSld>
  <p:clrMapOvr>
    <a:masterClrMapping/>
  </p:clrMapOvr>
  <p:transition spd="slow">
    <p:push dir="u"/>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74703" y="527073"/>
            <a:ext cx="7986713" cy="5202767"/>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Title 1"/>
          <p:cNvSpPr>
            <a:spLocks noGrp="1"/>
          </p:cNvSpPr>
          <p:nvPr>
            <p:ph type="ctrTitle"/>
          </p:nvPr>
        </p:nvSpPr>
        <p:spPr>
          <a:xfrm>
            <a:off x="0" y="1222031"/>
            <a:ext cx="9144000" cy="1470025"/>
          </a:xfrm>
        </p:spPr>
        <p:txBody>
          <a:bodyPr>
            <a:normAutofit/>
          </a:bodyPr>
          <a:lstStyle>
            <a:lvl1pPr>
              <a:defRPr sz="5400">
                <a:solidFill>
                  <a:schemeClr val="tx1"/>
                </a:solidFill>
                <a:latin typeface="Cambria" panose="02040503050406030204" pitchFamily="18"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1361205" y="3007728"/>
            <a:ext cx="6400800" cy="84469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48685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6" y="1535117"/>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16834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7" y="6394458"/>
            <a:ext cx="9137650" cy="463549"/>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7399341" y="5228175"/>
            <a:ext cx="1741487" cy="2319867"/>
          </a:xfrm>
          <a:prstGeom prst="ellipse">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853" y="5518174"/>
            <a:ext cx="1414463" cy="90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0" y="449960"/>
            <a:ext cx="9144000" cy="1143000"/>
          </a:xfr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8" name="Footer Placeholder 5"/>
          <p:cNvSpPr>
            <a:spLocks noGrp="1"/>
          </p:cNvSpPr>
          <p:nvPr>
            <p:ph type="ftr" sz="quarter" idx="10"/>
          </p:nvPr>
        </p:nvSpPr>
        <p:spPr>
          <a:xfrm>
            <a:off x="6083445" y="6197816"/>
            <a:ext cx="2895600" cy="366183"/>
          </a:xfrm>
        </p:spPr>
        <p:txBody>
          <a:bodyPr/>
          <a:lstStyle>
            <a:lvl1pPr algn="r" eaLnBrk="1" fontAlgn="auto" hangingPunct="1">
              <a:spcBef>
                <a:spcPts val="0"/>
              </a:spcBef>
              <a:spcAft>
                <a:spcPts val="0"/>
              </a:spcAft>
              <a:defRPr sz="1400">
                <a:solidFill>
                  <a:schemeClr val="bg1">
                    <a:lumMod val="85000"/>
                  </a:schemeClr>
                </a:solidFill>
                <a:latin typeface="+mn-lt"/>
              </a:defRPr>
            </a:lvl1pPr>
          </a:lstStyle>
          <a:p>
            <a:pPr>
              <a:defRPr/>
            </a:pPr>
            <a:r>
              <a:rPr lang="en-US" dirty="0" smtClean="0">
                <a:solidFill>
                  <a:prstClr val="white">
                    <a:lumMod val="85000"/>
                  </a:prstClr>
                </a:solidFill>
              </a:rPr>
              <a:t>datcp.wi.gov</a:t>
            </a:r>
            <a:endParaRPr lang="en-US" dirty="0">
              <a:solidFill>
                <a:prstClr val="white">
                  <a:lumMod val="85000"/>
                </a:prstClr>
              </a:solidFill>
            </a:endParaRPr>
          </a:p>
        </p:txBody>
      </p:sp>
    </p:spTree>
    <p:extLst>
      <p:ext uri="{BB962C8B-B14F-4D97-AF65-F5344CB8AC3E}">
        <p14:creationId xmlns:p14="http://schemas.microsoft.com/office/powerpoint/2010/main" val="294955802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D Bureau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375400"/>
          </a:xfrm>
          <a:prstGeom prst="rect">
            <a:avLst/>
          </a:prstGeom>
        </p:spPr>
      </p:pic>
    </p:spTree>
    <p:extLst>
      <p:ext uri="{BB962C8B-B14F-4D97-AF65-F5344CB8AC3E}">
        <p14:creationId xmlns:p14="http://schemas.microsoft.com/office/powerpoint/2010/main" val="1470493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p:nvSpPr>
        <p:spPr>
          <a:xfrm rot="1186045">
            <a:off x="312739" y="1098079"/>
            <a:ext cx="9437930" cy="4775200"/>
          </a:xfrm>
          <a:prstGeom prst="rect">
            <a:avLst/>
          </a:prstGeom>
          <a:blipFill dpi="0" rotWithShape="1">
            <a:blip r:embed="rId2">
              <a:alphaModFix amt="7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2235139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p:cNvSpPr/>
          <p:nvPr/>
        </p:nvSpPr>
        <p:spPr>
          <a:xfrm rot="1186045">
            <a:off x="339619" y="1121328"/>
            <a:ext cx="7462838" cy="37126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7334340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p:nvPr/>
        </p:nvSpPr>
        <p:spPr>
          <a:xfrm>
            <a:off x="941388" y="82559"/>
            <a:ext cx="7212012" cy="624628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30022988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ectangle 2"/>
          <p:cNvSpPr/>
          <p:nvPr/>
        </p:nvSpPr>
        <p:spPr>
          <a:xfrm>
            <a:off x="1490665" y="141840"/>
            <a:ext cx="5645150" cy="58208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3900816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7238458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2350676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188" y="1518923"/>
            <a:ext cx="7516812"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627188" y="274637"/>
            <a:ext cx="7516812"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4"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532095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628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3168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38784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6642917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 y="1600199"/>
            <a:ext cx="8540496" cy="4525964"/>
          </a:xfrm>
        </p:spPr>
        <p:txBody>
          <a:bodyPr/>
          <a:lstStyle>
            <a:lvl1pPr marL="0" indent="0">
              <a:buFontTx/>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Title 1"/>
          <p:cNvSpPr>
            <a:spLocks noGrp="1"/>
          </p:cNvSpPr>
          <p:nvPr>
            <p:ph type="title"/>
          </p:nvPr>
        </p:nvSpPr>
        <p:spPr>
          <a:xfrm>
            <a:off x="304800" y="210755"/>
            <a:ext cx="8540496" cy="1143000"/>
          </a:xfr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1567101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2423"/>
            <a:ext cx="3008313" cy="1162051"/>
          </a:xfrm>
        </p:spPr>
        <p:txBody>
          <a:bodyPr tIns="0" rIns="0" bIns="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2416"/>
            <a:ext cx="5111750" cy="5854064"/>
          </a:xfrm>
        </p:spPr>
        <p:txBody>
          <a:bodyPr/>
          <a:lstStyle>
            <a:lvl1pPr>
              <a:defRPr sz="2800"/>
            </a:lvl1pPr>
            <a:lvl2pPr>
              <a:defRPr sz="2400"/>
            </a:lvl2pPr>
            <a:lvl3pPr>
              <a:defRPr sz="2000"/>
            </a:lvl3pPr>
            <a:lvl4pPr>
              <a:defRPr sz="1800" i="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19" y="1434471"/>
            <a:ext cx="3008313" cy="4692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0619952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Milk">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extLst>
              <a:ext uri="{28A0092B-C50C-407E-A947-70E740481C1C}">
                <a14:useLocalDpi xmlns:a14="http://schemas.microsoft.com/office/drawing/2010/main" val="0"/>
              </a:ext>
            </a:extLst>
          </a:blip>
          <a:srcRect l="6186" b="6630"/>
          <a:stretch/>
        </p:blipFill>
        <p:spPr bwMode="auto">
          <a:xfrm>
            <a:off x="-15114" y="6"/>
            <a:ext cx="1504062" cy="654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353" t="-5135" r="-16353" b="22079"/>
          <a:stretch/>
        </p:blipFill>
        <p:spPr>
          <a:xfrm>
            <a:off x="118872" y="365427"/>
            <a:ext cx="1280160" cy="1699507"/>
          </a:xfrm>
          <a:prstGeom prst="ellipse">
            <a:avLst/>
          </a:prstGeom>
          <a:solidFill>
            <a:srgbClr val="8EB4E3"/>
          </a:solidFill>
          <a:ln w="63500" cap="rnd">
            <a:noFill/>
          </a:ln>
          <a:effectLst>
            <a:outerShdw blurRad="381000" dist="292100" dir="5400000" sx="-80000" sy="-18000" rotWithShape="0">
              <a:srgbClr val="000000">
                <a:alpha val="22000"/>
              </a:srgbClr>
            </a:outerShdw>
          </a:effectLst>
        </p:spPr>
      </p:pic>
      <p:sp>
        <p:nvSpPr>
          <p:cNvPr id="6" name="Rectangle 5"/>
          <p:cNvSpPr/>
          <p:nvPr/>
        </p:nvSpPr>
        <p:spPr>
          <a:xfrm>
            <a:off x="-107950" y="6385984"/>
            <a:ext cx="925195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Content Placeholder 2"/>
          <p:cNvSpPr>
            <a:spLocks noGrp="1"/>
          </p:cNvSpPr>
          <p:nvPr>
            <p:ph idx="1"/>
          </p:nvPr>
        </p:nvSpPr>
        <p:spPr>
          <a:xfrm>
            <a:off x="1822260" y="1518923"/>
            <a:ext cx="7096188"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822260" y="274637"/>
            <a:ext cx="7096188"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7"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327474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40821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12598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74701" y="527072"/>
            <a:ext cx="7986713" cy="5202767"/>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Title 1"/>
          <p:cNvSpPr>
            <a:spLocks noGrp="1"/>
          </p:cNvSpPr>
          <p:nvPr>
            <p:ph type="ctrTitle"/>
          </p:nvPr>
        </p:nvSpPr>
        <p:spPr>
          <a:xfrm>
            <a:off x="0" y="1222031"/>
            <a:ext cx="9144000" cy="1470025"/>
          </a:xfrm>
        </p:spPr>
        <p:txBody>
          <a:bodyPr>
            <a:normAutofit/>
          </a:bodyPr>
          <a:lstStyle>
            <a:lvl1pPr>
              <a:defRPr sz="5400">
                <a:solidFill>
                  <a:schemeClr val="tx1"/>
                </a:solidFill>
                <a:latin typeface="Cambria" panose="02040503050406030204" pitchFamily="18"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1361205" y="3007728"/>
            <a:ext cx="6400800" cy="84469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4868563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D Bureau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375400"/>
          </a:xfrm>
          <a:prstGeom prst="rect">
            <a:avLst/>
          </a:prstGeom>
        </p:spPr>
      </p:pic>
    </p:spTree>
    <p:extLst>
      <p:ext uri="{BB962C8B-B14F-4D97-AF65-F5344CB8AC3E}">
        <p14:creationId xmlns:p14="http://schemas.microsoft.com/office/powerpoint/2010/main" val="1470493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p:nvSpPr>
        <p:spPr>
          <a:xfrm rot="1186045">
            <a:off x="312739" y="1098079"/>
            <a:ext cx="9437930" cy="4775200"/>
          </a:xfrm>
          <a:prstGeom prst="rect">
            <a:avLst/>
          </a:prstGeom>
          <a:blipFill dpi="0" rotWithShape="1">
            <a:blip r:embed="rId2">
              <a:alphaModFix amt="7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2235139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p:cNvSpPr/>
          <p:nvPr/>
        </p:nvSpPr>
        <p:spPr>
          <a:xfrm rot="1186045">
            <a:off x="339619" y="1121327"/>
            <a:ext cx="7462838" cy="37126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73343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0640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p:nvPr/>
        </p:nvSpPr>
        <p:spPr>
          <a:xfrm>
            <a:off x="941388" y="82559"/>
            <a:ext cx="7212012" cy="624628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30022988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ectangle 2"/>
          <p:cNvSpPr/>
          <p:nvPr/>
        </p:nvSpPr>
        <p:spPr>
          <a:xfrm>
            <a:off x="1490665" y="141839"/>
            <a:ext cx="5645150" cy="58208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39008161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7238458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2350676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188" y="1518923"/>
            <a:ext cx="7516812"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627188" y="274637"/>
            <a:ext cx="7516812"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4"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5320956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628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316893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6642917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 y="1600199"/>
            <a:ext cx="8540496" cy="4525964"/>
          </a:xfrm>
        </p:spPr>
        <p:txBody>
          <a:bodyPr/>
          <a:lstStyle>
            <a:lvl1pPr marL="0" indent="0">
              <a:buFontTx/>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Title 1"/>
          <p:cNvSpPr>
            <a:spLocks noGrp="1"/>
          </p:cNvSpPr>
          <p:nvPr>
            <p:ph type="title"/>
          </p:nvPr>
        </p:nvSpPr>
        <p:spPr>
          <a:xfrm>
            <a:off x="304800" y="210755"/>
            <a:ext cx="8540496" cy="1143000"/>
          </a:xfr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1567101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2423"/>
            <a:ext cx="3008313" cy="1162051"/>
          </a:xfrm>
        </p:spPr>
        <p:txBody>
          <a:bodyPr tIns="0" rIns="0" bIns="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2416"/>
            <a:ext cx="5111750" cy="5854064"/>
          </a:xfrm>
        </p:spPr>
        <p:txBody>
          <a:bodyPr/>
          <a:lstStyle>
            <a:lvl1pPr>
              <a:defRPr sz="2800"/>
            </a:lvl1pPr>
            <a:lvl2pPr>
              <a:defRPr sz="2400"/>
            </a:lvl2pPr>
            <a:lvl3pPr>
              <a:defRPr sz="2000"/>
            </a:lvl3pPr>
            <a:lvl4pPr>
              <a:defRPr sz="1800" i="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19" y="1434471"/>
            <a:ext cx="3008313" cy="4692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0619952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Milk">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extLst>
              <a:ext uri="{28A0092B-C50C-407E-A947-70E740481C1C}">
                <a14:useLocalDpi xmlns:a14="http://schemas.microsoft.com/office/drawing/2010/main" val="0"/>
              </a:ext>
            </a:extLst>
          </a:blip>
          <a:srcRect l="6186" b="6630"/>
          <a:stretch/>
        </p:blipFill>
        <p:spPr bwMode="auto">
          <a:xfrm>
            <a:off x="-15114" y="6"/>
            <a:ext cx="1504062" cy="654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353" t="-5135" r="-16353" b="22079"/>
          <a:stretch/>
        </p:blipFill>
        <p:spPr>
          <a:xfrm>
            <a:off x="118872" y="365427"/>
            <a:ext cx="1280160" cy="1699507"/>
          </a:xfrm>
          <a:prstGeom prst="ellipse">
            <a:avLst/>
          </a:prstGeom>
          <a:solidFill>
            <a:srgbClr val="8EB4E3"/>
          </a:solidFill>
          <a:ln w="63500" cap="rnd">
            <a:noFill/>
          </a:ln>
          <a:effectLst>
            <a:outerShdw blurRad="381000" dist="292100" dir="5400000" sx="-80000" sy="-18000" rotWithShape="0">
              <a:srgbClr val="000000">
                <a:alpha val="22000"/>
              </a:srgbClr>
            </a:outerShdw>
          </a:effectLst>
        </p:spPr>
      </p:pic>
      <p:sp>
        <p:nvSpPr>
          <p:cNvPr id="6" name="Rectangle 5"/>
          <p:cNvSpPr/>
          <p:nvPr/>
        </p:nvSpPr>
        <p:spPr>
          <a:xfrm>
            <a:off x="-107950" y="6385984"/>
            <a:ext cx="925195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Content Placeholder 2"/>
          <p:cNvSpPr>
            <a:spLocks noGrp="1"/>
          </p:cNvSpPr>
          <p:nvPr>
            <p:ph idx="1"/>
          </p:nvPr>
        </p:nvSpPr>
        <p:spPr>
          <a:xfrm>
            <a:off x="1822260" y="1518923"/>
            <a:ext cx="7096188"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822260" y="274637"/>
            <a:ext cx="7096188"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7"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32747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5"/>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409139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40821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1259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7" y="6394458"/>
            <a:ext cx="9137650" cy="463549"/>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7399341" y="5228175"/>
            <a:ext cx="1741487" cy="2319867"/>
          </a:xfrm>
          <a:prstGeom prst="ellipse">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853" y="5518174"/>
            <a:ext cx="1414463" cy="90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0" y="449960"/>
            <a:ext cx="9144000" cy="1143000"/>
          </a:xfr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8" name="Footer Placeholder 5"/>
          <p:cNvSpPr>
            <a:spLocks noGrp="1"/>
          </p:cNvSpPr>
          <p:nvPr>
            <p:ph type="ftr" sz="quarter" idx="10"/>
          </p:nvPr>
        </p:nvSpPr>
        <p:spPr>
          <a:xfrm>
            <a:off x="6083445" y="6197816"/>
            <a:ext cx="2895600" cy="366183"/>
          </a:xfrm>
        </p:spPr>
        <p:txBody>
          <a:bodyPr/>
          <a:lstStyle>
            <a:lvl1pPr algn="r" eaLnBrk="1" fontAlgn="auto" hangingPunct="1">
              <a:spcBef>
                <a:spcPts val="0"/>
              </a:spcBef>
              <a:spcAft>
                <a:spcPts val="0"/>
              </a:spcAft>
              <a:defRPr sz="1400">
                <a:solidFill>
                  <a:schemeClr val="bg1">
                    <a:lumMod val="85000"/>
                  </a:schemeClr>
                </a:solidFill>
                <a:latin typeface="+mn-lt"/>
              </a:defRPr>
            </a:lvl1pPr>
          </a:lstStyle>
          <a:p>
            <a:pPr>
              <a:defRPr/>
            </a:pPr>
            <a:r>
              <a:rPr lang="en-US" dirty="0" smtClean="0">
                <a:solidFill>
                  <a:prstClr val="white">
                    <a:lumMod val="85000"/>
                  </a:prstClr>
                </a:solidFill>
              </a:rPr>
              <a:t>datcp.wi.gov</a:t>
            </a:r>
            <a:endParaRPr lang="en-US" dirty="0">
              <a:solidFill>
                <a:prstClr val="white">
                  <a:lumMod val="85000"/>
                </a:prstClr>
              </a:solidFill>
            </a:endParaRPr>
          </a:p>
        </p:txBody>
      </p:sp>
    </p:spTree>
    <p:extLst>
      <p:ext uri="{BB962C8B-B14F-4D97-AF65-F5344CB8AC3E}">
        <p14:creationId xmlns:p14="http://schemas.microsoft.com/office/powerpoint/2010/main" val="294955802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74701" y="527072"/>
            <a:ext cx="7986713" cy="5202767"/>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Title 1"/>
          <p:cNvSpPr>
            <a:spLocks noGrp="1"/>
          </p:cNvSpPr>
          <p:nvPr>
            <p:ph type="ctrTitle"/>
          </p:nvPr>
        </p:nvSpPr>
        <p:spPr>
          <a:xfrm>
            <a:off x="0" y="1222031"/>
            <a:ext cx="9144000" cy="1470025"/>
          </a:xfrm>
        </p:spPr>
        <p:txBody>
          <a:bodyPr>
            <a:normAutofit/>
          </a:bodyPr>
          <a:lstStyle>
            <a:lvl1pPr>
              <a:defRPr sz="5400">
                <a:solidFill>
                  <a:schemeClr val="tx1"/>
                </a:solidFill>
                <a:latin typeface="Cambria" panose="02040503050406030204" pitchFamily="18"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1361205" y="3007728"/>
            <a:ext cx="6400800" cy="84469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4868563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D Bureau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375400"/>
          </a:xfrm>
          <a:prstGeom prst="rect">
            <a:avLst/>
          </a:prstGeom>
        </p:spPr>
      </p:pic>
    </p:spTree>
    <p:extLst>
      <p:ext uri="{BB962C8B-B14F-4D97-AF65-F5344CB8AC3E}">
        <p14:creationId xmlns:p14="http://schemas.microsoft.com/office/powerpoint/2010/main" val="147049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p:nvSpPr>
        <p:spPr>
          <a:xfrm rot="1186045">
            <a:off x="312739" y="1098079"/>
            <a:ext cx="9437930" cy="4775200"/>
          </a:xfrm>
          <a:prstGeom prst="rect">
            <a:avLst/>
          </a:prstGeom>
          <a:blipFill dpi="0" rotWithShape="1">
            <a:blip r:embed="rId2">
              <a:alphaModFix amt="7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22351392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p:cNvSpPr/>
          <p:nvPr/>
        </p:nvSpPr>
        <p:spPr>
          <a:xfrm rot="1186045">
            <a:off x="339619" y="1121327"/>
            <a:ext cx="7462838" cy="37126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7334340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p:nvPr/>
        </p:nvSpPr>
        <p:spPr>
          <a:xfrm>
            <a:off x="941388" y="82559"/>
            <a:ext cx="7212012" cy="624628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30022988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ectangle 2"/>
          <p:cNvSpPr/>
          <p:nvPr/>
        </p:nvSpPr>
        <p:spPr>
          <a:xfrm>
            <a:off x="1490665" y="141839"/>
            <a:ext cx="5645150" cy="5820833"/>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39008161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72384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7"/>
            <a:ext cx="54864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59"/>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1285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2350676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188" y="1518923"/>
            <a:ext cx="7516812"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627188" y="274637"/>
            <a:ext cx="7516812"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4"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5320956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628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316893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6642917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 y="1600199"/>
            <a:ext cx="8540496" cy="4525964"/>
          </a:xfrm>
        </p:spPr>
        <p:txBody>
          <a:bodyPr/>
          <a:lstStyle>
            <a:lvl1pPr marL="0" indent="0">
              <a:buFontTx/>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Title 1"/>
          <p:cNvSpPr>
            <a:spLocks noGrp="1"/>
          </p:cNvSpPr>
          <p:nvPr>
            <p:ph type="title"/>
          </p:nvPr>
        </p:nvSpPr>
        <p:spPr>
          <a:xfrm>
            <a:off x="304800" y="210755"/>
            <a:ext cx="8540496" cy="1143000"/>
          </a:xfr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1567101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2423"/>
            <a:ext cx="3008313" cy="1162051"/>
          </a:xfrm>
        </p:spPr>
        <p:txBody>
          <a:bodyPr tIns="0" rIns="0" bIns="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2416"/>
            <a:ext cx="5111750" cy="5854064"/>
          </a:xfrm>
        </p:spPr>
        <p:txBody>
          <a:bodyPr/>
          <a:lstStyle>
            <a:lvl1pPr>
              <a:defRPr sz="2800"/>
            </a:lvl1pPr>
            <a:lvl2pPr>
              <a:defRPr sz="2400"/>
            </a:lvl2pPr>
            <a:lvl3pPr>
              <a:defRPr sz="2000"/>
            </a:lvl3pPr>
            <a:lvl4pPr>
              <a:defRPr sz="1800" i="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19" y="1434471"/>
            <a:ext cx="3008313" cy="4692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0619952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Milk">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extLst>
              <a:ext uri="{28A0092B-C50C-407E-A947-70E740481C1C}">
                <a14:useLocalDpi xmlns:a14="http://schemas.microsoft.com/office/drawing/2010/main" val="0"/>
              </a:ext>
            </a:extLst>
          </a:blip>
          <a:srcRect l="6186" b="6630"/>
          <a:stretch/>
        </p:blipFill>
        <p:spPr bwMode="auto">
          <a:xfrm>
            <a:off x="-15114" y="6"/>
            <a:ext cx="1504062" cy="654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353" t="-5135" r="-16353" b="22079"/>
          <a:stretch/>
        </p:blipFill>
        <p:spPr>
          <a:xfrm>
            <a:off x="118872" y="365427"/>
            <a:ext cx="1280160" cy="1699507"/>
          </a:xfrm>
          <a:prstGeom prst="ellipse">
            <a:avLst/>
          </a:prstGeom>
          <a:solidFill>
            <a:srgbClr val="8EB4E3"/>
          </a:solidFill>
          <a:ln w="63500" cap="rnd">
            <a:noFill/>
          </a:ln>
          <a:effectLst>
            <a:outerShdw blurRad="381000" dist="292100" dir="5400000" sx="-80000" sy="-18000" rotWithShape="0">
              <a:srgbClr val="000000">
                <a:alpha val="22000"/>
              </a:srgbClr>
            </a:outerShdw>
          </a:effectLst>
        </p:spPr>
      </p:pic>
      <p:sp>
        <p:nvSpPr>
          <p:cNvPr id="6" name="Rectangle 5"/>
          <p:cNvSpPr/>
          <p:nvPr/>
        </p:nvSpPr>
        <p:spPr>
          <a:xfrm>
            <a:off x="-107950" y="6385984"/>
            <a:ext cx="925195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Content Placeholder 2"/>
          <p:cNvSpPr>
            <a:spLocks noGrp="1"/>
          </p:cNvSpPr>
          <p:nvPr>
            <p:ph idx="1"/>
          </p:nvPr>
        </p:nvSpPr>
        <p:spPr>
          <a:xfrm>
            <a:off x="1822260" y="1518923"/>
            <a:ext cx="7096188"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1822260" y="274637"/>
            <a:ext cx="7096188" cy="1143000"/>
          </a:xfrm>
        </p:spPr>
        <p:txBody>
          <a:bodyPr/>
          <a:lstStyle>
            <a:lvl1pPr algn="l">
              <a:defRPr sz="4000">
                <a:latin typeface="Cambria" panose="02040503050406030204" pitchFamily="18" charset="0"/>
              </a:defRPr>
            </a:lvl1pPr>
          </a:lstStyle>
          <a:p>
            <a:r>
              <a:rPr lang="en-US" smtClean="0"/>
              <a:t>Click to edit Master title style</a:t>
            </a:r>
            <a:endParaRPr lang="en-US" dirty="0"/>
          </a:p>
        </p:txBody>
      </p:sp>
      <p:sp>
        <p:nvSpPr>
          <p:cNvPr id="7"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23274740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7"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74699" y="527071"/>
            <a:ext cx="7986713" cy="5202767"/>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Title 1"/>
          <p:cNvSpPr>
            <a:spLocks noGrp="1"/>
          </p:cNvSpPr>
          <p:nvPr>
            <p:ph type="ctrTitle"/>
          </p:nvPr>
        </p:nvSpPr>
        <p:spPr>
          <a:xfrm>
            <a:off x="0" y="1222031"/>
            <a:ext cx="9144000" cy="1470025"/>
          </a:xfrm>
        </p:spPr>
        <p:txBody>
          <a:bodyPr>
            <a:normAutofit/>
          </a:bodyPr>
          <a:lstStyle>
            <a:lvl1pPr>
              <a:defRPr sz="5400">
                <a:solidFill>
                  <a:schemeClr val="tx1"/>
                </a:solidFill>
                <a:latin typeface="Cambria" panose="02040503050406030204" pitchFamily="18"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1361205" y="3007728"/>
            <a:ext cx="6400800" cy="84469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5"/>
          <p:cNvSpPr>
            <a:spLocks noGrp="1"/>
          </p:cNvSpPr>
          <p:nvPr>
            <p:ph type="ftr" sz="quarter" idx="10"/>
          </p:nvPr>
        </p:nvSpPr>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14868563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AD Bureau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375400"/>
          </a:xfrm>
          <a:prstGeom prst="rect">
            <a:avLst/>
          </a:prstGeom>
        </p:spPr>
      </p:pic>
    </p:spTree>
    <p:extLst>
      <p:ext uri="{BB962C8B-B14F-4D97-AF65-F5344CB8AC3E}">
        <p14:creationId xmlns:p14="http://schemas.microsoft.com/office/powerpoint/2010/main" val="1470493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p:nvSpPr>
        <p:spPr>
          <a:xfrm rot="1186045">
            <a:off x="312739" y="1098079"/>
            <a:ext cx="9437930" cy="4775200"/>
          </a:xfrm>
          <a:prstGeom prst="rect">
            <a:avLst/>
          </a:prstGeom>
          <a:blipFill dpi="0" rotWithShape="1">
            <a:blip r:embed="rId2">
              <a:alphaModFix amt="7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0" y="1918035"/>
            <a:ext cx="9144000" cy="2119187"/>
          </a:xfrm>
        </p:spPr>
        <p:txBody>
          <a:bodyPr anchor="t">
            <a:noAutofit/>
          </a:bodyPr>
          <a:lstStyle>
            <a:lvl1pPr algn="ctr">
              <a:defRPr sz="5400" b="0" cap="all"/>
            </a:lvl1pPr>
          </a:lstStyle>
          <a:p>
            <a:r>
              <a:rPr lang="en-US" smtClean="0"/>
              <a:t>Click to edit Master title style</a:t>
            </a:r>
            <a:endParaRPr lang="en-US" dirty="0"/>
          </a:p>
        </p:txBody>
      </p:sp>
    </p:spTree>
    <p:extLst>
      <p:ext uri="{BB962C8B-B14F-4D97-AF65-F5344CB8AC3E}">
        <p14:creationId xmlns:p14="http://schemas.microsoft.com/office/powerpoint/2010/main" val="223513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6" Type="http://schemas.openxmlformats.org/officeDocument/2006/relationships/theme" Target="../theme/theme10.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theme" Target="../theme/theme11.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6.jp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2.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3.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4.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6.gi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6.gif"/><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8.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9.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1609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86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67823A">
            <a:alpha val="30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5"/>
          <p:cNvSpPr>
            <a:spLocks noGrp="1"/>
          </p:cNvSpPr>
          <p:nvPr>
            <p:ph type="ftr" sz="quarter" idx="3"/>
          </p:nvPr>
        </p:nvSpPr>
        <p:spPr>
          <a:xfrm>
            <a:off x="6215063" y="6373295"/>
            <a:ext cx="2895600" cy="366183"/>
          </a:xfrm>
          <a:prstGeom prst="rect">
            <a:avLst/>
          </a:prstGeom>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95870016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mbria" panose="02040503050406030204" pitchFamily="18" charset="0"/>
        </a:defRPr>
      </a:lvl2pPr>
      <a:lvl3pPr algn="ctr" rtl="0" eaLnBrk="1" fontAlgn="base" hangingPunct="1">
        <a:spcBef>
          <a:spcPct val="0"/>
        </a:spcBef>
        <a:spcAft>
          <a:spcPct val="0"/>
        </a:spcAft>
        <a:defRPr sz="4400">
          <a:solidFill>
            <a:schemeClr val="tx1"/>
          </a:solidFill>
          <a:latin typeface="Cambria" panose="02040503050406030204" pitchFamily="18" charset="0"/>
        </a:defRPr>
      </a:lvl3pPr>
      <a:lvl4pPr algn="ctr" rtl="0" eaLnBrk="1" fontAlgn="base" hangingPunct="1">
        <a:spcBef>
          <a:spcPct val="0"/>
        </a:spcBef>
        <a:spcAft>
          <a:spcPct val="0"/>
        </a:spcAft>
        <a:defRPr sz="4400">
          <a:solidFill>
            <a:schemeClr val="tx1"/>
          </a:solidFill>
          <a:latin typeface="Cambria" panose="02040503050406030204" pitchFamily="18" charset="0"/>
        </a:defRPr>
      </a:lvl4pPr>
      <a:lvl5pPr algn="ctr" rtl="0" eaLnBrk="1" fontAlgn="base" hangingPunct="1">
        <a:spcBef>
          <a:spcPct val="0"/>
        </a:spcBef>
        <a:spcAft>
          <a:spcPct val="0"/>
        </a:spcAft>
        <a:defRPr sz="4400">
          <a:solidFill>
            <a:schemeClr val="tx1"/>
          </a:solidFill>
          <a:latin typeface="Cambria" panose="02040503050406030204" pitchFamily="18" charset="0"/>
        </a:defRPr>
      </a:lvl5pPr>
      <a:lvl6pPr marL="457200" algn="ctr" rtl="0" eaLnBrk="1" fontAlgn="base" hangingPunct="1">
        <a:spcBef>
          <a:spcPct val="0"/>
        </a:spcBef>
        <a:spcAft>
          <a:spcPct val="0"/>
        </a:spcAft>
        <a:defRPr sz="4400">
          <a:solidFill>
            <a:schemeClr val="tx1"/>
          </a:solidFill>
          <a:latin typeface="Cambria" panose="02040503050406030204" pitchFamily="18" charset="0"/>
        </a:defRPr>
      </a:lvl6pPr>
      <a:lvl7pPr marL="914400" algn="ctr" rtl="0" eaLnBrk="1" fontAlgn="base" hangingPunct="1">
        <a:spcBef>
          <a:spcPct val="0"/>
        </a:spcBef>
        <a:spcAft>
          <a:spcPct val="0"/>
        </a:spcAft>
        <a:defRPr sz="4400">
          <a:solidFill>
            <a:schemeClr val="tx1"/>
          </a:solidFill>
          <a:latin typeface="Cambria" panose="02040503050406030204" pitchFamily="18" charset="0"/>
        </a:defRPr>
      </a:lvl7pPr>
      <a:lvl8pPr marL="1371600" algn="ctr" rtl="0" eaLnBrk="1" fontAlgn="base" hangingPunct="1">
        <a:spcBef>
          <a:spcPct val="0"/>
        </a:spcBef>
        <a:spcAft>
          <a:spcPct val="0"/>
        </a:spcAft>
        <a:defRPr sz="4400">
          <a:solidFill>
            <a:schemeClr val="tx1"/>
          </a:solidFill>
          <a:latin typeface="Cambria" panose="02040503050406030204" pitchFamily="18" charset="0"/>
        </a:defRPr>
      </a:lvl8pPr>
      <a:lvl9pPr marL="1828800" algn="ctr" rtl="0" eaLnBrk="1" fontAlgn="base" hangingPunct="1">
        <a:spcBef>
          <a:spcPct val="0"/>
        </a:spcBef>
        <a:spcAft>
          <a:spcPct val="0"/>
        </a:spcAft>
        <a:defRPr sz="4400">
          <a:solidFill>
            <a:schemeClr val="tx1"/>
          </a:solidFill>
          <a:latin typeface="Cambria" panose="02040503050406030204"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67823A">
            <a:alpha val="30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5"/>
          <p:cNvSpPr>
            <a:spLocks noGrp="1"/>
          </p:cNvSpPr>
          <p:nvPr>
            <p:ph type="ftr" sz="quarter" idx="3"/>
          </p:nvPr>
        </p:nvSpPr>
        <p:spPr>
          <a:xfrm>
            <a:off x="6215063" y="6373291"/>
            <a:ext cx="2895600" cy="366183"/>
          </a:xfrm>
          <a:prstGeom prst="rect">
            <a:avLst/>
          </a:prstGeom>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04131560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7" r:id="rId16"/>
    <p:sldLayoutId id="2147483828" r:id="rId17"/>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mbria" panose="02040503050406030204" pitchFamily="18" charset="0"/>
        </a:defRPr>
      </a:lvl2pPr>
      <a:lvl3pPr algn="ctr" rtl="0" eaLnBrk="1" fontAlgn="base" hangingPunct="1">
        <a:spcBef>
          <a:spcPct val="0"/>
        </a:spcBef>
        <a:spcAft>
          <a:spcPct val="0"/>
        </a:spcAft>
        <a:defRPr sz="4400">
          <a:solidFill>
            <a:schemeClr val="tx1"/>
          </a:solidFill>
          <a:latin typeface="Cambria" panose="02040503050406030204" pitchFamily="18" charset="0"/>
        </a:defRPr>
      </a:lvl3pPr>
      <a:lvl4pPr algn="ctr" rtl="0" eaLnBrk="1" fontAlgn="base" hangingPunct="1">
        <a:spcBef>
          <a:spcPct val="0"/>
        </a:spcBef>
        <a:spcAft>
          <a:spcPct val="0"/>
        </a:spcAft>
        <a:defRPr sz="4400">
          <a:solidFill>
            <a:schemeClr val="tx1"/>
          </a:solidFill>
          <a:latin typeface="Cambria" panose="02040503050406030204" pitchFamily="18" charset="0"/>
        </a:defRPr>
      </a:lvl4pPr>
      <a:lvl5pPr algn="ctr" rtl="0" eaLnBrk="1" fontAlgn="base" hangingPunct="1">
        <a:spcBef>
          <a:spcPct val="0"/>
        </a:spcBef>
        <a:spcAft>
          <a:spcPct val="0"/>
        </a:spcAft>
        <a:defRPr sz="4400">
          <a:solidFill>
            <a:schemeClr val="tx1"/>
          </a:solidFill>
          <a:latin typeface="Cambria" panose="02040503050406030204" pitchFamily="18" charset="0"/>
        </a:defRPr>
      </a:lvl5pPr>
      <a:lvl6pPr marL="457200" algn="ctr" rtl="0" eaLnBrk="1" fontAlgn="base" hangingPunct="1">
        <a:spcBef>
          <a:spcPct val="0"/>
        </a:spcBef>
        <a:spcAft>
          <a:spcPct val="0"/>
        </a:spcAft>
        <a:defRPr sz="4400">
          <a:solidFill>
            <a:schemeClr val="tx1"/>
          </a:solidFill>
          <a:latin typeface="Cambria" panose="02040503050406030204" pitchFamily="18" charset="0"/>
        </a:defRPr>
      </a:lvl6pPr>
      <a:lvl7pPr marL="914400" algn="ctr" rtl="0" eaLnBrk="1" fontAlgn="base" hangingPunct="1">
        <a:spcBef>
          <a:spcPct val="0"/>
        </a:spcBef>
        <a:spcAft>
          <a:spcPct val="0"/>
        </a:spcAft>
        <a:defRPr sz="4400">
          <a:solidFill>
            <a:schemeClr val="tx1"/>
          </a:solidFill>
          <a:latin typeface="Cambria" panose="02040503050406030204" pitchFamily="18" charset="0"/>
        </a:defRPr>
      </a:lvl7pPr>
      <a:lvl8pPr marL="1371600" algn="ctr" rtl="0" eaLnBrk="1" fontAlgn="base" hangingPunct="1">
        <a:spcBef>
          <a:spcPct val="0"/>
        </a:spcBef>
        <a:spcAft>
          <a:spcPct val="0"/>
        </a:spcAft>
        <a:defRPr sz="4400">
          <a:solidFill>
            <a:schemeClr val="tx1"/>
          </a:solidFill>
          <a:latin typeface="Cambria" panose="02040503050406030204" pitchFamily="18" charset="0"/>
        </a:defRPr>
      </a:lvl8pPr>
      <a:lvl9pPr marL="1828800" algn="ctr" rtl="0" eaLnBrk="1" fontAlgn="base" hangingPunct="1">
        <a:spcBef>
          <a:spcPct val="0"/>
        </a:spcBef>
        <a:spcAft>
          <a:spcPct val="0"/>
        </a:spcAft>
        <a:defRPr sz="4400">
          <a:solidFill>
            <a:schemeClr val="tx1"/>
          </a:solidFill>
          <a:latin typeface="Cambria" panose="02040503050406030204"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D7D7D7"/>
                </a:solidFill>
                <a:latin typeface="Calibri" charset="0"/>
              </a:defRPr>
            </a:lvl1pPr>
          </a:lstStyle>
          <a:p>
            <a:pPr defTabSz="457200" fontAlgn="base">
              <a:spcBef>
                <a:spcPct val="0"/>
              </a:spcBef>
              <a:spcAft>
                <a:spcPct val="0"/>
              </a:spcAft>
              <a:defRPr/>
            </a:pPr>
            <a:fld id="{B9C64C7B-29D4-44B4-B912-F6658B5B50AD}" type="datetime1">
              <a:rPr lang="en-US">
                <a:ea typeface="ＭＳ Ｐゴシック" charset="-128"/>
              </a:rPr>
              <a:pPr defTabSz="457200" fontAlgn="base">
                <a:spcBef>
                  <a:spcPct val="0"/>
                </a:spcBef>
                <a:spcAft>
                  <a:spcPct val="0"/>
                </a:spcAft>
                <a:defRPr/>
              </a:pPr>
              <a:t>3/2/2017</a:t>
            </a:fld>
            <a:endParaRPr lang="en-US">
              <a:ea typeface="ＭＳ Ｐゴシック" charset="-128"/>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srgbClr val="C7C7C7">
                  <a:tint val="75000"/>
                </a:srgb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D7D7D7"/>
                </a:solidFill>
                <a:latin typeface="Calibri" charset="0"/>
              </a:defRPr>
            </a:lvl1pPr>
          </a:lstStyle>
          <a:p>
            <a:pPr defTabSz="457200" fontAlgn="base">
              <a:spcBef>
                <a:spcPct val="0"/>
              </a:spcBef>
              <a:spcAft>
                <a:spcPct val="0"/>
              </a:spcAft>
              <a:defRPr/>
            </a:pPr>
            <a:fld id="{4BA02046-D05D-40F4-B29F-75EF5D407D44}" type="slidenum">
              <a:rPr lang="en-US">
                <a:ea typeface="ＭＳ Ｐゴシック" charset="-128"/>
              </a:rPr>
              <a:pPr defTabSz="457200"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358379469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93"/>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5"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8"/>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March 2, 2017</a:t>
            </a:fld>
            <a:endParaRPr lang="en-US"/>
          </a:p>
        </p:txBody>
      </p:sp>
      <p:sp>
        <p:nvSpPr>
          <p:cNvPr id="5" name="Footer Placeholder 4"/>
          <p:cNvSpPr>
            <a:spLocks noGrp="1"/>
          </p:cNvSpPr>
          <p:nvPr>
            <p:ph type="ftr" sz="quarter" idx="3"/>
          </p:nvPr>
        </p:nvSpPr>
        <p:spPr>
          <a:xfrm>
            <a:off x="4641448" y="5852166"/>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7"/>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BDDFA-E9CB-41FD-A04E-95A76DB0C852}" type="datetimeFigureOut">
              <a:rPr lang="en-US" smtClean="0">
                <a:solidFill>
                  <a:prstClr val="black">
                    <a:tint val="75000"/>
                  </a:prstClr>
                </a:solidFill>
              </a:rPr>
              <a:pPr/>
              <a:t>3/2/2017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9380E-4A98-46C5-9511-5D22B95ECB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842360"/>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21"/>
            <a:ext cx="8229600" cy="80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245231"/>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31"/>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31"/>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069B703-FB2A-4525-893C-D43E3918927E}"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11878096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fontAlgn="base" hangingPunct="1">
        <a:spcBef>
          <a:spcPct val="0"/>
        </a:spcBef>
        <a:spcAft>
          <a:spcPct val="0"/>
        </a:spcAft>
        <a:defRPr sz="4000">
          <a:solidFill>
            <a:srgbClr val="394E5F"/>
          </a:solidFill>
          <a:latin typeface="Arial Black" panose="020B0A04020102020204" pitchFamily="34" charset="0"/>
          <a:ea typeface="+mj-ea"/>
          <a:cs typeface="+mj-cs"/>
        </a:defRPr>
      </a:lvl1pPr>
      <a:lvl2pPr algn="ctr" rtl="0" eaLnBrk="1" fontAlgn="base" hangingPunct="1">
        <a:spcBef>
          <a:spcPct val="0"/>
        </a:spcBef>
        <a:spcAft>
          <a:spcPct val="0"/>
        </a:spcAft>
        <a:defRPr sz="4000">
          <a:solidFill>
            <a:srgbClr val="394E5F"/>
          </a:solidFill>
          <a:latin typeface="Calibri" pitchFamily="34" charset="0"/>
        </a:defRPr>
      </a:lvl2pPr>
      <a:lvl3pPr algn="ctr" rtl="0" eaLnBrk="1" fontAlgn="base" hangingPunct="1">
        <a:spcBef>
          <a:spcPct val="0"/>
        </a:spcBef>
        <a:spcAft>
          <a:spcPct val="0"/>
        </a:spcAft>
        <a:defRPr sz="4000">
          <a:solidFill>
            <a:srgbClr val="394E5F"/>
          </a:solidFill>
          <a:latin typeface="Calibri" pitchFamily="34" charset="0"/>
        </a:defRPr>
      </a:lvl3pPr>
      <a:lvl4pPr algn="ctr" rtl="0" eaLnBrk="1" fontAlgn="base" hangingPunct="1">
        <a:spcBef>
          <a:spcPct val="0"/>
        </a:spcBef>
        <a:spcAft>
          <a:spcPct val="0"/>
        </a:spcAft>
        <a:defRPr sz="4000">
          <a:solidFill>
            <a:srgbClr val="394E5F"/>
          </a:solidFill>
          <a:latin typeface="Calibri" pitchFamily="34" charset="0"/>
        </a:defRPr>
      </a:lvl4pPr>
      <a:lvl5pPr algn="ctr" rtl="0" eaLnBrk="1" fontAlgn="base" hangingPunct="1">
        <a:spcBef>
          <a:spcPct val="0"/>
        </a:spcBef>
        <a:spcAft>
          <a:spcPct val="0"/>
        </a:spcAft>
        <a:defRPr sz="4000">
          <a:solidFill>
            <a:srgbClr val="394E5F"/>
          </a:solidFill>
          <a:latin typeface="Calibri" pitchFamily="34" charset="0"/>
        </a:defRPr>
      </a:lvl5pPr>
      <a:lvl6pPr marL="457200" algn="ctr" rtl="0" eaLnBrk="1" fontAlgn="base" hangingPunct="1">
        <a:spcBef>
          <a:spcPct val="0"/>
        </a:spcBef>
        <a:spcAft>
          <a:spcPct val="0"/>
        </a:spcAft>
        <a:defRPr sz="4000">
          <a:solidFill>
            <a:srgbClr val="006633"/>
          </a:solidFill>
          <a:latin typeface="Verdana" pitchFamily="34" charset="0"/>
        </a:defRPr>
      </a:lvl6pPr>
      <a:lvl7pPr marL="914400" algn="ctr" rtl="0" eaLnBrk="1" fontAlgn="base" hangingPunct="1">
        <a:spcBef>
          <a:spcPct val="0"/>
        </a:spcBef>
        <a:spcAft>
          <a:spcPct val="0"/>
        </a:spcAft>
        <a:defRPr sz="4000">
          <a:solidFill>
            <a:srgbClr val="006633"/>
          </a:solidFill>
          <a:latin typeface="Verdana" pitchFamily="34" charset="0"/>
        </a:defRPr>
      </a:lvl7pPr>
      <a:lvl8pPr marL="1371600" algn="ctr" rtl="0" eaLnBrk="1" fontAlgn="base" hangingPunct="1">
        <a:spcBef>
          <a:spcPct val="0"/>
        </a:spcBef>
        <a:spcAft>
          <a:spcPct val="0"/>
        </a:spcAft>
        <a:defRPr sz="4000">
          <a:solidFill>
            <a:srgbClr val="006633"/>
          </a:solidFill>
          <a:latin typeface="Verdana" pitchFamily="34" charset="0"/>
        </a:defRPr>
      </a:lvl8pPr>
      <a:lvl9pPr marL="1828800" algn="ctr" rtl="0" eaLnBrk="1" fontAlgn="base" hangingPunct="1">
        <a:spcBef>
          <a:spcPct val="0"/>
        </a:spcBef>
        <a:spcAft>
          <a:spcPct val="0"/>
        </a:spcAft>
        <a:defRPr sz="4000">
          <a:solidFill>
            <a:srgbClr val="006633"/>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rgbClr val="394E5F"/>
          </a:solidFill>
          <a:latin typeface="Tw Cen MT" panose="020B0602020104020603" pitchFamily="34" charset="0"/>
          <a:ea typeface="+mn-ea"/>
          <a:cs typeface="+mn-cs"/>
        </a:defRPr>
      </a:lvl1pPr>
      <a:lvl2pPr marL="742950" indent="-285750" algn="l" rtl="0" eaLnBrk="1" fontAlgn="base" hangingPunct="1">
        <a:spcBef>
          <a:spcPct val="20000"/>
        </a:spcBef>
        <a:spcAft>
          <a:spcPct val="0"/>
        </a:spcAft>
        <a:buChar char="–"/>
        <a:defRPr sz="2800">
          <a:solidFill>
            <a:srgbClr val="394E5F"/>
          </a:solidFill>
          <a:latin typeface="Tw Cen MT" panose="020B0602020104020603" pitchFamily="34" charset="0"/>
        </a:defRPr>
      </a:lvl2pPr>
      <a:lvl3pPr marL="1143000" indent="-228600" algn="l" rtl="0" eaLnBrk="1" fontAlgn="base" hangingPunct="1">
        <a:spcBef>
          <a:spcPct val="20000"/>
        </a:spcBef>
        <a:spcAft>
          <a:spcPct val="0"/>
        </a:spcAft>
        <a:buChar char="•"/>
        <a:defRPr sz="2400">
          <a:solidFill>
            <a:srgbClr val="394E5F"/>
          </a:solidFill>
          <a:latin typeface="Tw Cen MT" panose="020B0602020104020603" pitchFamily="34" charset="0"/>
        </a:defRPr>
      </a:lvl3pPr>
      <a:lvl4pPr marL="1600200" indent="-228600" algn="l" rtl="0" eaLnBrk="1" fontAlgn="base" hangingPunct="1">
        <a:spcBef>
          <a:spcPct val="20000"/>
        </a:spcBef>
        <a:spcAft>
          <a:spcPct val="0"/>
        </a:spcAft>
        <a:buChar char="–"/>
        <a:defRPr sz="2000">
          <a:solidFill>
            <a:srgbClr val="394E5F"/>
          </a:solidFill>
          <a:latin typeface="Tw Cen MT" panose="020B0602020104020603" pitchFamily="34" charset="0"/>
        </a:defRPr>
      </a:lvl4pPr>
      <a:lvl5pPr marL="2057400" indent="-228600" algn="l" rtl="0" eaLnBrk="1" fontAlgn="base" hangingPunct="1">
        <a:spcBef>
          <a:spcPct val="20000"/>
        </a:spcBef>
        <a:spcAft>
          <a:spcPct val="0"/>
        </a:spcAft>
        <a:buChar char="»"/>
        <a:defRPr sz="2000">
          <a:solidFill>
            <a:srgbClr val="394E5F"/>
          </a:solidFill>
          <a:latin typeface="Tw Cen MT" panose="020B0602020104020603"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ahoma" charset="0"/>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Tahoma" charset="0"/>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367F16E-BDAB-4AEC-95EA-17B8A68321FF}" type="slidenum">
              <a:rPr lang="en-US" smtClean="0">
                <a:solidFill>
                  <a:prstClr val="black">
                    <a:tint val="75000"/>
                  </a:prstClr>
                </a:solidFill>
                <a:latin typeface="Tahoma" charset="0"/>
              </a:rPr>
              <a:pPr eaLnBrk="0" fontAlgn="base" hangingPunct="0">
                <a:spcBef>
                  <a:spcPct val="0"/>
                </a:spcBef>
                <a:spcAft>
                  <a:spcPct val="0"/>
                </a:spcAft>
              </a:pPr>
              <a:t>‹#›</a:t>
            </a:fld>
            <a:endParaRPr lang="en-US" dirty="0">
              <a:solidFill>
                <a:prstClr val="black">
                  <a:tint val="75000"/>
                </a:prstClr>
              </a:solidFill>
              <a:latin typeface="Tahoma" charset="0"/>
            </a:endParaRPr>
          </a:p>
        </p:txBody>
      </p:sp>
      <p:pic>
        <p:nvPicPr>
          <p:cNvPr id="7" name="Picture 6" descr="banner_tony_new.gif"/>
          <p:cNvPicPr>
            <a:picLocks noChangeAspect="1"/>
          </p:cNvPicPr>
          <p:nvPr/>
        </p:nvPicPr>
        <p:blipFill>
          <a:blip r:embed="rId13" cstate="print"/>
          <a:stretch>
            <a:fillRect/>
          </a:stretch>
        </p:blipFill>
        <p:spPr>
          <a:xfrm>
            <a:off x="0" y="0"/>
            <a:ext cx="9144000" cy="1066800"/>
          </a:xfrm>
          <a:prstGeom prst="rect">
            <a:avLst/>
          </a:prstGeom>
        </p:spPr>
      </p:pic>
      <p:pic>
        <p:nvPicPr>
          <p:cNvPr id="8" name="Picture 7" descr="ACP WI logo 04-03-15.jpg"/>
          <p:cNvPicPr>
            <a:picLocks noChangeAspect="1"/>
          </p:cNvPicPr>
          <p:nvPr/>
        </p:nvPicPr>
        <p:blipFill>
          <a:blip r:embed="rId14" cstate="print"/>
          <a:stretch>
            <a:fillRect/>
          </a:stretch>
        </p:blipFill>
        <p:spPr>
          <a:xfrm>
            <a:off x="3962400" y="6210303"/>
            <a:ext cx="1295400" cy="647700"/>
          </a:xfrm>
          <a:prstGeom prst="rect">
            <a:avLst/>
          </a:prstGeom>
        </p:spPr>
      </p:pic>
    </p:spTree>
    <p:extLst>
      <p:ext uri="{BB962C8B-B14F-4D97-AF65-F5344CB8AC3E}">
        <p14:creationId xmlns:p14="http://schemas.microsoft.com/office/powerpoint/2010/main" val="31751305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push dir="u"/>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ahoma" charset="0"/>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Tahoma" charset="0"/>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367F16E-BDAB-4AEC-95EA-17B8A68321FF}" type="slidenum">
              <a:rPr lang="en-US" smtClean="0">
                <a:solidFill>
                  <a:prstClr val="black">
                    <a:tint val="75000"/>
                  </a:prstClr>
                </a:solidFill>
                <a:latin typeface="Tahoma" charset="0"/>
              </a:rPr>
              <a:pPr eaLnBrk="0" fontAlgn="base" hangingPunct="0">
                <a:spcBef>
                  <a:spcPct val="0"/>
                </a:spcBef>
                <a:spcAft>
                  <a:spcPct val="0"/>
                </a:spcAft>
              </a:pPr>
              <a:t>‹#›</a:t>
            </a:fld>
            <a:endParaRPr lang="en-US" dirty="0">
              <a:solidFill>
                <a:prstClr val="black">
                  <a:tint val="75000"/>
                </a:prstClr>
              </a:solidFill>
              <a:latin typeface="Tahoma" charset="0"/>
            </a:endParaRPr>
          </a:p>
        </p:txBody>
      </p:sp>
      <p:pic>
        <p:nvPicPr>
          <p:cNvPr id="7" name="Picture 6" descr="banner_tony_new.gif"/>
          <p:cNvPicPr>
            <a:picLocks noChangeAspect="1"/>
          </p:cNvPicPr>
          <p:nvPr/>
        </p:nvPicPr>
        <p:blipFill>
          <a:blip r:embed="rId13" cstate="print"/>
          <a:stretch>
            <a:fillRect/>
          </a:stretch>
        </p:blipFill>
        <p:spPr>
          <a:xfrm>
            <a:off x="0" y="0"/>
            <a:ext cx="9144000" cy="1066800"/>
          </a:xfrm>
          <a:prstGeom prst="rect">
            <a:avLst/>
          </a:prstGeom>
        </p:spPr>
      </p:pic>
      <p:pic>
        <p:nvPicPr>
          <p:cNvPr id="8" name="Picture 7" descr="ACP WI logo 04-03-15.jpg"/>
          <p:cNvPicPr>
            <a:picLocks noChangeAspect="1"/>
          </p:cNvPicPr>
          <p:nvPr/>
        </p:nvPicPr>
        <p:blipFill>
          <a:blip r:embed="rId14" cstate="print"/>
          <a:stretch>
            <a:fillRect/>
          </a:stretch>
        </p:blipFill>
        <p:spPr>
          <a:xfrm>
            <a:off x="3962400" y="6210303"/>
            <a:ext cx="1295400" cy="647700"/>
          </a:xfrm>
          <a:prstGeom prst="rect">
            <a:avLst/>
          </a:prstGeom>
        </p:spPr>
      </p:pic>
    </p:spTree>
    <p:extLst>
      <p:ext uri="{BB962C8B-B14F-4D97-AF65-F5344CB8AC3E}">
        <p14:creationId xmlns:p14="http://schemas.microsoft.com/office/powerpoint/2010/main" val="21890238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push dir="u"/>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67823A">
            <a:alpha val="30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23"/>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5"/>
          <p:cNvSpPr>
            <a:spLocks noGrp="1"/>
          </p:cNvSpPr>
          <p:nvPr>
            <p:ph type="ftr" sz="quarter" idx="3"/>
          </p:nvPr>
        </p:nvSpPr>
        <p:spPr>
          <a:xfrm>
            <a:off x="6215063" y="6373307"/>
            <a:ext cx="2895600" cy="366183"/>
          </a:xfrm>
          <a:prstGeom prst="rect">
            <a:avLst/>
          </a:prstGeom>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70160560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822" r:id="rId16"/>
    <p:sldLayoutId id="2147483823" r:id="rId17"/>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mbria" panose="02040503050406030204" pitchFamily="18" charset="0"/>
        </a:defRPr>
      </a:lvl2pPr>
      <a:lvl3pPr algn="ctr" rtl="0" eaLnBrk="1" fontAlgn="base" hangingPunct="1">
        <a:spcBef>
          <a:spcPct val="0"/>
        </a:spcBef>
        <a:spcAft>
          <a:spcPct val="0"/>
        </a:spcAft>
        <a:defRPr sz="4400">
          <a:solidFill>
            <a:schemeClr val="tx1"/>
          </a:solidFill>
          <a:latin typeface="Cambria" panose="02040503050406030204" pitchFamily="18" charset="0"/>
        </a:defRPr>
      </a:lvl3pPr>
      <a:lvl4pPr algn="ctr" rtl="0" eaLnBrk="1" fontAlgn="base" hangingPunct="1">
        <a:spcBef>
          <a:spcPct val="0"/>
        </a:spcBef>
        <a:spcAft>
          <a:spcPct val="0"/>
        </a:spcAft>
        <a:defRPr sz="4400">
          <a:solidFill>
            <a:schemeClr val="tx1"/>
          </a:solidFill>
          <a:latin typeface="Cambria" panose="02040503050406030204" pitchFamily="18" charset="0"/>
        </a:defRPr>
      </a:lvl4pPr>
      <a:lvl5pPr algn="ctr" rtl="0" eaLnBrk="1" fontAlgn="base" hangingPunct="1">
        <a:spcBef>
          <a:spcPct val="0"/>
        </a:spcBef>
        <a:spcAft>
          <a:spcPct val="0"/>
        </a:spcAft>
        <a:defRPr sz="4400">
          <a:solidFill>
            <a:schemeClr val="tx1"/>
          </a:solidFill>
          <a:latin typeface="Cambria" panose="02040503050406030204" pitchFamily="18" charset="0"/>
        </a:defRPr>
      </a:lvl5pPr>
      <a:lvl6pPr marL="457200" algn="ctr" rtl="0" eaLnBrk="1" fontAlgn="base" hangingPunct="1">
        <a:spcBef>
          <a:spcPct val="0"/>
        </a:spcBef>
        <a:spcAft>
          <a:spcPct val="0"/>
        </a:spcAft>
        <a:defRPr sz="4400">
          <a:solidFill>
            <a:schemeClr val="tx1"/>
          </a:solidFill>
          <a:latin typeface="Cambria" panose="02040503050406030204" pitchFamily="18" charset="0"/>
        </a:defRPr>
      </a:lvl6pPr>
      <a:lvl7pPr marL="914400" algn="ctr" rtl="0" eaLnBrk="1" fontAlgn="base" hangingPunct="1">
        <a:spcBef>
          <a:spcPct val="0"/>
        </a:spcBef>
        <a:spcAft>
          <a:spcPct val="0"/>
        </a:spcAft>
        <a:defRPr sz="4400">
          <a:solidFill>
            <a:schemeClr val="tx1"/>
          </a:solidFill>
          <a:latin typeface="Cambria" panose="02040503050406030204" pitchFamily="18" charset="0"/>
        </a:defRPr>
      </a:lvl7pPr>
      <a:lvl8pPr marL="1371600" algn="ctr" rtl="0" eaLnBrk="1" fontAlgn="base" hangingPunct="1">
        <a:spcBef>
          <a:spcPct val="0"/>
        </a:spcBef>
        <a:spcAft>
          <a:spcPct val="0"/>
        </a:spcAft>
        <a:defRPr sz="4400">
          <a:solidFill>
            <a:schemeClr val="tx1"/>
          </a:solidFill>
          <a:latin typeface="Cambria" panose="02040503050406030204" pitchFamily="18" charset="0"/>
        </a:defRPr>
      </a:lvl8pPr>
      <a:lvl9pPr marL="1828800" algn="ctr" rtl="0" eaLnBrk="1" fontAlgn="base" hangingPunct="1">
        <a:spcBef>
          <a:spcPct val="0"/>
        </a:spcBef>
        <a:spcAft>
          <a:spcPct val="0"/>
        </a:spcAft>
        <a:defRPr sz="4400">
          <a:solidFill>
            <a:schemeClr val="tx1"/>
          </a:solidFill>
          <a:latin typeface="Cambria" panose="02040503050406030204"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67823A">
            <a:alpha val="30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1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5"/>
          <p:cNvSpPr>
            <a:spLocks noGrp="1"/>
          </p:cNvSpPr>
          <p:nvPr>
            <p:ph type="ftr" sz="quarter" idx="3"/>
          </p:nvPr>
        </p:nvSpPr>
        <p:spPr>
          <a:xfrm>
            <a:off x="6215063" y="6373305"/>
            <a:ext cx="2895600" cy="366183"/>
          </a:xfrm>
          <a:prstGeom prst="rect">
            <a:avLst/>
          </a:prstGeom>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701605601"/>
      </p:ext>
    </p:extLst>
  </p:cSld>
  <p:clrMap bg1="lt1" tx1="dk1" bg2="lt2" tx2="dk2" accent1="accent1" accent2="accent2" accent3="accent3" accent4="accent4" accent5="accent5" accent6="accent6" hlink="hlink" folHlink="folHlink"/>
  <p:sldLayoutIdLst>
    <p:sldLayoutId id="2147483727"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824" r:id="rId15"/>
    <p:sldLayoutId id="2147483825" r:id="rId16"/>
    <p:sldLayoutId id="2147483826" r:id="rId17"/>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mbria" panose="02040503050406030204" pitchFamily="18" charset="0"/>
        </a:defRPr>
      </a:lvl2pPr>
      <a:lvl3pPr algn="ctr" rtl="0" eaLnBrk="1" fontAlgn="base" hangingPunct="1">
        <a:spcBef>
          <a:spcPct val="0"/>
        </a:spcBef>
        <a:spcAft>
          <a:spcPct val="0"/>
        </a:spcAft>
        <a:defRPr sz="4400">
          <a:solidFill>
            <a:schemeClr val="tx1"/>
          </a:solidFill>
          <a:latin typeface="Cambria" panose="02040503050406030204" pitchFamily="18" charset="0"/>
        </a:defRPr>
      </a:lvl3pPr>
      <a:lvl4pPr algn="ctr" rtl="0" eaLnBrk="1" fontAlgn="base" hangingPunct="1">
        <a:spcBef>
          <a:spcPct val="0"/>
        </a:spcBef>
        <a:spcAft>
          <a:spcPct val="0"/>
        </a:spcAft>
        <a:defRPr sz="4400">
          <a:solidFill>
            <a:schemeClr val="tx1"/>
          </a:solidFill>
          <a:latin typeface="Cambria" panose="02040503050406030204" pitchFamily="18" charset="0"/>
        </a:defRPr>
      </a:lvl4pPr>
      <a:lvl5pPr algn="ctr" rtl="0" eaLnBrk="1" fontAlgn="base" hangingPunct="1">
        <a:spcBef>
          <a:spcPct val="0"/>
        </a:spcBef>
        <a:spcAft>
          <a:spcPct val="0"/>
        </a:spcAft>
        <a:defRPr sz="4400">
          <a:solidFill>
            <a:schemeClr val="tx1"/>
          </a:solidFill>
          <a:latin typeface="Cambria" panose="02040503050406030204" pitchFamily="18" charset="0"/>
        </a:defRPr>
      </a:lvl5pPr>
      <a:lvl6pPr marL="457200" algn="ctr" rtl="0" eaLnBrk="1" fontAlgn="base" hangingPunct="1">
        <a:spcBef>
          <a:spcPct val="0"/>
        </a:spcBef>
        <a:spcAft>
          <a:spcPct val="0"/>
        </a:spcAft>
        <a:defRPr sz="4400">
          <a:solidFill>
            <a:schemeClr val="tx1"/>
          </a:solidFill>
          <a:latin typeface="Cambria" panose="02040503050406030204" pitchFamily="18" charset="0"/>
        </a:defRPr>
      </a:lvl6pPr>
      <a:lvl7pPr marL="914400" algn="ctr" rtl="0" eaLnBrk="1" fontAlgn="base" hangingPunct="1">
        <a:spcBef>
          <a:spcPct val="0"/>
        </a:spcBef>
        <a:spcAft>
          <a:spcPct val="0"/>
        </a:spcAft>
        <a:defRPr sz="4400">
          <a:solidFill>
            <a:schemeClr val="tx1"/>
          </a:solidFill>
          <a:latin typeface="Cambria" panose="02040503050406030204" pitchFamily="18" charset="0"/>
        </a:defRPr>
      </a:lvl7pPr>
      <a:lvl8pPr marL="1371600" algn="ctr" rtl="0" eaLnBrk="1" fontAlgn="base" hangingPunct="1">
        <a:spcBef>
          <a:spcPct val="0"/>
        </a:spcBef>
        <a:spcAft>
          <a:spcPct val="0"/>
        </a:spcAft>
        <a:defRPr sz="4400">
          <a:solidFill>
            <a:schemeClr val="tx1"/>
          </a:solidFill>
          <a:latin typeface="Cambria" panose="02040503050406030204" pitchFamily="18" charset="0"/>
        </a:defRPr>
      </a:lvl8pPr>
      <a:lvl9pPr marL="1828800" algn="ctr" rtl="0" eaLnBrk="1" fontAlgn="base" hangingPunct="1">
        <a:spcBef>
          <a:spcPct val="0"/>
        </a:spcBef>
        <a:spcAft>
          <a:spcPct val="0"/>
        </a:spcAft>
        <a:defRPr sz="4400">
          <a:solidFill>
            <a:schemeClr val="tx1"/>
          </a:solidFill>
          <a:latin typeface="Cambria" panose="02040503050406030204"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67823A">
            <a:alpha val="30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1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5"/>
          <p:cNvSpPr>
            <a:spLocks noGrp="1"/>
          </p:cNvSpPr>
          <p:nvPr>
            <p:ph type="ftr" sz="quarter" idx="3"/>
          </p:nvPr>
        </p:nvSpPr>
        <p:spPr>
          <a:xfrm>
            <a:off x="6215063" y="6373305"/>
            <a:ext cx="2895600" cy="366183"/>
          </a:xfrm>
          <a:prstGeom prst="rect">
            <a:avLst/>
          </a:prstGeom>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701605601"/>
      </p:ext>
    </p:extLst>
  </p:cSld>
  <p:clrMap bg1="lt1" tx1="dk1" bg2="lt2" tx2="dk2" accent1="accent1" accent2="accent2" accent3="accent3" accent4="accent4" accent5="accent5" accent6="accent6" hlink="hlink" folHlink="folHlink"/>
  <p:sldLayoutIdLst>
    <p:sldLayoutId id="2147483743"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mbria" panose="02040503050406030204" pitchFamily="18" charset="0"/>
        </a:defRPr>
      </a:lvl2pPr>
      <a:lvl3pPr algn="ctr" rtl="0" eaLnBrk="1" fontAlgn="base" hangingPunct="1">
        <a:spcBef>
          <a:spcPct val="0"/>
        </a:spcBef>
        <a:spcAft>
          <a:spcPct val="0"/>
        </a:spcAft>
        <a:defRPr sz="4400">
          <a:solidFill>
            <a:schemeClr val="tx1"/>
          </a:solidFill>
          <a:latin typeface="Cambria" panose="02040503050406030204" pitchFamily="18" charset="0"/>
        </a:defRPr>
      </a:lvl3pPr>
      <a:lvl4pPr algn="ctr" rtl="0" eaLnBrk="1" fontAlgn="base" hangingPunct="1">
        <a:spcBef>
          <a:spcPct val="0"/>
        </a:spcBef>
        <a:spcAft>
          <a:spcPct val="0"/>
        </a:spcAft>
        <a:defRPr sz="4400">
          <a:solidFill>
            <a:schemeClr val="tx1"/>
          </a:solidFill>
          <a:latin typeface="Cambria" panose="02040503050406030204" pitchFamily="18" charset="0"/>
        </a:defRPr>
      </a:lvl4pPr>
      <a:lvl5pPr algn="ctr" rtl="0" eaLnBrk="1" fontAlgn="base" hangingPunct="1">
        <a:spcBef>
          <a:spcPct val="0"/>
        </a:spcBef>
        <a:spcAft>
          <a:spcPct val="0"/>
        </a:spcAft>
        <a:defRPr sz="4400">
          <a:solidFill>
            <a:schemeClr val="tx1"/>
          </a:solidFill>
          <a:latin typeface="Cambria" panose="02040503050406030204" pitchFamily="18" charset="0"/>
        </a:defRPr>
      </a:lvl5pPr>
      <a:lvl6pPr marL="457200" algn="ctr" rtl="0" eaLnBrk="1" fontAlgn="base" hangingPunct="1">
        <a:spcBef>
          <a:spcPct val="0"/>
        </a:spcBef>
        <a:spcAft>
          <a:spcPct val="0"/>
        </a:spcAft>
        <a:defRPr sz="4400">
          <a:solidFill>
            <a:schemeClr val="tx1"/>
          </a:solidFill>
          <a:latin typeface="Cambria" panose="02040503050406030204" pitchFamily="18" charset="0"/>
        </a:defRPr>
      </a:lvl6pPr>
      <a:lvl7pPr marL="914400" algn="ctr" rtl="0" eaLnBrk="1" fontAlgn="base" hangingPunct="1">
        <a:spcBef>
          <a:spcPct val="0"/>
        </a:spcBef>
        <a:spcAft>
          <a:spcPct val="0"/>
        </a:spcAft>
        <a:defRPr sz="4400">
          <a:solidFill>
            <a:schemeClr val="tx1"/>
          </a:solidFill>
          <a:latin typeface="Cambria" panose="02040503050406030204" pitchFamily="18" charset="0"/>
        </a:defRPr>
      </a:lvl7pPr>
      <a:lvl8pPr marL="1371600" algn="ctr" rtl="0" eaLnBrk="1" fontAlgn="base" hangingPunct="1">
        <a:spcBef>
          <a:spcPct val="0"/>
        </a:spcBef>
        <a:spcAft>
          <a:spcPct val="0"/>
        </a:spcAft>
        <a:defRPr sz="4400">
          <a:solidFill>
            <a:schemeClr val="tx1"/>
          </a:solidFill>
          <a:latin typeface="Cambria" panose="02040503050406030204" pitchFamily="18" charset="0"/>
        </a:defRPr>
      </a:lvl8pPr>
      <a:lvl9pPr marL="1828800" algn="ctr" rtl="0" eaLnBrk="1" fontAlgn="base" hangingPunct="1">
        <a:spcBef>
          <a:spcPct val="0"/>
        </a:spcBef>
        <a:spcAft>
          <a:spcPct val="0"/>
        </a:spcAft>
        <a:defRPr sz="4400">
          <a:solidFill>
            <a:schemeClr val="tx1"/>
          </a:solidFill>
          <a:latin typeface="Cambria" panose="02040503050406030204"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67823A">
            <a:alpha val="30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1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5"/>
          <p:cNvSpPr>
            <a:spLocks noGrp="1"/>
          </p:cNvSpPr>
          <p:nvPr>
            <p:ph type="ftr" sz="quarter" idx="3"/>
          </p:nvPr>
        </p:nvSpPr>
        <p:spPr>
          <a:xfrm>
            <a:off x="6215063" y="6373304"/>
            <a:ext cx="2895600" cy="366183"/>
          </a:xfrm>
          <a:prstGeom prst="rect">
            <a:avLst/>
          </a:prstGeom>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701605601"/>
      </p:ext>
    </p:extLst>
  </p:cSld>
  <p:clrMap bg1="lt1" tx1="dk1" bg2="lt2" tx2="dk2" accent1="accent1" accent2="accent2" accent3="accent3" accent4="accent4" accent5="accent5" accent6="accent6" hlink="hlink" folHlink="folHlink"/>
  <p:sldLayoutIdLst>
    <p:sldLayoutId id="2147483759"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mbria" panose="02040503050406030204" pitchFamily="18" charset="0"/>
        </a:defRPr>
      </a:lvl2pPr>
      <a:lvl3pPr algn="ctr" rtl="0" eaLnBrk="1" fontAlgn="base" hangingPunct="1">
        <a:spcBef>
          <a:spcPct val="0"/>
        </a:spcBef>
        <a:spcAft>
          <a:spcPct val="0"/>
        </a:spcAft>
        <a:defRPr sz="4400">
          <a:solidFill>
            <a:schemeClr val="tx1"/>
          </a:solidFill>
          <a:latin typeface="Cambria" panose="02040503050406030204" pitchFamily="18" charset="0"/>
        </a:defRPr>
      </a:lvl3pPr>
      <a:lvl4pPr algn="ctr" rtl="0" eaLnBrk="1" fontAlgn="base" hangingPunct="1">
        <a:spcBef>
          <a:spcPct val="0"/>
        </a:spcBef>
        <a:spcAft>
          <a:spcPct val="0"/>
        </a:spcAft>
        <a:defRPr sz="4400">
          <a:solidFill>
            <a:schemeClr val="tx1"/>
          </a:solidFill>
          <a:latin typeface="Cambria" panose="02040503050406030204" pitchFamily="18" charset="0"/>
        </a:defRPr>
      </a:lvl4pPr>
      <a:lvl5pPr algn="ctr" rtl="0" eaLnBrk="1" fontAlgn="base" hangingPunct="1">
        <a:spcBef>
          <a:spcPct val="0"/>
        </a:spcBef>
        <a:spcAft>
          <a:spcPct val="0"/>
        </a:spcAft>
        <a:defRPr sz="4400">
          <a:solidFill>
            <a:schemeClr val="tx1"/>
          </a:solidFill>
          <a:latin typeface="Cambria" panose="02040503050406030204" pitchFamily="18" charset="0"/>
        </a:defRPr>
      </a:lvl5pPr>
      <a:lvl6pPr marL="457200" algn="ctr" rtl="0" eaLnBrk="1" fontAlgn="base" hangingPunct="1">
        <a:spcBef>
          <a:spcPct val="0"/>
        </a:spcBef>
        <a:spcAft>
          <a:spcPct val="0"/>
        </a:spcAft>
        <a:defRPr sz="4400">
          <a:solidFill>
            <a:schemeClr val="tx1"/>
          </a:solidFill>
          <a:latin typeface="Cambria" panose="02040503050406030204" pitchFamily="18" charset="0"/>
        </a:defRPr>
      </a:lvl6pPr>
      <a:lvl7pPr marL="914400" algn="ctr" rtl="0" eaLnBrk="1" fontAlgn="base" hangingPunct="1">
        <a:spcBef>
          <a:spcPct val="0"/>
        </a:spcBef>
        <a:spcAft>
          <a:spcPct val="0"/>
        </a:spcAft>
        <a:defRPr sz="4400">
          <a:solidFill>
            <a:schemeClr val="tx1"/>
          </a:solidFill>
          <a:latin typeface="Cambria" panose="02040503050406030204" pitchFamily="18" charset="0"/>
        </a:defRPr>
      </a:lvl7pPr>
      <a:lvl8pPr marL="1371600" algn="ctr" rtl="0" eaLnBrk="1" fontAlgn="base" hangingPunct="1">
        <a:spcBef>
          <a:spcPct val="0"/>
        </a:spcBef>
        <a:spcAft>
          <a:spcPct val="0"/>
        </a:spcAft>
        <a:defRPr sz="4400">
          <a:solidFill>
            <a:schemeClr val="tx1"/>
          </a:solidFill>
          <a:latin typeface="Cambria" panose="02040503050406030204" pitchFamily="18" charset="0"/>
        </a:defRPr>
      </a:lvl8pPr>
      <a:lvl9pPr marL="1828800" algn="ctr" rtl="0" eaLnBrk="1" fontAlgn="base" hangingPunct="1">
        <a:spcBef>
          <a:spcPct val="0"/>
        </a:spcBef>
        <a:spcAft>
          <a:spcPct val="0"/>
        </a:spcAft>
        <a:defRPr sz="4400">
          <a:solidFill>
            <a:schemeClr val="tx1"/>
          </a:solidFill>
          <a:latin typeface="Cambria" panose="02040503050406030204"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67823A">
            <a:alpha val="30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1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Rectangle 7"/>
          <p:cNvSpPr/>
          <p:nvPr/>
        </p:nvSpPr>
        <p:spPr>
          <a:xfrm>
            <a:off x="0" y="6385984"/>
            <a:ext cx="9144000" cy="472016"/>
          </a:xfrm>
          <a:prstGeom prst="rect">
            <a:avLst/>
          </a:prstGeom>
          <a:solidFill>
            <a:srgbClr val="6782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5"/>
          <p:cNvSpPr>
            <a:spLocks noGrp="1"/>
          </p:cNvSpPr>
          <p:nvPr>
            <p:ph type="ftr" sz="quarter" idx="3"/>
          </p:nvPr>
        </p:nvSpPr>
        <p:spPr>
          <a:xfrm>
            <a:off x="6215063" y="6373304"/>
            <a:ext cx="2895600" cy="366183"/>
          </a:xfrm>
          <a:prstGeom prst="rect">
            <a:avLst/>
          </a:prstGeom>
        </p:spPr>
        <p:txBody>
          <a:bodyPr/>
          <a:lstStyle>
            <a:lvl1pPr algn="r" eaLnBrk="1" fontAlgn="auto" hangingPunct="1">
              <a:spcBef>
                <a:spcPts val="0"/>
              </a:spcBef>
              <a:spcAft>
                <a:spcPts val="0"/>
              </a:spcAft>
              <a:defRPr>
                <a:solidFill>
                  <a:schemeClr val="bg1">
                    <a:lumMod val="85000"/>
                  </a:schemeClr>
                </a:solidFill>
                <a:latin typeface="+mn-lt"/>
              </a:defRPr>
            </a:lvl1pPr>
          </a:lstStyle>
          <a:p>
            <a:pPr>
              <a:defRPr/>
            </a:pPr>
            <a:r>
              <a:rPr lang="en-US">
                <a:solidFill>
                  <a:prstClr val="white">
                    <a:lumMod val="85000"/>
                  </a:prstClr>
                </a:solidFill>
              </a:rPr>
              <a:t>datcp.wi.gov</a:t>
            </a:r>
          </a:p>
        </p:txBody>
      </p:sp>
    </p:spTree>
    <p:extLst>
      <p:ext uri="{BB962C8B-B14F-4D97-AF65-F5344CB8AC3E}">
        <p14:creationId xmlns:p14="http://schemas.microsoft.com/office/powerpoint/2010/main" val="3701605601"/>
      </p:ext>
    </p:extLst>
  </p:cSld>
  <p:clrMap bg1="lt1" tx1="dk1" bg2="lt2" tx2="dk2" accent1="accent1" accent2="accent2" accent3="accent3" accent4="accent4" accent5="accent5" accent6="accent6" hlink="hlink" folHlink="folHlink"/>
  <p:sldLayoutIdLst>
    <p:sldLayoutId id="2147483775"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mbria" panose="02040503050406030204" pitchFamily="18" charset="0"/>
        </a:defRPr>
      </a:lvl2pPr>
      <a:lvl3pPr algn="ctr" rtl="0" eaLnBrk="1" fontAlgn="base" hangingPunct="1">
        <a:spcBef>
          <a:spcPct val="0"/>
        </a:spcBef>
        <a:spcAft>
          <a:spcPct val="0"/>
        </a:spcAft>
        <a:defRPr sz="4400">
          <a:solidFill>
            <a:schemeClr val="tx1"/>
          </a:solidFill>
          <a:latin typeface="Cambria" panose="02040503050406030204" pitchFamily="18" charset="0"/>
        </a:defRPr>
      </a:lvl3pPr>
      <a:lvl4pPr algn="ctr" rtl="0" eaLnBrk="1" fontAlgn="base" hangingPunct="1">
        <a:spcBef>
          <a:spcPct val="0"/>
        </a:spcBef>
        <a:spcAft>
          <a:spcPct val="0"/>
        </a:spcAft>
        <a:defRPr sz="4400">
          <a:solidFill>
            <a:schemeClr val="tx1"/>
          </a:solidFill>
          <a:latin typeface="Cambria" panose="02040503050406030204" pitchFamily="18" charset="0"/>
        </a:defRPr>
      </a:lvl4pPr>
      <a:lvl5pPr algn="ctr" rtl="0" eaLnBrk="1" fontAlgn="base" hangingPunct="1">
        <a:spcBef>
          <a:spcPct val="0"/>
        </a:spcBef>
        <a:spcAft>
          <a:spcPct val="0"/>
        </a:spcAft>
        <a:defRPr sz="4400">
          <a:solidFill>
            <a:schemeClr val="tx1"/>
          </a:solidFill>
          <a:latin typeface="Cambria" panose="02040503050406030204" pitchFamily="18" charset="0"/>
        </a:defRPr>
      </a:lvl5pPr>
      <a:lvl6pPr marL="457200" algn="ctr" rtl="0" eaLnBrk="1" fontAlgn="base" hangingPunct="1">
        <a:spcBef>
          <a:spcPct val="0"/>
        </a:spcBef>
        <a:spcAft>
          <a:spcPct val="0"/>
        </a:spcAft>
        <a:defRPr sz="4400">
          <a:solidFill>
            <a:schemeClr val="tx1"/>
          </a:solidFill>
          <a:latin typeface="Cambria" panose="02040503050406030204" pitchFamily="18" charset="0"/>
        </a:defRPr>
      </a:lvl6pPr>
      <a:lvl7pPr marL="914400" algn="ctr" rtl="0" eaLnBrk="1" fontAlgn="base" hangingPunct="1">
        <a:spcBef>
          <a:spcPct val="0"/>
        </a:spcBef>
        <a:spcAft>
          <a:spcPct val="0"/>
        </a:spcAft>
        <a:defRPr sz="4400">
          <a:solidFill>
            <a:schemeClr val="tx1"/>
          </a:solidFill>
          <a:latin typeface="Cambria" panose="02040503050406030204" pitchFamily="18" charset="0"/>
        </a:defRPr>
      </a:lvl7pPr>
      <a:lvl8pPr marL="1371600" algn="ctr" rtl="0" eaLnBrk="1" fontAlgn="base" hangingPunct="1">
        <a:spcBef>
          <a:spcPct val="0"/>
        </a:spcBef>
        <a:spcAft>
          <a:spcPct val="0"/>
        </a:spcAft>
        <a:defRPr sz="4400">
          <a:solidFill>
            <a:schemeClr val="tx1"/>
          </a:solidFill>
          <a:latin typeface="Cambria" panose="02040503050406030204" pitchFamily="18" charset="0"/>
        </a:defRPr>
      </a:lvl8pPr>
      <a:lvl9pPr marL="1828800" algn="ctr" rtl="0" eaLnBrk="1" fontAlgn="base" hangingPunct="1">
        <a:spcBef>
          <a:spcPct val="0"/>
        </a:spcBef>
        <a:spcAft>
          <a:spcPct val="0"/>
        </a:spcAft>
        <a:defRPr sz="4400">
          <a:solidFill>
            <a:schemeClr val="tx1"/>
          </a:solidFill>
          <a:latin typeface="Cambria" panose="02040503050406030204"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9.xml"/></Relationships>
</file>

<file path=ppt/slides/_rels/slide17.xml.rels><?xml version="1.0" encoding="UTF-8" standalone="yes"?>
<Relationships xmlns="http://schemas.openxmlformats.org/package/2006/relationships"><Relationship Id="rId3" Type="http://schemas.openxmlformats.org/officeDocument/2006/relationships/hyperlink" Target="http://doa.wi.gov/ConstituentIssueEntry.aspx" TargetMode="External"/><Relationship Id="rId2" Type="http://schemas.openxmlformats.org/officeDocument/2006/relationships/notesSlide" Target="../notesSlides/notesSlide14.xml"/><Relationship Id="rId1" Type="http://schemas.openxmlformats.org/officeDocument/2006/relationships/slideLayout" Target="../slideLayouts/slideLayout170.xml"/><Relationship Id="rId4" Type="http://schemas.openxmlformats.org/officeDocument/2006/relationships/hyperlink" Target="http://smallbusiness.wi.gov/RegulationReviewCard.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nancy.mistele@wisconsin.gov" TargetMode="External"/><Relationship Id="rId2" Type="http://schemas.openxmlformats.org/officeDocument/2006/relationships/hyperlink" Target="mailto:joe.knilans@wisconsin.gov" TargetMode="External"/><Relationship Id="rId1" Type="http://schemas.openxmlformats.org/officeDocument/2006/relationships/slideLayout" Target="../slideLayouts/slideLayout170.xml"/><Relationship Id="rId6" Type="http://schemas.openxmlformats.org/officeDocument/2006/relationships/hyperlink" Target="http://smallbusiness.wi.gov/RegulationReviewCard.aspx" TargetMode="External"/><Relationship Id="rId5" Type="http://schemas.openxmlformats.org/officeDocument/2006/relationships/hyperlink" Target="http://doa.wi.gov/ConstituentIssueEntry.aspx" TargetMode="External"/><Relationship Id="rId4" Type="http://schemas.openxmlformats.org/officeDocument/2006/relationships/hyperlink" Target="http://doa.wi.gov/Divisions/Office-of-Business-Development"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mallbusiness.wi.gov/Home" TargetMode="External"/><Relationship Id="rId1" Type="http://schemas.openxmlformats.org/officeDocument/2006/relationships/slideLayout" Target="../slideLayouts/slideLayout1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1.xml.rels><?xml version="1.0" encoding="UTF-8" standalone="yes"?>
<Relationships xmlns="http://schemas.openxmlformats.org/package/2006/relationships"><Relationship Id="rId3" Type="http://schemas.openxmlformats.org/officeDocument/2006/relationships/hyperlink" Target="http://docs.legis.wisconsin.gov/2017/legislators/assembly" TargetMode="External"/><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70.xml"/><Relationship Id="rId6" Type="http://schemas.openxmlformats.org/officeDocument/2006/relationships/hyperlink" Target="http://docs.legis.wisconsin.gov/2017/committees/senate" TargetMode="External"/><Relationship Id="rId5" Type="http://schemas.openxmlformats.org/officeDocument/2006/relationships/hyperlink" Target="http://docs.legis.wisconsin.gov/2017/legislators/senate" TargetMode="External"/><Relationship Id="rId4" Type="http://schemas.openxmlformats.org/officeDocument/2006/relationships/hyperlink" Target="http://docs.legis.wisconsin.gov/2017/committees/assembl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legis.wisconsin.gov/" TargetMode="External"/><Relationship Id="rId2" Type="http://schemas.openxmlformats.org/officeDocument/2006/relationships/notesSlide" Target="../notesSlides/notesSlide16.xml"/><Relationship Id="rId1" Type="http://schemas.openxmlformats.org/officeDocument/2006/relationships/slideLayout" Target="../slideLayouts/slideLayout169.xml"/><Relationship Id="rId5" Type="http://schemas.openxmlformats.org/officeDocument/2006/relationships/hyperlink" Target="http://doa.wi.gov/Documents/OBD/Online_Commenting_Administrative_Rules.pdf" TargetMode="External"/><Relationship Id="rId4" Type="http://schemas.openxmlformats.org/officeDocument/2006/relationships/hyperlink" Target="http://docs.legis.wisconsin.gov/code/chr/commen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0.xml"/><Relationship Id="rId4" Type="http://schemas.openxmlformats.org/officeDocument/2006/relationships/hyperlink" Target="http://legis.wisconsin.gov/"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doa.wi.gov/Divisions/Facilities-Development/DFD-General-Info-Wisbuild" TargetMode="External"/><Relationship Id="rId3" Type="http://schemas.openxmlformats.org/officeDocument/2006/relationships/hyperlink" Target="http://www.doa.state.wi.us/documents/DEO/Procurement/ProcurementDeskGuide.pdf" TargetMode="External"/><Relationship Id="rId7" Type="http://schemas.openxmlformats.org/officeDocument/2006/relationships/hyperlink" Target="http://doa.wi.gov/Divisions/Enterprise-Operations/State-Bureau-of-Procurement" TargetMode="External"/><Relationship Id="rId2" Type="http://schemas.openxmlformats.org/officeDocument/2006/relationships/hyperlink" Target="http://www.doa.state.wi.us/Divisions/Intergovernmental-Relations" TargetMode="External"/><Relationship Id="rId1" Type="http://schemas.openxmlformats.org/officeDocument/2006/relationships/slideLayout" Target="../slideLayouts/slideLayout170.xml"/><Relationship Id="rId6" Type="http://schemas.openxmlformats.org/officeDocument/2006/relationships/hyperlink" Target="http://doa.wi.gov/Divisions/Enterprise-Operations/Supplier-Diversity-Program" TargetMode="External"/><Relationship Id="rId5" Type="http://schemas.openxmlformats.org/officeDocument/2006/relationships/hyperlink" Target="http://doa.wi.gov/home" TargetMode="External"/><Relationship Id="rId4" Type="http://schemas.openxmlformats.org/officeDocument/2006/relationships/hyperlink" Target="http://doa.wi.gov/divisions/housing" TargetMode="External"/><Relationship Id="rId9" Type="http://schemas.openxmlformats.org/officeDocument/2006/relationships/hyperlink" Target="http://doa.wi.gov/job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inwisconsin.com/regional-economic-development-directors/" TargetMode="External"/><Relationship Id="rId3" Type="http://schemas.openxmlformats.org/officeDocument/2006/relationships/hyperlink" Target="http://inwisconsin.com/" TargetMode="External"/><Relationship Id="rId7" Type="http://schemas.openxmlformats.org/officeDocument/2006/relationships/hyperlink" Target="http://inwisconsin.com/community/" TargetMode="External"/><Relationship Id="rId2" Type="http://schemas.openxmlformats.org/officeDocument/2006/relationships/hyperlink" Target="http://inwisconsin.com/select-wisconsin/" TargetMode="External"/><Relationship Id="rId1" Type="http://schemas.openxmlformats.org/officeDocument/2006/relationships/slideLayout" Target="../slideLayouts/slideLayout170.xml"/><Relationship Id="rId6" Type="http://schemas.openxmlformats.org/officeDocument/2006/relationships/hyperlink" Target="http://inwisconsin.com/export/" TargetMode="External"/><Relationship Id="rId5" Type="http://schemas.openxmlformats.org/officeDocument/2006/relationships/hyperlink" Target="http://inwisconsin.com/grow/" TargetMode="External"/><Relationship Id="rId4" Type="http://schemas.openxmlformats.org/officeDocument/2006/relationships/hyperlink" Target="http://inwisconsin.com/entrepreneurs/" TargetMode="External"/><Relationship Id="rId9" Type="http://schemas.openxmlformats.org/officeDocument/2006/relationships/hyperlink" Target="http://inwisconsin.com/inves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penforbusiness.wi.gov/" TargetMode="External"/><Relationship Id="rId2" Type="http://schemas.openxmlformats.org/officeDocument/2006/relationships/image" Target="../media/image24.png"/><Relationship Id="rId1" Type="http://schemas.openxmlformats.org/officeDocument/2006/relationships/slideLayout" Target="../slideLayouts/slideLayout169.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inwisconsin.com/inside-wedc/marketing-in-wisconsin/made-in-wisconsin/#sthash.Ec07hsLT.dpuf" TargetMode="External"/><Relationship Id="rId1" Type="http://schemas.openxmlformats.org/officeDocument/2006/relationships/slideLayout" Target="../slideLayouts/slideLayout169.xml"/></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s://datcp.wi.gov/Pages/Growing_WI/SomethingSpecialFromWisconsin.aspx" TargetMode="External"/><Relationship Id="rId1" Type="http://schemas.openxmlformats.org/officeDocument/2006/relationships/slideLayout" Target="../slideLayouts/slideLayout169.xml"/></Relationships>
</file>

<file path=ppt/slides/_rels/slide29.xml.rels><?xml version="1.0" encoding="UTF-8" standalone="yes"?>
<Relationships xmlns="http://schemas.openxmlformats.org/package/2006/relationships"><Relationship Id="rId3" Type="http://schemas.openxmlformats.org/officeDocument/2006/relationships/hyperlink" Target="http://dva.state.wi.us/Pages/educationEmployment/EmploymentVeterans.aspx" TargetMode="External"/><Relationship Id="rId2" Type="http://schemas.openxmlformats.org/officeDocument/2006/relationships/hyperlink" Target="http://dva.state.wi.us/Pages/educationEmployment/Education.aspx" TargetMode="External"/><Relationship Id="rId1" Type="http://schemas.openxmlformats.org/officeDocument/2006/relationships/slideLayout" Target="../slideLayouts/slideLayout169.xml"/><Relationship Id="rId6" Type="http://schemas.openxmlformats.org/officeDocument/2006/relationships/hyperlink" Target="http://dva.state.wi.us/Pages/educationEmployment/OtherResources.aspx" TargetMode="External"/><Relationship Id="rId5" Type="http://schemas.openxmlformats.org/officeDocument/2006/relationships/hyperlink" Target="https://applications.dva.wisconsin.gov/myWisVets" TargetMode="External"/><Relationship Id="rId4" Type="http://schemas.openxmlformats.org/officeDocument/2006/relationships/hyperlink" Target="http://dva.state.wi.us/Pages/educationEmployment/EmploymentEmployers.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0.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80.xml"/></Relationships>
</file>

<file path=ppt/slides/_rels/slide31.xml.rels><?xml version="1.0" encoding="UTF-8" standalone="yes"?>
<Relationships xmlns="http://schemas.openxmlformats.org/package/2006/relationships"><Relationship Id="rId3" Type="http://schemas.openxmlformats.org/officeDocument/2006/relationships/hyperlink" Target="http://doa.wi.gov/Divisions/Housing/Bureau-of-Community-Development/READI-Program/" TargetMode="External"/><Relationship Id="rId2" Type="http://schemas.openxmlformats.org/officeDocument/2006/relationships/image" Target="../media/image29.png"/><Relationship Id="rId1" Type="http://schemas.openxmlformats.org/officeDocument/2006/relationships/slideLayout" Target="../slideLayouts/slideLayout169.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9.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9.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isconsinfastforward.com/" TargetMode="External"/><Relationship Id="rId1" Type="http://schemas.openxmlformats.org/officeDocument/2006/relationships/slideLayout" Target="../slideLayouts/slideLayout169.xml"/><Relationship Id="rId5" Type="http://schemas.openxmlformats.org/officeDocument/2006/relationships/hyperlink" Target="http://dwd.wisconsin.gov/dwd/publications/dvr/pdf/dvr_17248_p.pdf" TargetMode="Externa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8" Type="http://schemas.openxmlformats.org/officeDocument/2006/relationships/hyperlink" Target="mailto:UILawChange@dwd.wisconsin.gov" TargetMode="External"/><Relationship Id="rId3" Type="http://schemas.openxmlformats.org/officeDocument/2006/relationships/image" Target="../media/image31.png"/><Relationship Id="rId7" Type="http://schemas.openxmlformats.org/officeDocument/2006/relationships/hyperlink" Target="http://dwd.wisconsin.gov/wc/councils/wcac/" TargetMode="External"/><Relationship Id="rId2" Type="http://schemas.openxmlformats.org/officeDocument/2006/relationships/image" Target="../media/image32.jpeg"/><Relationship Id="rId1" Type="http://schemas.openxmlformats.org/officeDocument/2006/relationships/slideLayout" Target="../slideLayouts/slideLayout169.xml"/><Relationship Id="rId6" Type="http://schemas.openxmlformats.org/officeDocument/2006/relationships/hyperlink" Target="mailto:wcadmin@dwd.wisconsin.gov" TargetMode="External"/><Relationship Id="rId5" Type="http://schemas.openxmlformats.org/officeDocument/2006/relationships/hyperlink" Target="http://dwd.wisconsin.gov/wc/" TargetMode="External"/><Relationship Id="rId10" Type="http://schemas.openxmlformats.org/officeDocument/2006/relationships/hyperlink" Target="http://dwd.wisconsin.gov/uiben/contac.htm" TargetMode="External"/><Relationship Id="rId4" Type="http://schemas.openxmlformats.org/officeDocument/2006/relationships/image" Target="../media/image33.png"/><Relationship Id="rId9" Type="http://schemas.openxmlformats.org/officeDocument/2006/relationships/hyperlink" Target="http://dwd.wisconsin.gov/uibola/uiac"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DNRsmallbusiness@wi.gov"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hyperlink" Target="http://dnr.wi.gov/topic/smallbusiness/"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39.xml.rels><?xml version="1.0" encoding="UTF-8" standalone="yes"?>
<Relationships xmlns="http://schemas.openxmlformats.org/package/2006/relationships"><Relationship Id="rId3" Type="http://schemas.openxmlformats.org/officeDocument/2006/relationships/hyperlink" Target="https://dcf.wisconsin.gov/w2/tj" TargetMode="External"/><Relationship Id="rId2" Type="http://schemas.openxmlformats.org/officeDocument/2006/relationships/hyperlink" Target="https://dcf.wisconsin.gov/w2/tmj" TargetMode="External"/><Relationship Id="rId1" Type="http://schemas.openxmlformats.org/officeDocument/2006/relationships/slideLayout" Target="../slideLayouts/slideLayout158.xml"/><Relationship Id="rId4" Type="http://schemas.openxmlformats.org/officeDocument/2006/relationships/hyperlink" Target="https://dcf.wisconsin.gov/w2/parents/ja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15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15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57.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157.xml"/></Relationships>
</file>

<file path=ppt/slides/_rels/slide45.xml.rels><?xml version="1.0" encoding="UTF-8" standalone="yes"?>
<Relationships xmlns="http://schemas.openxmlformats.org/package/2006/relationships"><Relationship Id="rId3" Type="http://schemas.openxmlformats.org/officeDocument/2006/relationships/hyperlink" Target="https://datcp.wi.gov/Pages/Growing_WI/FarmCenterOverview.aspx" TargetMode="External"/><Relationship Id="rId2" Type="http://schemas.openxmlformats.org/officeDocument/2006/relationships/notesSlide" Target="../notesSlides/notesSlide19.xml"/><Relationship Id="rId1" Type="http://schemas.openxmlformats.org/officeDocument/2006/relationships/slideLayout" Target="../slideLayouts/slideLayout126.xml"/></Relationships>
</file>

<file path=ppt/slides/_rels/slide46.xml.rels><?xml version="1.0" encoding="UTF-8" standalone="yes"?>
<Relationships xmlns="http://schemas.openxmlformats.org/package/2006/relationships"><Relationship Id="rId3" Type="http://schemas.openxmlformats.org/officeDocument/2006/relationships/hyperlink" Target="https://datcp.wi.gov/Pages/Growing_WI/InternationalAgribusiness.aspx" TargetMode="External"/><Relationship Id="rId2" Type="http://schemas.openxmlformats.org/officeDocument/2006/relationships/hyperlink" Target="https://datcp.wi.gov/Pages/Growing_WI/FoodAndAgCenterOverview.aspx" TargetMode="External"/><Relationship Id="rId1" Type="http://schemas.openxmlformats.org/officeDocument/2006/relationships/slideLayout" Target="../slideLayouts/slideLayout179.xml"/></Relationships>
</file>

<file path=ppt/slides/_rels/slide47.xml.rels><?xml version="1.0" encoding="UTF-8" standalone="yes"?>
<Relationships xmlns="http://schemas.openxmlformats.org/package/2006/relationships"><Relationship Id="rId3" Type="http://schemas.openxmlformats.org/officeDocument/2006/relationships/hyperlink" Target="https://datcp.wi.gov/Pages/Programs_Services/ConsumerProtection.aspx" TargetMode="External"/><Relationship Id="rId2" Type="http://schemas.openxmlformats.org/officeDocument/2006/relationships/notesSlide" Target="../notesSlides/notesSlide20.xml"/><Relationship Id="rId1" Type="http://schemas.openxmlformats.org/officeDocument/2006/relationships/slideLayout" Target="../slideLayouts/slideLayout179.xml"/><Relationship Id="rId4" Type="http://schemas.openxmlformats.org/officeDocument/2006/relationships/hyperlink" Target="mailto:DATCPHotline@Wisconsin.gov"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dpi.wi.gov/acp"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wisconsintechconnect.com/" TargetMode="Externa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0.xml"/></Relationships>
</file>

<file path=ppt/slides/_rels/slide50.xml.rels><?xml version="1.0" encoding="UTF-8" standalone="yes"?>
<Relationships xmlns="http://schemas.openxmlformats.org/package/2006/relationships"><Relationship Id="rId3" Type="http://schemas.openxmlformats.org/officeDocument/2006/relationships/hyperlink" Target="https://www.sba.gov/offices/district/wi/milwaukee" TargetMode="External"/><Relationship Id="rId2" Type="http://schemas.openxmlformats.org/officeDocument/2006/relationships/hyperlink" Target="https://www.sba.gov/tools/local-assistance?utm_medium=email&amp;utm_source=govdelivery" TargetMode="External"/><Relationship Id="rId1" Type="http://schemas.openxmlformats.org/officeDocument/2006/relationships/slideLayout" Target="../slideLayouts/slideLayout169.xml"/><Relationship Id="rId5" Type="http://schemas.openxmlformats.org/officeDocument/2006/relationships/hyperlink" Target="http://walker.wi.gov/governor-office/apply-to-serve" TargetMode="External"/><Relationship Id="rId4" Type="http://schemas.openxmlformats.org/officeDocument/2006/relationships/hyperlink" Target="https://www.sba.gov/offices/regional/v"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wiscap.org/programs-services/programs/job-business-development/" TargetMode="External"/><Relationship Id="rId1" Type="http://schemas.openxmlformats.org/officeDocument/2006/relationships/slideLayout" Target="../slideLayouts/slideLayout16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3" Type="http://schemas.openxmlformats.org/officeDocument/2006/relationships/hyperlink" Target="http://docs.legis.wisconsin.gov/code/chr/comment" TargetMode="External"/><Relationship Id="rId2" Type="http://schemas.openxmlformats.org/officeDocument/2006/relationships/notesSlide" Target="../notesSlides/notesSlide8.xml"/><Relationship Id="rId1" Type="http://schemas.openxmlformats.org/officeDocument/2006/relationships/slideLayout" Target="../slideLayouts/slideLayout16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6"/>
            <a:ext cx="7772400" cy="1470025"/>
          </a:xfrm>
        </p:spPr>
        <p:txBody>
          <a:bodyPr>
            <a:normAutofit/>
          </a:bodyPr>
          <a:lstStyle/>
          <a:p>
            <a:r>
              <a:rPr lang="en-US" dirty="0">
                <a:solidFill>
                  <a:schemeClr val="tx1"/>
                </a:solidFill>
                <a:latin typeface="Comic Sans MS" panose="030F0702030302020204" pitchFamily="66" charset="0"/>
              </a:rPr>
              <a:t>Office of Business Development</a:t>
            </a:r>
            <a:r>
              <a:rPr lang="en-US" sz="4400" dirty="0">
                <a:solidFill>
                  <a:schemeClr val="tx1"/>
                </a:solidFill>
              </a:rPr>
              <a:t/>
            </a:r>
            <a:br>
              <a:rPr lang="en-US" sz="4400" dirty="0">
                <a:solidFill>
                  <a:schemeClr val="tx1"/>
                </a:solidFill>
              </a:rPr>
            </a:br>
            <a:endParaRPr lang="en-US" dirty="0">
              <a:solidFill>
                <a:schemeClr val="tx1"/>
              </a:solidFill>
            </a:endParaRPr>
          </a:p>
        </p:txBody>
      </p:sp>
      <p:sp>
        <p:nvSpPr>
          <p:cNvPr id="3" name="Subtitle 2"/>
          <p:cNvSpPr>
            <a:spLocks noGrp="1"/>
          </p:cNvSpPr>
          <p:nvPr>
            <p:ph type="subTitle" idx="1"/>
          </p:nvPr>
        </p:nvSpPr>
        <p:spPr>
          <a:xfrm>
            <a:off x="685800" y="4343400"/>
            <a:ext cx="6934200" cy="1752600"/>
          </a:xfrm>
        </p:spPr>
        <p:txBody>
          <a:bodyPr>
            <a:normAutofit/>
          </a:bodyPr>
          <a:lstStyle/>
          <a:p>
            <a:r>
              <a:rPr lang="en-US" sz="2000" dirty="0">
                <a:solidFill>
                  <a:schemeClr val="tx1"/>
                </a:solidFill>
                <a:latin typeface="Comic Sans MS" panose="030F0702030302020204" pitchFamily="66" charset="0"/>
                <a:cs typeface="Arial" panose="020B0604020202020204" pitchFamily="34" charset="0"/>
              </a:rPr>
              <a:t>Department of Administration</a:t>
            </a:r>
          </a:p>
          <a:p>
            <a:endParaRPr lang="en-US" sz="2000" b="1" dirty="0">
              <a:solidFill>
                <a:schemeClr val="tx1"/>
              </a:solidFill>
              <a:latin typeface="Comic Sans MS" panose="030F0702030302020204" pitchFamily="66" charset="0"/>
            </a:endParaRPr>
          </a:p>
          <a:p>
            <a:r>
              <a:rPr lang="en-US" sz="2000" dirty="0">
                <a:solidFill>
                  <a:schemeClr val="tx1"/>
                </a:solidFill>
                <a:latin typeface="Comic Sans MS" panose="030F0702030302020204" pitchFamily="66" charset="0"/>
              </a:rPr>
              <a:t>Joe Knilans – Director </a:t>
            </a:r>
          </a:p>
          <a:p>
            <a:r>
              <a:rPr lang="en-US" sz="2000" dirty="0">
                <a:solidFill>
                  <a:schemeClr val="tx1"/>
                </a:solidFill>
                <a:latin typeface="Comic Sans MS" panose="030F0702030302020204" pitchFamily="66" charset="0"/>
              </a:rPr>
              <a:t>Nancy Mistele – Director </a:t>
            </a:r>
          </a:p>
          <a:p>
            <a:endParaRPr lang="en-US" sz="2000" dirty="0"/>
          </a:p>
        </p:txBody>
      </p:sp>
      <p:sp>
        <p:nvSpPr>
          <p:cNvPr id="4" name="TextBox 3"/>
          <p:cNvSpPr txBox="1"/>
          <p:nvPr/>
        </p:nvSpPr>
        <p:spPr>
          <a:xfrm>
            <a:off x="4876800" y="2667000"/>
            <a:ext cx="3048000" cy="1200329"/>
          </a:xfrm>
          <a:prstGeom prst="rect">
            <a:avLst/>
          </a:prstGeom>
          <a:noFill/>
        </p:spPr>
        <p:txBody>
          <a:bodyPr wrap="square" rtlCol="0">
            <a:spAutoFit/>
          </a:bodyPr>
          <a:lstStyle/>
          <a:p>
            <a:pPr algn="ctr"/>
            <a:r>
              <a:rPr lang="en-US" sz="2400" dirty="0" smtClean="0">
                <a:latin typeface="Comic Sans MS" panose="030F0702030302020204" pitchFamily="66" charset="0"/>
              </a:rPr>
              <a:t>Effective Engagement with Government</a:t>
            </a:r>
            <a:endParaRPr lang="en-US" sz="2400" dirty="0">
              <a:latin typeface="Comic Sans MS" panose="030F0702030302020204" pitchFamily="66" charset="0"/>
            </a:endParaRPr>
          </a:p>
        </p:txBody>
      </p:sp>
      <p:sp>
        <p:nvSpPr>
          <p:cNvPr id="5" name="TextBox 4"/>
          <p:cNvSpPr txBox="1"/>
          <p:nvPr/>
        </p:nvSpPr>
        <p:spPr>
          <a:xfrm>
            <a:off x="4876800" y="3770531"/>
            <a:ext cx="3048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2346682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normAutofit fontScale="90000"/>
          </a:bodyPr>
          <a:lstStyle/>
          <a:p>
            <a:pPr algn="ctr"/>
            <a:r>
              <a:rPr lang="en-US" sz="2700" b="1" dirty="0" smtClean="0">
                <a:solidFill>
                  <a:schemeClr val="bg2">
                    <a:lumMod val="75000"/>
                  </a:schemeClr>
                </a:solidFill>
                <a:latin typeface="Comic Sans MS" panose="030F0702030302020204" pitchFamily="66" charset="0"/>
              </a:rPr>
              <a:t>Enlightenment is a 2-way street:  </a:t>
            </a:r>
            <a:br>
              <a:rPr lang="en-US" sz="2700" b="1" dirty="0" smtClean="0">
                <a:solidFill>
                  <a:schemeClr val="bg2">
                    <a:lumMod val="75000"/>
                  </a:schemeClr>
                </a:solidFill>
                <a:latin typeface="Comic Sans MS" panose="030F0702030302020204" pitchFamily="66" charset="0"/>
              </a:rPr>
            </a:br>
            <a:r>
              <a:rPr lang="en-US" sz="2700" b="1" dirty="0" smtClean="0">
                <a:solidFill>
                  <a:schemeClr val="bg2">
                    <a:lumMod val="75000"/>
                  </a:schemeClr>
                </a:solidFill>
                <a:latin typeface="Comic Sans MS" panose="030F0702030302020204" pitchFamily="66" charset="0"/>
              </a:rPr>
              <a:t>Your Knowledge &amp; Experience ‘enlightens’ others</a:t>
            </a:r>
            <a:r>
              <a:rPr lang="en-US" sz="2700" b="1" dirty="0">
                <a:solidFill>
                  <a:schemeClr val="bg2">
                    <a:lumMod val="75000"/>
                  </a:schemeClr>
                </a:solidFill>
                <a:latin typeface="Comic Sans MS" panose="030F0702030302020204" pitchFamily="66" charset="0"/>
              </a:rPr>
              <a:t/>
            </a:r>
            <a:br>
              <a:rPr lang="en-US" sz="2700" b="1" dirty="0">
                <a:solidFill>
                  <a:schemeClr val="bg2">
                    <a:lumMod val="75000"/>
                  </a:schemeClr>
                </a:solidFill>
                <a:latin typeface="Comic Sans MS" panose="030F0702030302020204" pitchFamily="66" charset="0"/>
              </a:rPr>
            </a:br>
            <a:endParaRPr lang="en-US" sz="2700" b="1" dirty="0">
              <a:solidFill>
                <a:schemeClr val="bg2">
                  <a:lumMod val="75000"/>
                </a:schemeClr>
              </a:solidFill>
              <a:latin typeface="Comic Sans MS" panose="030F0702030302020204" pitchFamily="66" charset="0"/>
            </a:endParaRPr>
          </a:p>
        </p:txBody>
      </p:sp>
      <p:sp>
        <p:nvSpPr>
          <p:cNvPr id="3" name="TextBox 2"/>
          <p:cNvSpPr txBox="1"/>
          <p:nvPr/>
        </p:nvSpPr>
        <p:spPr>
          <a:xfrm>
            <a:off x="533400" y="1143005"/>
            <a:ext cx="8077200" cy="6401753"/>
          </a:xfrm>
          <a:prstGeom prst="rect">
            <a:avLst/>
          </a:prstGeom>
          <a:noFill/>
        </p:spPr>
        <p:txBody>
          <a:bodyPr wrap="square" rtlCol="0">
            <a:spAutoFit/>
          </a:bodyPr>
          <a:lstStyle/>
          <a:p>
            <a:r>
              <a:rPr lang="en-US" sz="2000" b="1" dirty="0" smtClean="0">
                <a:solidFill>
                  <a:srgbClr val="FFFF99"/>
                </a:solidFill>
              </a:rPr>
              <a:t> </a:t>
            </a:r>
          </a:p>
          <a:p>
            <a:pPr marL="285750" indent="-285750">
              <a:buFont typeface="Arial" panose="020B0604020202020204" pitchFamily="34" charset="0"/>
              <a:buChar char="•"/>
            </a:pPr>
            <a:endParaRPr lang="en-US" sz="1600" dirty="0" smtClean="0">
              <a:latin typeface="Comic Sans MS" panose="030F0702030302020204" pitchFamily="66" charset="0"/>
            </a:endParaRPr>
          </a:p>
          <a:p>
            <a:pPr marL="285750" indent="-285750">
              <a:buFont typeface="Arial" panose="020B0604020202020204" pitchFamily="34" charset="0"/>
              <a:buChar char="•"/>
            </a:pPr>
            <a:r>
              <a:rPr lang="en-US" sz="1600" dirty="0" smtClean="0">
                <a:latin typeface="Comic Sans MS" panose="030F0702030302020204" pitchFamily="66" charset="0"/>
              </a:rPr>
              <a:t>Don’t </a:t>
            </a:r>
            <a:r>
              <a:rPr lang="en-US" sz="1600" dirty="0">
                <a:latin typeface="Comic Sans MS" panose="030F0702030302020204" pitchFamily="66" charset="0"/>
              </a:rPr>
              <a:t>assume the Agencies or Legislature know where the current problems are in rules and </a:t>
            </a:r>
            <a:r>
              <a:rPr lang="en-US" sz="1600" dirty="0" smtClean="0">
                <a:latin typeface="Comic Sans MS" panose="030F0702030302020204" pitchFamily="66" charset="0"/>
              </a:rPr>
              <a:t>regulations; often the issue is interpretation. </a:t>
            </a:r>
            <a:endParaRPr lang="en-US" sz="1600" dirty="0">
              <a:latin typeface="Comic Sans MS" panose="030F0702030302020204" pitchFamily="66" charset="0"/>
            </a:endParaRPr>
          </a:p>
          <a:p>
            <a:pPr marL="285750" indent="-285750">
              <a:buFont typeface="Arial" panose="020B0604020202020204" pitchFamily="34" charset="0"/>
              <a:buChar char="•"/>
            </a:pPr>
            <a:endParaRPr lang="en-US" sz="1600" dirty="0" smtClean="0">
              <a:latin typeface="Comic Sans MS" panose="030F0702030302020204" pitchFamily="66" charset="0"/>
            </a:endParaRPr>
          </a:p>
          <a:p>
            <a:pPr marL="285750" indent="-285750">
              <a:buFont typeface="Arial" panose="020B0604020202020204" pitchFamily="34" charset="0"/>
              <a:buChar char="•"/>
            </a:pPr>
            <a:r>
              <a:rPr lang="en-US" sz="1600" dirty="0" smtClean="0">
                <a:latin typeface="Comic Sans MS" panose="030F0702030302020204" pitchFamily="66" charset="0"/>
              </a:rPr>
              <a:t>Who </a:t>
            </a:r>
            <a:r>
              <a:rPr lang="en-US" sz="1600" dirty="0">
                <a:latin typeface="Comic Sans MS" panose="030F0702030302020204" pitchFamily="66" charset="0"/>
              </a:rPr>
              <a:t>better to provide input on how to guide regulation?  Those who ‘walk the walk’…. That’s you</a:t>
            </a:r>
            <a:r>
              <a:rPr lang="en-US" sz="1600" dirty="0" smtClean="0">
                <a:latin typeface="Comic Sans MS" panose="030F0702030302020204" pitchFamily="66" charset="0"/>
              </a:rPr>
              <a:t>!</a:t>
            </a:r>
          </a:p>
          <a:p>
            <a:pPr marL="285750" indent="-285750">
              <a:buFont typeface="Arial" panose="020B0604020202020204" pitchFamily="34" charset="0"/>
              <a:buChar char="•"/>
            </a:pPr>
            <a:endParaRPr lang="en-US" sz="1600" dirty="0">
              <a:latin typeface="Comic Sans MS" panose="030F0702030302020204" pitchFamily="66" charset="0"/>
            </a:endParaRPr>
          </a:p>
          <a:p>
            <a:pPr marL="285750" indent="-285750">
              <a:buFont typeface="Arial" panose="020B0604020202020204" pitchFamily="34" charset="0"/>
              <a:buChar char="•"/>
            </a:pPr>
            <a:r>
              <a:rPr lang="en-US" sz="1600" dirty="0" smtClean="0">
                <a:latin typeface="Comic Sans MS" panose="030F0702030302020204" pitchFamily="66" charset="0"/>
              </a:rPr>
              <a:t>Know your legislators – offer your opinions and suggestions</a:t>
            </a:r>
          </a:p>
          <a:p>
            <a:pPr marL="285750" indent="-285750">
              <a:buFont typeface="Arial" panose="020B0604020202020204" pitchFamily="34" charset="0"/>
              <a:buChar char="•"/>
            </a:pPr>
            <a:endParaRPr lang="en-US" sz="1600" dirty="0">
              <a:latin typeface="Comic Sans MS" panose="030F0702030302020204" pitchFamily="66" charset="0"/>
            </a:endParaRPr>
          </a:p>
          <a:p>
            <a:pPr marL="285750" indent="-285750">
              <a:buFont typeface="Arial" panose="020B0604020202020204" pitchFamily="34" charset="0"/>
              <a:buChar char="•"/>
            </a:pPr>
            <a:r>
              <a:rPr lang="en-US" sz="1600" dirty="0">
                <a:latin typeface="Comic Sans MS" panose="030F0702030302020204" pitchFamily="66" charset="0"/>
              </a:rPr>
              <a:t>Present your reform ideas &amp; suggestions (online option</a:t>
            </a:r>
            <a:r>
              <a:rPr lang="en-US" sz="1600" dirty="0" smtClean="0">
                <a:latin typeface="Comic Sans MS" panose="030F0702030302020204" pitchFamily="66" charset="0"/>
              </a:rPr>
              <a:t>.)</a:t>
            </a:r>
          </a:p>
          <a:p>
            <a:pPr marL="285750" indent="-285750">
              <a:buFont typeface="Arial" panose="020B0604020202020204" pitchFamily="34" charset="0"/>
              <a:buChar char="•"/>
            </a:pPr>
            <a:endParaRPr lang="en-US" sz="1600" dirty="0">
              <a:latin typeface="Comic Sans MS" panose="030F0702030302020204" pitchFamily="66" charset="0"/>
            </a:endParaRPr>
          </a:p>
          <a:p>
            <a:pPr marL="285750" indent="-285750">
              <a:buFont typeface="Arial" panose="020B0604020202020204" pitchFamily="34" charset="0"/>
              <a:buChar char="•"/>
            </a:pPr>
            <a:r>
              <a:rPr lang="en-US" sz="1600" dirty="0" smtClean="0">
                <a:latin typeface="Comic Sans MS" panose="030F0702030302020204" pitchFamily="66" charset="0"/>
              </a:rPr>
              <a:t>Avoid </a:t>
            </a:r>
            <a:r>
              <a:rPr lang="en-US" sz="1600" dirty="0">
                <a:latin typeface="Comic Sans MS" panose="030F0702030302020204" pitchFamily="66" charset="0"/>
              </a:rPr>
              <a:t>unintended consequences - It’s easier to guide language and make adjustments before rules are adopted  </a:t>
            </a:r>
          </a:p>
          <a:p>
            <a:pPr marL="285750" indent="-285750">
              <a:buFont typeface="Arial" panose="020B0604020202020204" pitchFamily="34" charset="0"/>
              <a:buChar char="•"/>
            </a:pPr>
            <a:endParaRPr lang="en-US" sz="1600" dirty="0" smtClean="0">
              <a:latin typeface="Comic Sans MS" panose="030F0702030302020204" pitchFamily="66" charset="0"/>
            </a:endParaRPr>
          </a:p>
          <a:p>
            <a:pPr marL="285750" indent="-285750">
              <a:buFont typeface="Arial" panose="020B0604020202020204" pitchFamily="34" charset="0"/>
              <a:buChar char="•"/>
            </a:pPr>
            <a:r>
              <a:rPr lang="en-US" sz="1600" dirty="0" smtClean="0">
                <a:latin typeface="Comic Sans MS" panose="030F0702030302020204" pitchFamily="66" charset="0"/>
              </a:rPr>
              <a:t>Know </a:t>
            </a:r>
            <a:r>
              <a:rPr lang="en-US" sz="1600" dirty="0">
                <a:latin typeface="Comic Sans MS" panose="030F0702030302020204" pitchFamily="66" charset="0"/>
              </a:rPr>
              <a:t>what’s happening that affects your industry.  </a:t>
            </a:r>
            <a:r>
              <a:rPr lang="en-US" sz="1600" dirty="0" smtClean="0">
                <a:latin typeface="Comic Sans MS" panose="030F0702030302020204" pitchFamily="66" charset="0"/>
              </a:rPr>
              <a:t>Comment on proposals; attend </a:t>
            </a:r>
            <a:r>
              <a:rPr lang="en-US" sz="1600" dirty="0">
                <a:latin typeface="Comic Sans MS" panose="030F0702030302020204" pitchFamily="66" charset="0"/>
              </a:rPr>
              <a:t>public </a:t>
            </a:r>
            <a:r>
              <a:rPr lang="en-US" sz="1600" dirty="0" smtClean="0">
                <a:latin typeface="Comic Sans MS" panose="030F0702030302020204" pitchFamily="66" charset="0"/>
              </a:rPr>
              <a:t>hearings; </a:t>
            </a:r>
            <a:r>
              <a:rPr lang="en-US" sz="1600" dirty="0">
                <a:latin typeface="Comic Sans MS" panose="030F0702030302020204" pitchFamily="66" charset="0"/>
              </a:rPr>
              <a:t>voice your opinion </a:t>
            </a:r>
            <a:r>
              <a:rPr lang="en-US" sz="1600" dirty="0" smtClean="0">
                <a:latin typeface="Comic Sans MS" panose="030F0702030302020204" pitchFamily="66" charset="0"/>
              </a:rPr>
              <a:t>and/or opposition on </a:t>
            </a:r>
            <a:r>
              <a:rPr lang="en-US" sz="1600" dirty="0">
                <a:latin typeface="Comic Sans MS" panose="030F0702030302020204" pitchFamily="66" charset="0"/>
              </a:rPr>
              <a:t>proposed rules before they become final. </a:t>
            </a:r>
            <a:endParaRPr lang="en-US" sz="1600" dirty="0" smtClean="0">
              <a:latin typeface="Comic Sans MS" panose="030F0702030302020204" pitchFamily="66" charset="0"/>
            </a:endParaRPr>
          </a:p>
          <a:p>
            <a:endParaRPr lang="en-US" sz="2000" dirty="0">
              <a:latin typeface="Comic Sans MS" panose="030F0702030302020204" pitchFamily="66" charset="0"/>
            </a:endParaRPr>
          </a:p>
          <a:p>
            <a:pPr marL="342900" indent="-342900">
              <a:buFont typeface="Wingdings" panose="05000000000000000000" pitchFamily="2" charset="2"/>
              <a:buChar char="Ø"/>
            </a:pPr>
            <a:endParaRPr lang="en-US" sz="2000" dirty="0" smtClean="0">
              <a:latin typeface="Comic Sans MS" panose="030F0702030302020204" pitchFamily="66" charset="0"/>
            </a:endParaRPr>
          </a:p>
          <a:p>
            <a:pPr marL="285750" indent="-285750">
              <a:buFont typeface="Arial" panose="020B0604020202020204" pitchFamily="34" charset="0"/>
              <a:buChar char="•"/>
            </a:pPr>
            <a:endParaRPr lang="en-US" sz="2000" dirty="0" smtClean="0">
              <a:solidFill>
                <a:srgbClr val="FFFF99"/>
              </a:solidFill>
            </a:endParaRPr>
          </a:p>
          <a:p>
            <a:pPr marL="285750" indent="-285750">
              <a:buFont typeface="Arial" panose="020B0604020202020204" pitchFamily="34" charset="0"/>
              <a:buChar char="•"/>
            </a:pPr>
            <a:endParaRPr lang="en-US" sz="2000" dirty="0">
              <a:solidFill>
                <a:srgbClr val="FFFF99"/>
              </a:solidFill>
            </a:endParaRPr>
          </a:p>
          <a:p>
            <a:pPr marL="285750" indent="-285750">
              <a:buFont typeface="Arial" panose="020B0604020202020204" pitchFamily="34" charset="0"/>
              <a:buChar char="•"/>
            </a:pPr>
            <a:endParaRPr lang="en-US" sz="2000" dirty="0">
              <a:solidFill>
                <a:srgbClr val="FFFF99"/>
              </a:solidFill>
            </a:endParaRPr>
          </a:p>
          <a:p>
            <a:endParaRPr lang="en-US" dirty="0"/>
          </a:p>
        </p:txBody>
      </p:sp>
    </p:spTree>
    <p:extLst>
      <p:ext uri="{BB962C8B-B14F-4D97-AF65-F5344CB8AC3E}">
        <p14:creationId xmlns:p14="http://schemas.microsoft.com/office/powerpoint/2010/main" val="3741135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57" y="673630"/>
            <a:ext cx="7959159" cy="461665"/>
          </a:xfrm>
          <a:prstGeom prst="rect">
            <a:avLst/>
          </a:prstGeom>
          <a:noFill/>
        </p:spPr>
        <p:txBody>
          <a:bodyPr wrap="square" rtlCol="0">
            <a:spAutoFit/>
          </a:bodyPr>
          <a:lstStyle/>
          <a:p>
            <a:pPr algn="ctr"/>
            <a:r>
              <a:rPr lang="en-US" sz="2400" b="1" dirty="0" smtClean="0">
                <a:solidFill>
                  <a:schemeClr val="accent1"/>
                </a:solidFill>
                <a:latin typeface="Comic Sans MS" panose="030F0702030302020204" pitchFamily="66" charset="0"/>
              </a:rPr>
              <a:t>Top Business Concerns in Wisconsin</a:t>
            </a:r>
            <a:endParaRPr lang="en-US" sz="2400" b="1" dirty="0">
              <a:solidFill>
                <a:schemeClr val="accent1"/>
              </a:solidFill>
              <a:latin typeface="Comic Sans MS" panose="030F0702030302020204" pitchFamily="66" charset="0"/>
            </a:endParaRPr>
          </a:p>
        </p:txBody>
      </p:sp>
      <p:sp>
        <p:nvSpPr>
          <p:cNvPr id="6" name="TextBox 5"/>
          <p:cNvSpPr txBox="1"/>
          <p:nvPr/>
        </p:nvSpPr>
        <p:spPr>
          <a:xfrm>
            <a:off x="638031" y="3166619"/>
            <a:ext cx="7848600" cy="1754326"/>
          </a:xfrm>
          <a:prstGeom prst="rect">
            <a:avLst/>
          </a:prstGeom>
          <a:noFill/>
        </p:spPr>
        <p:txBody>
          <a:bodyPr wrap="square" rtlCol="0">
            <a:spAutoFit/>
          </a:bodyPr>
          <a:lstStyle/>
          <a:p>
            <a:r>
              <a:rPr lang="en-US" dirty="0" smtClean="0">
                <a:latin typeface="Comic Sans MS" panose="030F0702030302020204" pitchFamily="66" charset="0"/>
              </a:rPr>
              <a:t>90% of CEOs surveyed said Wisconsin is headed in the right direction</a:t>
            </a:r>
          </a:p>
          <a:p>
            <a:endParaRPr lang="en-US" dirty="0" smtClean="0">
              <a:latin typeface="Comic Sans MS" panose="030F0702030302020204" pitchFamily="66" charset="0"/>
            </a:endParaRPr>
          </a:p>
          <a:p>
            <a:r>
              <a:rPr lang="en-US" dirty="0" smtClean="0">
                <a:latin typeface="Comic Sans MS" panose="030F0702030302020204" pitchFamily="66" charset="0"/>
              </a:rPr>
              <a:t>89% of the Business leaders  rate Wisconsin’s economy  as </a:t>
            </a:r>
          </a:p>
          <a:p>
            <a:r>
              <a:rPr lang="en-US" dirty="0" smtClean="0">
                <a:latin typeface="Comic Sans MS" panose="030F0702030302020204" pitchFamily="66" charset="0"/>
              </a:rPr>
              <a:t>“moderate to strong” </a:t>
            </a:r>
          </a:p>
          <a:p>
            <a:endParaRPr lang="en-US" dirty="0" smtClean="0">
              <a:latin typeface="Comic Sans MS" panose="030F0702030302020204" pitchFamily="66" charset="0"/>
            </a:endParaRPr>
          </a:p>
          <a:p>
            <a:pPr algn="ctr"/>
            <a:endParaRPr lang="en-US" b="1" i="1" dirty="0">
              <a:latin typeface="Comic Sans MS" panose="030F0702030302020204" pitchFamily="66" charset="0"/>
            </a:endParaRPr>
          </a:p>
        </p:txBody>
      </p:sp>
      <p:sp>
        <p:nvSpPr>
          <p:cNvPr id="7" name="TextBox 6"/>
          <p:cNvSpPr txBox="1"/>
          <p:nvPr/>
        </p:nvSpPr>
        <p:spPr>
          <a:xfrm>
            <a:off x="703428" y="4294496"/>
            <a:ext cx="7717806" cy="2369880"/>
          </a:xfrm>
          <a:prstGeom prst="rect">
            <a:avLst/>
          </a:prstGeom>
          <a:noFill/>
        </p:spPr>
        <p:txBody>
          <a:bodyPr wrap="square" rtlCol="0">
            <a:spAutoFit/>
          </a:bodyPr>
          <a:lstStyle/>
          <a:p>
            <a:endParaRPr lang="en-US" b="1" i="1" dirty="0">
              <a:latin typeface="Comic Sans MS" panose="030F0702030302020204" pitchFamily="66" charset="0"/>
            </a:endParaRPr>
          </a:p>
          <a:p>
            <a:r>
              <a:rPr lang="en-US" dirty="0" smtClean="0">
                <a:latin typeface="Comic Sans MS" panose="030F0702030302020204" pitchFamily="66" charset="0"/>
              </a:rPr>
              <a:t>Reduce/Reform regulation was the #1 answer as the most significant thing state government could do to help (owners) business</a:t>
            </a:r>
          </a:p>
          <a:p>
            <a:endParaRPr lang="en-US" dirty="0" smtClean="0">
              <a:latin typeface="Comic Sans MS" panose="030F0702030302020204" pitchFamily="66" charset="0"/>
            </a:endParaRPr>
          </a:p>
          <a:p>
            <a:r>
              <a:rPr lang="en-US" dirty="0" smtClean="0">
                <a:solidFill>
                  <a:srgbClr val="FF0000"/>
                </a:solidFill>
                <a:latin typeface="Comic Sans MS" panose="030F0702030302020204" pitchFamily="66" charset="0"/>
              </a:rPr>
              <a:t>Wisconsin Manufacturers &amp; Commerce</a:t>
            </a:r>
          </a:p>
          <a:p>
            <a:r>
              <a:rPr lang="en-US" dirty="0" smtClean="0">
                <a:solidFill>
                  <a:srgbClr val="FF0000"/>
                </a:solidFill>
                <a:latin typeface="Comic Sans MS" panose="030F0702030302020204" pitchFamily="66" charset="0"/>
              </a:rPr>
              <a:t>Semi-annual survey Dec 2016</a:t>
            </a:r>
          </a:p>
          <a:p>
            <a:pPr algn="ctr"/>
            <a:endParaRPr lang="en-US" sz="2000" i="1" dirty="0"/>
          </a:p>
          <a:p>
            <a:pPr algn="ctr"/>
            <a:endParaRPr lang="en-US" sz="2000" i="1" dirty="0"/>
          </a:p>
        </p:txBody>
      </p:sp>
      <p:sp>
        <p:nvSpPr>
          <p:cNvPr id="3" name="TextBox 2"/>
          <p:cNvSpPr txBox="1"/>
          <p:nvPr/>
        </p:nvSpPr>
        <p:spPr>
          <a:xfrm>
            <a:off x="838200" y="1135300"/>
            <a:ext cx="7086600" cy="2031325"/>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latin typeface="Comic Sans MS" panose="030F0702030302020204" pitchFamily="66" charset="0"/>
            </a:endParaRPr>
          </a:p>
          <a:p>
            <a:pPr marL="285750" indent="-285750">
              <a:buFont typeface="Arial" panose="020B0604020202020204" pitchFamily="34" charset="0"/>
              <a:buChar char="•"/>
            </a:pPr>
            <a:r>
              <a:rPr lang="en-US" dirty="0" smtClean="0">
                <a:latin typeface="Comic Sans MS" panose="030F0702030302020204" pitchFamily="66" charset="0"/>
              </a:rPr>
              <a:t>Labor Shortage / Lack of qualified applicants</a:t>
            </a:r>
          </a:p>
          <a:p>
            <a:pPr marL="285750" indent="-285750">
              <a:buFont typeface="Arial" panose="020B0604020202020204" pitchFamily="34" charset="0"/>
              <a:buChar char="•"/>
            </a:pPr>
            <a:r>
              <a:rPr lang="en-US" dirty="0" smtClean="0">
                <a:latin typeface="Comic Sans MS" panose="030F0702030302020204" pitchFamily="66" charset="0"/>
              </a:rPr>
              <a:t>Health Care Costs</a:t>
            </a:r>
          </a:p>
          <a:p>
            <a:pPr marL="285750" indent="-285750">
              <a:buFont typeface="Arial" panose="020B0604020202020204" pitchFamily="34" charset="0"/>
              <a:buChar char="•"/>
            </a:pPr>
            <a:r>
              <a:rPr lang="en-US" dirty="0" smtClean="0">
                <a:latin typeface="Comic Sans MS" panose="030F0702030302020204" pitchFamily="66" charset="0"/>
              </a:rPr>
              <a:t>Excessive Regulation</a:t>
            </a:r>
          </a:p>
          <a:p>
            <a:pPr marL="285750" indent="-285750">
              <a:buFont typeface="Arial" panose="020B0604020202020204" pitchFamily="34" charset="0"/>
              <a:buChar char="•"/>
            </a:pPr>
            <a:r>
              <a:rPr lang="en-US" dirty="0" smtClean="0">
                <a:latin typeface="Comic Sans MS" panose="030F0702030302020204" pitchFamily="66" charset="0"/>
              </a:rPr>
              <a:t>Taxes</a:t>
            </a:r>
          </a:p>
          <a:p>
            <a:pPr marL="285750" indent="-285750">
              <a:buFont typeface="Arial" panose="020B0604020202020204" pitchFamily="34" charset="0"/>
              <a:buChar char="•"/>
            </a:pPr>
            <a:r>
              <a:rPr lang="en-US" dirty="0" smtClean="0">
                <a:latin typeface="Comic Sans MS" panose="030F0702030302020204" pitchFamily="66" charset="0"/>
              </a:rPr>
              <a:t>Transportation Infrastructure Funding</a:t>
            </a:r>
          </a:p>
          <a:p>
            <a:endParaRPr lang="en-US" dirty="0"/>
          </a:p>
        </p:txBody>
      </p:sp>
    </p:spTree>
    <p:extLst>
      <p:ext uri="{BB962C8B-B14F-4D97-AF65-F5344CB8AC3E}">
        <p14:creationId xmlns:p14="http://schemas.microsoft.com/office/powerpoint/2010/main" val="2825272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467600" cy="762000"/>
          </a:xfrm>
        </p:spPr>
        <p:txBody>
          <a:bodyPr>
            <a:normAutofit fontScale="90000"/>
          </a:bodyPr>
          <a:lstStyle/>
          <a:p>
            <a:pPr algn="ctr"/>
            <a:r>
              <a:rPr lang="en-US" sz="2400" b="1" dirty="0" smtClean="0">
                <a:latin typeface="Comic Sans MS" panose="030F0702030302020204" pitchFamily="66" charset="0"/>
              </a:rPr>
              <a:t>Governor’s Initiatives to support business, provide education &amp; skills training to expand the workforce</a:t>
            </a:r>
            <a:endParaRPr lang="en-US" sz="2400" b="1" dirty="0">
              <a:latin typeface="Comic Sans MS" panose="030F0702030302020204" pitchFamily="66" charset="0"/>
            </a:endParaRPr>
          </a:p>
        </p:txBody>
      </p:sp>
      <p:sp>
        <p:nvSpPr>
          <p:cNvPr id="3" name="Text Placeholder 2"/>
          <p:cNvSpPr>
            <a:spLocks noGrp="1"/>
          </p:cNvSpPr>
          <p:nvPr>
            <p:ph type="body" idx="1"/>
          </p:nvPr>
        </p:nvSpPr>
        <p:spPr>
          <a:xfrm>
            <a:off x="1295402" y="1752600"/>
            <a:ext cx="6637467" cy="4267200"/>
          </a:xfrm>
        </p:spPr>
        <p:txBody>
          <a:bodyPr>
            <a:normAutofit fontScale="70000" lnSpcReduction="20000"/>
          </a:bodyPr>
          <a:lstStyle/>
          <a:p>
            <a:pPr marL="285750" indent="-285750">
              <a:buFont typeface="Arial" panose="020B0604020202020204" pitchFamily="34" charset="0"/>
              <a:buChar char="•"/>
            </a:pPr>
            <a:endParaRPr lang="en-US" sz="1700" dirty="0" smtClean="0">
              <a:solidFill>
                <a:schemeClr val="tx1"/>
              </a:solidFill>
              <a:latin typeface="Comic Sans MS" panose="030F0702030302020204" pitchFamily="66" charset="0"/>
            </a:endParaRPr>
          </a:p>
          <a:p>
            <a:pPr marL="285750" indent="-285750">
              <a:buFont typeface="Arial" panose="020B0604020202020204" pitchFamily="34" charset="0"/>
              <a:buChar char="•"/>
            </a:pPr>
            <a:r>
              <a:rPr lang="en-US" sz="1700" dirty="0" smtClean="0">
                <a:solidFill>
                  <a:schemeClr val="tx1"/>
                </a:solidFill>
                <a:latin typeface="Comic Sans MS" panose="030F0702030302020204" pitchFamily="66" charset="0"/>
              </a:rPr>
              <a:t>Eliminate </a:t>
            </a:r>
            <a:r>
              <a:rPr lang="en-US" sz="1700" dirty="0">
                <a:solidFill>
                  <a:schemeClr val="tx1"/>
                </a:solidFill>
                <a:latin typeface="Comic Sans MS" panose="030F0702030302020204" pitchFamily="66" charset="0"/>
              </a:rPr>
              <a:t>rules, regulations &amp; red </a:t>
            </a:r>
            <a:r>
              <a:rPr lang="en-US" sz="1700" dirty="0" smtClean="0">
                <a:solidFill>
                  <a:schemeClr val="tx1"/>
                </a:solidFill>
                <a:latin typeface="Comic Sans MS" panose="030F0702030302020204" pitchFamily="66" charset="0"/>
              </a:rPr>
              <a:t>tape</a:t>
            </a:r>
          </a:p>
          <a:p>
            <a:pPr marL="285750" indent="-285750">
              <a:buFont typeface="Arial" panose="020B0604020202020204" pitchFamily="34" charset="0"/>
              <a:buChar char="•"/>
            </a:pPr>
            <a:endParaRPr lang="en-US" sz="1800" dirty="0" smtClean="0">
              <a:solidFill>
                <a:schemeClr val="tx1"/>
              </a:solidFill>
              <a:latin typeface="Comic Sans MS" panose="030F0702030302020204" pitchFamily="66" charset="0"/>
            </a:endParaRPr>
          </a:p>
          <a:p>
            <a:pPr marL="285750" indent="-285750">
              <a:buFont typeface="Arial" panose="020B0604020202020204" pitchFamily="34" charset="0"/>
              <a:buChar char="•"/>
            </a:pPr>
            <a:r>
              <a:rPr lang="en-US" sz="1800" dirty="0" smtClean="0">
                <a:solidFill>
                  <a:schemeClr val="tx1"/>
                </a:solidFill>
                <a:latin typeface="Comic Sans MS" panose="030F0702030302020204" pitchFamily="66" charset="0"/>
              </a:rPr>
              <a:t>Efficient </a:t>
            </a:r>
            <a:r>
              <a:rPr lang="en-US" sz="1800" dirty="0">
                <a:solidFill>
                  <a:schemeClr val="tx1"/>
                </a:solidFill>
                <a:latin typeface="Comic Sans MS" panose="030F0702030302020204" pitchFamily="66" charset="0"/>
              </a:rPr>
              <a:t>resources for local schools to help students develop skills needed for college, career and </a:t>
            </a:r>
            <a:r>
              <a:rPr lang="en-US" sz="1800" dirty="0" smtClean="0">
                <a:solidFill>
                  <a:schemeClr val="tx1"/>
                </a:solidFill>
                <a:latin typeface="Comic Sans MS" panose="030F0702030302020204" pitchFamily="66" charset="0"/>
              </a:rPr>
              <a:t>life; career oriented training to open doors to good jobs</a:t>
            </a:r>
            <a:endParaRPr lang="en-US" sz="1800" dirty="0">
              <a:solidFill>
                <a:schemeClr val="tx1"/>
              </a:solidFill>
              <a:latin typeface="Comic Sans MS" panose="030F0702030302020204" pitchFamily="66" charset="0"/>
            </a:endParaRPr>
          </a:p>
          <a:p>
            <a:endParaRPr lang="en-US" sz="1800" dirty="0" smtClean="0">
              <a:solidFill>
                <a:schemeClr val="tx1"/>
              </a:solidFill>
              <a:latin typeface="Comic Sans MS" panose="030F0702030302020204" pitchFamily="66" charset="0"/>
            </a:endParaRPr>
          </a:p>
          <a:p>
            <a:pPr marL="342900" indent="-342900">
              <a:buFont typeface="Arial" panose="020B0604020202020204" pitchFamily="34" charset="0"/>
              <a:buChar char="•"/>
            </a:pPr>
            <a:r>
              <a:rPr lang="en-US" sz="1800" dirty="0" smtClean="0">
                <a:solidFill>
                  <a:schemeClr val="tx1"/>
                </a:solidFill>
                <a:latin typeface="Comic Sans MS" panose="030F0702030302020204" pitchFamily="66" charset="0"/>
              </a:rPr>
              <a:t>Move </a:t>
            </a:r>
            <a:r>
              <a:rPr lang="en-US" sz="1800" dirty="0">
                <a:solidFill>
                  <a:schemeClr val="tx1"/>
                </a:solidFill>
                <a:latin typeface="Comic Sans MS" panose="030F0702030302020204" pitchFamily="66" charset="0"/>
              </a:rPr>
              <a:t>people from </a:t>
            </a:r>
            <a:r>
              <a:rPr lang="en-US" sz="1800" dirty="0" smtClean="0">
                <a:solidFill>
                  <a:schemeClr val="tx1"/>
                </a:solidFill>
                <a:latin typeface="Comic Sans MS" panose="030F0702030302020204" pitchFamily="66" charset="0"/>
              </a:rPr>
              <a:t>government dependence to </a:t>
            </a:r>
            <a:r>
              <a:rPr lang="en-US" sz="1800" dirty="0">
                <a:solidFill>
                  <a:schemeClr val="tx1"/>
                </a:solidFill>
                <a:latin typeface="Comic Sans MS" panose="030F0702030302020204" pitchFamily="66" charset="0"/>
              </a:rPr>
              <a:t>true </a:t>
            </a:r>
            <a:r>
              <a:rPr lang="en-US" sz="1800" dirty="0" smtClean="0">
                <a:solidFill>
                  <a:schemeClr val="tx1"/>
                </a:solidFill>
                <a:latin typeface="Comic Sans MS" panose="030F0702030302020204" pitchFamily="66" charset="0"/>
              </a:rPr>
              <a:t>independence; help </a:t>
            </a:r>
            <a:r>
              <a:rPr lang="en-US" sz="1800" dirty="0">
                <a:solidFill>
                  <a:schemeClr val="tx1"/>
                </a:solidFill>
                <a:latin typeface="Comic Sans MS" panose="030F0702030302020204" pitchFamily="66" charset="0"/>
              </a:rPr>
              <a:t>people get training &amp; skills for their </a:t>
            </a:r>
            <a:r>
              <a:rPr lang="en-US" sz="1800" dirty="0" smtClean="0">
                <a:solidFill>
                  <a:schemeClr val="tx1"/>
                </a:solidFill>
                <a:latin typeface="Comic Sans MS" panose="030F0702030302020204" pitchFamily="66" charset="0"/>
              </a:rPr>
              <a:t>career and eliminate </a:t>
            </a:r>
            <a:r>
              <a:rPr lang="en-US" sz="1800" dirty="0">
                <a:solidFill>
                  <a:schemeClr val="tx1"/>
                </a:solidFill>
                <a:latin typeface="Comic Sans MS" panose="030F0702030302020204" pitchFamily="66" charset="0"/>
              </a:rPr>
              <a:t>barriers between good people and good jobs</a:t>
            </a:r>
          </a:p>
          <a:p>
            <a:endParaRPr lang="en-US" sz="1700" dirty="0" smtClean="0">
              <a:solidFill>
                <a:schemeClr val="tx1"/>
              </a:solidFill>
              <a:latin typeface="Comic Sans MS" panose="030F0702030302020204" pitchFamily="66" charset="0"/>
            </a:endParaRPr>
          </a:p>
          <a:p>
            <a:pPr marL="285750" indent="-285750">
              <a:buFont typeface="Arial" panose="020B0604020202020204" pitchFamily="34" charset="0"/>
              <a:buChar char="•"/>
            </a:pPr>
            <a:r>
              <a:rPr lang="en-US" sz="1700" dirty="0" smtClean="0">
                <a:solidFill>
                  <a:schemeClr val="tx1"/>
                </a:solidFill>
                <a:latin typeface="Comic Sans MS" panose="030F0702030302020204" pitchFamily="66" charset="0"/>
              </a:rPr>
              <a:t>Make </a:t>
            </a:r>
            <a:r>
              <a:rPr lang="en-US" sz="1700" dirty="0">
                <a:solidFill>
                  <a:schemeClr val="tx1"/>
                </a:solidFill>
                <a:latin typeface="Comic Sans MS" panose="030F0702030302020204" pitchFamily="66" charset="0"/>
              </a:rPr>
              <a:t>services we depend on more efficient &amp; reliable </a:t>
            </a:r>
            <a:endParaRPr lang="en-US" sz="1700" dirty="0" smtClean="0">
              <a:solidFill>
                <a:schemeClr val="tx1"/>
              </a:solidFill>
              <a:latin typeface="Comic Sans MS" panose="030F0702030302020204" pitchFamily="66" charset="0"/>
            </a:endParaRPr>
          </a:p>
          <a:p>
            <a:pPr marL="285750" indent="-285750">
              <a:buFont typeface="Arial" panose="020B0604020202020204" pitchFamily="34" charset="0"/>
              <a:buChar char="•"/>
            </a:pPr>
            <a:endParaRPr lang="en-US" sz="1700" dirty="0">
              <a:solidFill>
                <a:schemeClr val="tx1"/>
              </a:solidFill>
              <a:latin typeface="Comic Sans MS" panose="030F0702030302020204" pitchFamily="66" charset="0"/>
            </a:endParaRPr>
          </a:p>
          <a:p>
            <a:pPr marL="285750" indent="-285750">
              <a:buFont typeface="Arial" panose="020B0604020202020204" pitchFamily="34" charset="0"/>
              <a:buChar char="•"/>
            </a:pPr>
            <a:r>
              <a:rPr lang="en-US" sz="1700" dirty="0">
                <a:solidFill>
                  <a:schemeClr val="tx1"/>
                </a:solidFill>
                <a:latin typeface="Comic Sans MS" panose="030F0702030302020204" pitchFamily="66" charset="0"/>
              </a:rPr>
              <a:t>Connect rural </a:t>
            </a:r>
            <a:r>
              <a:rPr lang="en-US" sz="1700" dirty="0" smtClean="0">
                <a:solidFill>
                  <a:schemeClr val="tx1"/>
                </a:solidFill>
                <a:latin typeface="Comic Sans MS" panose="030F0702030302020204" pitchFamily="66" charset="0"/>
              </a:rPr>
              <a:t>communities (Broadband Expansion Grants)</a:t>
            </a:r>
          </a:p>
          <a:p>
            <a:pPr marL="285750" indent="-285750">
              <a:buFont typeface="Arial" panose="020B0604020202020204" pitchFamily="34" charset="0"/>
              <a:buChar char="•"/>
            </a:pPr>
            <a:endParaRPr lang="en-US" sz="1700" dirty="0">
              <a:solidFill>
                <a:schemeClr val="tx1"/>
              </a:solidFill>
              <a:latin typeface="Comic Sans MS" panose="030F0702030302020204" pitchFamily="66" charset="0"/>
            </a:endParaRPr>
          </a:p>
          <a:p>
            <a:pPr marL="285750" indent="-285750">
              <a:buFont typeface="Arial" panose="020B0604020202020204" pitchFamily="34" charset="0"/>
              <a:buChar char="•"/>
            </a:pPr>
            <a:r>
              <a:rPr lang="en-US" sz="1700" dirty="0">
                <a:solidFill>
                  <a:schemeClr val="tx1"/>
                </a:solidFill>
                <a:latin typeface="Comic Sans MS" panose="030F0702030302020204" pitchFamily="66" charset="0"/>
              </a:rPr>
              <a:t>End one-size-fits-all Washington mandates</a:t>
            </a:r>
          </a:p>
          <a:p>
            <a:pPr marL="285750" indent="-285750">
              <a:buFont typeface="Arial" panose="020B0604020202020204" pitchFamily="34" charset="0"/>
              <a:buChar char="•"/>
            </a:pPr>
            <a:endParaRPr lang="en-US" sz="1700" dirty="0" smtClean="0">
              <a:solidFill>
                <a:schemeClr val="tx1"/>
              </a:solidFill>
              <a:latin typeface="Comic Sans MS" panose="030F0702030302020204" pitchFamily="66" charset="0"/>
            </a:endParaRPr>
          </a:p>
          <a:p>
            <a:endParaRPr lang="en-US" dirty="0">
              <a:solidFill>
                <a:schemeClr val="tx1"/>
              </a:solidFill>
            </a:endParaRPr>
          </a:p>
          <a:p>
            <a:r>
              <a:rPr lang="en-US" sz="1500" i="1" dirty="0">
                <a:solidFill>
                  <a:schemeClr val="tx1"/>
                </a:solidFill>
                <a:latin typeface="Comic Sans MS" panose="030F0702030302020204" pitchFamily="66" charset="0"/>
              </a:rPr>
              <a:t>“I believe that smaller government is better government….. in the areas </a:t>
            </a:r>
            <a:endParaRPr lang="en-US" sz="1500" i="1" dirty="0" smtClean="0">
              <a:solidFill>
                <a:schemeClr val="tx1"/>
              </a:solidFill>
              <a:latin typeface="Comic Sans MS" panose="030F0702030302020204" pitchFamily="66" charset="0"/>
            </a:endParaRPr>
          </a:p>
          <a:p>
            <a:r>
              <a:rPr lang="en-US" sz="1500" i="1" dirty="0" smtClean="0">
                <a:solidFill>
                  <a:schemeClr val="tx1"/>
                </a:solidFill>
                <a:latin typeface="Comic Sans MS" panose="030F0702030302020204" pitchFamily="66" charset="0"/>
              </a:rPr>
              <a:t>where government </a:t>
            </a:r>
            <a:r>
              <a:rPr lang="en-US" sz="1500" i="1" dirty="0">
                <a:solidFill>
                  <a:schemeClr val="tx1"/>
                </a:solidFill>
                <a:latin typeface="Comic Sans MS" panose="030F0702030302020204" pitchFamily="66" charset="0"/>
              </a:rPr>
              <a:t>does play a legitimate role, we should demand that it </a:t>
            </a:r>
            <a:r>
              <a:rPr lang="en-US" sz="1500" i="1" dirty="0" smtClean="0">
                <a:solidFill>
                  <a:schemeClr val="tx1"/>
                </a:solidFill>
                <a:latin typeface="Comic Sans MS" panose="030F0702030302020204" pitchFamily="66" charset="0"/>
              </a:rPr>
              <a:t>I</a:t>
            </a:r>
          </a:p>
          <a:p>
            <a:r>
              <a:rPr lang="en-US" sz="1500" i="1" dirty="0" smtClean="0">
                <a:solidFill>
                  <a:schemeClr val="tx1"/>
                </a:solidFill>
                <a:latin typeface="Comic Sans MS" panose="030F0702030302020204" pitchFamily="66" charset="0"/>
              </a:rPr>
              <a:t>s </a:t>
            </a:r>
            <a:r>
              <a:rPr lang="en-US" sz="1500" i="1" dirty="0">
                <a:solidFill>
                  <a:schemeClr val="tx1"/>
                </a:solidFill>
                <a:latin typeface="Comic Sans MS" panose="030F0702030302020204" pitchFamily="66" charset="0"/>
              </a:rPr>
              <a:t>done better</a:t>
            </a:r>
            <a:r>
              <a:rPr lang="en-US" sz="1500" i="1" dirty="0" smtClean="0">
                <a:solidFill>
                  <a:schemeClr val="tx1"/>
                </a:solidFill>
                <a:latin typeface="Comic Sans MS" panose="030F0702030302020204" pitchFamily="66" charset="0"/>
              </a:rPr>
              <a:t>.”  -  Governor Scott </a:t>
            </a:r>
            <a:r>
              <a:rPr lang="en-US" sz="1500" i="1" dirty="0">
                <a:solidFill>
                  <a:schemeClr val="tx1"/>
                </a:solidFill>
                <a:latin typeface="Comic Sans MS" panose="030F0702030302020204" pitchFamily="66" charset="0"/>
              </a:rPr>
              <a:t>Walker</a:t>
            </a:r>
          </a:p>
          <a:p>
            <a:endParaRPr lang="en-US" b="1" dirty="0" smtClean="0">
              <a:solidFill>
                <a:schemeClr val="tx1"/>
              </a:solidFill>
              <a:latin typeface="Comic Sans MS" panose="030F0702030302020204" pitchFamily="66" charset="0"/>
            </a:endParaRPr>
          </a:p>
          <a:p>
            <a:r>
              <a:rPr lang="en-US" sz="1600" b="1" dirty="0" smtClean="0">
                <a:solidFill>
                  <a:schemeClr val="tx1"/>
                </a:solidFill>
                <a:latin typeface="Comic Sans MS" panose="030F0702030302020204" pitchFamily="66" charset="0"/>
              </a:rPr>
              <a:t>Wisconsin </a:t>
            </a:r>
            <a:r>
              <a:rPr lang="en-US" sz="1600" b="1" dirty="0">
                <a:solidFill>
                  <a:schemeClr val="tx1"/>
                </a:solidFill>
                <a:latin typeface="Comic Sans MS" panose="030F0702030302020204" pitchFamily="66" charset="0"/>
              </a:rPr>
              <a:t>is Working (#</a:t>
            </a:r>
            <a:r>
              <a:rPr lang="en-US" sz="1600" b="1" dirty="0" err="1">
                <a:solidFill>
                  <a:schemeClr val="tx1"/>
                </a:solidFill>
                <a:latin typeface="Comic Sans MS" panose="030F0702030302020204" pitchFamily="66" charset="0"/>
              </a:rPr>
              <a:t>WIWorking</a:t>
            </a:r>
            <a:r>
              <a:rPr lang="en-US" sz="1600" b="1" dirty="0">
                <a:solidFill>
                  <a:schemeClr val="tx1"/>
                </a:solidFill>
                <a:latin typeface="Comic Sans MS" panose="030F0702030302020204" pitchFamily="66" charset="0"/>
              </a:rPr>
              <a:t>)</a:t>
            </a:r>
            <a:endParaRPr lang="en-US" sz="1600" dirty="0">
              <a:solidFill>
                <a:schemeClr val="tx1"/>
              </a:solidFill>
              <a:latin typeface="Comic Sans MS" panose="030F0702030302020204" pitchFamily="66" charset="0"/>
            </a:endParaRPr>
          </a:p>
          <a:p>
            <a:pPr marL="342900" indent="-342900">
              <a:buFont typeface="Arial" panose="020B0604020202020204" pitchFamily="34" charset="0"/>
              <a:buChar char="•"/>
            </a:pPr>
            <a:endParaRPr lang="en-US" sz="1600" dirty="0"/>
          </a:p>
          <a:p>
            <a:endParaRPr lang="en-US" dirty="0"/>
          </a:p>
          <a:p>
            <a:endParaRPr lang="en-US" dirty="0"/>
          </a:p>
        </p:txBody>
      </p:sp>
      <p:sp>
        <p:nvSpPr>
          <p:cNvPr id="4" name="Footer Placeholder 3"/>
          <p:cNvSpPr>
            <a:spLocks noGrp="1"/>
          </p:cNvSpPr>
          <p:nvPr>
            <p:ph type="ftr" sz="quarter" idx="11"/>
          </p:nvPr>
        </p:nvSpPr>
        <p:spPr>
          <a:xfrm>
            <a:off x="5641978" y="5851531"/>
            <a:ext cx="3502025" cy="365125"/>
          </a:xfrm>
          <a:prstGeom prst="rect">
            <a:avLst/>
          </a:prstGeom>
        </p:spPr>
        <p:txBody>
          <a:bodyPr/>
          <a:lstStyle/>
          <a:p>
            <a:pPr>
              <a:defRPr/>
            </a:pPr>
            <a:r>
              <a:rPr lang="en-US" smtClean="0">
                <a:solidFill>
                  <a:prstClr val="white">
                    <a:lumMod val="85000"/>
                  </a:prstClr>
                </a:solidFill>
              </a:rPr>
              <a:t>datcp.wi.gov</a:t>
            </a:r>
            <a:endParaRPr lang="en-US">
              <a:solidFill>
                <a:prstClr val="white">
                  <a:lumMod val="8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800600"/>
            <a:ext cx="1875097"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613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6"/>
            <a:ext cx="6637468" cy="1362075"/>
          </a:xfrm>
        </p:spPr>
        <p:txBody>
          <a:bodyPr>
            <a:normAutofit/>
          </a:bodyPr>
          <a:lstStyle/>
          <a:p>
            <a:pPr algn="ctr"/>
            <a:r>
              <a:rPr lang="en-US" sz="2400" b="1" dirty="0" smtClean="0">
                <a:latin typeface="Comic Sans MS" panose="030F0702030302020204" pitchFamily="66" charset="0"/>
              </a:rPr>
              <a:t>Legislative Initiatives </a:t>
            </a:r>
            <a:br>
              <a:rPr lang="en-US" sz="2400" b="1" dirty="0" smtClean="0">
                <a:latin typeface="Comic Sans MS" panose="030F0702030302020204" pitchFamily="66" charset="0"/>
              </a:rPr>
            </a:br>
            <a:r>
              <a:rPr lang="en-US" sz="2400" b="1" dirty="0" smtClean="0">
                <a:latin typeface="Comic Sans MS" panose="030F0702030302020204" pitchFamily="66" charset="0"/>
              </a:rPr>
              <a:t>Red Tape Review &amp; Right the Rules</a:t>
            </a:r>
            <a:endParaRPr lang="en-US" sz="2400" b="1" dirty="0">
              <a:latin typeface="Comic Sans MS" panose="030F0702030302020204" pitchFamily="66" charset="0"/>
            </a:endParaRPr>
          </a:p>
        </p:txBody>
      </p:sp>
      <p:sp>
        <p:nvSpPr>
          <p:cNvPr id="3" name="Text Placeholder 2"/>
          <p:cNvSpPr>
            <a:spLocks noGrp="1"/>
          </p:cNvSpPr>
          <p:nvPr>
            <p:ph type="body" idx="1"/>
          </p:nvPr>
        </p:nvSpPr>
        <p:spPr>
          <a:xfrm>
            <a:off x="990601" y="1828806"/>
            <a:ext cx="7315200" cy="3958813"/>
          </a:xfrm>
        </p:spPr>
        <p:txBody>
          <a:bodyPr>
            <a:noAutofit/>
          </a:bodyPr>
          <a:lstStyle/>
          <a:p>
            <a:r>
              <a:rPr lang="en-US" sz="1800" dirty="0" smtClean="0">
                <a:solidFill>
                  <a:schemeClr val="tx1"/>
                </a:solidFill>
                <a:latin typeface="Comic Sans MS" panose="030F0702030302020204" pitchFamily="66" charset="0"/>
              </a:rPr>
              <a:t>Started in 2013-2014 and continuing in the 2015-2016 Session:  </a:t>
            </a:r>
          </a:p>
          <a:p>
            <a:endParaRPr lang="en-US" sz="1800" dirty="0">
              <a:solidFill>
                <a:schemeClr val="tx1"/>
              </a:solidFill>
              <a:latin typeface="Comic Sans MS" panose="030F0702030302020204" pitchFamily="66" charset="0"/>
            </a:endParaRPr>
          </a:p>
          <a:p>
            <a:r>
              <a:rPr lang="en-US" sz="1800" dirty="0" smtClean="0">
                <a:solidFill>
                  <a:schemeClr val="tx1"/>
                </a:solidFill>
                <a:latin typeface="Comic Sans MS" panose="030F0702030302020204" pitchFamily="66" charset="0"/>
              </a:rPr>
              <a:t>The </a:t>
            </a:r>
            <a:r>
              <a:rPr lang="en-US" sz="1800" dirty="0">
                <a:solidFill>
                  <a:schemeClr val="tx1"/>
                </a:solidFill>
                <a:latin typeface="Comic Sans MS" panose="030F0702030302020204" pitchFamily="66" charset="0"/>
              </a:rPr>
              <a:t>Assembly </a:t>
            </a:r>
            <a:r>
              <a:rPr lang="en-US" sz="1800" dirty="0" smtClean="0">
                <a:solidFill>
                  <a:schemeClr val="tx1"/>
                </a:solidFill>
                <a:latin typeface="Comic Sans MS" panose="030F0702030302020204" pitchFamily="66" charset="0"/>
              </a:rPr>
              <a:t>has reviewed 25% of the administrative </a:t>
            </a:r>
            <a:r>
              <a:rPr lang="en-US" sz="1800" dirty="0">
                <a:solidFill>
                  <a:schemeClr val="tx1"/>
                </a:solidFill>
                <a:latin typeface="Comic Sans MS" panose="030F0702030302020204" pitchFamily="66" charset="0"/>
              </a:rPr>
              <a:t>code, working to remove unnecessary, burdensome, and outdated regulations. </a:t>
            </a:r>
          </a:p>
          <a:p>
            <a:endParaRPr lang="en-US" sz="1800" dirty="0" smtClean="0">
              <a:solidFill>
                <a:schemeClr val="tx1"/>
              </a:solidFill>
              <a:latin typeface="Comic Sans MS" panose="030F0702030302020204" pitchFamily="66" charset="0"/>
            </a:endParaRPr>
          </a:p>
          <a:p>
            <a:r>
              <a:rPr lang="en-US" sz="1800" dirty="0" smtClean="0">
                <a:solidFill>
                  <a:schemeClr val="tx1"/>
                </a:solidFill>
                <a:latin typeface="Comic Sans MS" panose="030F0702030302020204" pitchFamily="66" charset="0"/>
              </a:rPr>
              <a:t>Public input has been gathered at roundtable events across the state.</a:t>
            </a:r>
          </a:p>
          <a:p>
            <a:endParaRPr lang="en-US" sz="1800" dirty="0" smtClean="0">
              <a:solidFill>
                <a:schemeClr val="tx1"/>
              </a:solidFill>
              <a:latin typeface="Comic Sans MS" panose="030F0702030302020204" pitchFamily="66" charset="0"/>
            </a:endParaRPr>
          </a:p>
          <a:p>
            <a:r>
              <a:rPr lang="en-US" sz="1800" dirty="0" smtClean="0">
                <a:solidFill>
                  <a:schemeClr val="tx1"/>
                </a:solidFill>
                <a:latin typeface="Comic Sans MS" panose="030F0702030302020204" pitchFamily="66" charset="0"/>
              </a:rPr>
              <a:t>Members </a:t>
            </a:r>
            <a:r>
              <a:rPr lang="en-US" sz="1800" dirty="0">
                <a:solidFill>
                  <a:schemeClr val="tx1"/>
                </a:solidFill>
                <a:latin typeface="Comic Sans MS" panose="030F0702030302020204" pitchFamily="66" charset="0"/>
              </a:rPr>
              <a:t>of the public can submit comments and suggestions on </a:t>
            </a:r>
            <a:r>
              <a:rPr lang="en-US" sz="1800" dirty="0" smtClean="0">
                <a:solidFill>
                  <a:schemeClr val="tx1"/>
                </a:solidFill>
                <a:latin typeface="Comic Sans MS" panose="030F0702030302020204" pitchFamily="66" charset="0"/>
              </a:rPr>
              <a:t>at (www.Facebook.com/RedTapeReviewWI</a:t>
            </a:r>
            <a:r>
              <a:rPr lang="en-US" sz="1800" dirty="0">
                <a:solidFill>
                  <a:schemeClr val="tx1"/>
                </a:solidFill>
                <a:latin typeface="Comic Sans MS" panose="030F0702030302020204" pitchFamily="66" charset="0"/>
              </a:rPr>
              <a:t>) or on Twitter (www.Twitter.com/RedTapeReviewWI).</a:t>
            </a:r>
          </a:p>
          <a:p>
            <a:endParaRPr lang="en-US" sz="1800" dirty="0" smtClean="0">
              <a:latin typeface="Comic Sans MS" panose="030F0702030302020204" pitchFamily="66" charset="0"/>
            </a:endParaRPr>
          </a:p>
          <a:p>
            <a:r>
              <a:rPr lang="en-US" sz="1000" dirty="0" smtClean="0">
                <a:solidFill>
                  <a:schemeClr val="tx1"/>
                </a:solidFill>
                <a:latin typeface="Comic Sans MS" panose="030F0702030302020204" pitchFamily="66" charset="0"/>
              </a:rPr>
              <a:t>“</a:t>
            </a:r>
            <a:r>
              <a:rPr lang="en-US" sz="1000" dirty="0">
                <a:solidFill>
                  <a:schemeClr val="tx1"/>
                </a:solidFill>
                <a:latin typeface="Comic Sans MS" panose="030F0702030302020204" pitchFamily="66" charset="0"/>
              </a:rPr>
              <a:t>With her years of experience in the Assembly, the agricultural industry and local government, I cannot imagine a person better suited to lead this project than Rep. Joan </a:t>
            </a:r>
            <a:r>
              <a:rPr lang="en-US" sz="1000" dirty="0" err="1">
                <a:solidFill>
                  <a:schemeClr val="tx1"/>
                </a:solidFill>
                <a:latin typeface="Comic Sans MS" panose="030F0702030302020204" pitchFamily="66" charset="0"/>
              </a:rPr>
              <a:t>Ballweg</a:t>
            </a:r>
            <a:r>
              <a:rPr lang="en-US" sz="1000" dirty="0">
                <a:solidFill>
                  <a:schemeClr val="tx1"/>
                </a:solidFill>
                <a:latin typeface="Comic Sans MS" panose="030F0702030302020204" pitchFamily="66" charset="0"/>
              </a:rPr>
              <a:t>,” said Speaker </a:t>
            </a:r>
            <a:r>
              <a:rPr lang="en-US" sz="1000" dirty="0" err="1">
                <a:solidFill>
                  <a:schemeClr val="tx1"/>
                </a:solidFill>
                <a:latin typeface="Comic Sans MS" panose="030F0702030302020204" pitchFamily="66" charset="0"/>
              </a:rPr>
              <a:t>Vos</a:t>
            </a:r>
            <a:r>
              <a:rPr lang="en-US" sz="1000" dirty="0">
                <a:solidFill>
                  <a:schemeClr val="tx1"/>
                </a:solidFill>
                <a:latin typeface="Comic Sans MS" panose="030F0702030302020204" pitchFamily="66" charset="0"/>
              </a:rPr>
              <a:t>, “I want to thank her for heading up this initiative.”</a:t>
            </a:r>
          </a:p>
        </p:txBody>
      </p:sp>
      <p:sp>
        <p:nvSpPr>
          <p:cNvPr id="4" name="Footer Placeholder 3"/>
          <p:cNvSpPr>
            <a:spLocks noGrp="1"/>
          </p:cNvSpPr>
          <p:nvPr>
            <p:ph type="ftr" sz="quarter" idx="11"/>
          </p:nvPr>
        </p:nvSpPr>
        <p:spPr>
          <a:xfrm>
            <a:off x="5641978" y="5851531"/>
            <a:ext cx="3502025" cy="365125"/>
          </a:xfrm>
          <a:prstGeom prst="rect">
            <a:avLst/>
          </a:prstGeom>
        </p:spPr>
        <p:txBody>
          <a:bodyPr/>
          <a:lstStyle/>
          <a:p>
            <a:pPr>
              <a:defRPr/>
            </a:pPr>
            <a:r>
              <a:rPr lang="en-US" smtClean="0">
                <a:solidFill>
                  <a:prstClr val="white">
                    <a:lumMod val="85000"/>
                  </a:prstClr>
                </a:solidFill>
              </a:rPr>
              <a:t>datcp.wi.gov</a:t>
            </a:r>
            <a:endParaRPr lang="en-US">
              <a:solidFill>
                <a:prstClr val="white">
                  <a:lumMod val="85000"/>
                </a:prstClr>
              </a:solidFill>
            </a:endParaRPr>
          </a:p>
        </p:txBody>
      </p:sp>
    </p:spTree>
    <p:extLst>
      <p:ext uri="{BB962C8B-B14F-4D97-AF65-F5344CB8AC3E}">
        <p14:creationId xmlns:p14="http://schemas.microsoft.com/office/powerpoint/2010/main" val="1351748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533400"/>
            <a:ext cx="7772400" cy="1295400"/>
          </a:xfrm>
        </p:spPr>
        <p:txBody>
          <a:bodyPr>
            <a:noAutofit/>
          </a:bodyPr>
          <a:lstStyle/>
          <a:p>
            <a:pPr algn="ctr"/>
            <a:endParaRPr lang="en-US" sz="3500" b="1" dirty="0" smtClean="0">
              <a:solidFill>
                <a:srgbClr val="FFFF99"/>
              </a:solidFill>
              <a:ea typeface="+mj-ea"/>
              <a:cs typeface="+mj-cs"/>
            </a:endParaRPr>
          </a:p>
          <a:p>
            <a:pPr algn="ctr"/>
            <a:endParaRPr lang="en-US" sz="3500" b="1" dirty="0">
              <a:solidFill>
                <a:srgbClr val="FFFF99"/>
              </a:solidFill>
              <a:ea typeface="+mj-ea"/>
              <a:cs typeface="+mj-cs"/>
            </a:endParaRPr>
          </a:p>
          <a:p>
            <a:pPr algn="ctr"/>
            <a:endParaRPr lang="en-US" sz="3500" b="1" dirty="0" smtClean="0">
              <a:solidFill>
                <a:srgbClr val="FFFF99"/>
              </a:solidFill>
              <a:ea typeface="+mj-ea"/>
              <a:cs typeface="+mj-cs"/>
            </a:endParaRPr>
          </a:p>
          <a:p>
            <a:pPr algn="ctr"/>
            <a:endParaRPr lang="en-US" sz="3500" b="1" dirty="0" smtClean="0">
              <a:solidFill>
                <a:srgbClr val="FFFF99"/>
              </a:solidFill>
              <a:ea typeface="+mj-ea"/>
              <a:cs typeface="+mj-cs"/>
            </a:endParaRPr>
          </a:p>
          <a:p>
            <a:pPr algn="ctr"/>
            <a:r>
              <a:rPr lang="en-US" sz="3200" b="1" dirty="0" smtClean="0">
                <a:solidFill>
                  <a:srgbClr val="FFFF99"/>
                </a:solidFill>
                <a:latin typeface="+mj-lt"/>
                <a:ea typeface="+mj-ea"/>
                <a:cs typeface="+mj-cs"/>
              </a:rPr>
              <a:t>Swiss  Cheese </a:t>
            </a:r>
          </a:p>
          <a:p>
            <a:pPr algn="ctr"/>
            <a:r>
              <a:rPr lang="en-US" sz="1800" b="1" dirty="0">
                <a:solidFill>
                  <a:schemeClr val="tx1"/>
                </a:solidFill>
                <a:latin typeface="Comic Sans MS" panose="030F0702030302020204" pitchFamily="66" charset="0"/>
                <a:ea typeface="+mj-ea"/>
                <a:cs typeface="+mj-cs"/>
              </a:rPr>
              <a:t>T</a:t>
            </a:r>
            <a:r>
              <a:rPr lang="en-US" sz="1800" b="1" dirty="0" smtClean="0">
                <a:solidFill>
                  <a:schemeClr val="tx1"/>
                </a:solidFill>
                <a:latin typeface="Comic Sans MS" panose="030F0702030302020204" pitchFamily="66" charset="0"/>
                <a:ea typeface="+mj-ea"/>
                <a:cs typeface="+mj-cs"/>
              </a:rPr>
              <a:t>he importance of industry knowledge….</a:t>
            </a:r>
            <a:r>
              <a:rPr lang="en-US" sz="1800" b="1" dirty="0">
                <a:solidFill>
                  <a:schemeClr val="tx1"/>
                </a:solidFill>
                <a:latin typeface="Comic Sans MS" panose="030F0702030302020204" pitchFamily="66" charset="0"/>
                <a:ea typeface="+mj-ea"/>
                <a:cs typeface="+mj-cs"/>
              </a:rPr>
              <a:t/>
            </a:r>
            <a:br>
              <a:rPr lang="en-US" sz="1800" b="1" dirty="0">
                <a:solidFill>
                  <a:schemeClr val="tx1"/>
                </a:solidFill>
                <a:latin typeface="Comic Sans MS" panose="030F0702030302020204" pitchFamily="66" charset="0"/>
                <a:ea typeface="+mj-ea"/>
                <a:cs typeface="+mj-cs"/>
              </a:rPr>
            </a:br>
            <a:endParaRPr lang="en-US" sz="1800" b="1" dirty="0">
              <a:solidFill>
                <a:schemeClr val="tx1"/>
              </a:solidFill>
              <a:latin typeface="Comic Sans MS" panose="030F0702030302020204" pitchFamily="66"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19200"/>
            <a:ext cx="429226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15752" y="4800620"/>
            <a:ext cx="6137564" cy="923330"/>
          </a:xfrm>
          <a:prstGeom prst="rect">
            <a:avLst/>
          </a:prstGeom>
        </p:spPr>
        <p:txBody>
          <a:bodyPr wrap="square">
            <a:spAutoFit/>
          </a:bodyPr>
          <a:lstStyle/>
          <a:p>
            <a:pPr lvl="0" algn="ctr"/>
            <a:r>
              <a:rPr lang="en-US" dirty="0" smtClean="0">
                <a:latin typeface="Comic Sans MS" panose="030F0702030302020204" pitchFamily="66" charset="0"/>
              </a:rPr>
              <a:t>Input from those essential to good rule making.  Comments help guide us to an </a:t>
            </a:r>
            <a:r>
              <a:rPr lang="en-US" dirty="0">
                <a:latin typeface="Comic Sans MS" panose="030F0702030302020204" pitchFamily="66" charset="0"/>
              </a:rPr>
              <a:t>administrative code that truly </a:t>
            </a:r>
            <a:r>
              <a:rPr lang="en-US" dirty="0" smtClean="0">
                <a:latin typeface="Comic Sans MS" panose="030F0702030302020204" pitchFamily="66" charset="0"/>
              </a:rPr>
              <a:t>works!</a:t>
            </a:r>
            <a:endParaRPr lang="en-US" dirty="0">
              <a:latin typeface="Comic Sans MS" panose="030F0702030302020204" pitchFamily="66" charset="0"/>
            </a:endParaRPr>
          </a:p>
        </p:txBody>
      </p:sp>
      <p:sp>
        <p:nvSpPr>
          <p:cNvPr id="6" name="Title 5"/>
          <p:cNvSpPr>
            <a:spLocks noGrp="1"/>
          </p:cNvSpPr>
          <p:nvPr>
            <p:ph type="title"/>
          </p:nvPr>
        </p:nvSpPr>
        <p:spPr>
          <a:xfrm>
            <a:off x="2133600" y="4114800"/>
            <a:ext cx="4953000" cy="752475"/>
          </a:xfrm>
        </p:spPr>
        <p:txBody>
          <a:bodyPr>
            <a:noAutofit/>
          </a:bodyPr>
          <a:lstStyle/>
          <a:p>
            <a:pPr algn="ctr"/>
            <a:r>
              <a:rPr lang="en-US" sz="2400" dirty="0" smtClean="0">
                <a:solidFill>
                  <a:srgbClr val="FFC000"/>
                </a:solidFill>
                <a:latin typeface="Comic Sans MS" panose="030F0702030302020204" pitchFamily="66" charset="0"/>
              </a:rPr>
              <a:t>Regulate the hole size – really?</a:t>
            </a:r>
            <a:br>
              <a:rPr lang="en-US" sz="2400" dirty="0" smtClean="0">
                <a:solidFill>
                  <a:srgbClr val="FFC000"/>
                </a:solidFill>
                <a:latin typeface="Comic Sans MS" panose="030F0702030302020204" pitchFamily="66" charset="0"/>
              </a:rPr>
            </a:br>
            <a:endParaRPr lang="en-US" sz="2400"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4228443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normAutofit/>
          </a:bodyPr>
          <a:lstStyle/>
          <a:p>
            <a:pPr algn="ctr"/>
            <a:r>
              <a:rPr lang="en-US" sz="2400" b="1" dirty="0" smtClean="0">
                <a:latin typeface="Comic Sans MS" panose="030F0702030302020204" pitchFamily="66" charset="0"/>
              </a:rPr>
              <a:t>Enlightened, empowered, now what?</a:t>
            </a:r>
            <a:endParaRPr lang="en-US" sz="2400" b="1" dirty="0">
              <a:latin typeface="Comic Sans MS" panose="030F0702030302020204" pitchFamily="66" charset="0"/>
            </a:endParaRPr>
          </a:p>
        </p:txBody>
      </p:sp>
      <p:sp>
        <p:nvSpPr>
          <p:cNvPr id="4" name="Content Placeholder 3"/>
          <p:cNvSpPr>
            <a:spLocks noGrp="1"/>
          </p:cNvSpPr>
          <p:nvPr>
            <p:ph sz="half" idx="2"/>
          </p:nvPr>
        </p:nvSpPr>
        <p:spPr>
          <a:xfrm>
            <a:off x="2133600" y="1981200"/>
            <a:ext cx="4953000" cy="3581400"/>
          </a:xfrm>
        </p:spPr>
        <p:txBody>
          <a:bodyPr>
            <a:normAutofit lnSpcReduction="10000"/>
          </a:bodyPr>
          <a:lstStyle/>
          <a:p>
            <a:pPr>
              <a:buFont typeface="Arial" panose="020B0604020202020204" pitchFamily="34" charset="0"/>
              <a:buChar char="•"/>
            </a:pPr>
            <a:r>
              <a:rPr lang="en-US" sz="1800" dirty="0" smtClean="0">
                <a:latin typeface="Comic Sans MS" panose="030F0702030302020204" pitchFamily="66" charset="0"/>
              </a:rPr>
              <a:t>Confidently interact with state agents</a:t>
            </a:r>
          </a:p>
          <a:p>
            <a:pPr>
              <a:buFont typeface="Arial" panose="020B0604020202020204" pitchFamily="34" charset="0"/>
              <a:buChar char="•"/>
            </a:pPr>
            <a:endParaRPr lang="en-US" sz="1800" dirty="0" smtClean="0">
              <a:latin typeface="Comic Sans MS" panose="030F0702030302020204" pitchFamily="66" charset="0"/>
            </a:endParaRPr>
          </a:p>
          <a:p>
            <a:pPr>
              <a:buFont typeface="Arial" panose="020B0604020202020204" pitchFamily="34" charset="0"/>
              <a:buChar char="•"/>
            </a:pPr>
            <a:r>
              <a:rPr lang="en-US" sz="1800" dirty="0" smtClean="0">
                <a:latin typeface="Comic Sans MS" panose="030F0702030302020204" pitchFamily="66" charset="0"/>
              </a:rPr>
              <a:t>Engage with authority</a:t>
            </a:r>
          </a:p>
          <a:p>
            <a:pPr>
              <a:buFont typeface="Arial" panose="020B0604020202020204" pitchFamily="34" charset="0"/>
              <a:buChar char="•"/>
            </a:pPr>
            <a:endParaRPr lang="en-US" sz="1800" dirty="0" smtClean="0">
              <a:latin typeface="Comic Sans MS" panose="030F0702030302020204" pitchFamily="66" charset="0"/>
            </a:endParaRPr>
          </a:p>
          <a:p>
            <a:pPr>
              <a:buFont typeface="Arial" panose="020B0604020202020204" pitchFamily="34" charset="0"/>
              <a:buChar char="•"/>
            </a:pPr>
            <a:r>
              <a:rPr lang="en-US" sz="1800" dirty="0" smtClean="0">
                <a:latin typeface="Comic Sans MS" panose="030F0702030302020204" pitchFamily="66" charset="0"/>
              </a:rPr>
              <a:t>Recognize you have something to offer</a:t>
            </a:r>
          </a:p>
          <a:p>
            <a:pPr>
              <a:buFont typeface="Arial" panose="020B0604020202020204" pitchFamily="34" charset="0"/>
              <a:buChar char="•"/>
            </a:pPr>
            <a:endParaRPr lang="en-US" sz="1800" dirty="0">
              <a:latin typeface="Comic Sans MS" panose="030F0702030302020204" pitchFamily="66" charset="0"/>
            </a:endParaRPr>
          </a:p>
          <a:p>
            <a:pPr>
              <a:buFont typeface="Arial" panose="020B0604020202020204" pitchFamily="34" charset="0"/>
              <a:buChar char="•"/>
            </a:pPr>
            <a:r>
              <a:rPr lang="en-US" sz="1800" dirty="0" smtClean="0">
                <a:latin typeface="Comic Sans MS" panose="030F0702030302020204" pitchFamily="66" charset="0"/>
              </a:rPr>
              <a:t>Ask questions and provide solutions</a:t>
            </a:r>
          </a:p>
          <a:p>
            <a:pPr>
              <a:buFont typeface="Arial" panose="020B0604020202020204" pitchFamily="34" charset="0"/>
              <a:buChar char="•"/>
            </a:pPr>
            <a:endParaRPr lang="en-US" sz="1800" dirty="0" smtClean="0">
              <a:latin typeface="Comic Sans MS" panose="030F0702030302020204" pitchFamily="66" charset="0"/>
            </a:endParaRPr>
          </a:p>
          <a:p>
            <a:pPr>
              <a:buFont typeface="Arial" panose="020B0604020202020204" pitchFamily="34" charset="0"/>
              <a:buChar char="•"/>
            </a:pPr>
            <a:r>
              <a:rPr lang="en-US" sz="1800" dirty="0" smtClean="0">
                <a:latin typeface="Comic Sans MS" panose="030F0702030302020204" pitchFamily="66" charset="0"/>
              </a:rPr>
              <a:t>Know there’s room for interpretations…</a:t>
            </a:r>
          </a:p>
          <a:p>
            <a:pPr>
              <a:buFont typeface="Arial" panose="020B0604020202020204" pitchFamily="34" charset="0"/>
              <a:buChar char="•"/>
            </a:pPr>
            <a:endParaRPr lang="en-US" sz="1800" dirty="0">
              <a:latin typeface="Comic Sans MS" panose="030F0702030302020204" pitchFamily="66" charset="0"/>
            </a:endParaRPr>
          </a:p>
          <a:p>
            <a:pPr>
              <a:buFont typeface="Arial" panose="020B0604020202020204" pitchFamily="34" charset="0"/>
              <a:buChar char="•"/>
            </a:pPr>
            <a:r>
              <a:rPr lang="en-US" sz="1800" dirty="0" smtClean="0">
                <a:latin typeface="Comic Sans MS" panose="030F0702030302020204" pitchFamily="66" charset="0"/>
              </a:rPr>
              <a:t>There are others who can help</a:t>
            </a:r>
            <a:endParaRPr lang="en-US" sz="1800" dirty="0">
              <a:latin typeface="Comic Sans MS" panose="030F0702030302020204" pitchFamily="66" charset="0"/>
            </a:endParaRPr>
          </a:p>
        </p:txBody>
      </p:sp>
      <p:sp>
        <p:nvSpPr>
          <p:cNvPr id="7" name="Footer Placeholder 6"/>
          <p:cNvSpPr>
            <a:spLocks noGrp="1"/>
          </p:cNvSpPr>
          <p:nvPr>
            <p:ph type="ftr" sz="quarter" idx="11"/>
          </p:nvPr>
        </p:nvSpPr>
        <p:spPr>
          <a:xfrm>
            <a:off x="5641978" y="5851531"/>
            <a:ext cx="3502025" cy="365125"/>
          </a:xfrm>
          <a:prstGeom prst="rect">
            <a:avLst/>
          </a:prstGeom>
        </p:spPr>
        <p:txBody>
          <a:bodyPr/>
          <a:lstStyle/>
          <a:p>
            <a:pPr>
              <a:defRPr/>
            </a:pPr>
            <a:r>
              <a:rPr lang="en-US" smtClean="0">
                <a:solidFill>
                  <a:prstClr val="white">
                    <a:lumMod val="85000"/>
                  </a:prstClr>
                </a:solidFill>
              </a:rPr>
              <a:t>datcp.wi.gov</a:t>
            </a:r>
            <a:endParaRPr lang="en-US">
              <a:solidFill>
                <a:prstClr val="white">
                  <a:lumMod val="85000"/>
                </a:prstClr>
              </a:solidFill>
            </a:endParaRPr>
          </a:p>
        </p:txBody>
      </p:sp>
    </p:spTree>
    <p:extLst>
      <p:ext uri="{BB962C8B-B14F-4D97-AF65-F5344CB8AC3E}">
        <p14:creationId xmlns:p14="http://schemas.microsoft.com/office/powerpoint/2010/main" val="2942734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24744" cy="1143000"/>
          </a:xfrm>
        </p:spPr>
        <p:txBody>
          <a:bodyPr>
            <a:normAutofit/>
          </a:bodyPr>
          <a:lstStyle/>
          <a:p>
            <a:pPr algn="ctr"/>
            <a:r>
              <a:rPr lang="en-US" sz="2400" b="1" dirty="0" smtClean="0">
                <a:latin typeface="Comic Sans MS" panose="030F0702030302020204" pitchFamily="66" charset="0"/>
              </a:rPr>
              <a:t>Confidently Engage with State Agents </a:t>
            </a:r>
            <a:endParaRPr lang="en-US" sz="2400" b="1" dirty="0">
              <a:latin typeface="Comic Sans MS" panose="030F0702030302020204" pitchFamily="66" charset="0"/>
            </a:endParaRPr>
          </a:p>
        </p:txBody>
      </p:sp>
      <p:sp>
        <p:nvSpPr>
          <p:cNvPr id="3" name="Content Placeholder 2"/>
          <p:cNvSpPr>
            <a:spLocks noGrp="1"/>
          </p:cNvSpPr>
          <p:nvPr>
            <p:ph idx="1"/>
          </p:nvPr>
        </p:nvSpPr>
        <p:spPr>
          <a:xfrm>
            <a:off x="1066803" y="1828800"/>
            <a:ext cx="6777317" cy="4191000"/>
          </a:xfrm>
        </p:spPr>
        <p:txBody>
          <a:bodyPr/>
          <a:lstStyle/>
          <a:p>
            <a:pPr marL="68580" indent="0">
              <a:buNone/>
            </a:pPr>
            <a:endParaRPr lang="en-US" dirty="0"/>
          </a:p>
          <a:p>
            <a:pPr marL="68580" indent="0">
              <a:buNone/>
            </a:pPr>
            <a:r>
              <a:rPr lang="en-US" sz="1800" dirty="0" smtClean="0">
                <a:solidFill>
                  <a:schemeClr val="tx1"/>
                </a:solidFill>
                <a:latin typeface="Comic Sans MS" panose="030F0702030302020204" pitchFamily="66" charset="0"/>
              </a:rPr>
              <a:t>When you see the written language within code as it relates to the interpretation made in any given situation, it is easier to understand the requirements as presented, seek alternate and satisfactory solutions and make </a:t>
            </a:r>
            <a:r>
              <a:rPr lang="en-US" sz="1800" dirty="0">
                <a:solidFill>
                  <a:schemeClr val="tx1"/>
                </a:solidFill>
                <a:latin typeface="Comic Sans MS" panose="030F0702030302020204" pitchFamily="66" charset="0"/>
              </a:rPr>
              <a:t>adjustments to  be in </a:t>
            </a:r>
            <a:r>
              <a:rPr lang="en-US" sz="1800" dirty="0" smtClean="0">
                <a:solidFill>
                  <a:schemeClr val="tx1"/>
                </a:solidFill>
                <a:latin typeface="Comic Sans MS" panose="030F0702030302020204" pitchFamily="66" charset="0"/>
              </a:rPr>
              <a:t>compliance.</a:t>
            </a:r>
          </a:p>
          <a:p>
            <a:pPr marL="68580" indent="0">
              <a:buNone/>
            </a:pPr>
            <a:endParaRPr lang="en-US" sz="1800" dirty="0">
              <a:solidFill>
                <a:schemeClr val="tx1"/>
              </a:solidFill>
              <a:latin typeface="Comic Sans MS" panose="030F0702030302020204" pitchFamily="66" charset="0"/>
            </a:endParaRPr>
          </a:p>
          <a:p>
            <a:pPr>
              <a:buFont typeface="Arial" panose="020B0604020202020204" pitchFamily="34" charset="0"/>
              <a:buChar char="•"/>
            </a:pPr>
            <a:r>
              <a:rPr lang="en-US" sz="1800" dirty="0" smtClean="0">
                <a:solidFill>
                  <a:schemeClr val="tx1"/>
                </a:solidFill>
                <a:latin typeface="Comic Sans MS" panose="030F0702030302020204" pitchFamily="66" charset="0"/>
              </a:rPr>
              <a:t>Have agent cite the rule requirements (specifically</a:t>
            </a:r>
            <a:r>
              <a:rPr lang="en-US" sz="1800" dirty="0">
                <a:solidFill>
                  <a:schemeClr val="tx1"/>
                </a:solidFill>
                <a:latin typeface="Comic Sans MS" panose="030F0702030302020204" pitchFamily="66" charset="0"/>
              </a:rPr>
              <a:t>)</a:t>
            </a:r>
          </a:p>
          <a:p>
            <a:pPr>
              <a:buFont typeface="Arial" panose="020B0604020202020204" pitchFamily="34" charset="0"/>
              <a:buChar char="•"/>
            </a:pPr>
            <a:r>
              <a:rPr lang="en-US" sz="1800" dirty="0">
                <a:solidFill>
                  <a:schemeClr val="tx1"/>
                </a:solidFill>
                <a:latin typeface="Comic Sans MS" panose="030F0702030302020204" pitchFamily="66" charset="0"/>
              </a:rPr>
              <a:t>Put </a:t>
            </a:r>
            <a:r>
              <a:rPr lang="en-US" sz="1800" dirty="0" smtClean="0">
                <a:solidFill>
                  <a:schemeClr val="tx1"/>
                </a:solidFill>
                <a:latin typeface="Comic Sans MS" panose="030F0702030302020204" pitchFamily="66" charset="0"/>
              </a:rPr>
              <a:t>the </a:t>
            </a:r>
            <a:r>
              <a:rPr lang="en-US" sz="1800" dirty="0">
                <a:solidFill>
                  <a:schemeClr val="tx1"/>
                </a:solidFill>
                <a:latin typeface="Comic Sans MS" panose="030F0702030302020204" pitchFamily="66" charset="0"/>
              </a:rPr>
              <a:t>requirements in </a:t>
            </a:r>
            <a:r>
              <a:rPr lang="en-US" sz="1800" dirty="0" smtClean="0">
                <a:solidFill>
                  <a:schemeClr val="tx1"/>
                </a:solidFill>
                <a:latin typeface="Comic Sans MS" panose="030F0702030302020204" pitchFamily="66" charset="0"/>
              </a:rPr>
              <a:t>writing</a:t>
            </a:r>
          </a:p>
          <a:p>
            <a:pPr>
              <a:buFont typeface="Arial" panose="020B0604020202020204" pitchFamily="34" charset="0"/>
              <a:buChar char="•"/>
            </a:pPr>
            <a:r>
              <a:rPr lang="en-US" sz="1800" dirty="0" smtClean="0">
                <a:solidFill>
                  <a:schemeClr val="tx1"/>
                </a:solidFill>
                <a:latin typeface="Comic Sans MS" panose="030F0702030302020204" pitchFamily="66" charset="0"/>
              </a:rPr>
              <a:t>Ask if other parts of code come into play</a:t>
            </a:r>
          </a:p>
          <a:p>
            <a:pPr>
              <a:buFont typeface="Arial" panose="020B0604020202020204" pitchFamily="34" charset="0"/>
              <a:buChar char="•"/>
            </a:pPr>
            <a:r>
              <a:rPr lang="en-US" sz="1800" dirty="0" smtClean="0">
                <a:solidFill>
                  <a:schemeClr val="tx1"/>
                </a:solidFill>
                <a:latin typeface="Comic Sans MS" panose="030F0702030302020204" pitchFamily="66" charset="0"/>
              </a:rPr>
              <a:t>Ask to see any guidance documents on the issue</a:t>
            </a:r>
          </a:p>
          <a:p>
            <a:endParaRPr lang="en-US" sz="1800" dirty="0">
              <a:latin typeface="Comic Sans MS" panose="030F0702030302020204" pitchFamily="66" charset="0"/>
            </a:endParaRPr>
          </a:p>
          <a:p>
            <a:pPr marL="68580" indent="0">
              <a:buNone/>
            </a:pPr>
            <a:endParaRPr lang="en-US" sz="1800" dirty="0">
              <a:latin typeface="Comic Sans MS" panose="030F0702030302020204" pitchFamily="66" charset="0"/>
            </a:endParaRPr>
          </a:p>
          <a:p>
            <a:pPr marL="68580" indent="0">
              <a:buNone/>
            </a:pPr>
            <a:endParaRPr lang="en-US" sz="1800" dirty="0">
              <a:latin typeface="Comic Sans MS" panose="030F0702030302020204" pitchFamily="66" charset="0"/>
            </a:endParaRPr>
          </a:p>
        </p:txBody>
      </p:sp>
    </p:spTree>
    <p:extLst>
      <p:ext uri="{BB962C8B-B14F-4D97-AF65-F5344CB8AC3E}">
        <p14:creationId xmlns:p14="http://schemas.microsoft.com/office/powerpoint/2010/main" val="844156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33600"/>
            <a:ext cx="7086600" cy="2971800"/>
          </a:xfrm>
        </p:spPr>
        <p:txBody>
          <a:bodyPr>
            <a:normAutofit/>
          </a:bodyPr>
          <a:lstStyle/>
          <a:p>
            <a:r>
              <a:rPr lang="en-US" sz="1600" b="0" dirty="0" smtClean="0">
                <a:solidFill>
                  <a:schemeClr val="tx1"/>
                </a:solidFill>
                <a:latin typeface="Comic Sans MS" panose="030F0702030302020204" pitchFamily="66" charset="0"/>
              </a:rPr>
              <a:t>Submit your ideas for reform. A truly effective administrative code depends on input from those with firsthand experience of the problems in current laws &amp; rules!  </a:t>
            </a:r>
            <a:br>
              <a:rPr lang="en-US" sz="1600" b="0" dirty="0" smtClean="0">
                <a:solidFill>
                  <a:schemeClr val="tx1"/>
                </a:solidFill>
                <a:latin typeface="Comic Sans MS" panose="030F0702030302020204" pitchFamily="66" charset="0"/>
              </a:rPr>
            </a:br>
            <a:r>
              <a:rPr lang="en-US" sz="1600" dirty="0">
                <a:solidFill>
                  <a:schemeClr val="tx1"/>
                </a:solidFill>
                <a:latin typeface="Comic Sans MS" panose="030F0702030302020204" pitchFamily="66" charset="0"/>
              </a:rPr>
              <a:t/>
            </a:r>
            <a:br>
              <a:rPr lang="en-US" sz="1600" dirty="0">
                <a:solidFill>
                  <a:schemeClr val="tx1"/>
                </a:solidFill>
                <a:latin typeface="Comic Sans MS" panose="030F0702030302020204" pitchFamily="66" charset="0"/>
              </a:rPr>
            </a:br>
            <a:r>
              <a:rPr lang="en-US" sz="1600" b="0" dirty="0" smtClean="0">
                <a:solidFill>
                  <a:schemeClr val="tx1"/>
                </a:solidFill>
                <a:latin typeface="Comic Sans MS" panose="030F0702030302020204" pitchFamily="66" charset="0"/>
                <a:hlinkClick r:id="rId3"/>
              </a:rPr>
              <a:t>Request Help</a:t>
            </a:r>
            <a:r>
              <a:rPr lang="en-US" sz="1600" b="0" dirty="0" smtClean="0">
                <a:solidFill>
                  <a:schemeClr val="tx1"/>
                </a:solidFill>
                <a:latin typeface="Comic Sans MS" panose="030F0702030302020204" pitchFamily="66" charset="0"/>
              </a:rPr>
              <a:t>… (Call or online)</a:t>
            </a:r>
            <a:r>
              <a:rPr lang="en-US" sz="1600" dirty="0">
                <a:solidFill>
                  <a:schemeClr val="tx1"/>
                </a:solidFill>
                <a:latin typeface="Comic Sans MS" panose="030F0702030302020204" pitchFamily="66" charset="0"/>
              </a:rPr>
              <a:t/>
            </a:r>
            <a:br>
              <a:rPr lang="en-US" sz="1600" dirty="0">
                <a:solidFill>
                  <a:schemeClr val="tx1"/>
                </a:solidFill>
                <a:latin typeface="Comic Sans MS" panose="030F0702030302020204" pitchFamily="66" charset="0"/>
              </a:rPr>
            </a:br>
            <a:r>
              <a:rPr lang="en-US" sz="1600" dirty="0" smtClean="0">
                <a:solidFill>
                  <a:schemeClr val="tx1"/>
                </a:solidFill>
                <a:latin typeface="Comic Sans MS" panose="030F0702030302020204" pitchFamily="66" charset="0"/>
              </a:rPr>
              <a:t/>
            </a:r>
            <a:br>
              <a:rPr lang="en-US" sz="1600" dirty="0" smtClean="0">
                <a:solidFill>
                  <a:schemeClr val="tx1"/>
                </a:solidFill>
                <a:latin typeface="Comic Sans MS" panose="030F0702030302020204" pitchFamily="66" charset="0"/>
              </a:rPr>
            </a:br>
            <a:r>
              <a:rPr lang="en-US" sz="1600" b="0" dirty="0" smtClean="0">
                <a:solidFill>
                  <a:schemeClr val="tx1"/>
                </a:solidFill>
                <a:latin typeface="Comic Sans MS" panose="030F0702030302020204" pitchFamily="66" charset="0"/>
                <a:hlinkClick r:id="rId4"/>
              </a:rPr>
              <a:t>Recommend a Rule Change </a:t>
            </a:r>
            <a:r>
              <a:rPr lang="en-US" sz="1600" b="0" dirty="0" smtClean="0">
                <a:solidFill>
                  <a:schemeClr val="tx1"/>
                </a:solidFill>
                <a:latin typeface="Comic Sans MS" panose="030F0702030302020204" pitchFamily="66" charset="0"/>
              </a:rPr>
              <a:t>– (call or online) </a:t>
            </a:r>
            <a:r>
              <a:rPr lang="en-US" sz="1600" dirty="0">
                <a:solidFill>
                  <a:schemeClr val="tx1"/>
                </a:solidFill>
                <a:latin typeface="Comic Sans MS" panose="030F0702030302020204" pitchFamily="66" charset="0"/>
              </a:rPr>
              <a:t/>
            </a:r>
            <a:br>
              <a:rPr lang="en-US" sz="1600" dirty="0">
                <a:solidFill>
                  <a:schemeClr val="tx1"/>
                </a:solidFill>
                <a:latin typeface="Comic Sans MS" panose="030F0702030302020204" pitchFamily="66" charset="0"/>
              </a:rPr>
            </a:br>
            <a:r>
              <a:rPr lang="en-US" sz="1600" dirty="0" smtClean="0">
                <a:solidFill>
                  <a:schemeClr val="tx1"/>
                </a:solidFill>
                <a:latin typeface="Comic Sans MS" panose="030F0702030302020204" pitchFamily="66" charset="0"/>
              </a:rPr>
              <a:t/>
            </a:r>
            <a:br>
              <a:rPr lang="en-US" sz="1600" dirty="0" smtClean="0">
                <a:solidFill>
                  <a:schemeClr val="tx1"/>
                </a:solidFill>
                <a:latin typeface="Comic Sans MS" panose="030F0702030302020204" pitchFamily="66" charset="0"/>
              </a:rPr>
            </a:br>
            <a:r>
              <a:rPr lang="en-US" sz="1600" b="0" dirty="0" smtClean="0">
                <a:solidFill>
                  <a:schemeClr val="tx1"/>
                </a:solidFill>
                <a:latin typeface="Comic Sans MS" panose="030F0702030302020204" pitchFamily="66" charset="0"/>
              </a:rPr>
              <a:t>Make referrals of OBD…..</a:t>
            </a:r>
            <a:br>
              <a:rPr lang="en-US" sz="1600" b="0" dirty="0" smtClean="0">
                <a:solidFill>
                  <a:schemeClr val="tx1"/>
                </a:solidFill>
                <a:latin typeface="Comic Sans MS" panose="030F0702030302020204" pitchFamily="66" charset="0"/>
              </a:rPr>
            </a:br>
            <a:endParaRPr lang="en-US" sz="1600" b="0" dirty="0">
              <a:solidFill>
                <a:schemeClr val="tx1"/>
              </a:solidFill>
              <a:latin typeface="Comic Sans MS" panose="030F0702030302020204" pitchFamily="66" charset="0"/>
            </a:endParaRPr>
          </a:p>
        </p:txBody>
      </p:sp>
      <p:sp>
        <p:nvSpPr>
          <p:cNvPr id="3" name="Text Placeholder 2"/>
          <p:cNvSpPr>
            <a:spLocks noGrp="1"/>
          </p:cNvSpPr>
          <p:nvPr>
            <p:ph type="body" idx="1"/>
          </p:nvPr>
        </p:nvSpPr>
        <p:spPr>
          <a:xfrm>
            <a:off x="762000" y="914406"/>
            <a:ext cx="7772400" cy="1500187"/>
          </a:xfrm>
        </p:spPr>
        <p:txBody>
          <a:bodyPr>
            <a:normAutofit/>
          </a:bodyPr>
          <a:lstStyle/>
          <a:p>
            <a:pPr algn="ctr"/>
            <a:r>
              <a:rPr lang="en-US" sz="2400" b="1" dirty="0" smtClean="0">
                <a:solidFill>
                  <a:schemeClr val="bg2">
                    <a:lumMod val="75000"/>
                  </a:schemeClr>
                </a:solidFill>
                <a:latin typeface="Comic Sans MS" panose="030F0702030302020204" pitchFamily="66" charset="0"/>
              </a:rPr>
              <a:t>Don’t be a spectator – be a participant!</a:t>
            </a:r>
            <a:endParaRPr lang="en-US" b="1" dirty="0">
              <a:solidFill>
                <a:schemeClr val="tx1"/>
              </a:solidFill>
            </a:endParaRPr>
          </a:p>
        </p:txBody>
      </p:sp>
    </p:spTree>
    <p:extLst>
      <p:ext uri="{BB962C8B-B14F-4D97-AF65-F5344CB8AC3E}">
        <p14:creationId xmlns:p14="http://schemas.microsoft.com/office/powerpoint/2010/main" val="3674318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3900" y="685800"/>
            <a:ext cx="7772400" cy="596900"/>
          </a:xfrm>
        </p:spPr>
        <p:txBody>
          <a:bodyPr>
            <a:noAutofit/>
          </a:bodyPr>
          <a:lstStyle/>
          <a:p>
            <a:pPr algn="ctr"/>
            <a:r>
              <a:rPr lang="en-US" sz="2400" b="1" dirty="0">
                <a:solidFill>
                  <a:schemeClr val="accent1"/>
                </a:solidFill>
                <a:latin typeface="Comic Sans MS" panose="030F0702030302020204" pitchFamily="66" charset="0"/>
                <a:ea typeface="+mj-ea"/>
                <a:cs typeface="+mj-cs"/>
              </a:rPr>
              <a:t>Office of Business Development</a:t>
            </a:r>
            <a:endParaRPr lang="en-US" sz="2400" dirty="0">
              <a:solidFill>
                <a:schemeClr val="accent1"/>
              </a:solidFill>
              <a:latin typeface="Comic Sans MS" panose="030F0702030302020204" pitchFamily="66" charset="0"/>
            </a:endParaRPr>
          </a:p>
        </p:txBody>
      </p:sp>
      <p:sp>
        <p:nvSpPr>
          <p:cNvPr id="4" name="TextBox 3"/>
          <p:cNvSpPr txBox="1"/>
          <p:nvPr/>
        </p:nvSpPr>
        <p:spPr>
          <a:xfrm>
            <a:off x="381000" y="1143000"/>
            <a:ext cx="8458200" cy="5078313"/>
          </a:xfrm>
          <a:prstGeom prst="rect">
            <a:avLst/>
          </a:prstGeom>
          <a:noFill/>
        </p:spPr>
        <p:txBody>
          <a:bodyPr wrap="square" rtlCol="0">
            <a:spAutoFit/>
          </a:bodyPr>
          <a:lstStyle/>
          <a:p>
            <a:pPr algn="ctr"/>
            <a:r>
              <a:rPr lang="en-US" b="1" dirty="0" smtClean="0">
                <a:latin typeface="Comic Sans MS" panose="030F0702030302020204" pitchFamily="66" charset="0"/>
              </a:rPr>
              <a:t>Joe Knilans</a:t>
            </a:r>
          </a:p>
          <a:p>
            <a:pPr algn="ctr"/>
            <a:r>
              <a:rPr lang="en-US" dirty="0" smtClean="0">
                <a:latin typeface="Comic Sans MS" panose="030F0702030302020204" pitchFamily="66" charset="0"/>
              </a:rPr>
              <a:t>Director </a:t>
            </a:r>
            <a:endParaRPr lang="en-US" dirty="0">
              <a:latin typeface="Comic Sans MS" panose="030F0702030302020204" pitchFamily="66" charset="0"/>
            </a:endParaRPr>
          </a:p>
          <a:p>
            <a:pPr algn="ctr"/>
            <a:r>
              <a:rPr lang="en-US" dirty="0" smtClean="0">
                <a:latin typeface="Comic Sans MS" panose="030F0702030302020204" pitchFamily="66" charset="0"/>
              </a:rPr>
              <a:t>Office </a:t>
            </a:r>
            <a:r>
              <a:rPr lang="en-US" dirty="0">
                <a:latin typeface="Comic Sans MS" panose="030F0702030302020204" pitchFamily="66" charset="0"/>
              </a:rPr>
              <a:t>of </a:t>
            </a:r>
            <a:r>
              <a:rPr lang="en-US" dirty="0" smtClean="0">
                <a:latin typeface="Comic Sans MS" panose="030F0702030302020204" pitchFamily="66" charset="0"/>
              </a:rPr>
              <a:t>Business Development</a:t>
            </a:r>
            <a:endParaRPr lang="en-US" dirty="0">
              <a:latin typeface="Comic Sans MS" panose="030F0702030302020204" pitchFamily="66" charset="0"/>
            </a:endParaRPr>
          </a:p>
          <a:p>
            <a:pPr algn="ctr"/>
            <a:r>
              <a:rPr lang="en-US" dirty="0" smtClean="0">
                <a:latin typeface="Comic Sans MS" panose="030F0702030302020204" pitchFamily="66" charset="0"/>
              </a:rPr>
              <a:t>WI </a:t>
            </a:r>
            <a:r>
              <a:rPr lang="en-US" dirty="0">
                <a:latin typeface="Comic Sans MS" panose="030F0702030302020204" pitchFamily="66" charset="0"/>
              </a:rPr>
              <a:t>Dept. of </a:t>
            </a:r>
            <a:r>
              <a:rPr lang="en-US" dirty="0" smtClean="0">
                <a:latin typeface="Comic Sans MS" panose="030F0702030302020204" pitchFamily="66" charset="0"/>
              </a:rPr>
              <a:t>Administration</a:t>
            </a:r>
            <a:endParaRPr lang="en-US" dirty="0">
              <a:latin typeface="Comic Sans MS" panose="030F0702030302020204" pitchFamily="66" charset="0"/>
            </a:endParaRPr>
          </a:p>
          <a:p>
            <a:pPr algn="ctr"/>
            <a:r>
              <a:rPr lang="en-US" dirty="0" smtClean="0">
                <a:latin typeface="Comic Sans MS" panose="030F0702030302020204" pitchFamily="66" charset="0"/>
              </a:rPr>
              <a:t>Phone</a:t>
            </a:r>
            <a:r>
              <a:rPr lang="en-US" dirty="0">
                <a:latin typeface="Comic Sans MS" panose="030F0702030302020204" pitchFamily="66" charset="0"/>
              </a:rPr>
              <a:t>: (608) </a:t>
            </a:r>
            <a:r>
              <a:rPr lang="en-US" dirty="0" smtClean="0">
                <a:latin typeface="Comic Sans MS" panose="030F0702030302020204" pitchFamily="66" charset="0"/>
              </a:rPr>
              <a:t>267-7394</a:t>
            </a:r>
            <a:endParaRPr lang="en-US" dirty="0">
              <a:latin typeface="Comic Sans MS" panose="030F0702030302020204" pitchFamily="66" charset="0"/>
            </a:endParaRPr>
          </a:p>
          <a:p>
            <a:pPr algn="ctr"/>
            <a:r>
              <a:rPr lang="en-US" dirty="0" smtClean="0">
                <a:latin typeface="Comic Sans MS" panose="030F0702030302020204" pitchFamily="66" charset="0"/>
              </a:rPr>
              <a:t>E-mail</a:t>
            </a:r>
            <a:r>
              <a:rPr lang="en-US" dirty="0">
                <a:latin typeface="Comic Sans MS" panose="030F0702030302020204" pitchFamily="66" charset="0"/>
              </a:rPr>
              <a:t>:  </a:t>
            </a:r>
            <a:r>
              <a:rPr lang="en-US" u="sng" dirty="0" smtClean="0">
                <a:latin typeface="Comic Sans MS" panose="030F0702030302020204" pitchFamily="66" charset="0"/>
                <a:hlinkClick r:id="rId2"/>
              </a:rPr>
              <a:t>joe.knilans@wisconsin.gov</a:t>
            </a:r>
            <a:r>
              <a:rPr lang="en-US" u="sng" dirty="0" smtClean="0">
                <a:latin typeface="Comic Sans MS" panose="030F0702030302020204" pitchFamily="66" charset="0"/>
              </a:rPr>
              <a:t> </a:t>
            </a:r>
            <a:r>
              <a:rPr lang="en-US" b="1" dirty="0">
                <a:solidFill>
                  <a:schemeClr val="bg2"/>
                </a:solidFill>
                <a:latin typeface="Comic Sans MS" panose="030F0702030302020204" pitchFamily="66" charset="0"/>
              </a:rPr>
              <a:t/>
            </a:r>
            <a:br>
              <a:rPr lang="en-US" b="1" dirty="0">
                <a:solidFill>
                  <a:schemeClr val="bg2"/>
                </a:solidFill>
                <a:latin typeface="Comic Sans MS" panose="030F0702030302020204" pitchFamily="66" charset="0"/>
              </a:rPr>
            </a:br>
            <a:r>
              <a:rPr lang="en-US" b="1" dirty="0">
                <a:solidFill>
                  <a:schemeClr val="bg2"/>
                </a:solidFill>
                <a:latin typeface="Comic Sans MS" panose="030F0702030302020204" pitchFamily="66" charset="0"/>
              </a:rPr>
              <a:t/>
            </a:r>
            <a:br>
              <a:rPr lang="en-US" b="1" dirty="0">
                <a:solidFill>
                  <a:schemeClr val="bg2"/>
                </a:solidFill>
                <a:latin typeface="Comic Sans MS" panose="030F0702030302020204" pitchFamily="66" charset="0"/>
              </a:rPr>
            </a:br>
            <a:r>
              <a:rPr lang="en-US" b="1" dirty="0">
                <a:latin typeface="Comic Sans MS" panose="030F0702030302020204" pitchFamily="66" charset="0"/>
              </a:rPr>
              <a:t>Nancy Mistele</a:t>
            </a:r>
            <a:br>
              <a:rPr lang="en-US" b="1" dirty="0">
                <a:latin typeface="Comic Sans MS" panose="030F0702030302020204" pitchFamily="66" charset="0"/>
              </a:rPr>
            </a:br>
            <a:r>
              <a:rPr lang="en-US" dirty="0">
                <a:latin typeface="Comic Sans MS" panose="030F0702030302020204" pitchFamily="66" charset="0"/>
              </a:rPr>
              <a:t>Director</a:t>
            </a:r>
            <a:br>
              <a:rPr lang="en-US" dirty="0">
                <a:latin typeface="Comic Sans MS" panose="030F0702030302020204" pitchFamily="66" charset="0"/>
              </a:rPr>
            </a:br>
            <a:r>
              <a:rPr lang="en-US" dirty="0">
                <a:latin typeface="Comic Sans MS" panose="030F0702030302020204" pitchFamily="66" charset="0"/>
              </a:rPr>
              <a:t>Office of Business Development</a:t>
            </a:r>
            <a:br>
              <a:rPr lang="en-US" dirty="0">
                <a:latin typeface="Comic Sans MS" panose="030F0702030302020204" pitchFamily="66" charset="0"/>
              </a:rPr>
            </a:br>
            <a:r>
              <a:rPr lang="en-US" dirty="0">
                <a:latin typeface="Comic Sans MS" panose="030F0702030302020204" pitchFamily="66" charset="0"/>
              </a:rPr>
              <a:t>Wisconsin Dept. of Administration</a:t>
            </a:r>
            <a:br>
              <a:rPr lang="en-US" dirty="0">
                <a:latin typeface="Comic Sans MS" panose="030F0702030302020204" pitchFamily="66" charset="0"/>
              </a:rPr>
            </a:br>
            <a:r>
              <a:rPr lang="en-US" dirty="0">
                <a:latin typeface="Comic Sans MS" panose="030F0702030302020204" pitchFamily="66" charset="0"/>
              </a:rPr>
              <a:t>Phone: (608) 267-7873</a:t>
            </a:r>
            <a:br>
              <a:rPr lang="en-US" dirty="0">
                <a:latin typeface="Comic Sans MS" panose="030F0702030302020204" pitchFamily="66" charset="0"/>
              </a:rPr>
            </a:br>
            <a:r>
              <a:rPr lang="en-US" dirty="0">
                <a:latin typeface="Comic Sans MS" panose="030F0702030302020204" pitchFamily="66" charset="0"/>
              </a:rPr>
              <a:t>Email:  </a:t>
            </a:r>
            <a:r>
              <a:rPr lang="en-US" u="sng" dirty="0" smtClean="0">
                <a:latin typeface="Comic Sans MS" panose="030F0702030302020204" pitchFamily="66" charset="0"/>
                <a:hlinkClick r:id="rId3"/>
              </a:rPr>
              <a:t>nancy.mistele@wisconsin.gov</a:t>
            </a:r>
            <a:endParaRPr lang="en-US" u="sng" dirty="0" smtClean="0">
              <a:latin typeface="Comic Sans MS" panose="030F0702030302020204" pitchFamily="66" charset="0"/>
            </a:endParaRPr>
          </a:p>
          <a:p>
            <a:pPr algn="ctr"/>
            <a:endParaRPr lang="en-US" u="sng" dirty="0">
              <a:solidFill>
                <a:schemeClr val="bg2"/>
              </a:solidFill>
              <a:latin typeface="Comic Sans MS" panose="030F0702030302020204" pitchFamily="66" charset="0"/>
            </a:endParaRPr>
          </a:p>
          <a:p>
            <a:r>
              <a:rPr lang="en-US" b="1" dirty="0">
                <a:solidFill>
                  <a:schemeClr val="bg2"/>
                </a:solidFill>
                <a:latin typeface="Comic Sans MS" panose="030F0702030302020204" pitchFamily="66" charset="0"/>
              </a:rPr>
              <a:t/>
            </a:r>
            <a:br>
              <a:rPr lang="en-US" b="1" dirty="0">
                <a:solidFill>
                  <a:schemeClr val="bg2"/>
                </a:solidFill>
                <a:latin typeface="Comic Sans MS" panose="030F0702030302020204" pitchFamily="66" charset="0"/>
              </a:rPr>
            </a:br>
            <a:r>
              <a:rPr lang="en-US" b="1" dirty="0" smtClean="0">
                <a:solidFill>
                  <a:schemeClr val="bg2"/>
                </a:solidFill>
                <a:latin typeface="Comic Sans MS" panose="030F0702030302020204" pitchFamily="66" charset="0"/>
              </a:rPr>
              <a:t>	</a:t>
            </a:r>
            <a:r>
              <a:rPr lang="en-US" dirty="0" smtClean="0">
                <a:solidFill>
                  <a:schemeClr val="bg2"/>
                </a:solidFill>
                <a:latin typeface="Comic Sans MS" panose="030F0702030302020204" pitchFamily="66" charset="0"/>
                <a:hlinkClick r:id="rId4"/>
              </a:rPr>
              <a:t>OBD</a:t>
            </a:r>
            <a:r>
              <a:rPr lang="en-US" b="1" dirty="0" smtClean="0">
                <a:solidFill>
                  <a:schemeClr val="bg2"/>
                </a:solidFill>
                <a:latin typeface="Comic Sans MS" panose="030F0702030302020204" pitchFamily="66" charset="0"/>
              </a:rPr>
              <a:t>            </a:t>
            </a:r>
            <a:r>
              <a:rPr lang="en-US" dirty="0" smtClean="0">
                <a:latin typeface="Comic Sans MS" panose="030F0702030302020204" pitchFamily="66" charset="0"/>
                <a:hlinkClick r:id="rId5"/>
              </a:rPr>
              <a:t>Request </a:t>
            </a:r>
            <a:r>
              <a:rPr lang="en-US" dirty="0">
                <a:latin typeface="Comic Sans MS" panose="030F0702030302020204" pitchFamily="66" charset="0"/>
                <a:hlinkClick r:id="rId5"/>
              </a:rPr>
              <a:t>for </a:t>
            </a:r>
            <a:r>
              <a:rPr lang="en-US" dirty="0" smtClean="0">
                <a:latin typeface="Comic Sans MS" panose="030F0702030302020204" pitchFamily="66" charset="0"/>
                <a:hlinkClick r:id="rId5"/>
              </a:rPr>
              <a:t>Help</a:t>
            </a:r>
            <a:r>
              <a:rPr lang="en-US" dirty="0" smtClean="0">
                <a:latin typeface="Comic Sans MS" panose="030F0702030302020204" pitchFamily="66" charset="0"/>
              </a:rPr>
              <a:t>	</a:t>
            </a:r>
            <a:r>
              <a:rPr lang="en-US" dirty="0" smtClean="0">
                <a:latin typeface="Comic Sans MS" panose="030F0702030302020204" pitchFamily="66" charset="0"/>
                <a:hlinkClick r:id="rId6"/>
              </a:rPr>
              <a:t>Recommend </a:t>
            </a:r>
            <a:r>
              <a:rPr lang="en-US" dirty="0">
                <a:latin typeface="Comic Sans MS" panose="030F0702030302020204" pitchFamily="66" charset="0"/>
                <a:hlinkClick r:id="rId6"/>
              </a:rPr>
              <a:t>a Rule Change</a:t>
            </a:r>
            <a:r>
              <a:rPr lang="en-US" dirty="0">
                <a:solidFill>
                  <a:schemeClr val="bg2"/>
                </a:solidFill>
                <a:latin typeface="Comic Sans MS" panose="030F0702030302020204" pitchFamily="66" charset="0"/>
                <a:hlinkClick r:id="rId6"/>
              </a:rPr>
              <a:t/>
            </a:r>
            <a:br>
              <a:rPr lang="en-US" dirty="0">
                <a:solidFill>
                  <a:schemeClr val="bg2"/>
                </a:solidFill>
                <a:latin typeface="Comic Sans MS" panose="030F0702030302020204" pitchFamily="66" charset="0"/>
                <a:hlinkClick r:id="rId6"/>
              </a:rPr>
            </a:br>
            <a:endParaRPr lang="en-US" dirty="0">
              <a:solidFill>
                <a:schemeClr val="bg2"/>
              </a:solidFill>
              <a:latin typeface="Comic Sans MS" panose="030F0702030302020204" pitchFamily="66" charset="0"/>
            </a:endParaRPr>
          </a:p>
          <a:p>
            <a:pPr algn="ctr"/>
            <a:endParaRPr lang="en-US" b="1" dirty="0">
              <a:solidFill>
                <a:schemeClr val="bg2"/>
              </a:solidFill>
              <a:latin typeface="+mj-lt"/>
            </a:endParaRPr>
          </a:p>
        </p:txBody>
      </p:sp>
    </p:spTree>
    <p:extLst>
      <p:ext uri="{BB962C8B-B14F-4D97-AF65-F5344CB8AC3E}">
        <p14:creationId xmlns:p14="http://schemas.microsoft.com/office/powerpoint/2010/main" val="1372999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334" y="609606"/>
            <a:ext cx="7772400" cy="1276843"/>
          </a:xfrm>
        </p:spPr>
        <p:txBody>
          <a:bodyPr>
            <a:normAutofit/>
          </a:bodyPr>
          <a:lstStyle/>
          <a:p>
            <a:pPr algn="ctr"/>
            <a:r>
              <a:rPr lang="en-US" sz="2400" b="1" dirty="0">
                <a:solidFill>
                  <a:schemeClr val="accent1"/>
                </a:solidFill>
                <a:latin typeface="Comic Sans MS" panose="030F0702030302020204" pitchFamily="66" charset="0"/>
                <a:ea typeface="+mj-ea"/>
                <a:cs typeface="+mj-cs"/>
              </a:rPr>
              <a:t>Small Business Regulatory Review Board Members</a:t>
            </a:r>
            <a:endParaRPr lang="en-US" sz="2400" dirty="0">
              <a:solidFill>
                <a:schemeClr val="accent1"/>
              </a:solidFill>
              <a:latin typeface="Comic Sans MS" panose="030F0702030302020204" pitchFamily="66" charset="0"/>
            </a:endParaRPr>
          </a:p>
        </p:txBody>
      </p:sp>
      <p:sp>
        <p:nvSpPr>
          <p:cNvPr id="4" name="TextBox 3"/>
          <p:cNvSpPr txBox="1"/>
          <p:nvPr/>
        </p:nvSpPr>
        <p:spPr>
          <a:xfrm>
            <a:off x="581337" y="1449927"/>
            <a:ext cx="8324715" cy="4231928"/>
          </a:xfrm>
          <a:prstGeom prst="rect">
            <a:avLst/>
          </a:prstGeom>
          <a:noFill/>
        </p:spPr>
        <p:txBody>
          <a:bodyPr wrap="none" rtlCol="0">
            <a:spAutoFit/>
          </a:bodyPr>
          <a:lstStyle/>
          <a:p>
            <a:pPr>
              <a:lnSpc>
                <a:spcPct val="150000"/>
              </a:lnSpc>
              <a:spcAft>
                <a:spcPts val="600"/>
              </a:spcAft>
            </a:pPr>
            <a:r>
              <a:rPr lang="en-US" sz="1600" b="1" dirty="0">
                <a:solidFill>
                  <a:schemeClr val="accent1"/>
                </a:solidFill>
                <a:latin typeface="Comic Sans MS" panose="030F0702030302020204" pitchFamily="66" charset="0"/>
              </a:rPr>
              <a:t>Steve Davis </a:t>
            </a:r>
            <a:r>
              <a:rPr lang="en-US" sz="1600" dirty="0" smtClean="0">
                <a:solidFill>
                  <a:schemeClr val="accent1"/>
                </a:solidFill>
                <a:latin typeface="Comic Sans MS" panose="030F0702030302020204" pitchFamily="66" charset="0"/>
              </a:rPr>
              <a:t>— </a:t>
            </a:r>
            <a:r>
              <a:rPr lang="en-US" sz="1600" dirty="0" smtClean="0">
                <a:latin typeface="Comic Sans MS" panose="030F0702030302020204" pitchFamily="66" charset="0"/>
              </a:rPr>
              <a:t>Co-owner </a:t>
            </a:r>
            <a:r>
              <a:rPr lang="en-US" sz="1600" dirty="0">
                <a:latin typeface="Comic Sans MS" panose="030F0702030302020204" pitchFamily="66" charset="0"/>
              </a:rPr>
              <a:t>of </a:t>
            </a:r>
            <a:r>
              <a:rPr lang="en-US" sz="1600" dirty="0" err="1">
                <a:latin typeface="Comic Sans MS" panose="030F0702030302020204" pitchFamily="66" charset="0"/>
              </a:rPr>
              <a:t>Ardy</a:t>
            </a:r>
            <a:r>
              <a:rPr lang="en-US" sz="1600" dirty="0">
                <a:latin typeface="Comic Sans MS" panose="030F0702030302020204" pitchFamily="66" charset="0"/>
              </a:rPr>
              <a:t> &amp; Ed’s Drive-in, Oshkosh</a:t>
            </a:r>
            <a:r>
              <a:rPr lang="en-US" sz="1600" dirty="0">
                <a:solidFill>
                  <a:schemeClr val="accent1"/>
                </a:solidFill>
                <a:latin typeface="Comic Sans MS" panose="030F0702030302020204" pitchFamily="66" charset="0"/>
              </a:rPr>
              <a:t/>
            </a:r>
            <a:br>
              <a:rPr lang="en-US" sz="1600" dirty="0">
                <a:solidFill>
                  <a:schemeClr val="accent1"/>
                </a:solidFill>
                <a:latin typeface="Comic Sans MS" panose="030F0702030302020204" pitchFamily="66" charset="0"/>
              </a:rPr>
            </a:br>
            <a:r>
              <a:rPr lang="en-US" sz="1600" b="1" dirty="0">
                <a:solidFill>
                  <a:schemeClr val="accent1"/>
                </a:solidFill>
                <a:latin typeface="Comic Sans MS" panose="030F0702030302020204" pitchFamily="66" charset="0"/>
              </a:rPr>
              <a:t>Erich </a:t>
            </a:r>
            <a:r>
              <a:rPr lang="en-US" sz="1600" b="1" dirty="0" err="1">
                <a:solidFill>
                  <a:schemeClr val="accent1"/>
                </a:solidFill>
                <a:latin typeface="Comic Sans MS" panose="030F0702030302020204" pitchFamily="66" charset="0"/>
              </a:rPr>
              <a:t>Korth</a:t>
            </a:r>
            <a:r>
              <a:rPr lang="en-US" sz="1600" b="1" dirty="0">
                <a:solidFill>
                  <a:schemeClr val="accent1"/>
                </a:solidFill>
                <a:latin typeface="Comic Sans MS" panose="030F0702030302020204" pitchFamily="66" charset="0"/>
              </a:rPr>
              <a:t> </a:t>
            </a:r>
            <a:r>
              <a:rPr lang="en-US" sz="1600" dirty="0">
                <a:solidFill>
                  <a:schemeClr val="accent1"/>
                </a:solidFill>
                <a:latin typeface="Comic Sans MS" panose="030F0702030302020204" pitchFamily="66" charset="0"/>
              </a:rPr>
              <a:t>—</a:t>
            </a:r>
            <a:r>
              <a:rPr lang="en-US" sz="1600" dirty="0">
                <a:latin typeface="Comic Sans MS" panose="030F0702030302020204" pitchFamily="66" charset="0"/>
              </a:rPr>
              <a:t>Vice President of Transport Repair Specialists Inc., New London</a:t>
            </a:r>
            <a:br>
              <a:rPr lang="en-US" sz="1600" dirty="0">
                <a:latin typeface="Comic Sans MS" panose="030F0702030302020204" pitchFamily="66" charset="0"/>
              </a:rPr>
            </a:br>
            <a:r>
              <a:rPr lang="en-US" sz="1600" b="1" dirty="0" smtClean="0">
                <a:solidFill>
                  <a:schemeClr val="accent1"/>
                </a:solidFill>
                <a:latin typeface="Comic Sans MS" panose="030F0702030302020204" pitchFamily="66" charset="0"/>
              </a:rPr>
              <a:t>Pravin </a:t>
            </a:r>
            <a:r>
              <a:rPr lang="en-US" sz="1600" b="1" dirty="0" err="1" smtClean="0">
                <a:solidFill>
                  <a:schemeClr val="accent1"/>
                </a:solidFill>
                <a:latin typeface="Comic Sans MS" panose="030F0702030302020204" pitchFamily="66" charset="0"/>
              </a:rPr>
              <a:t>Raikar</a:t>
            </a:r>
            <a:r>
              <a:rPr lang="en-US" sz="1600" dirty="0" smtClean="0">
                <a:latin typeface="Comic Sans MS" panose="030F0702030302020204" pitchFamily="66" charset="0"/>
              </a:rPr>
              <a:t>—President Lockstep Solutions LLC, Brookfield </a:t>
            </a:r>
            <a:r>
              <a:rPr lang="en-US" sz="1600" dirty="0">
                <a:latin typeface="Comic Sans MS" panose="030F0702030302020204" pitchFamily="66" charset="0"/>
              </a:rPr>
              <a:t/>
            </a:r>
            <a:br>
              <a:rPr lang="en-US" sz="1600" dirty="0">
                <a:latin typeface="Comic Sans MS" panose="030F0702030302020204" pitchFamily="66" charset="0"/>
              </a:rPr>
            </a:br>
            <a:r>
              <a:rPr lang="en-US" sz="1600" b="1" dirty="0">
                <a:solidFill>
                  <a:schemeClr val="accent1"/>
                </a:solidFill>
                <a:latin typeface="Comic Sans MS" panose="030F0702030302020204" pitchFamily="66" charset="0"/>
              </a:rPr>
              <a:t>Jim Ring </a:t>
            </a:r>
            <a:r>
              <a:rPr lang="en-US" sz="1600" dirty="0">
                <a:solidFill>
                  <a:schemeClr val="accent1"/>
                </a:solidFill>
                <a:latin typeface="Comic Sans MS" panose="030F0702030302020204" pitchFamily="66" charset="0"/>
              </a:rPr>
              <a:t>—</a:t>
            </a:r>
            <a:r>
              <a:rPr lang="en-US" sz="1600" dirty="0">
                <a:latin typeface="Comic Sans MS" panose="030F0702030302020204" pitchFamily="66" charset="0"/>
              </a:rPr>
              <a:t>President/CEO of Park Towne Development Corp., Madison</a:t>
            </a:r>
            <a:r>
              <a:rPr lang="en-US" sz="1600" dirty="0">
                <a:solidFill>
                  <a:schemeClr val="accent1"/>
                </a:solidFill>
                <a:latin typeface="Comic Sans MS" panose="030F0702030302020204" pitchFamily="66" charset="0"/>
              </a:rPr>
              <a:t/>
            </a:r>
            <a:br>
              <a:rPr lang="en-US" sz="1600" dirty="0">
                <a:solidFill>
                  <a:schemeClr val="accent1"/>
                </a:solidFill>
                <a:latin typeface="Comic Sans MS" panose="030F0702030302020204" pitchFamily="66" charset="0"/>
              </a:rPr>
            </a:br>
            <a:r>
              <a:rPr lang="en-US" sz="1600" b="1" dirty="0" smtClean="0">
                <a:solidFill>
                  <a:schemeClr val="accent1"/>
                </a:solidFill>
                <a:latin typeface="Comic Sans MS" panose="030F0702030302020204" pitchFamily="66" charset="0"/>
              </a:rPr>
              <a:t>Melissa Remis </a:t>
            </a:r>
            <a:r>
              <a:rPr lang="en-US" sz="1600" dirty="0" smtClean="0">
                <a:solidFill>
                  <a:schemeClr val="accent1"/>
                </a:solidFill>
                <a:latin typeface="Comic Sans MS" panose="030F0702030302020204" pitchFamily="66" charset="0"/>
              </a:rPr>
              <a:t>—</a:t>
            </a:r>
            <a:r>
              <a:rPr lang="en-US" sz="1600" dirty="0">
                <a:latin typeface="Comic Sans MS" panose="030F0702030302020204" pitchFamily="66" charset="0"/>
              </a:rPr>
              <a:t> </a:t>
            </a:r>
            <a:r>
              <a:rPr lang="en-US" sz="1600" dirty="0" smtClean="0">
                <a:latin typeface="Comic Sans MS" panose="030F0702030302020204" pitchFamily="66" charset="0"/>
              </a:rPr>
              <a:t>Premier Solutions; Independent Associate </a:t>
            </a:r>
            <a:r>
              <a:rPr lang="en-US" sz="1600" dirty="0" err="1" smtClean="0">
                <a:latin typeface="Comic Sans MS" panose="030F0702030302020204" pitchFamily="66" charset="0"/>
              </a:rPr>
              <a:t>ofLegalShield</a:t>
            </a:r>
            <a:r>
              <a:rPr lang="en-US" sz="1600" dirty="0" smtClean="0">
                <a:latin typeface="Comic Sans MS" panose="030F0702030302020204" pitchFamily="66" charset="0"/>
              </a:rPr>
              <a:t>, Onalaska </a:t>
            </a:r>
            <a:r>
              <a:rPr lang="en-US" sz="1600" dirty="0">
                <a:latin typeface="Comic Sans MS" panose="030F0702030302020204" pitchFamily="66" charset="0"/>
              </a:rPr>
              <a:t/>
            </a:r>
            <a:br>
              <a:rPr lang="en-US" sz="1600" dirty="0">
                <a:latin typeface="Comic Sans MS" panose="030F0702030302020204" pitchFamily="66" charset="0"/>
              </a:rPr>
            </a:br>
            <a:r>
              <a:rPr lang="en-US" sz="1600" b="1" dirty="0">
                <a:solidFill>
                  <a:schemeClr val="accent1"/>
                </a:solidFill>
                <a:latin typeface="Comic Sans MS" panose="030F0702030302020204" pitchFamily="66" charset="0"/>
              </a:rPr>
              <a:t>Guy Wood </a:t>
            </a:r>
            <a:r>
              <a:rPr lang="en-US" sz="1600" dirty="0" smtClean="0">
                <a:solidFill>
                  <a:schemeClr val="accent1"/>
                </a:solidFill>
                <a:latin typeface="Comic Sans MS" panose="030F0702030302020204" pitchFamily="66" charset="0"/>
              </a:rPr>
              <a:t>—  </a:t>
            </a:r>
            <a:r>
              <a:rPr lang="en-US" sz="1600" dirty="0" smtClean="0">
                <a:latin typeface="Comic Sans MS" panose="030F0702030302020204" pitchFamily="66" charset="0"/>
              </a:rPr>
              <a:t>Tender </a:t>
            </a:r>
            <a:r>
              <a:rPr lang="en-US" sz="1600" dirty="0">
                <a:latin typeface="Comic Sans MS" panose="030F0702030302020204" pitchFamily="66" charset="0"/>
              </a:rPr>
              <a:t>Care Transport, Inc., Eau Claire-Chippewa </a:t>
            </a:r>
            <a:r>
              <a:rPr lang="en-US" sz="1600" dirty="0" smtClean="0">
                <a:latin typeface="Comic Sans MS" panose="030F0702030302020204" pitchFamily="66" charset="0"/>
              </a:rPr>
              <a:t>Falls</a:t>
            </a:r>
          </a:p>
          <a:p>
            <a:pPr>
              <a:lnSpc>
                <a:spcPct val="150000"/>
              </a:lnSpc>
              <a:spcAft>
                <a:spcPts val="600"/>
              </a:spcAft>
            </a:pPr>
            <a:r>
              <a:rPr lang="en-US" sz="1600" b="1" dirty="0" smtClean="0">
                <a:solidFill>
                  <a:schemeClr val="accent1"/>
                </a:solidFill>
                <a:latin typeface="Comic Sans MS" panose="030F0702030302020204" pitchFamily="66" charset="0"/>
              </a:rPr>
              <a:t>Connie Smith </a:t>
            </a:r>
            <a:r>
              <a:rPr lang="en-US" sz="1600" dirty="0" smtClean="0">
                <a:solidFill>
                  <a:schemeClr val="accent1"/>
                </a:solidFill>
                <a:latin typeface="Comic Sans MS" panose="030F0702030302020204" pitchFamily="66" charset="0"/>
              </a:rPr>
              <a:t>– </a:t>
            </a:r>
            <a:r>
              <a:rPr lang="en-US" sz="1600" dirty="0" smtClean="0">
                <a:latin typeface="Comic Sans MS" panose="030F0702030302020204" pitchFamily="66" charset="0"/>
              </a:rPr>
              <a:t>Ward-Brodt Music; Madison</a:t>
            </a:r>
            <a:r>
              <a:rPr lang="en-US" sz="1600" dirty="0">
                <a:latin typeface="Comic Sans MS" panose="030F0702030302020204" pitchFamily="66" charset="0"/>
              </a:rPr>
              <a:t/>
            </a:r>
            <a:br>
              <a:rPr lang="en-US" sz="1600" dirty="0">
                <a:latin typeface="Comic Sans MS" panose="030F0702030302020204" pitchFamily="66" charset="0"/>
              </a:rPr>
            </a:br>
            <a:r>
              <a:rPr lang="en-US" sz="1600" b="1" dirty="0" smtClean="0">
                <a:solidFill>
                  <a:schemeClr val="accent1"/>
                </a:solidFill>
                <a:latin typeface="Comic Sans MS" panose="030F0702030302020204" pitchFamily="66" charset="0"/>
              </a:rPr>
              <a:t>Adam Neylon </a:t>
            </a:r>
            <a:r>
              <a:rPr lang="en-US" sz="1600" dirty="0" smtClean="0">
                <a:solidFill>
                  <a:schemeClr val="accent1"/>
                </a:solidFill>
                <a:latin typeface="Comic Sans MS" panose="030F0702030302020204" pitchFamily="66" charset="0"/>
              </a:rPr>
              <a:t>— </a:t>
            </a:r>
            <a:r>
              <a:rPr lang="en-US" sz="1600" dirty="0" smtClean="0">
                <a:latin typeface="Comic Sans MS" panose="030F0702030302020204" pitchFamily="66" charset="0"/>
              </a:rPr>
              <a:t>State </a:t>
            </a:r>
            <a:r>
              <a:rPr lang="en-US" sz="1600" dirty="0">
                <a:latin typeface="Comic Sans MS" panose="030F0702030302020204" pitchFamily="66" charset="0"/>
              </a:rPr>
              <a:t>Representative </a:t>
            </a:r>
            <a:r>
              <a:rPr lang="en-US" sz="1600" dirty="0" smtClean="0">
                <a:latin typeface="Comic Sans MS" panose="030F0702030302020204" pitchFamily="66" charset="0"/>
              </a:rPr>
              <a:t>and Chairman</a:t>
            </a:r>
            <a:r>
              <a:rPr lang="en-US" sz="1600" dirty="0">
                <a:latin typeface="Comic Sans MS" panose="030F0702030302020204" pitchFamily="66" charset="0"/>
              </a:rPr>
              <a:t/>
            </a:r>
            <a:br>
              <a:rPr lang="en-US" sz="1600" dirty="0">
                <a:latin typeface="Comic Sans MS" panose="030F0702030302020204" pitchFamily="66" charset="0"/>
              </a:rPr>
            </a:br>
            <a:r>
              <a:rPr lang="en-US" sz="1600" b="1" dirty="0" smtClean="0">
                <a:solidFill>
                  <a:schemeClr val="accent1"/>
                </a:solidFill>
                <a:latin typeface="Comic Sans MS" panose="030F0702030302020204" pitchFamily="66" charset="0"/>
              </a:rPr>
              <a:t>Howard Marklein </a:t>
            </a:r>
            <a:r>
              <a:rPr lang="en-US" sz="1600" dirty="0">
                <a:solidFill>
                  <a:schemeClr val="accent1"/>
                </a:solidFill>
                <a:latin typeface="Comic Sans MS" panose="030F0702030302020204" pitchFamily="66" charset="0"/>
              </a:rPr>
              <a:t>—</a:t>
            </a:r>
            <a:r>
              <a:rPr lang="en-US" sz="1600" dirty="0">
                <a:latin typeface="Comic Sans MS" panose="030F0702030302020204" pitchFamily="66" charset="0"/>
              </a:rPr>
              <a:t>State Senator and Vice </a:t>
            </a:r>
            <a:r>
              <a:rPr lang="en-US" sz="1600" dirty="0" smtClean="0">
                <a:latin typeface="Comic Sans MS" panose="030F0702030302020204" pitchFamily="66" charset="0"/>
              </a:rPr>
              <a:t>Chairman</a:t>
            </a:r>
            <a:r>
              <a:rPr lang="en-US" sz="1600" dirty="0">
                <a:latin typeface="Comic Sans MS" panose="030F0702030302020204" pitchFamily="66" charset="0"/>
              </a:rPr>
              <a:t/>
            </a:r>
            <a:br>
              <a:rPr lang="en-US" sz="1600" dirty="0">
                <a:latin typeface="Comic Sans MS" panose="030F0702030302020204" pitchFamily="66" charset="0"/>
              </a:rPr>
            </a:br>
            <a:r>
              <a:rPr lang="en-US" sz="1600" dirty="0">
                <a:solidFill>
                  <a:schemeClr val="bg2"/>
                </a:solidFill>
                <a:latin typeface="Comic Sans MS" panose="030F0702030302020204" pitchFamily="66" charset="0"/>
              </a:rPr>
              <a:t/>
            </a:r>
            <a:br>
              <a:rPr lang="en-US" sz="1600" dirty="0">
                <a:solidFill>
                  <a:schemeClr val="bg2"/>
                </a:solidFill>
                <a:latin typeface="Comic Sans MS" panose="030F0702030302020204" pitchFamily="66" charset="0"/>
              </a:rPr>
            </a:br>
            <a:endParaRPr lang="en-US" sz="1600" dirty="0">
              <a:solidFill>
                <a:schemeClr val="bg2"/>
              </a:solidFill>
              <a:latin typeface="Comic Sans MS" panose="030F0702030302020204" pitchFamily="66" charset="0"/>
            </a:endParaRPr>
          </a:p>
        </p:txBody>
      </p:sp>
      <p:sp>
        <p:nvSpPr>
          <p:cNvPr id="2" name="TextBox 1"/>
          <p:cNvSpPr txBox="1"/>
          <p:nvPr/>
        </p:nvSpPr>
        <p:spPr>
          <a:xfrm>
            <a:off x="2920622" y="5261083"/>
            <a:ext cx="3377848" cy="646331"/>
          </a:xfrm>
          <a:prstGeom prst="rect">
            <a:avLst/>
          </a:prstGeom>
          <a:noFill/>
        </p:spPr>
        <p:txBody>
          <a:bodyPr wrap="none" rtlCol="0">
            <a:spAutoFit/>
          </a:bodyPr>
          <a:lstStyle/>
          <a:p>
            <a:r>
              <a:rPr lang="en-US" b="1" dirty="0">
                <a:solidFill>
                  <a:schemeClr val="accent1"/>
                </a:solidFill>
                <a:latin typeface="Comic Sans MS" panose="030F0702030302020204" pitchFamily="66" charset="0"/>
              </a:rPr>
              <a:t>Website</a:t>
            </a:r>
            <a:r>
              <a:rPr lang="en-US" dirty="0">
                <a:solidFill>
                  <a:schemeClr val="accent1"/>
                </a:solidFill>
                <a:latin typeface="Comic Sans MS" panose="030F0702030302020204" pitchFamily="66" charset="0"/>
              </a:rPr>
              <a:t>: </a:t>
            </a:r>
            <a:r>
              <a:rPr lang="en-US" dirty="0">
                <a:solidFill>
                  <a:schemeClr val="accent1"/>
                </a:solidFill>
                <a:latin typeface="Comic Sans MS" panose="030F0702030302020204" pitchFamily="66" charset="0"/>
                <a:hlinkClick r:id="rId2"/>
              </a:rPr>
              <a:t>smallbusiness.wi.gov</a:t>
            </a:r>
            <a:br>
              <a:rPr lang="en-US" dirty="0">
                <a:solidFill>
                  <a:schemeClr val="accent1"/>
                </a:solidFill>
                <a:latin typeface="Comic Sans MS" panose="030F0702030302020204" pitchFamily="66" charset="0"/>
                <a:hlinkClick r:id="rId2"/>
              </a:rPr>
            </a:br>
            <a:r>
              <a:rPr lang="en-US" b="1" dirty="0">
                <a:solidFill>
                  <a:schemeClr val="accent1"/>
                </a:solidFill>
                <a:latin typeface="Comic Sans MS" panose="030F0702030302020204" pitchFamily="66" charset="0"/>
              </a:rPr>
              <a:t>Email</a:t>
            </a:r>
            <a:r>
              <a:rPr lang="en-US" dirty="0">
                <a:solidFill>
                  <a:schemeClr val="accent1"/>
                </a:solidFill>
                <a:latin typeface="Comic Sans MS" panose="030F0702030302020204" pitchFamily="66" charset="0"/>
              </a:rPr>
              <a:t>: </a:t>
            </a:r>
            <a:r>
              <a:rPr lang="en-US" u="sng" dirty="0">
                <a:solidFill>
                  <a:schemeClr val="accent1"/>
                </a:solidFill>
                <a:latin typeface="Comic Sans MS" panose="030F0702030302020204" pitchFamily="66" charset="0"/>
              </a:rPr>
              <a:t>SBRRB@wisconsin.gov</a:t>
            </a:r>
            <a:endParaRPr lang="en-US"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778367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447800"/>
            <a:ext cx="7086600" cy="5539978"/>
          </a:xfrm>
          <a:prstGeom prst="rect">
            <a:avLst/>
          </a:prstGeom>
          <a:noFill/>
        </p:spPr>
        <p:txBody>
          <a:bodyPr wrap="square" rtlCol="0">
            <a:spAutoFit/>
          </a:bodyPr>
          <a:lstStyle/>
          <a:p>
            <a:endParaRPr lang="en-US" sz="2400" dirty="0" smtClean="0">
              <a:solidFill>
                <a:srgbClr val="FFFF99"/>
              </a:solidFill>
            </a:endParaRPr>
          </a:p>
          <a:p>
            <a:r>
              <a:rPr lang="en-US" dirty="0" smtClean="0">
                <a:latin typeface="Comic Sans MS" panose="030F0702030302020204" pitchFamily="66" charset="0"/>
              </a:rPr>
              <a:t>Business </a:t>
            </a:r>
            <a:r>
              <a:rPr lang="en-US" dirty="0">
                <a:latin typeface="Comic Sans MS" panose="030F0702030302020204" pitchFamily="66" charset="0"/>
              </a:rPr>
              <a:t>Ombudsman… and so much more!</a:t>
            </a:r>
          </a:p>
          <a:p>
            <a:endParaRPr lang="en-US" dirty="0">
              <a:latin typeface="Comic Sans MS" panose="030F0702030302020204" pitchFamily="66" charset="0"/>
            </a:endParaRPr>
          </a:p>
          <a:p>
            <a:pPr marL="285750" indent="-285750">
              <a:buFont typeface="Arial" panose="020B0604020202020204" pitchFamily="34" charset="0"/>
              <a:buChar char="•"/>
            </a:pPr>
            <a:r>
              <a:rPr lang="en-US" dirty="0">
                <a:latin typeface="Comic Sans MS" panose="030F0702030302020204" pitchFamily="66" charset="0"/>
              </a:rPr>
              <a:t>Advocate for business interests within </a:t>
            </a:r>
            <a:r>
              <a:rPr lang="en-US" dirty="0" smtClean="0">
                <a:latin typeface="Comic Sans MS" panose="030F0702030302020204" pitchFamily="66" charset="0"/>
              </a:rPr>
              <a:t>government; </a:t>
            </a:r>
          </a:p>
          <a:p>
            <a:pPr marL="285750" indent="-285750">
              <a:buFont typeface="Arial" panose="020B0604020202020204" pitchFamily="34" charset="0"/>
              <a:buChar char="•"/>
            </a:pPr>
            <a:endParaRPr lang="en-US" dirty="0" smtClean="0">
              <a:latin typeface="Comic Sans MS" panose="030F0702030302020204" pitchFamily="66" charset="0"/>
            </a:endParaRPr>
          </a:p>
          <a:p>
            <a:pPr marL="285750" indent="-285750">
              <a:buFont typeface="Arial" panose="020B0604020202020204" pitchFamily="34" charset="0"/>
              <a:buChar char="•"/>
            </a:pPr>
            <a:r>
              <a:rPr lang="en-US" dirty="0" smtClean="0">
                <a:latin typeface="Comic Sans MS" panose="030F0702030302020204" pitchFamily="66" charset="0"/>
              </a:rPr>
              <a:t>Troubleshoot, problem solve, get answers &amp; solutions for you from state agencies;</a:t>
            </a:r>
          </a:p>
          <a:p>
            <a:pPr marL="285750" indent="-285750">
              <a:buFont typeface="Arial" panose="020B0604020202020204" pitchFamily="34" charset="0"/>
              <a:buChar char="•"/>
            </a:pPr>
            <a:endParaRPr lang="en-US" dirty="0" smtClean="0">
              <a:latin typeface="Comic Sans MS" panose="030F0702030302020204" pitchFamily="66" charset="0"/>
            </a:endParaRPr>
          </a:p>
          <a:p>
            <a:pPr marL="285750" indent="-285750">
              <a:buFont typeface="Arial" panose="020B0604020202020204" pitchFamily="34" charset="0"/>
              <a:buChar char="•"/>
            </a:pPr>
            <a:r>
              <a:rPr lang="en-US" dirty="0" smtClean="0">
                <a:latin typeface="Comic Sans MS" panose="030F0702030302020204" pitchFamily="66" charset="0"/>
              </a:rPr>
              <a:t>Gather your ideas on how to support your business, </a:t>
            </a:r>
            <a:r>
              <a:rPr lang="en-US" dirty="0">
                <a:latin typeface="Comic Sans MS" panose="030F0702030302020204" pitchFamily="66" charset="0"/>
              </a:rPr>
              <a:t>improve </a:t>
            </a:r>
            <a:r>
              <a:rPr lang="en-US" dirty="0" smtClean="0">
                <a:latin typeface="Comic Sans MS" panose="030F0702030302020204" pitchFamily="66" charset="0"/>
              </a:rPr>
              <a:t>process and </a:t>
            </a:r>
            <a:r>
              <a:rPr lang="en-US" dirty="0">
                <a:latin typeface="Comic Sans MS" panose="030F0702030302020204" pitchFamily="66" charset="0"/>
              </a:rPr>
              <a:t>reduce </a:t>
            </a:r>
            <a:r>
              <a:rPr lang="en-US" dirty="0" smtClean="0">
                <a:latin typeface="Comic Sans MS" panose="030F0702030302020204" pitchFamily="66" charset="0"/>
              </a:rPr>
              <a:t>the regulatory burden…</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smtClean="0">
                <a:latin typeface="Comic Sans MS" panose="030F0702030302020204" pitchFamily="66" charset="0"/>
              </a:rPr>
              <a:t>Share information and ideas on how to effectively engage with government officials</a:t>
            </a:r>
          </a:p>
          <a:p>
            <a:pPr marL="285750" indent="-285750">
              <a:buFont typeface="Arial" panose="020B0604020202020204" pitchFamily="34" charset="0"/>
              <a:buChar char="•"/>
            </a:pPr>
            <a:endParaRPr lang="en-US" dirty="0" smtClean="0">
              <a:latin typeface="Comic Sans MS" panose="030F0702030302020204" pitchFamily="66" charset="0"/>
            </a:endParaRPr>
          </a:p>
          <a:p>
            <a:pPr marL="285750" indent="-285750">
              <a:buFont typeface="Arial" panose="020B0604020202020204" pitchFamily="34" charset="0"/>
              <a:buChar char="•"/>
            </a:pPr>
            <a:r>
              <a:rPr lang="en-US" dirty="0" smtClean="0">
                <a:latin typeface="Comic Sans MS" panose="030F0702030302020204" pitchFamily="66" charset="0"/>
              </a:rPr>
              <a:t>Navigator </a:t>
            </a:r>
            <a:r>
              <a:rPr lang="en-US" dirty="0">
                <a:latin typeface="Comic Sans MS" panose="030F0702030302020204" pitchFamily="66" charset="0"/>
              </a:rPr>
              <a:t>to State (and other) </a:t>
            </a:r>
            <a:r>
              <a:rPr lang="en-US" dirty="0" smtClean="0">
                <a:latin typeface="Comic Sans MS" panose="030F0702030302020204" pitchFamily="66" charset="0"/>
              </a:rPr>
              <a:t>resources</a:t>
            </a:r>
            <a:endParaRPr lang="en-US" dirty="0">
              <a:latin typeface="Comic Sans MS" panose="030F0702030302020204" pitchFamily="66" charset="0"/>
            </a:endParaRPr>
          </a:p>
          <a:p>
            <a:pPr marL="285750" indent="-285750">
              <a:buFont typeface="Arial" panose="020B0604020202020204" pitchFamily="34" charset="0"/>
              <a:buChar char="•"/>
            </a:pPr>
            <a:endParaRPr lang="en-US" dirty="0" smtClean="0">
              <a:latin typeface="Comic Sans MS" panose="030F0702030302020204" pitchFamily="66" charset="0"/>
            </a:endParaRPr>
          </a:p>
          <a:p>
            <a:pPr marL="342900" indent="-342900">
              <a:buFont typeface="Wingdings" panose="05000000000000000000" pitchFamily="2" charset="2"/>
              <a:buChar char="Ø"/>
            </a:pPr>
            <a:endParaRPr lang="en-US" sz="2400" dirty="0" smtClean="0">
              <a:solidFill>
                <a:srgbClr val="FFFF99"/>
              </a:solidFill>
            </a:endParaRPr>
          </a:p>
          <a:p>
            <a:endParaRPr lang="en-US" dirty="0">
              <a:solidFill>
                <a:srgbClr val="FFFF99"/>
              </a:solidFill>
            </a:endParaRPr>
          </a:p>
          <a:p>
            <a:endParaRPr lang="en-US" dirty="0">
              <a:solidFill>
                <a:srgbClr val="FFFF99"/>
              </a:solidFill>
            </a:endParaRPr>
          </a:p>
        </p:txBody>
      </p:sp>
      <p:sp>
        <p:nvSpPr>
          <p:cNvPr id="4" name="TextBox 3"/>
          <p:cNvSpPr txBox="1"/>
          <p:nvPr/>
        </p:nvSpPr>
        <p:spPr>
          <a:xfrm>
            <a:off x="1143000" y="609600"/>
            <a:ext cx="6705600" cy="954107"/>
          </a:xfrm>
          <a:prstGeom prst="rect">
            <a:avLst/>
          </a:prstGeom>
          <a:noFill/>
        </p:spPr>
        <p:txBody>
          <a:bodyPr wrap="square" rtlCol="0">
            <a:spAutoFit/>
          </a:bodyPr>
          <a:lstStyle/>
          <a:p>
            <a:pPr algn="ctr"/>
            <a:r>
              <a:rPr lang="en-US" sz="2800" b="1" dirty="0" smtClean="0">
                <a:solidFill>
                  <a:schemeClr val="bg2">
                    <a:lumMod val="75000"/>
                  </a:schemeClr>
                </a:solidFill>
                <a:latin typeface="Comic Sans MS" panose="030F0702030302020204" pitchFamily="66" charset="0"/>
              </a:rPr>
              <a:t>Who are we?  </a:t>
            </a:r>
          </a:p>
          <a:p>
            <a:pPr algn="ctr"/>
            <a:r>
              <a:rPr lang="en-US" sz="2800" b="1" dirty="0" smtClean="0">
                <a:solidFill>
                  <a:schemeClr val="bg2">
                    <a:lumMod val="75000"/>
                  </a:schemeClr>
                </a:solidFill>
                <a:latin typeface="Comic Sans MS" panose="030F0702030302020204" pitchFamily="66" charset="0"/>
              </a:rPr>
              <a:t>Office of Business Development</a:t>
            </a:r>
            <a:endParaRPr lang="en-US" sz="2800" b="1" dirty="0">
              <a:solidFill>
                <a:schemeClr val="bg2">
                  <a:lumMod val="75000"/>
                </a:schemeClr>
              </a:solidFill>
              <a:latin typeface="Comic Sans MS" panose="030F0702030302020204" pitchFamily="66" charset="0"/>
            </a:endParaRPr>
          </a:p>
        </p:txBody>
      </p:sp>
    </p:spTree>
    <p:extLst>
      <p:ext uri="{BB962C8B-B14F-4D97-AF65-F5344CB8AC3E}">
        <p14:creationId xmlns:p14="http://schemas.microsoft.com/office/powerpoint/2010/main" val="1976981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6"/>
            <a:ext cx="6637468" cy="1362075"/>
          </a:xfrm>
        </p:spPr>
        <p:txBody>
          <a:bodyPr>
            <a:normAutofit/>
          </a:bodyPr>
          <a:lstStyle/>
          <a:p>
            <a:pPr algn="ctr"/>
            <a:r>
              <a:rPr lang="en-US" sz="2700" b="1" dirty="0" smtClean="0">
                <a:latin typeface="Comic Sans MS" panose="030F0702030302020204" pitchFamily="66" charset="0"/>
              </a:rPr>
              <a:t>State Government Resources</a:t>
            </a:r>
            <a:r>
              <a:rPr lang="en-US" dirty="0" smtClean="0"/>
              <a:t/>
            </a:r>
            <a:br>
              <a:rPr lang="en-US" dirty="0" smtClean="0"/>
            </a:br>
            <a:endParaRPr lang="en-US" dirty="0"/>
          </a:p>
        </p:txBody>
      </p:sp>
      <p:sp>
        <p:nvSpPr>
          <p:cNvPr id="3" name="Text Placeholder 2"/>
          <p:cNvSpPr>
            <a:spLocks noGrp="1"/>
          </p:cNvSpPr>
          <p:nvPr>
            <p:ph type="body" idx="1"/>
          </p:nvPr>
        </p:nvSpPr>
        <p:spPr>
          <a:xfrm>
            <a:off x="1143002" y="1981200"/>
            <a:ext cx="6637467" cy="2971800"/>
          </a:xfrm>
        </p:spPr>
        <p:txBody>
          <a:bodyPr>
            <a:normAutofit/>
          </a:bodyPr>
          <a:lstStyle/>
          <a:p>
            <a:r>
              <a:rPr lang="en-US" dirty="0" smtClean="0">
                <a:solidFill>
                  <a:schemeClr val="tx1"/>
                </a:solidFill>
                <a:latin typeface="Comic Sans MS" panose="030F0702030302020204" pitchFamily="66" charset="0"/>
              </a:rPr>
              <a:t>Remaining slides are links to various government programs of interest.  This is not intended to be inclusive but represents previous requests for information.  </a:t>
            </a:r>
            <a:endParaRPr lang="en-US" dirty="0">
              <a:solidFill>
                <a:schemeClr val="tx1"/>
              </a:solidFill>
              <a:latin typeface="Comic Sans MS" panose="030F0702030302020204" pitchFamily="66" charset="0"/>
            </a:endParaRPr>
          </a:p>
          <a:p>
            <a:endParaRPr lang="en-US" dirty="0" smtClean="0">
              <a:solidFill>
                <a:schemeClr val="tx1"/>
              </a:solidFill>
              <a:latin typeface="Comic Sans MS" panose="030F0702030302020204" pitchFamily="66" charset="0"/>
            </a:endParaRPr>
          </a:p>
          <a:p>
            <a:r>
              <a:rPr lang="en-US" dirty="0" smtClean="0">
                <a:solidFill>
                  <a:schemeClr val="tx1"/>
                </a:solidFill>
                <a:latin typeface="Comic Sans MS" panose="030F0702030302020204" pitchFamily="66" charset="0"/>
              </a:rPr>
              <a:t>Contact us in the event you cannot find what you’re looking for at any state agency website.</a:t>
            </a:r>
          </a:p>
          <a:p>
            <a:endParaRPr lang="en-US" dirty="0">
              <a:solidFill>
                <a:schemeClr val="tx1"/>
              </a:solidFill>
              <a:latin typeface="Comic Sans MS" panose="030F0702030302020204" pitchFamily="66" charset="0"/>
            </a:endParaRPr>
          </a:p>
        </p:txBody>
      </p:sp>
      <p:sp>
        <p:nvSpPr>
          <p:cNvPr id="4" name="Footer Placeholder 3"/>
          <p:cNvSpPr>
            <a:spLocks noGrp="1"/>
          </p:cNvSpPr>
          <p:nvPr>
            <p:ph type="ftr" sz="quarter" idx="11"/>
          </p:nvPr>
        </p:nvSpPr>
        <p:spPr>
          <a:xfrm>
            <a:off x="5641978" y="5851531"/>
            <a:ext cx="3502025" cy="365125"/>
          </a:xfrm>
          <a:prstGeom prst="rect">
            <a:avLst/>
          </a:prstGeom>
        </p:spPr>
        <p:txBody>
          <a:bodyPr/>
          <a:lstStyle/>
          <a:p>
            <a:pPr>
              <a:defRPr/>
            </a:pPr>
            <a:r>
              <a:rPr lang="en-US" smtClean="0">
                <a:solidFill>
                  <a:prstClr val="white">
                    <a:lumMod val="85000"/>
                  </a:prstClr>
                </a:solidFill>
              </a:rPr>
              <a:t>datcp.wi.gov</a:t>
            </a:r>
            <a:endParaRPr lang="en-US">
              <a:solidFill>
                <a:prstClr val="white">
                  <a:lumMod val="85000"/>
                </a:prstClr>
              </a:solidFill>
            </a:endParaRPr>
          </a:p>
        </p:txBody>
      </p:sp>
    </p:spTree>
    <p:extLst>
      <p:ext uri="{BB962C8B-B14F-4D97-AF65-F5344CB8AC3E}">
        <p14:creationId xmlns:p14="http://schemas.microsoft.com/office/powerpoint/2010/main" val="4239790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6"/>
            <a:ext cx="6637468" cy="1362075"/>
          </a:xfrm>
        </p:spPr>
        <p:txBody>
          <a:bodyPr>
            <a:normAutofit/>
          </a:bodyPr>
          <a:lstStyle/>
          <a:p>
            <a:pPr algn="ctr"/>
            <a:r>
              <a:rPr lang="en-US" sz="2400" b="1" dirty="0" smtClean="0">
                <a:solidFill>
                  <a:schemeClr val="bg2">
                    <a:lumMod val="75000"/>
                  </a:schemeClr>
                </a:solidFill>
                <a:latin typeface="Comic Sans MS" panose="030F0702030302020204" pitchFamily="66" charset="0"/>
              </a:rPr>
              <a:t>Directories to the Legislature</a:t>
            </a:r>
            <a:endParaRPr lang="en-US" sz="2400" b="1" dirty="0">
              <a:solidFill>
                <a:schemeClr val="bg2">
                  <a:lumMod val="75000"/>
                </a:schemeClr>
              </a:solidFill>
              <a:latin typeface="Comic Sans MS" panose="030F0702030302020204" pitchFamily="66" charset="0"/>
            </a:endParaRPr>
          </a:p>
        </p:txBody>
      </p:sp>
      <p:sp>
        <p:nvSpPr>
          <p:cNvPr id="3" name="Text Placeholder 2"/>
          <p:cNvSpPr>
            <a:spLocks noGrp="1"/>
          </p:cNvSpPr>
          <p:nvPr>
            <p:ph type="body" idx="1"/>
          </p:nvPr>
        </p:nvSpPr>
        <p:spPr>
          <a:xfrm>
            <a:off x="1258646" y="2514602"/>
            <a:ext cx="6637467" cy="3273013"/>
          </a:xfrm>
        </p:spPr>
        <p:txBody>
          <a:bodyPr/>
          <a:lstStyle/>
          <a:p>
            <a:r>
              <a:rPr lang="en-US" dirty="0" smtClean="0">
                <a:solidFill>
                  <a:schemeClr val="tx1"/>
                </a:solidFill>
                <a:latin typeface="Comic Sans MS" panose="030F0702030302020204" pitchFamily="66" charset="0"/>
                <a:hlinkClick r:id="rId3"/>
              </a:rPr>
              <a:t>Assembly Member Directory </a:t>
            </a:r>
            <a:endParaRPr lang="en-US" dirty="0" smtClean="0">
              <a:solidFill>
                <a:schemeClr val="tx1"/>
              </a:solidFill>
              <a:latin typeface="Comic Sans MS" panose="030F0702030302020204" pitchFamily="66" charset="0"/>
            </a:endParaRPr>
          </a:p>
          <a:p>
            <a:r>
              <a:rPr lang="en-US" dirty="0" smtClean="0">
                <a:solidFill>
                  <a:schemeClr val="tx1"/>
                </a:solidFill>
                <a:latin typeface="Comic Sans MS" panose="030F0702030302020204" pitchFamily="66" charset="0"/>
                <a:hlinkClick r:id="rId4"/>
              </a:rPr>
              <a:t>Assembly Committees</a:t>
            </a:r>
            <a:endParaRPr lang="en-US" dirty="0" smtClean="0">
              <a:solidFill>
                <a:schemeClr val="tx1"/>
              </a:solidFill>
              <a:latin typeface="Comic Sans MS" panose="030F0702030302020204" pitchFamily="66" charset="0"/>
            </a:endParaRPr>
          </a:p>
          <a:p>
            <a:endParaRPr lang="en-US" dirty="0">
              <a:solidFill>
                <a:schemeClr val="tx1"/>
              </a:solidFill>
              <a:latin typeface="Comic Sans MS" panose="030F0702030302020204" pitchFamily="66" charset="0"/>
            </a:endParaRPr>
          </a:p>
          <a:p>
            <a:r>
              <a:rPr lang="en-US" dirty="0" smtClean="0">
                <a:solidFill>
                  <a:schemeClr val="tx1"/>
                </a:solidFill>
                <a:latin typeface="Comic Sans MS" panose="030F0702030302020204" pitchFamily="66" charset="0"/>
                <a:hlinkClick r:id="rId5"/>
              </a:rPr>
              <a:t>Senate Member Directory</a:t>
            </a:r>
            <a:endParaRPr lang="en-US" dirty="0" smtClean="0">
              <a:solidFill>
                <a:schemeClr val="tx1"/>
              </a:solidFill>
              <a:latin typeface="Comic Sans MS" panose="030F0702030302020204" pitchFamily="66" charset="0"/>
            </a:endParaRPr>
          </a:p>
          <a:p>
            <a:r>
              <a:rPr lang="en-US" dirty="0" smtClean="0">
                <a:solidFill>
                  <a:schemeClr val="tx1"/>
                </a:solidFill>
                <a:latin typeface="Comic Sans MS" panose="030F0702030302020204" pitchFamily="66" charset="0"/>
                <a:hlinkClick r:id="rId6"/>
              </a:rPr>
              <a:t>Senate Committees</a:t>
            </a:r>
            <a:endParaRPr lang="en-US" dirty="0" smtClean="0">
              <a:solidFill>
                <a:schemeClr val="tx1"/>
              </a:solidFill>
              <a:latin typeface="Comic Sans MS" panose="030F0702030302020204" pitchFamily="66" charset="0"/>
            </a:endParaRPr>
          </a:p>
          <a:p>
            <a:endParaRPr lang="en-US" dirty="0" smtClean="0"/>
          </a:p>
          <a:p>
            <a:endParaRPr lang="en-US" dirty="0" smtClean="0"/>
          </a:p>
        </p:txBody>
      </p:sp>
      <p:sp>
        <p:nvSpPr>
          <p:cNvPr id="4" name="Footer Placeholder 3"/>
          <p:cNvSpPr>
            <a:spLocks noGrp="1"/>
          </p:cNvSpPr>
          <p:nvPr>
            <p:ph type="ftr" sz="quarter" idx="11"/>
          </p:nvPr>
        </p:nvSpPr>
        <p:spPr>
          <a:xfrm>
            <a:off x="5641978" y="5851531"/>
            <a:ext cx="3502025" cy="365125"/>
          </a:xfrm>
          <a:prstGeom prst="rect">
            <a:avLst/>
          </a:prstGeom>
        </p:spPr>
        <p:txBody>
          <a:bodyPr/>
          <a:lstStyle/>
          <a:p>
            <a:pPr>
              <a:defRPr/>
            </a:pPr>
            <a:r>
              <a:rPr lang="en-US" smtClean="0">
                <a:solidFill>
                  <a:prstClr val="white">
                    <a:lumMod val="85000"/>
                  </a:prstClr>
                </a:solidFill>
              </a:rPr>
              <a:t>datcp.wi.gov</a:t>
            </a:r>
            <a:endParaRPr lang="en-US">
              <a:solidFill>
                <a:prstClr val="white">
                  <a:lumMod val="85000"/>
                </a:prstClr>
              </a:solidFil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0" y="2133600"/>
            <a:ext cx="2416419"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811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7024744" cy="572536"/>
          </a:xfrm>
        </p:spPr>
        <p:txBody>
          <a:bodyPr>
            <a:normAutofit fontScale="90000"/>
          </a:bodyPr>
          <a:lstStyle/>
          <a:p>
            <a:pPr algn="ctr"/>
            <a:r>
              <a:rPr lang="en-US" sz="2400" b="1" dirty="0" smtClean="0">
                <a:latin typeface="Comic Sans MS" panose="030F0702030302020204" pitchFamily="66" charset="0"/>
              </a:rPr>
              <a:t>Online Rule Draft Review &amp; Comment</a:t>
            </a:r>
            <a:br>
              <a:rPr lang="en-US" sz="2400" b="1" dirty="0" smtClean="0">
                <a:latin typeface="Comic Sans MS" panose="030F0702030302020204" pitchFamily="66" charset="0"/>
              </a:rPr>
            </a:br>
            <a:endParaRPr lang="en-US" sz="2400" b="1" dirty="0">
              <a:latin typeface="Comic Sans MS" panose="030F0702030302020204" pitchFamily="66" charset="0"/>
            </a:endParaRPr>
          </a:p>
        </p:txBody>
      </p:sp>
      <p:sp>
        <p:nvSpPr>
          <p:cNvPr id="3" name="Content Placeholder 2"/>
          <p:cNvSpPr>
            <a:spLocks noGrp="1"/>
          </p:cNvSpPr>
          <p:nvPr>
            <p:ph idx="1"/>
          </p:nvPr>
        </p:nvSpPr>
        <p:spPr>
          <a:xfrm>
            <a:off x="1066803" y="1905000"/>
            <a:ext cx="6777317" cy="3810000"/>
          </a:xfrm>
        </p:spPr>
        <p:txBody>
          <a:bodyPr>
            <a:normAutofit fontScale="92500"/>
          </a:bodyPr>
          <a:lstStyle/>
          <a:p>
            <a:pPr>
              <a:buFont typeface="Arial" panose="020B0604020202020204" pitchFamily="34" charset="0"/>
              <a:buChar char="•"/>
            </a:pPr>
            <a:r>
              <a:rPr lang="en-US" sz="1700" dirty="0" smtClean="0">
                <a:solidFill>
                  <a:schemeClr val="tx1"/>
                </a:solidFill>
                <a:latin typeface="Comic Sans MS" panose="030F0702030302020204" pitchFamily="66" charset="0"/>
              </a:rPr>
              <a:t>One-Stop location to </a:t>
            </a:r>
            <a:r>
              <a:rPr lang="en-US" sz="1700" dirty="0">
                <a:solidFill>
                  <a:schemeClr val="tx1"/>
                </a:solidFill>
                <a:latin typeface="Comic Sans MS" panose="030F0702030302020204" pitchFamily="66" charset="0"/>
              </a:rPr>
              <a:t>view rules that are open for comment go to Wisconsin Legislature Home Page (</a:t>
            </a:r>
            <a:r>
              <a:rPr lang="en-US" sz="1700" dirty="0">
                <a:solidFill>
                  <a:schemeClr val="tx1"/>
                </a:solidFill>
                <a:latin typeface="Comic Sans MS" panose="030F0702030302020204" pitchFamily="66" charset="0"/>
                <a:hlinkClick r:id="rId3"/>
              </a:rPr>
              <a:t>legis.wisconsin.gov)</a:t>
            </a:r>
            <a:endParaRPr lang="en-US" sz="1700" dirty="0">
              <a:solidFill>
                <a:schemeClr val="tx1"/>
              </a:solidFill>
              <a:latin typeface="Comic Sans MS" panose="030F0702030302020204" pitchFamily="66" charset="0"/>
            </a:endParaRPr>
          </a:p>
          <a:p>
            <a:pPr>
              <a:buFont typeface="Arial" panose="020B0604020202020204" pitchFamily="34" charset="0"/>
              <a:buChar char="•"/>
            </a:pPr>
            <a:endParaRPr lang="en-US" sz="1700" dirty="0" smtClean="0">
              <a:solidFill>
                <a:schemeClr val="tx1"/>
              </a:solidFill>
              <a:latin typeface="Comic Sans MS" panose="030F0702030302020204" pitchFamily="66" charset="0"/>
            </a:endParaRPr>
          </a:p>
          <a:p>
            <a:pPr>
              <a:buFont typeface="Arial" panose="020B0604020202020204" pitchFamily="34" charset="0"/>
              <a:buChar char="•"/>
            </a:pPr>
            <a:r>
              <a:rPr lang="en-US" sz="1700" dirty="0" smtClean="0">
                <a:solidFill>
                  <a:schemeClr val="tx1"/>
                </a:solidFill>
                <a:latin typeface="Comic Sans MS" panose="030F0702030302020204" pitchFamily="66" charset="0"/>
              </a:rPr>
              <a:t>Improved online access to </a:t>
            </a:r>
            <a:r>
              <a:rPr lang="en-US" sz="1700" dirty="0" smtClean="0">
                <a:solidFill>
                  <a:schemeClr val="tx1"/>
                </a:solidFill>
                <a:latin typeface="Comic Sans MS" panose="030F0702030302020204" pitchFamily="66" charset="0"/>
                <a:hlinkClick r:id="rId4"/>
              </a:rPr>
              <a:t>rules being drafted</a:t>
            </a:r>
            <a:endParaRPr lang="en-US" sz="1700" dirty="0">
              <a:solidFill>
                <a:schemeClr val="tx1"/>
              </a:solidFill>
              <a:latin typeface="Comic Sans MS" panose="030F0702030302020204" pitchFamily="66" charset="0"/>
            </a:endParaRPr>
          </a:p>
          <a:p>
            <a:pPr>
              <a:buFont typeface="Arial" panose="020B0604020202020204" pitchFamily="34" charset="0"/>
              <a:buChar char="•"/>
            </a:pPr>
            <a:endParaRPr lang="en-US" sz="1700" dirty="0" smtClean="0">
              <a:solidFill>
                <a:schemeClr val="tx1"/>
              </a:solidFill>
              <a:latin typeface="Comic Sans MS" panose="030F0702030302020204" pitchFamily="66" charset="0"/>
            </a:endParaRPr>
          </a:p>
          <a:p>
            <a:pPr>
              <a:buFont typeface="Arial" panose="020B0604020202020204" pitchFamily="34" charset="0"/>
              <a:buChar char="•"/>
            </a:pPr>
            <a:r>
              <a:rPr lang="en-US" sz="1700" dirty="0" smtClean="0">
                <a:solidFill>
                  <a:schemeClr val="tx1"/>
                </a:solidFill>
                <a:latin typeface="Comic Sans MS" panose="030F0702030302020204" pitchFamily="66" charset="0"/>
              </a:rPr>
              <a:t>(Centralized site / no longer need to watch individual agency websites.)  </a:t>
            </a:r>
          </a:p>
          <a:p>
            <a:pPr>
              <a:buFont typeface="Arial" panose="020B0604020202020204" pitchFamily="34" charset="0"/>
              <a:buChar char="•"/>
            </a:pPr>
            <a:endParaRPr lang="en-US" sz="1700" dirty="0" smtClean="0">
              <a:solidFill>
                <a:schemeClr val="tx1"/>
              </a:solidFill>
              <a:latin typeface="Comic Sans MS" panose="030F0702030302020204" pitchFamily="66" charset="0"/>
            </a:endParaRPr>
          </a:p>
          <a:p>
            <a:pPr>
              <a:buFont typeface="Arial" panose="020B0604020202020204" pitchFamily="34" charset="0"/>
              <a:buChar char="•"/>
            </a:pPr>
            <a:r>
              <a:rPr lang="en-US" sz="1700" dirty="0" smtClean="0">
                <a:solidFill>
                  <a:schemeClr val="tx1"/>
                </a:solidFill>
                <a:latin typeface="Comic Sans MS" panose="030F0702030302020204" pitchFamily="66" charset="0"/>
              </a:rPr>
              <a:t>Review or print </a:t>
            </a:r>
            <a:r>
              <a:rPr lang="en-US" sz="1700" dirty="0">
                <a:solidFill>
                  <a:schemeClr val="tx1"/>
                </a:solidFill>
                <a:latin typeface="Comic Sans MS" panose="030F0702030302020204" pitchFamily="66" charset="0"/>
              </a:rPr>
              <a:t>this </a:t>
            </a:r>
            <a:r>
              <a:rPr lang="en-US" sz="1700" dirty="0" smtClean="0">
                <a:solidFill>
                  <a:schemeClr val="tx1"/>
                </a:solidFill>
                <a:latin typeface="Comic Sans MS" panose="030F0702030302020204" pitchFamily="66" charset="0"/>
              </a:rPr>
              <a:t>how-to (</a:t>
            </a:r>
            <a:r>
              <a:rPr lang="en-US" sz="1700" dirty="0" smtClean="0">
                <a:solidFill>
                  <a:schemeClr val="tx1"/>
                </a:solidFill>
                <a:latin typeface="Comic Sans MS" panose="030F0702030302020204" pitchFamily="66" charset="0"/>
                <a:hlinkClick r:id="rId5"/>
              </a:rPr>
              <a:t>guide</a:t>
            </a:r>
            <a:r>
              <a:rPr lang="en-US" sz="1700" dirty="0" smtClean="0">
                <a:solidFill>
                  <a:schemeClr val="tx1"/>
                </a:solidFill>
                <a:latin typeface="Comic Sans MS" panose="030F0702030302020204" pitchFamily="66" charset="0"/>
              </a:rPr>
              <a:t>) to provide </a:t>
            </a:r>
            <a:r>
              <a:rPr lang="en-US" sz="1700" dirty="0">
                <a:solidFill>
                  <a:schemeClr val="tx1"/>
                </a:solidFill>
                <a:latin typeface="Comic Sans MS" panose="030F0702030302020204" pitchFamily="66" charset="0"/>
              </a:rPr>
              <a:t>comments </a:t>
            </a:r>
            <a:r>
              <a:rPr lang="en-US" sz="1700" dirty="0" smtClean="0">
                <a:solidFill>
                  <a:schemeClr val="tx1"/>
                </a:solidFill>
                <a:latin typeface="Comic Sans MS" panose="030F0702030302020204" pitchFamily="66" charset="0"/>
              </a:rPr>
              <a:t>online (comments go </a:t>
            </a:r>
            <a:r>
              <a:rPr lang="en-US" sz="1700" dirty="0">
                <a:solidFill>
                  <a:schemeClr val="tx1"/>
                </a:solidFill>
                <a:latin typeface="Comic Sans MS" panose="030F0702030302020204" pitchFamily="66" charset="0"/>
              </a:rPr>
              <a:t>directly to </a:t>
            </a:r>
            <a:r>
              <a:rPr lang="en-US" sz="1700" dirty="0" smtClean="0">
                <a:solidFill>
                  <a:schemeClr val="tx1"/>
                </a:solidFill>
                <a:latin typeface="Comic Sans MS" panose="030F0702030302020204" pitchFamily="66" charset="0"/>
              </a:rPr>
              <a:t>state </a:t>
            </a:r>
            <a:r>
              <a:rPr lang="en-US" sz="1700" dirty="0">
                <a:solidFill>
                  <a:schemeClr val="tx1"/>
                </a:solidFill>
                <a:latin typeface="Comic Sans MS" panose="030F0702030302020204" pitchFamily="66" charset="0"/>
              </a:rPr>
              <a:t>agency that drafted the rules</a:t>
            </a:r>
            <a:r>
              <a:rPr lang="en-US" sz="1700" dirty="0" smtClean="0">
                <a:solidFill>
                  <a:schemeClr val="tx1"/>
                </a:solidFill>
                <a:latin typeface="Comic Sans MS" panose="030F0702030302020204" pitchFamily="66" charset="0"/>
              </a:rPr>
              <a:t>.)  </a:t>
            </a:r>
            <a:endParaRPr lang="en-US" sz="1700" dirty="0">
              <a:solidFill>
                <a:schemeClr val="tx1"/>
              </a:solidFill>
              <a:latin typeface="Comic Sans MS" panose="030F0702030302020204" pitchFamily="66" charset="0"/>
            </a:endParaRPr>
          </a:p>
          <a:p>
            <a:pPr>
              <a:buFont typeface="Arial" panose="020B0604020202020204" pitchFamily="34" charset="0"/>
              <a:buChar char="•"/>
            </a:pPr>
            <a:r>
              <a:rPr lang="en-US" sz="1700" dirty="0" smtClean="0">
                <a:solidFill>
                  <a:schemeClr val="tx1"/>
                </a:solidFill>
                <a:latin typeface="Comic Sans MS" panose="030F0702030302020204" pitchFamily="66" charset="0"/>
              </a:rPr>
              <a:t>Find information on upcoming public hearings </a:t>
            </a:r>
          </a:p>
          <a:p>
            <a:pPr>
              <a:buFont typeface="Arial" panose="020B0604020202020204" pitchFamily="34" charset="0"/>
              <a:buChar char="•"/>
            </a:pPr>
            <a:endParaRPr lang="en-US" sz="1700" dirty="0">
              <a:solidFill>
                <a:schemeClr val="tx1"/>
              </a:solidFill>
              <a:latin typeface="Comic Sans MS" panose="030F0702030302020204" pitchFamily="66" charset="0"/>
            </a:endParaRPr>
          </a:p>
          <a:p>
            <a:pPr>
              <a:buFont typeface="Arial" panose="020B0604020202020204" pitchFamily="34" charset="0"/>
              <a:buChar char="•"/>
            </a:pPr>
            <a:r>
              <a:rPr lang="en-US" sz="1700" dirty="0" smtClean="0">
                <a:solidFill>
                  <a:schemeClr val="tx1"/>
                </a:solidFill>
                <a:latin typeface="Comic Sans MS" panose="030F0702030302020204" pitchFamily="66" charset="0"/>
              </a:rPr>
              <a:t>Your comments may help improve rules before they are adopted. </a:t>
            </a:r>
          </a:p>
          <a:p>
            <a:pPr>
              <a:buFont typeface="Arial" panose="020B0604020202020204" pitchFamily="34" charset="0"/>
              <a:buChar char="•"/>
            </a:pPr>
            <a:endParaRPr lang="en-US" sz="1600" dirty="0" smtClean="0">
              <a:solidFill>
                <a:schemeClr val="tx1"/>
              </a:solidFill>
              <a:latin typeface="Comic Sans MS" panose="030F0702030302020204" pitchFamily="66" charset="0"/>
            </a:endParaRPr>
          </a:p>
        </p:txBody>
      </p:sp>
    </p:spTree>
    <p:extLst>
      <p:ext uri="{BB962C8B-B14F-4D97-AF65-F5344CB8AC3E}">
        <p14:creationId xmlns:p14="http://schemas.microsoft.com/office/powerpoint/2010/main" val="2282480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a:xfrm>
            <a:off x="5641978" y="5851531"/>
            <a:ext cx="3502025" cy="365125"/>
          </a:xfrm>
          <a:prstGeom prst="rect">
            <a:avLst/>
          </a:prstGeom>
        </p:spPr>
        <p:txBody>
          <a:bodyPr/>
          <a:lstStyle/>
          <a:p>
            <a:pPr>
              <a:defRPr/>
            </a:pPr>
            <a:r>
              <a:rPr lang="en-US" smtClean="0">
                <a:solidFill>
                  <a:prstClr val="white">
                    <a:lumMod val="85000"/>
                  </a:prstClr>
                </a:solidFill>
              </a:rPr>
              <a:t>datcp.wi.gov</a:t>
            </a:r>
            <a:endParaRPr lang="en-US">
              <a:solidFill>
                <a:prstClr val="white">
                  <a:lumMod val="8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3" y="1019526"/>
            <a:ext cx="8085745" cy="3069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2" y="4051587"/>
            <a:ext cx="8161945" cy="1815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696364"/>
            <a:ext cx="3733800" cy="646331"/>
          </a:xfrm>
          <a:prstGeom prst="rect">
            <a:avLst/>
          </a:prstGeom>
          <a:noFill/>
        </p:spPr>
        <p:txBody>
          <a:bodyPr wrap="square" rtlCol="0">
            <a:spAutoFit/>
          </a:bodyPr>
          <a:lstStyle/>
          <a:p>
            <a:pPr algn="ctr"/>
            <a:r>
              <a:rPr lang="en-US" dirty="0" smtClean="0">
                <a:hlinkClick r:id="rId4"/>
              </a:rPr>
              <a:t>Legis.wisconsin.gov</a:t>
            </a:r>
            <a:endParaRPr lang="en-US" dirty="0" smtClean="0"/>
          </a:p>
          <a:p>
            <a:endParaRPr lang="en-US" dirty="0"/>
          </a:p>
        </p:txBody>
      </p:sp>
    </p:spTree>
    <p:extLst>
      <p:ext uri="{BB962C8B-B14F-4D97-AF65-F5344CB8AC3E}">
        <p14:creationId xmlns:p14="http://schemas.microsoft.com/office/powerpoint/2010/main" val="394939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6"/>
            <a:ext cx="6637468" cy="1362075"/>
          </a:xfrm>
        </p:spPr>
        <p:txBody>
          <a:bodyPr>
            <a:normAutofit/>
          </a:bodyPr>
          <a:lstStyle/>
          <a:p>
            <a:pPr algn="ctr"/>
            <a:r>
              <a:rPr lang="en-US" sz="2400" b="1" dirty="0" smtClean="0">
                <a:latin typeface="Comic Sans MS" panose="030F0702030302020204" pitchFamily="66" charset="0"/>
              </a:rPr>
              <a:t>DOA Resources</a:t>
            </a:r>
            <a:br>
              <a:rPr lang="en-US" sz="2400" b="1" dirty="0" smtClean="0">
                <a:latin typeface="Comic Sans MS" panose="030F0702030302020204" pitchFamily="66" charset="0"/>
              </a:rPr>
            </a:br>
            <a:endParaRPr lang="en-US" sz="2400" b="1" dirty="0">
              <a:latin typeface="Comic Sans MS" panose="030F0702030302020204" pitchFamily="66" charset="0"/>
            </a:endParaRPr>
          </a:p>
        </p:txBody>
      </p:sp>
      <p:sp>
        <p:nvSpPr>
          <p:cNvPr id="3" name="Text Placeholder 2"/>
          <p:cNvSpPr>
            <a:spLocks noGrp="1"/>
          </p:cNvSpPr>
          <p:nvPr>
            <p:ph type="body" idx="1"/>
          </p:nvPr>
        </p:nvSpPr>
        <p:spPr>
          <a:xfrm>
            <a:off x="1143002" y="1524000"/>
            <a:ext cx="6637467" cy="4267200"/>
          </a:xfrm>
        </p:spPr>
        <p:txBody>
          <a:bodyPr>
            <a:normAutofit lnSpcReduction="10000"/>
          </a:bodyPr>
          <a:lstStyle/>
          <a:p>
            <a:r>
              <a:rPr lang="en-US" sz="1600" dirty="0" smtClean="0">
                <a:latin typeface="Comic Sans MS" panose="030F0702030302020204" pitchFamily="66" charset="0"/>
                <a:hlinkClick r:id="rId2"/>
              </a:rPr>
              <a:t>Inter-governmental Relations</a:t>
            </a:r>
            <a:endParaRPr lang="en-US" sz="1600" dirty="0" smtClean="0">
              <a:latin typeface="Comic Sans MS" panose="030F0702030302020204" pitchFamily="66" charset="0"/>
            </a:endParaRPr>
          </a:p>
          <a:p>
            <a:endParaRPr lang="en-US" sz="1600" dirty="0" smtClean="0">
              <a:latin typeface="Comic Sans MS" panose="030F0702030302020204" pitchFamily="66" charset="0"/>
            </a:endParaRPr>
          </a:p>
          <a:p>
            <a:r>
              <a:rPr lang="en-US" sz="1600" dirty="0" smtClean="0">
                <a:latin typeface="Comic Sans MS" panose="030F0702030302020204" pitchFamily="66" charset="0"/>
                <a:hlinkClick r:id="rId3"/>
              </a:rPr>
              <a:t>Procurement Desk Guide</a:t>
            </a:r>
            <a:endParaRPr lang="en-US" sz="1600" dirty="0" smtClean="0">
              <a:latin typeface="Comic Sans MS" panose="030F0702030302020204" pitchFamily="66" charset="0"/>
            </a:endParaRPr>
          </a:p>
          <a:p>
            <a:endParaRPr lang="en-US" sz="1600" dirty="0" smtClean="0">
              <a:latin typeface="Comic Sans MS" panose="030F0702030302020204" pitchFamily="66" charset="0"/>
              <a:hlinkClick r:id="rId4"/>
            </a:endParaRPr>
          </a:p>
          <a:p>
            <a:r>
              <a:rPr lang="en-US" sz="1600" dirty="0" smtClean="0">
                <a:latin typeface="Comic Sans MS" panose="030F0702030302020204" pitchFamily="66" charset="0"/>
                <a:hlinkClick r:id="rId4"/>
              </a:rPr>
              <a:t>Energy, Housing and Community Development</a:t>
            </a:r>
            <a:endParaRPr lang="en-US" sz="1600" dirty="0" smtClean="0">
              <a:latin typeface="Comic Sans MS" panose="030F0702030302020204" pitchFamily="66" charset="0"/>
            </a:endParaRPr>
          </a:p>
          <a:p>
            <a:endParaRPr lang="en-US" sz="1600" u="sng" dirty="0" smtClean="0">
              <a:solidFill>
                <a:schemeClr val="tx1"/>
              </a:solidFill>
              <a:latin typeface="Comic Sans MS" panose="030F0702030302020204" pitchFamily="66" charset="0"/>
              <a:hlinkClick r:id="rId5"/>
            </a:endParaRPr>
          </a:p>
          <a:p>
            <a:r>
              <a:rPr lang="en-US" sz="1600" u="sng" dirty="0" smtClean="0">
                <a:solidFill>
                  <a:schemeClr val="tx1"/>
                </a:solidFill>
                <a:latin typeface="Comic Sans MS" panose="030F0702030302020204" pitchFamily="66" charset="0"/>
                <a:hlinkClick r:id="rId5"/>
              </a:rPr>
              <a:t>Dept</a:t>
            </a:r>
            <a:r>
              <a:rPr lang="en-US" sz="1600" u="sng" dirty="0">
                <a:solidFill>
                  <a:schemeClr val="tx1"/>
                </a:solidFill>
                <a:latin typeface="Comic Sans MS" panose="030F0702030302020204" pitchFamily="66" charset="0"/>
                <a:hlinkClick r:id="rId5"/>
              </a:rPr>
              <a:t>. of Administration   </a:t>
            </a:r>
            <a:endParaRPr lang="en-US" sz="1600" u="sng" dirty="0">
              <a:solidFill>
                <a:schemeClr val="tx1"/>
              </a:solidFill>
              <a:latin typeface="Comic Sans MS" panose="030F0702030302020204" pitchFamily="66" charset="0"/>
            </a:endParaRPr>
          </a:p>
          <a:p>
            <a:endParaRPr lang="en-US" sz="1600" dirty="0" smtClean="0">
              <a:solidFill>
                <a:schemeClr val="tx1"/>
              </a:solidFill>
              <a:latin typeface="Comic Sans MS" panose="030F0702030302020204" pitchFamily="66" charset="0"/>
              <a:hlinkClick r:id="rId6"/>
            </a:endParaRPr>
          </a:p>
          <a:p>
            <a:r>
              <a:rPr lang="en-US" sz="1600" dirty="0" smtClean="0">
                <a:solidFill>
                  <a:schemeClr val="tx1"/>
                </a:solidFill>
                <a:latin typeface="Comic Sans MS" panose="030F0702030302020204" pitchFamily="66" charset="0"/>
                <a:hlinkClick r:id="rId6"/>
              </a:rPr>
              <a:t>Supplier </a:t>
            </a:r>
            <a:r>
              <a:rPr lang="en-US" sz="1600" dirty="0">
                <a:solidFill>
                  <a:schemeClr val="tx1"/>
                </a:solidFill>
                <a:latin typeface="Comic Sans MS" panose="030F0702030302020204" pitchFamily="66" charset="0"/>
                <a:hlinkClick r:id="rId6"/>
              </a:rPr>
              <a:t>Diversity </a:t>
            </a:r>
            <a:r>
              <a:rPr lang="en-US" sz="1600" dirty="0" smtClean="0">
                <a:solidFill>
                  <a:schemeClr val="tx1"/>
                </a:solidFill>
                <a:latin typeface="Comic Sans MS" panose="030F0702030302020204" pitchFamily="66" charset="0"/>
                <a:hlinkClick r:id="rId6"/>
              </a:rPr>
              <a:t>Programs (business Certification)</a:t>
            </a:r>
            <a:endParaRPr lang="en-US" sz="1600" dirty="0">
              <a:solidFill>
                <a:schemeClr val="tx1"/>
              </a:solidFill>
              <a:latin typeface="Comic Sans MS" panose="030F0702030302020204" pitchFamily="66" charset="0"/>
            </a:endParaRPr>
          </a:p>
          <a:p>
            <a:endParaRPr lang="en-US" sz="1600" dirty="0" smtClean="0">
              <a:solidFill>
                <a:schemeClr val="tx1"/>
              </a:solidFill>
              <a:latin typeface="Comic Sans MS" panose="030F0702030302020204" pitchFamily="66" charset="0"/>
            </a:endParaRPr>
          </a:p>
          <a:p>
            <a:r>
              <a:rPr lang="en-US" sz="1600" dirty="0" err="1" smtClean="0">
                <a:solidFill>
                  <a:schemeClr val="tx1"/>
                </a:solidFill>
                <a:latin typeface="Comic Sans MS" panose="030F0702030302020204" pitchFamily="66" charset="0"/>
              </a:rPr>
              <a:t>Vendornet</a:t>
            </a:r>
            <a:r>
              <a:rPr lang="en-US" sz="1600" dirty="0" smtClean="0">
                <a:solidFill>
                  <a:schemeClr val="tx1"/>
                </a:solidFill>
                <a:latin typeface="Comic Sans MS" panose="030F0702030302020204" pitchFamily="66" charset="0"/>
              </a:rPr>
              <a:t> </a:t>
            </a:r>
            <a:r>
              <a:rPr lang="en-US" sz="1600" dirty="0">
                <a:solidFill>
                  <a:schemeClr val="tx1"/>
                </a:solidFill>
                <a:latin typeface="Comic Sans MS" panose="030F0702030302020204" pitchFamily="66" charset="0"/>
              </a:rPr>
              <a:t>–  </a:t>
            </a:r>
            <a:r>
              <a:rPr lang="en-US" sz="1600" dirty="0">
                <a:solidFill>
                  <a:schemeClr val="tx1"/>
                </a:solidFill>
                <a:latin typeface="Comic Sans MS" panose="030F0702030302020204" pitchFamily="66" charset="0"/>
                <a:hlinkClick r:id="rId7"/>
              </a:rPr>
              <a:t>Doing business with Wisconsin</a:t>
            </a:r>
            <a:endParaRPr lang="en-US" sz="1600" dirty="0">
              <a:solidFill>
                <a:schemeClr val="tx1"/>
              </a:solidFill>
              <a:latin typeface="Comic Sans MS" panose="030F0702030302020204" pitchFamily="66" charset="0"/>
            </a:endParaRPr>
          </a:p>
          <a:p>
            <a:endParaRPr lang="en-US" sz="1600" dirty="0" smtClean="0">
              <a:solidFill>
                <a:schemeClr val="tx1"/>
              </a:solidFill>
              <a:latin typeface="Comic Sans MS" panose="030F0702030302020204" pitchFamily="66" charset="0"/>
            </a:endParaRPr>
          </a:p>
          <a:p>
            <a:r>
              <a:rPr lang="en-US" sz="1600" dirty="0" err="1" smtClean="0">
                <a:solidFill>
                  <a:schemeClr val="tx1"/>
                </a:solidFill>
                <a:latin typeface="Comic Sans MS" panose="030F0702030302020204" pitchFamily="66" charset="0"/>
              </a:rPr>
              <a:t>Wisbuild</a:t>
            </a:r>
            <a:r>
              <a:rPr lang="en-US" sz="1600" dirty="0" smtClean="0">
                <a:solidFill>
                  <a:schemeClr val="tx1"/>
                </a:solidFill>
                <a:latin typeface="Comic Sans MS" panose="030F0702030302020204" pitchFamily="66" charset="0"/>
              </a:rPr>
              <a:t> </a:t>
            </a:r>
            <a:r>
              <a:rPr lang="en-US" sz="1600" dirty="0">
                <a:solidFill>
                  <a:schemeClr val="tx1"/>
                </a:solidFill>
                <a:latin typeface="Comic Sans MS" panose="030F0702030302020204" pitchFamily="66" charset="0"/>
              </a:rPr>
              <a:t>– </a:t>
            </a:r>
            <a:r>
              <a:rPr lang="en-US" sz="1600" dirty="0">
                <a:solidFill>
                  <a:schemeClr val="tx1"/>
                </a:solidFill>
                <a:latin typeface="Comic Sans MS" panose="030F0702030302020204" pitchFamily="66" charset="0"/>
                <a:hlinkClick r:id="rId8"/>
              </a:rPr>
              <a:t>State construction project </a:t>
            </a:r>
            <a:endParaRPr lang="en-US" sz="1600" dirty="0" smtClean="0">
              <a:solidFill>
                <a:schemeClr val="tx1"/>
              </a:solidFill>
              <a:latin typeface="Comic Sans MS" panose="030F0702030302020204" pitchFamily="66" charset="0"/>
            </a:endParaRPr>
          </a:p>
          <a:p>
            <a:endParaRPr lang="en-US" sz="1600" dirty="0" smtClean="0">
              <a:solidFill>
                <a:schemeClr val="tx1"/>
              </a:solidFill>
              <a:latin typeface="Comic Sans MS" panose="030F0702030302020204" pitchFamily="66" charset="0"/>
              <a:hlinkClick r:id="rId9"/>
            </a:endParaRPr>
          </a:p>
          <a:p>
            <a:r>
              <a:rPr lang="en-US" sz="1600" dirty="0" smtClean="0">
                <a:solidFill>
                  <a:schemeClr val="tx1"/>
                </a:solidFill>
                <a:latin typeface="Comic Sans MS" panose="030F0702030302020204" pitchFamily="66" charset="0"/>
                <a:hlinkClick r:id="rId9"/>
              </a:rPr>
              <a:t>Job Opportunities</a:t>
            </a:r>
            <a:endParaRPr lang="en-US" sz="1600" dirty="0" smtClean="0">
              <a:solidFill>
                <a:schemeClr val="tx1"/>
              </a:solidFill>
              <a:latin typeface="Comic Sans MS" panose="030F0702030302020204" pitchFamily="66" charset="0"/>
            </a:endParaRPr>
          </a:p>
          <a:p>
            <a:endParaRPr lang="en-US" dirty="0">
              <a:solidFill>
                <a:schemeClr val="tx1"/>
              </a:solidFill>
            </a:endParaRPr>
          </a:p>
          <a:p>
            <a:endParaRPr lang="en-US" dirty="0" smtClean="0"/>
          </a:p>
          <a:p>
            <a:endParaRPr lang="en-US" dirty="0"/>
          </a:p>
        </p:txBody>
      </p:sp>
      <p:sp>
        <p:nvSpPr>
          <p:cNvPr id="4" name="Footer Placeholder 3"/>
          <p:cNvSpPr>
            <a:spLocks noGrp="1"/>
          </p:cNvSpPr>
          <p:nvPr>
            <p:ph type="ftr" sz="quarter" idx="11"/>
          </p:nvPr>
        </p:nvSpPr>
        <p:spPr>
          <a:xfrm>
            <a:off x="5641978" y="5851531"/>
            <a:ext cx="3502025" cy="365125"/>
          </a:xfrm>
          <a:prstGeom prst="rect">
            <a:avLst/>
          </a:prstGeom>
        </p:spPr>
        <p:txBody>
          <a:bodyPr/>
          <a:lstStyle/>
          <a:p>
            <a:pPr>
              <a:defRPr/>
            </a:pPr>
            <a:r>
              <a:rPr lang="en-US" smtClean="0">
                <a:solidFill>
                  <a:prstClr val="white">
                    <a:lumMod val="85000"/>
                  </a:prstClr>
                </a:solidFill>
              </a:rPr>
              <a:t>datcp.wi.gov</a:t>
            </a:r>
            <a:endParaRPr lang="en-US">
              <a:solidFill>
                <a:prstClr val="white">
                  <a:lumMod val="85000"/>
                </a:prstClr>
              </a:solidFill>
            </a:endParaRPr>
          </a:p>
        </p:txBody>
      </p:sp>
    </p:spTree>
    <p:extLst>
      <p:ext uri="{BB962C8B-B14F-4D97-AF65-F5344CB8AC3E}">
        <p14:creationId xmlns:p14="http://schemas.microsoft.com/office/powerpoint/2010/main" val="1714119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1"/>
            <a:ext cx="6637468" cy="1219200"/>
          </a:xfrm>
        </p:spPr>
        <p:txBody>
          <a:bodyPr>
            <a:normAutofit/>
          </a:bodyPr>
          <a:lstStyle/>
          <a:p>
            <a:pPr algn="ctr"/>
            <a:r>
              <a:rPr lang="en-US" sz="2400" b="1" dirty="0" smtClean="0">
                <a:latin typeface="Comic Sans MS" panose="030F0702030302020204" pitchFamily="66" charset="0"/>
              </a:rPr>
              <a:t>Wisconsin Economic Development Corp</a:t>
            </a:r>
            <a:endParaRPr lang="en-US" sz="2400" b="1" dirty="0">
              <a:latin typeface="Comic Sans MS" panose="030F0702030302020204" pitchFamily="66" charset="0"/>
            </a:endParaRPr>
          </a:p>
        </p:txBody>
      </p:sp>
      <p:sp>
        <p:nvSpPr>
          <p:cNvPr id="3" name="Text Placeholder 2"/>
          <p:cNvSpPr>
            <a:spLocks noGrp="1"/>
          </p:cNvSpPr>
          <p:nvPr>
            <p:ph type="body" idx="1"/>
          </p:nvPr>
        </p:nvSpPr>
        <p:spPr>
          <a:xfrm>
            <a:off x="1258646" y="1371600"/>
            <a:ext cx="6637467" cy="4416013"/>
          </a:xfrm>
        </p:spPr>
        <p:txBody>
          <a:bodyPr>
            <a:normAutofit/>
          </a:bodyPr>
          <a:lstStyle/>
          <a:p>
            <a:pPr marL="354330" lvl="0" indent="-285750">
              <a:buClr>
                <a:srgbClr val="94C600"/>
              </a:buClr>
              <a:buFont typeface="Arial" panose="020B0604020202020204" pitchFamily="34" charset="0"/>
              <a:buChar char="•"/>
            </a:pPr>
            <a:r>
              <a:rPr lang="en-US" sz="1600" u="sng" dirty="0" smtClean="0">
                <a:solidFill>
                  <a:prstClr val="black"/>
                </a:solidFill>
                <a:latin typeface="Comic Sans MS" panose="030F0702030302020204" pitchFamily="66" charset="0"/>
                <a:hlinkClick r:id="rId2"/>
              </a:rPr>
              <a:t>Select Wisconsin</a:t>
            </a:r>
            <a:endParaRPr lang="en-US" sz="1600" u="sng" dirty="0" smtClean="0">
              <a:solidFill>
                <a:prstClr val="black"/>
              </a:solidFill>
              <a:latin typeface="Comic Sans MS" panose="030F0702030302020204" pitchFamily="66" charset="0"/>
            </a:endParaRPr>
          </a:p>
          <a:p>
            <a:pPr marL="354330" lvl="0" indent="-285750">
              <a:buClr>
                <a:srgbClr val="94C600"/>
              </a:buClr>
              <a:buFont typeface="Arial" panose="020B0604020202020204" pitchFamily="34" charset="0"/>
              <a:buChar char="•"/>
            </a:pPr>
            <a:endParaRPr lang="en-US" sz="1600" u="sng" dirty="0">
              <a:solidFill>
                <a:prstClr val="black"/>
              </a:solidFill>
              <a:latin typeface="Comic Sans MS" panose="030F0702030302020204" pitchFamily="66" charset="0"/>
              <a:hlinkClick r:id="rId3"/>
            </a:endParaRPr>
          </a:p>
          <a:p>
            <a:pPr marL="354330" lvl="0" indent="-285750">
              <a:buClr>
                <a:srgbClr val="94C600"/>
              </a:buClr>
              <a:buFont typeface="Arial" panose="020B0604020202020204" pitchFamily="34" charset="0"/>
              <a:buChar char="•"/>
            </a:pPr>
            <a:r>
              <a:rPr lang="en-US" sz="1600" dirty="0" smtClean="0">
                <a:solidFill>
                  <a:prstClr val="black"/>
                </a:solidFill>
                <a:latin typeface="Comic Sans MS" panose="030F0702030302020204" pitchFamily="66" charset="0"/>
                <a:hlinkClick r:id="rId4"/>
              </a:rPr>
              <a:t>Entrepreneur Assistance</a:t>
            </a:r>
            <a:endParaRPr lang="en-US" sz="1600" dirty="0" smtClean="0">
              <a:solidFill>
                <a:prstClr val="black"/>
              </a:solidFill>
              <a:latin typeface="Comic Sans MS" panose="030F0702030302020204" pitchFamily="66" charset="0"/>
            </a:endParaRPr>
          </a:p>
          <a:p>
            <a:pPr marL="354330" lvl="0" indent="-285750">
              <a:buClr>
                <a:srgbClr val="94C600"/>
              </a:buClr>
              <a:buFont typeface="Arial" panose="020B0604020202020204" pitchFamily="34" charset="0"/>
              <a:buChar char="•"/>
            </a:pPr>
            <a:endParaRPr lang="en-US" sz="1600" dirty="0">
              <a:solidFill>
                <a:prstClr val="black"/>
              </a:solidFill>
              <a:latin typeface="Comic Sans MS" panose="030F0702030302020204" pitchFamily="66" charset="0"/>
            </a:endParaRPr>
          </a:p>
          <a:p>
            <a:pPr marL="354330" lvl="0" indent="-285750">
              <a:buClr>
                <a:srgbClr val="94C600"/>
              </a:buClr>
              <a:buFont typeface="Arial" panose="020B0604020202020204" pitchFamily="34" charset="0"/>
              <a:buChar char="•"/>
            </a:pPr>
            <a:r>
              <a:rPr lang="en-US" sz="1600" dirty="0" smtClean="0">
                <a:solidFill>
                  <a:prstClr val="black"/>
                </a:solidFill>
                <a:latin typeface="Comic Sans MS" panose="030F0702030302020204" pitchFamily="66" charset="0"/>
                <a:hlinkClick r:id="rId5"/>
              </a:rPr>
              <a:t>Business Growth Assistance</a:t>
            </a:r>
            <a:endParaRPr lang="en-US" sz="1600" dirty="0" smtClean="0">
              <a:solidFill>
                <a:prstClr val="black"/>
              </a:solidFill>
              <a:latin typeface="Comic Sans MS" panose="030F0702030302020204" pitchFamily="66" charset="0"/>
            </a:endParaRPr>
          </a:p>
          <a:p>
            <a:pPr marL="354330" lvl="0" indent="-285750">
              <a:buClr>
                <a:srgbClr val="94C600"/>
              </a:buClr>
              <a:buFont typeface="Arial" panose="020B0604020202020204" pitchFamily="34" charset="0"/>
              <a:buChar char="•"/>
            </a:pPr>
            <a:endParaRPr lang="en-US" sz="1600" dirty="0">
              <a:solidFill>
                <a:prstClr val="black"/>
              </a:solidFill>
              <a:latin typeface="Comic Sans MS" panose="030F0702030302020204" pitchFamily="66" charset="0"/>
            </a:endParaRPr>
          </a:p>
          <a:p>
            <a:pPr marL="354330" lvl="0" indent="-285750">
              <a:buClr>
                <a:srgbClr val="94C600"/>
              </a:buClr>
              <a:buFont typeface="Arial" panose="020B0604020202020204" pitchFamily="34" charset="0"/>
              <a:buChar char="•"/>
            </a:pPr>
            <a:r>
              <a:rPr lang="en-US" sz="1600" dirty="0" smtClean="0">
                <a:solidFill>
                  <a:prstClr val="black"/>
                </a:solidFill>
                <a:latin typeface="Comic Sans MS" panose="030F0702030302020204" pitchFamily="66" charset="0"/>
                <a:hlinkClick r:id="rId6"/>
              </a:rPr>
              <a:t>Export Assistance</a:t>
            </a:r>
            <a:endParaRPr lang="en-US" sz="1600" dirty="0" smtClean="0">
              <a:solidFill>
                <a:prstClr val="black"/>
              </a:solidFill>
              <a:latin typeface="Comic Sans MS" panose="030F0702030302020204" pitchFamily="66" charset="0"/>
            </a:endParaRPr>
          </a:p>
          <a:p>
            <a:pPr marL="354330" lvl="0" indent="-285750">
              <a:buClr>
                <a:srgbClr val="94C600"/>
              </a:buClr>
              <a:buFont typeface="Arial" panose="020B0604020202020204" pitchFamily="34" charset="0"/>
              <a:buChar char="•"/>
            </a:pPr>
            <a:endParaRPr lang="en-US" sz="1600" dirty="0">
              <a:solidFill>
                <a:prstClr val="black"/>
              </a:solidFill>
              <a:latin typeface="Comic Sans MS" panose="030F0702030302020204" pitchFamily="66" charset="0"/>
            </a:endParaRPr>
          </a:p>
          <a:p>
            <a:pPr marL="354330" lvl="0" indent="-285750">
              <a:buClr>
                <a:srgbClr val="94C600"/>
              </a:buClr>
              <a:buFont typeface="Arial" panose="020B0604020202020204" pitchFamily="34" charset="0"/>
              <a:buChar char="•"/>
            </a:pPr>
            <a:r>
              <a:rPr lang="en-US" sz="1600" dirty="0" smtClean="0">
                <a:solidFill>
                  <a:prstClr val="black"/>
                </a:solidFill>
                <a:latin typeface="Comic Sans MS" panose="030F0702030302020204" pitchFamily="66" charset="0"/>
                <a:hlinkClick r:id="rId7"/>
              </a:rPr>
              <a:t>Community Development Assistance</a:t>
            </a:r>
            <a:endParaRPr lang="en-US" sz="1600" dirty="0" smtClean="0">
              <a:solidFill>
                <a:prstClr val="black"/>
              </a:solidFill>
              <a:latin typeface="Comic Sans MS" panose="030F0702030302020204" pitchFamily="66" charset="0"/>
            </a:endParaRPr>
          </a:p>
          <a:p>
            <a:pPr marL="354330" lvl="0" indent="-285750">
              <a:buClr>
                <a:srgbClr val="94C600"/>
              </a:buClr>
              <a:buFont typeface="Arial" panose="020B0604020202020204" pitchFamily="34" charset="0"/>
              <a:buChar char="•"/>
            </a:pPr>
            <a:endParaRPr lang="en-US" sz="1600" dirty="0" smtClean="0">
              <a:solidFill>
                <a:prstClr val="black"/>
              </a:solidFill>
              <a:latin typeface="Comic Sans MS" panose="030F0702030302020204" pitchFamily="66" charset="0"/>
            </a:endParaRPr>
          </a:p>
          <a:p>
            <a:pPr marL="354330" lvl="0" indent="-285750">
              <a:buClr>
                <a:srgbClr val="94C600"/>
              </a:buClr>
              <a:buFont typeface="Arial" panose="020B0604020202020204" pitchFamily="34" charset="0"/>
              <a:buChar char="•"/>
            </a:pPr>
            <a:r>
              <a:rPr lang="en-US" sz="1600" dirty="0" smtClean="0">
                <a:solidFill>
                  <a:prstClr val="black"/>
                </a:solidFill>
                <a:latin typeface="Comic Sans MS" panose="030F0702030302020204" pitchFamily="66" charset="0"/>
                <a:hlinkClick r:id="rId8"/>
              </a:rPr>
              <a:t>Community Account Managers</a:t>
            </a:r>
            <a:endParaRPr lang="en-US" sz="1600" dirty="0" smtClean="0">
              <a:solidFill>
                <a:prstClr val="black"/>
              </a:solidFill>
              <a:latin typeface="Comic Sans MS" panose="030F0702030302020204" pitchFamily="66" charset="0"/>
            </a:endParaRPr>
          </a:p>
          <a:p>
            <a:pPr marL="354330" lvl="0" indent="-285750">
              <a:buClr>
                <a:srgbClr val="94C600"/>
              </a:buClr>
              <a:buFont typeface="Arial" panose="020B0604020202020204" pitchFamily="34" charset="0"/>
              <a:buChar char="•"/>
            </a:pPr>
            <a:endParaRPr lang="en-US" sz="1600" dirty="0">
              <a:solidFill>
                <a:prstClr val="black"/>
              </a:solidFill>
              <a:latin typeface="Comic Sans MS" panose="030F0702030302020204" pitchFamily="66" charset="0"/>
            </a:endParaRPr>
          </a:p>
          <a:p>
            <a:pPr marL="354330" lvl="0" indent="-285750">
              <a:buClr>
                <a:srgbClr val="94C600"/>
              </a:buClr>
              <a:buFont typeface="Arial" panose="020B0604020202020204" pitchFamily="34" charset="0"/>
              <a:buChar char="•"/>
            </a:pPr>
            <a:r>
              <a:rPr lang="en-US" sz="1600" u="sng" dirty="0">
                <a:solidFill>
                  <a:prstClr val="black"/>
                </a:solidFill>
                <a:latin typeface="Comic Sans MS" panose="030F0702030302020204" pitchFamily="66" charset="0"/>
                <a:hlinkClick r:id="rId9"/>
              </a:rPr>
              <a:t>Investment Opportunities; Angel Investors</a:t>
            </a:r>
            <a:endParaRPr lang="en-US" sz="1600" u="sng" dirty="0">
              <a:solidFill>
                <a:prstClr val="black"/>
              </a:solidFill>
              <a:latin typeface="Comic Sans MS" panose="030F0702030302020204" pitchFamily="66" charset="0"/>
              <a:hlinkClick r:id="rId3"/>
            </a:endParaRPr>
          </a:p>
          <a:p>
            <a:pPr marL="354330" lvl="0" indent="-285750">
              <a:buClr>
                <a:srgbClr val="94C600"/>
              </a:buClr>
              <a:buFont typeface="Arial" panose="020B0604020202020204" pitchFamily="34" charset="0"/>
              <a:buChar char="•"/>
            </a:pPr>
            <a:endParaRPr lang="en-US" sz="1600" u="sng" dirty="0">
              <a:solidFill>
                <a:prstClr val="black"/>
              </a:solidFill>
              <a:latin typeface="Comic Sans MS" panose="030F0702030302020204" pitchFamily="66" charset="0"/>
              <a:hlinkClick r:id="rId3"/>
            </a:endParaRPr>
          </a:p>
          <a:p>
            <a:pPr marL="342900" indent="-342900">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5641978" y="5851531"/>
            <a:ext cx="3502025" cy="365125"/>
          </a:xfrm>
          <a:prstGeom prst="rect">
            <a:avLst/>
          </a:prstGeom>
        </p:spPr>
        <p:txBody>
          <a:bodyPr/>
          <a:lstStyle/>
          <a:p>
            <a:pPr>
              <a:defRPr/>
            </a:pPr>
            <a:r>
              <a:rPr lang="en-US" smtClean="0">
                <a:solidFill>
                  <a:prstClr val="white">
                    <a:lumMod val="85000"/>
                  </a:prstClr>
                </a:solidFill>
              </a:rPr>
              <a:t>datcp.wi.gov</a:t>
            </a:r>
            <a:endParaRPr lang="en-US">
              <a:solidFill>
                <a:prstClr val="white">
                  <a:lumMod val="85000"/>
                </a:prstClr>
              </a:solidFill>
            </a:endParaRPr>
          </a:p>
        </p:txBody>
      </p:sp>
    </p:spTree>
    <p:extLst>
      <p:ext uri="{BB962C8B-B14F-4D97-AF65-F5344CB8AC3E}">
        <p14:creationId xmlns:p14="http://schemas.microsoft.com/office/powerpoint/2010/main" val="1203646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One </a:t>
            </a:r>
            <a:r>
              <a:rPr lang="en-US" dirty="0"/>
              <a:t>Stop Business Portal</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371607"/>
            <a:ext cx="6019800" cy="308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7200" y="4671377"/>
            <a:ext cx="8382000" cy="1631216"/>
          </a:xfrm>
          <a:prstGeom prst="rect">
            <a:avLst/>
          </a:prstGeom>
        </p:spPr>
        <p:txBody>
          <a:bodyPr wrap="square">
            <a:spAutoFit/>
          </a:bodyPr>
          <a:lstStyle/>
          <a:p>
            <a:endParaRPr lang="en-US" sz="2000" dirty="0" smtClean="0"/>
          </a:p>
          <a:p>
            <a:r>
              <a:rPr lang="en-US" sz="2000" b="1" dirty="0" smtClean="0">
                <a:solidFill>
                  <a:schemeClr val="accent1"/>
                </a:solidFill>
              </a:rPr>
              <a:t>The </a:t>
            </a:r>
            <a:r>
              <a:rPr lang="en-US" sz="2000" b="1" dirty="0">
                <a:solidFill>
                  <a:schemeClr val="accent1"/>
                </a:solidFill>
                <a:hlinkClick r:id="rId3"/>
              </a:rPr>
              <a:t>Wisconsin One Stop Business Portal </a:t>
            </a:r>
            <a:r>
              <a:rPr lang="en-US" sz="2000" b="1" dirty="0" smtClean="0">
                <a:solidFill>
                  <a:schemeClr val="accent1"/>
                </a:solidFill>
                <a:latin typeface="Comic Sans MS" panose="030F0702030302020204" pitchFamily="66" charset="0"/>
              </a:rPr>
              <a:t>creates an </a:t>
            </a:r>
            <a:r>
              <a:rPr lang="en-US" sz="2000" b="1" dirty="0">
                <a:solidFill>
                  <a:schemeClr val="accent1"/>
                </a:solidFill>
                <a:latin typeface="Comic Sans MS" panose="030F0702030302020204" pitchFamily="66" charset="0"/>
              </a:rPr>
              <a:t>easy step-through process where Wisconsin's businesses can find the requirements and tools they need to start a business in Wisconsin</a:t>
            </a:r>
            <a:r>
              <a:rPr lang="en-US" sz="2000" b="1" dirty="0">
                <a:solidFill>
                  <a:schemeClr val="accent1"/>
                </a:solidFill>
              </a:rPr>
              <a:t>. </a:t>
            </a:r>
          </a:p>
        </p:txBody>
      </p:sp>
    </p:spTree>
    <p:extLst>
      <p:ext uri="{BB962C8B-B14F-4D97-AF65-F5344CB8AC3E}">
        <p14:creationId xmlns:p14="http://schemas.microsoft.com/office/powerpoint/2010/main" val="3130094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sz="2400" b="1" dirty="0" smtClean="0">
                <a:solidFill>
                  <a:srgbClr val="0070C0"/>
                </a:solidFill>
                <a:latin typeface="Comic Sans MS" panose="030F0702030302020204" pitchFamily="66" charset="0"/>
              </a:rPr>
              <a:t>Made in Wisconsin  </a:t>
            </a:r>
            <a:r>
              <a:rPr lang="en-US" sz="2400" b="1" dirty="0" smtClean="0">
                <a:latin typeface="Comic Sans MS" panose="030F0702030302020204" pitchFamily="66" charset="0"/>
              </a:rPr>
              <a:t>   </a:t>
            </a:r>
            <a:endParaRPr lang="en-US" sz="2400" b="1" dirty="0">
              <a:latin typeface="Comic Sans MS" panose="030F0702030302020204" pitchFamily="66" charset="0"/>
            </a:endParaRPr>
          </a:p>
        </p:txBody>
      </p:sp>
      <p:sp>
        <p:nvSpPr>
          <p:cNvPr id="3" name="Content Placeholder 2"/>
          <p:cNvSpPr>
            <a:spLocks noGrp="1"/>
          </p:cNvSpPr>
          <p:nvPr>
            <p:ph idx="1"/>
          </p:nvPr>
        </p:nvSpPr>
        <p:spPr/>
        <p:txBody>
          <a:bodyPr>
            <a:normAutofit fontScale="62500" lnSpcReduction="20000"/>
          </a:bodyPr>
          <a:lstStyle/>
          <a:p>
            <a:pPr marL="0" indent="0">
              <a:buNone/>
            </a:pPr>
            <a:endParaRPr lang="en-US" b="1" dirty="0">
              <a:solidFill>
                <a:schemeClr val="bg2"/>
              </a:solidFill>
            </a:endParaRPr>
          </a:p>
          <a:p>
            <a:r>
              <a:rPr lang="en-US" dirty="0" smtClean="0">
                <a:solidFill>
                  <a:schemeClr val="tx1"/>
                </a:solidFill>
                <a:latin typeface="Comic Sans MS" panose="030F0702030302020204" pitchFamily="66" charset="0"/>
              </a:rPr>
              <a:t>Proclaim your Wisconsin origin: The </a:t>
            </a:r>
            <a:r>
              <a:rPr lang="en-US" dirty="0">
                <a:solidFill>
                  <a:schemeClr val="tx1"/>
                </a:solidFill>
                <a:latin typeface="Comic Sans MS" panose="030F0702030302020204" pitchFamily="66" charset="0"/>
              </a:rPr>
              <a:t>Wisconsin Economic Development Corporation (WEDC) created </a:t>
            </a:r>
            <a:r>
              <a:rPr lang="en-US" dirty="0" smtClean="0">
                <a:solidFill>
                  <a:schemeClr val="tx1"/>
                </a:solidFill>
                <a:latin typeface="Comic Sans MS" panose="030F0702030302020204" pitchFamily="66" charset="0"/>
              </a:rPr>
              <a:t>a clean, modern </a:t>
            </a:r>
            <a:r>
              <a:rPr lang="en-US" dirty="0">
                <a:solidFill>
                  <a:schemeClr val="tx1"/>
                </a:solidFill>
                <a:latin typeface="Comic Sans MS" panose="030F0702030302020204" pitchFamily="66" charset="0"/>
              </a:rPr>
              <a:t>logo for companies to use </a:t>
            </a:r>
            <a:r>
              <a:rPr lang="en-US" dirty="0" smtClean="0">
                <a:solidFill>
                  <a:schemeClr val="tx1"/>
                </a:solidFill>
                <a:latin typeface="Comic Sans MS" panose="030F0702030302020204" pitchFamily="66" charset="0"/>
              </a:rPr>
              <a:t>that complements </a:t>
            </a:r>
            <a:r>
              <a:rPr lang="en-US" dirty="0">
                <a:solidFill>
                  <a:schemeClr val="tx1"/>
                </a:solidFill>
                <a:latin typeface="Comic Sans MS" panose="030F0702030302020204" pitchFamily="66" charset="0"/>
              </a:rPr>
              <a:t>the Wisconsin Department of Trade, Agriculture and Consumer Protection’s Something Special From Wisconsin™ </a:t>
            </a:r>
            <a:r>
              <a:rPr lang="en-US" dirty="0" smtClean="0">
                <a:solidFill>
                  <a:schemeClr val="tx1"/>
                </a:solidFill>
                <a:latin typeface="Comic Sans MS" panose="030F0702030302020204" pitchFamily="66" charset="0"/>
              </a:rPr>
              <a:t>Program.</a:t>
            </a:r>
          </a:p>
          <a:p>
            <a:endParaRPr lang="en-US" dirty="0" smtClean="0">
              <a:solidFill>
                <a:schemeClr val="tx1"/>
              </a:solidFill>
              <a:latin typeface="Comic Sans MS" panose="030F0702030302020204" pitchFamily="66" charset="0"/>
            </a:endParaRPr>
          </a:p>
          <a:p>
            <a:r>
              <a:rPr lang="en-US" dirty="0" smtClean="0">
                <a:solidFill>
                  <a:schemeClr val="tx1"/>
                </a:solidFill>
                <a:latin typeface="Comic Sans MS" panose="030F0702030302020204" pitchFamily="66" charset="0"/>
              </a:rPr>
              <a:t>The </a:t>
            </a:r>
            <a:r>
              <a:rPr lang="en-US" dirty="0">
                <a:solidFill>
                  <a:schemeClr val="tx1"/>
                </a:solidFill>
                <a:latin typeface="Comic Sans MS" panose="030F0702030302020204" pitchFamily="66" charset="0"/>
              </a:rPr>
              <a:t>Made In Wisconsin® logo can be adapted to reflect your production processes. </a:t>
            </a:r>
            <a:endParaRPr lang="en-US" dirty="0" smtClean="0">
              <a:solidFill>
                <a:schemeClr val="tx1"/>
              </a:solidFill>
              <a:latin typeface="Comic Sans MS" panose="030F0702030302020204" pitchFamily="66" charset="0"/>
            </a:endParaRPr>
          </a:p>
          <a:p>
            <a:endParaRPr lang="en-US" dirty="0" smtClean="0">
              <a:solidFill>
                <a:schemeClr val="tx1"/>
              </a:solidFill>
              <a:latin typeface="Comic Sans MS" panose="030F0702030302020204" pitchFamily="66" charset="0"/>
            </a:endParaRPr>
          </a:p>
          <a:p>
            <a:r>
              <a:rPr lang="en-US" dirty="0" smtClean="0">
                <a:solidFill>
                  <a:schemeClr val="tx1"/>
                </a:solidFill>
                <a:latin typeface="Comic Sans MS" panose="030F0702030302020204" pitchFamily="66" charset="0"/>
              </a:rPr>
              <a:t>There </a:t>
            </a:r>
            <a:r>
              <a:rPr lang="en-US" dirty="0">
                <a:solidFill>
                  <a:schemeClr val="tx1"/>
                </a:solidFill>
                <a:latin typeface="Comic Sans MS" panose="030F0702030302020204" pitchFamily="66" charset="0"/>
              </a:rPr>
              <a:t>is no cost to use the certification mark. </a:t>
            </a:r>
            <a:r>
              <a:rPr lang="en-US" dirty="0" smtClean="0">
                <a:solidFill>
                  <a:schemeClr val="tx1"/>
                </a:solidFill>
                <a:latin typeface="Comic Sans MS" panose="030F0702030302020204" pitchFamily="66" charset="0"/>
              </a:rPr>
              <a:t>Upon application approval users </a:t>
            </a:r>
            <a:r>
              <a:rPr lang="en-US" dirty="0">
                <a:solidFill>
                  <a:schemeClr val="tx1"/>
                </a:solidFill>
                <a:latin typeface="Comic Sans MS" panose="030F0702030302020204" pitchFamily="66" charset="0"/>
              </a:rPr>
              <a:t>can download high-resolution image </a:t>
            </a:r>
            <a:r>
              <a:rPr lang="en-US" dirty="0" smtClean="0">
                <a:solidFill>
                  <a:schemeClr val="tx1"/>
                </a:solidFill>
                <a:latin typeface="Comic Sans MS" panose="030F0702030302020204" pitchFamily="66" charset="0"/>
              </a:rPr>
              <a:t>files. </a:t>
            </a:r>
          </a:p>
          <a:p>
            <a:endParaRPr lang="en-US" dirty="0">
              <a:solidFill>
                <a:schemeClr val="tx1"/>
              </a:solidFill>
              <a:latin typeface="Comic Sans MS" panose="030F0702030302020204" pitchFamily="66" charset="0"/>
            </a:endParaRPr>
          </a:p>
          <a:p>
            <a:r>
              <a:rPr lang="en-US" dirty="0" smtClean="0">
                <a:solidFill>
                  <a:schemeClr val="tx1"/>
                </a:solidFill>
                <a:latin typeface="Comic Sans MS" panose="030F0702030302020204" pitchFamily="66" charset="0"/>
              </a:rPr>
              <a:t>Follow this link </a:t>
            </a:r>
            <a:r>
              <a:rPr lang="en-US" dirty="0">
                <a:solidFill>
                  <a:schemeClr val="tx1"/>
                </a:solidFill>
                <a:latin typeface="Comic Sans MS" panose="030F0702030302020204" pitchFamily="66" charset="0"/>
              </a:rPr>
              <a:t>to join the </a:t>
            </a:r>
            <a:r>
              <a:rPr lang="en-US" dirty="0">
                <a:solidFill>
                  <a:schemeClr val="tx1"/>
                </a:solidFill>
                <a:latin typeface="Comic Sans MS" panose="030F0702030302020204" pitchFamily="66" charset="0"/>
                <a:hlinkClick r:id="rId2"/>
              </a:rPr>
              <a:t>Made In Wisconsin® Program</a:t>
            </a:r>
            <a:r>
              <a:rPr lang="en-US" dirty="0" smtClean="0">
                <a:solidFill>
                  <a:schemeClr val="tx1"/>
                </a:solidFill>
                <a:latin typeface="Comic Sans MS" panose="030F0702030302020204" pitchFamily="66" charset="0"/>
              </a:rPr>
              <a:t>. </a:t>
            </a:r>
          </a:p>
          <a:p>
            <a:endParaRPr lang="en-US" dirty="0" smtClean="0">
              <a:solidFill>
                <a:schemeClr val="tx1"/>
              </a:solidFill>
              <a:latin typeface="Comic Sans MS" panose="030F0702030302020204" pitchFamily="66" charset="0"/>
            </a:endParaRPr>
          </a:p>
          <a:p>
            <a:endParaRPr lang="en-US" b="1" dirty="0">
              <a:solidFill>
                <a:schemeClr val="bg2"/>
              </a:solidFill>
            </a:endParaRPr>
          </a:p>
          <a:p>
            <a:endParaRPr lang="en-US" b="1" dirty="0" smtClean="0">
              <a:solidFill>
                <a:schemeClr val="bg2"/>
              </a:solidFill>
            </a:endParaRPr>
          </a:p>
          <a:p>
            <a:endParaRPr lang="en-US" b="1" dirty="0">
              <a:solidFill>
                <a:schemeClr val="bg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879712"/>
            <a:ext cx="1219200" cy="1219200"/>
          </a:xfrm>
          <a:prstGeom prst="rect">
            <a:avLst/>
          </a:prstGeom>
        </p:spPr>
      </p:pic>
    </p:spTree>
    <p:extLst>
      <p:ext uri="{BB962C8B-B14F-4D97-AF65-F5344CB8AC3E}">
        <p14:creationId xmlns:p14="http://schemas.microsoft.com/office/powerpoint/2010/main" val="3593517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258336"/>
          </a:xfrm>
        </p:spPr>
        <p:txBody>
          <a:bodyPr/>
          <a:lstStyle/>
          <a:p>
            <a:pPr algn="ctr"/>
            <a:r>
              <a:rPr lang="en-US" dirty="0" smtClean="0"/>
              <a:t> </a:t>
            </a:r>
            <a:r>
              <a:rPr lang="en-US" sz="2400" b="1" dirty="0" smtClean="0">
                <a:solidFill>
                  <a:srgbClr val="0070C0"/>
                </a:solidFill>
                <a:latin typeface="Comic Sans MS" panose="030F0702030302020204" pitchFamily="66" charset="0"/>
              </a:rPr>
              <a:t>Something Special from Wisconsin</a:t>
            </a:r>
            <a:endParaRPr lang="en-US" sz="2400" b="1" dirty="0">
              <a:latin typeface="Comic Sans MS" panose="030F0702030302020204" pitchFamily="66" charset="0"/>
            </a:endParaRPr>
          </a:p>
        </p:txBody>
      </p:sp>
      <p:sp>
        <p:nvSpPr>
          <p:cNvPr id="3" name="Content Placeholder 2"/>
          <p:cNvSpPr>
            <a:spLocks noGrp="1"/>
          </p:cNvSpPr>
          <p:nvPr>
            <p:ph idx="1"/>
          </p:nvPr>
        </p:nvSpPr>
        <p:spPr/>
        <p:txBody>
          <a:bodyPr>
            <a:normAutofit fontScale="55000" lnSpcReduction="20000"/>
          </a:bodyPr>
          <a:lstStyle/>
          <a:p>
            <a:r>
              <a:rPr lang="en-US" sz="2500" dirty="0" smtClean="0">
                <a:solidFill>
                  <a:schemeClr val="tx1"/>
                </a:solidFill>
                <a:latin typeface="Comic Sans MS" panose="030F0702030302020204" pitchFamily="66" charset="0"/>
              </a:rPr>
              <a:t>The program logo </a:t>
            </a:r>
            <a:r>
              <a:rPr lang="en-US" sz="2500" dirty="0">
                <a:solidFill>
                  <a:schemeClr val="tx1"/>
                </a:solidFill>
                <a:latin typeface="Comic Sans MS" panose="030F0702030302020204" pitchFamily="66" charset="0"/>
              </a:rPr>
              <a:t>provides a quick and reliable way to identify genuine Wisconsin products and services at grocery stores, retail outlets, farmers' markets and restaurants throughout the state, nationally and internationally. </a:t>
            </a:r>
          </a:p>
          <a:p>
            <a:endParaRPr lang="en-US" sz="2500" dirty="0" smtClean="0">
              <a:solidFill>
                <a:schemeClr val="tx1"/>
              </a:solidFill>
              <a:latin typeface="Comic Sans MS" panose="030F0702030302020204" pitchFamily="66" charset="0"/>
            </a:endParaRPr>
          </a:p>
          <a:p>
            <a:r>
              <a:rPr lang="en-US" sz="2500" dirty="0" smtClean="0">
                <a:solidFill>
                  <a:schemeClr val="tx1"/>
                </a:solidFill>
                <a:latin typeface="Comic Sans MS" panose="030F0702030302020204" pitchFamily="66" charset="0"/>
              </a:rPr>
              <a:t>Any business can participate </a:t>
            </a:r>
            <a:r>
              <a:rPr lang="en-US" sz="2500" dirty="0">
                <a:solidFill>
                  <a:schemeClr val="tx1"/>
                </a:solidFill>
                <a:latin typeface="Comic Sans MS" panose="030F0702030302020204" pitchFamily="66" charset="0"/>
              </a:rPr>
              <a:t>in the program if at least 50 percent of the value of its product or service is attributable to Wisconsin ingredients, production or processing activities</a:t>
            </a:r>
            <a:r>
              <a:rPr lang="en-US" sz="2500" dirty="0" smtClean="0">
                <a:solidFill>
                  <a:schemeClr val="tx1"/>
                </a:solidFill>
                <a:latin typeface="Comic Sans MS" panose="030F0702030302020204" pitchFamily="66" charset="0"/>
              </a:rPr>
              <a:t>.</a:t>
            </a:r>
          </a:p>
          <a:p>
            <a:endParaRPr lang="en-US" sz="2500" dirty="0">
              <a:solidFill>
                <a:schemeClr val="tx1"/>
              </a:solidFill>
              <a:latin typeface="Comic Sans MS" panose="030F0702030302020204" pitchFamily="66" charset="0"/>
            </a:endParaRPr>
          </a:p>
          <a:p>
            <a:r>
              <a:rPr lang="en-US" sz="2500" dirty="0" smtClean="0">
                <a:solidFill>
                  <a:schemeClr val="tx1"/>
                </a:solidFill>
                <a:latin typeface="Comic Sans MS" panose="030F0702030302020204" pitchFamily="66" charset="0"/>
              </a:rPr>
              <a:t>Program </a:t>
            </a:r>
            <a:r>
              <a:rPr lang="en-US" sz="2500" dirty="0">
                <a:solidFill>
                  <a:schemeClr val="tx1"/>
                </a:solidFill>
                <a:latin typeface="Comic Sans MS" panose="030F0702030302020204" pitchFamily="66" charset="0"/>
              </a:rPr>
              <a:t>members benefit from having a “Wisconsin” brand identity that consumers recognize as top quality and high value.</a:t>
            </a:r>
          </a:p>
          <a:p>
            <a:endParaRPr lang="en-US" sz="2500" dirty="0" smtClean="0">
              <a:solidFill>
                <a:schemeClr val="tx1"/>
              </a:solidFill>
              <a:latin typeface="Comic Sans MS" panose="030F0702030302020204" pitchFamily="66" charset="0"/>
            </a:endParaRPr>
          </a:p>
          <a:p>
            <a:r>
              <a:rPr lang="en-US" sz="2500" dirty="0" smtClean="0">
                <a:solidFill>
                  <a:schemeClr val="tx1"/>
                </a:solidFill>
                <a:latin typeface="Comic Sans MS" panose="030F0702030302020204" pitchFamily="66" charset="0"/>
              </a:rPr>
              <a:t>Surveys indicate </a:t>
            </a:r>
            <a:r>
              <a:rPr lang="en-US" sz="2500" dirty="0">
                <a:solidFill>
                  <a:schemeClr val="tx1"/>
                </a:solidFill>
                <a:latin typeface="Comic Sans MS" panose="030F0702030302020204" pitchFamily="66" charset="0"/>
              </a:rPr>
              <a:t>that </a:t>
            </a:r>
            <a:r>
              <a:rPr lang="en-US" sz="2500" dirty="0" smtClean="0">
                <a:solidFill>
                  <a:schemeClr val="tx1"/>
                </a:solidFill>
                <a:latin typeface="Comic Sans MS" panose="030F0702030302020204" pitchFamily="66" charset="0"/>
              </a:rPr>
              <a:t>&gt;70% of </a:t>
            </a:r>
            <a:r>
              <a:rPr lang="en-US" sz="2500" dirty="0">
                <a:solidFill>
                  <a:schemeClr val="tx1"/>
                </a:solidFill>
                <a:latin typeface="Comic Sans MS" panose="030F0702030302020204" pitchFamily="66" charset="0"/>
              </a:rPr>
              <a:t>Wisconsin consumers are more likely to purchase a commodity made or grown in Wisconsin than one from outside the state</a:t>
            </a:r>
            <a:r>
              <a:rPr lang="en-US" sz="2500" dirty="0" smtClean="0">
                <a:solidFill>
                  <a:schemeClr val="tx1"/>
                </a:solidFill>
                <a:latin typeface="Comic Sans MS" panose="030F0702030302020204" pitchFamily="66" charset="0"/>
              </a:rPr>
              <a:t>.</a:t>
            </a:r>
          </a:p>
          <a:p>
            <a:endParaRPr lang="en-US" sz="2500" dirty="0">
              <a:solidFill>
                <a:schemeClr val="tx1"/>
              </a:solidFill>
              <a:latin typeface="Comic Sans MS" panose="030F0702030302020204" pitchFamily="66" charset="0"/>
            </a:endParaRPr>
          </a:p>
          <a:p>
            <a:r>
              <a:rPr lang="en-US" sz="2500" dirty="0" smtClean="0">
                <a:solidFill>
                  <a:schemeClr val="tx1"/>
                </a:solidFill>
                <a:latin typeface="Comic Sans MS" panose="030F0702030302020204" pitchFamily="66" charset="0"/>
              </a:rPr>
              <a:t>Info at </a:t>
            </a:r>
            <a:r>
              <a:rPr lang="en-US" sz="2500" dirty="0" smtClean="0">
                <a:solidFill>
                  <a:schemeClr val="tx1"/>
                </a:solidFill>
                <a:latin typeface="Comic Sans MS" panose="030F0702030302020204" pitchFamily="66" charset="0"/>
                <a:hlinkClick r:id="rId2"/>
              </a:rPr>
              <a:t>DATCP WEBSITE</a:t>
            </a:r>
            <a:endParaRPr lang="en-US" sz="2500" dirty="0" smtClean="0">
              <a:solidFill>
                <a:schemeClr val="tx1"/>
              </a:solidFill>
              <a:latin typeface="Comic Sans MS" panose="030F0702030302020204" pitchFamily="66" charset="0"/>
            </a:endParaRPr>
          </a:p>
          <a:p>
            <a:endParaRPr lang="en-US" dirty="0" smtClean="0">
              <a:solidFill>
                <a:schemeClr val="tx1"/>
              </a:solidFill>
              <a:latin typeface="Comic Sans MS" panose="030F0702030302020204" pitchFamily="66" charset="0"/>
              <a:hlinkClick r:id="rId2"/>
            </a:endParaRPr>
          </a:p>
          <a:p>
            <a:endParaRPr lang="en-US" b="1" dirty="0" smtClean="0">
              <a:solidFill>
                <a:schemeClr val="bg2"/>
              </a:solidFill>
            </a:endParaRPr>
          </a:p>
          <a:p>
            <a:endParaRPr lang="en-US" b="1" dirty="0">
              <a:solidFill>
                <a:schemeClr val="bg2"/>
              </a:solidFill>
            </a:endParaRPr>
          </a:p>
        </p:txBody>
      </p:sp>
      <p:pic>
        <p:nvPicPr>
          <p:cNvPr id="6" name="Picture 5" descr="SSfW.gif"/>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09600"/>
            <a:ext cx="2093595" cy="1197610"/>
          </a:xfrm>
          <a:prstGeom prst="rect">
            <a:avLst/>
          </a:prstGeom>
          <a:noFill/>
          <a:ln>
            <a:noFill/>
          </a:ln>
        </p:spPr>
      </p:pic>
    </p:spTree>
    <p:extLst>
      <p:ext uri="{BB962C8B-B14F-4D97-AF65-F5344CB8AC3E}">
        <p14:creationId xmlns:p14="http://schemas.microsoft.com/office/powerpoint/2010/main" val="1511789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8229600" cy="944563"/>
          </a:xfrm>
        </p:spPr>
        <p:txBody>
          <a:bodyPr>
            <a:normAutofit/>
          </a:bodyPr>
          <a:lstStyle/>
          <a:p>
            <a:pPr algn="ctr"/>
            <a:r>
              <a:rPr lang="en-US" sz="2400" b="1" dirty="0" smtClean="0">
                <a:latin typeface="Comic Sans MS" panose="030F0702030302020204" pitchFamily="66" charset="0"/>
              </a:rPr>
              <a:t>Veterans Services</a:t>
            </a:r>
            <a:endParaRPr lang="en-US" sz="2400" b="1" dirty="0">
              <a:latin typeface="Comic Sans MS" panose="030F0702030302020204" pitchFamily="66" charset="0"/>
            </a:endParaRPr>
          </a:p>
        </p:txBody>
      </p:sp>
      <p:sp>
        <p:nvSpPr>
          <p:cNvPr id="3" name="Content Placeholder 2"/>
          <p:cNvSpPr>
            <a:spLocks noGrp="1"/>
          </p:cNvSpPr>
          <p:nvPr>
            <p:ph idx="1"/>
          </p:nvPr>
        </p:nvSpPr>
        <p:spPr>
          <a:xfrm>
            <a:off x="457200" y="1295400"/>
            <a:ext cx="8229600" cy="5029200"/>
          </a:xfrm>
        </p:spPr>
        <p:txBody>
          <a:bodyPr>
            <a:normAutofit fontScale="85000" lnSpcReduction="20000"/>
          </a:bodyPr>
          <a:lstStyle/>
          <a:p>
            <a:r>
              <a:rPr lang="en-US" sz="1600" dirty="0">
                <a:latin typeface="Comic Sans MS" panose="030F0702030302020204" pitchFamily="66" charset="0"/>
              </a:rPr>
              <a:t>Wisconsin proudly leads the nation in providing </a:t>
            </a:r>
            <a:r>
              <a:rPr lang="en-US" sz="1600" b="1" dirty="0">
                <a:latin typeface="Comic Sans MS" panose="030F0702030302020204" pitchFamily="66" charset="0"/>
              </a:rPr>
              <a:t>education benefits</a:t>
            </a:r>
            <a:r>
              <a:rPr lang="en-US" sz="1600" dirty="0">
                <a:latin typeface="Comic Sans MS" panose="030F0702030302020204" pitchFamily="66" charset="0"/>
              </a:rPr>
              <a:t> to those who have served, as well as to their family members. The WDVA provides a number of educational programs for state veterans – such as the Wisconsin GI Bill - that are in addition to any federal Veterans educational benefits that may be </a:t>
            </a:r>
            <a:r>
              <a:rPr lang="en-US" sz="1600" dirty="0" smtClean="0">
                <a:latin typeface="Comic Sans MS" panose="030F0702030302020204" pitchFamily="66" charset="0"/>
              </a:rPr>
              <a:t>available.     </a:t>
            </a:r>
          </a:p>
          <a:p>
            <a:pPr marL="68580" indent="0">
              <a:buNone/>
            </a:pPr>
            <a:r>
              <a:rPr lang="en-US" sz="1600" dirty="0">
                <a:latin typeface="Comic Sans MS" panose="030F0702030302020204" pitchFamily="66" charset="0"/>
              </a:rPr>
              <a:t>	</a:t>
            </a:r>
            <a:r>
              <a:rPr lang="en-US" sz="1600" dirty="0" smtClean="0">
                <a:latin typeface="Comic Sans MS" panose="030F0702030302020204" pitchFamily="66" charset="0"/>
              </a:rPr>
              <a:t>Link</a:t>
            </a:r>
            <a:r>
              <a:rPr lang="en-US" sz="1600" dirty="0">
                <a:latin typeface="Comic Sans MS" panose="030F0702030302020204" pitchFamily="66" charset="0"/>
              </a:rPr>
              <a:t>: </a:t>
            </a:r>
            <a:r>
              <a:rPr lang="en-US" sz="1600" u="sng" dirty="0">
                <a:latin typeface="Comic Sans MS" panose="030F0702030302020204" pitchFamily="66" charset="0"/>
                <a:hlinkClick r:id="rId2"/>
              </a:rPr>
              <a:t>http://dva.state.wi.us/Pages/educationEmployment/Education.aspx</a:t>
            </a:r>
            <a:endParaRPr lang="en-US" sz="1600" dirty="0">
              <a:latin typeface="Comic Sans MS" panose="030F0702030302020204" pitchFamily="66" charset="0"/>
            </a:endParaRPr>
          </a:p>
          <a:p>
            <a:endParaRPr lang="en-US" sz="1600" dirty="0">
              <a:latin typeface="Comic Sans MS" panose="030F0702030302020204" pitchFamily="66" charset="0"/>
            </a:endParaRPr>
          </a:p>
          <a:p>
            <a:r>
              <a:rPr lang="en-US" sz="1600" dirty="0">
                <a:latin typeface="Comic Sans MS" panose="030F0702030302020204" pitchFamily="66" charset="0"/>
              </a:rPr>
              <a:t>The WDVA is dedicated to </a:t>
            </a:r>
            <a:r>
              <a:rPr lang="en-US" sz="1600" b="1" dirty="0">
                <a:latin typeface="Comic Sans MS" panose="030F0702030302020204" pitchFamily="66" charset="0"/>
              </a:rPr>
              <a:t>assisting veterans in transitioning to a civilian career</a:t>
            </a:r>
            <a:r>
              <a:rPr lang="en-US" sz="1600" dirty="0">
                <a:latin typeface="Comic Sans MS" panose="030F0702030302020204" pitchFamily="66" charset="0"/>
              </a:rPr>
              <a:t> through resources such as its Retraining Grant or easing the process for Professional Occupation licensure.</a:t>
            </a:r>
          </a:p>
          <a:p>
            <a:pPr marL="68580" indent="0">
              <a:buNone/>
            </a:pPr>
            <a:r>
              <a:rPr lang="en-US" sz="1600" dirty="0">
                <a:latin typeface="Comic Sans MS" panose="030F0702030302020204" pitchFamily="66" charset="0"/>
              </a:rPr>
              <a:t>	</a:t>
            </a:r>
            <a:r>
              <a:rPr lang="en-US" sz="1600" dirty="0" smtClean="0">
                <a:latin typeface="Comic Sans MS" panose="030F0702030302020204" pitchFamily="66" charset="0"/>
              </a:rPr>
              <a:t>Link</a:t>
            </a:r>
            <a:r>
              <a:rPr lang="en-US" sz="1600" dirty="0">
                <a:latin typeface="Comic Sans MS" panose="030F0702030302020204" pitchFamily="66" charset="0"/>
              </a:rPr>
              <a:t>: </a:t>
            </a:r>
            <a:r>
              <a:rPr lang="en-US" sz="1600" u="sng" dirty="0">
                <a:latin typeface="Comic Sans MS" panose="030F0702030302020204" pitchFamily="66" charset="0"/>
                <a:hlinkClick r:id="rId3"/>
              </a:rPr>
              <a:t>http://dva.state.wi.us/Pages/educationEmployment/EmploymentVeterans.aspx</a:t>
            </a:r>
            <a:r>
              <a:rPr lang="en-US" sz="1600" dirty="0">
                <a:latin typeface="Comic Sans MS" panose="030F0702030302020204" pitchFamily="66" charset="0"/>
              </a:rPr>
              <a:t> </a:t>
            </a:r>
          </a:p>
          <a:p>
            <a:endParaRPr lang="en-US" sz="1600" dirty="0">
              <a:latin typeface="Comic Sans MS" panose="030F0702030302020204" pitchFamily="66" charset="0"/>
            </a:endParaRPr>
          </a:p>
          <a:p>
            <a:r>
              <a:rPr lang="en-US" sz="1600" dirty="0">
                <a:latin typeface="Comic Sans MS" panose="030F0702030302020204" pitchFamily="66" charset="0"/>
              </a:rPr>
              <a:t>The WDVA provides </a:t>
            </a:r>
            <a:r>
              <a:rPr lang="en-US" sz="1600" b="1" dirty="0">
                <a:latin typeface="Comic Sans MS" panose="030F0702030302020204" pitchFamily="66" charset="0"/>
              </a:rPr>
              <a:t>resources for employers</a:t>
            </a:r>
            <a:r>
              <a:rPr lang="en-US" sz="1600" dirty="0">
                <a:latin typeface="Comic Sans MS" panose="030F0702030302020204" pitchFamily="66" charset="0"/>
              </a:rPr>
              <a:t> who are seeking skilled and talented veterans to join their workforce. For instance, the Veteran Employment Grant supports businesses that hire veterans</a:t>
            </a:r>
            <a:r>
              <a:rPr lang="en-US" sz="1600" dirty="0" smtClean="0">
                <a:latin typeface="Comic Sans MS" panose="030F0702030302020204" pitchFamily="66" charset="0"/>
              </a:rPr>
              <a:t>.</a:t>
            </a:r>
            <a:endParaRPr lang="en-US" sz="1600" dirty="0">
              <a:latin typeface="Comic Sans MS" panose="030F0702030302020204" pitchFamily="66" charset="0"/>
            </a:endParaRPr>
          </a:p>
          <a:p>
            <a:pPr marL="68580" indent="0">
              <a:buNone/>
            </a:pPr>
            <a:r>
              <a:rPr lang="en-US" sz="1600" dirty="0" smtClean="0">
                <a:latin typeface="Comic Sans MS" panose="030F0702030302020204" pitchFamily="66" charset="0"/>
              </a:rPr>
              <a:t>	Link</a:t>
            </a:r>
            <a:r>
              <a:rPr lang="en-US" sz="1600" dirty="0">
                <a:latin typeface="Comic Sans MS" panose="030F0702030302020204" pitchFamily="66" charset="0"/>
              </a:rPr>
              <a:t>: </a:t>
            </a:r>
            <a:r>
              <a:rPr lang="en-US" sz="1600" u="sng" dirty="0">
                <a:latin typeface="Comic Sans MS" panose="030F0702030302020204" pitchFamily="66" charset="0"/>
                <a:hlinkClick r:id="rId4"/>
              </a:rPr>
              <a:t>http://dva.state.wi.us/Pages/educationEmployment/EmploymentEmployers.aspx</a:t>
            </a:r>
            <a:endParaRPr lang="en-US" sz="1600" dirty="0">
              <a:latin typeface="Comic Sans MS" panose="030F0702030302020204" pitchFamily="66" charset="0"/>
            </a:endParaRPr>
          </a:p>
          <a:p>
            <a:endParaRPr lang="en-US" sz="1600" dirty="0">
              <a:latin typeface="Comic Sans MS" panose="030F0702030302020204" pitchFamily="66" charset="0"/>
            </a:endParaRPr>
          </a:p>
          <a:p>
            <a:r>
              <a:rPr lang="en-US" sz="1600" dirty="0">
                <a:latin typeface="Comic Sans MS" panose="030F0702030302020204" pitchFamily="66" charset="0"/>
              </a:rPr>
              <a:t>Veterans interested in learning about the benefits available to them should visit </a:t>
            </a:r>
            <a:r>
              <a:rPr lang="en-US" sz="1600" dirty="0" err="1">
                <a:latin typeface="Comic Sans MS" panose="030F0702030302020204" pitchFamily="66" charset="0"/>
              </a:rPr>
              <a:t>myWisVets</a:t>
            </a:r>
            <a:r>
              <a:rPr lang="en-US" sz="1600" dirty="0">
                <a:latin typeface="Comic Sans MS" panose="030F0702030302020204" pitchFamily="66" charset="0"/>
              </a:rPr>
              <a:t>, the State of Wisconsin’s tool for expedited eligibility processing. </a:t>
            </a:r>
            <a:endParaRPr lang="en-US" sz="1600" dirty="0" smtClean="0">
              <a:latin typeface="Comic Sans MS" panose="030F0702030302020204" pitchFamily="66" charset="0"/>
            </a:endParaRPr>
          </a:p>
          <a:p>
            <a:pPr marL="68580" indent="0">
              <a:buNone/>
            </a:pPr>
            <a:r>
              <a:rPr lang="en-US" sz="1600" dirty="0">
                <a:latin typeface="Comic Sans MS" panose="030F0702030302020204" pitchFamily="66" charset="0"/>
              </a:rPr>
              <a:t>	</a:t>
            </a:r>
            <a:r>
              <a:rPr lang="en-US" sz="1600" dirty="0" smtClean="0">
                <a:latin typeface="Comic Sans MS" panose="030F0702030302020204" pitchFamily="66" charset="0"/>
              </a:rPr>
              <a:t>Link</a:t>
            </a:r>
            <a:r>
              <a:rPr lang="en-US" sz="1600" dirty="0">
                <a:latin typeface="Comic Sans MS" panose="030F0702030302020204" pitchFamily="66" charset="0"/>
              </a:rPr>
              <a:t>: </a:t>
            </a:r>
            <a:r>
              <a:rPr lang="en-US" sz="1600" u="sng" dirty="0">
                <a:latin typeface="Comic Sans MS" panose="030F0702030302020204" pitchFamily="66" charset="0"/>
                <a:hlinkClick r:id="rId5"/>
              </a:rPr>
              <a:t>https://applications.dva.wisconsin.gov/myWisVets</a:t>
            </a:r>
            <a:endParaRPr lang="en-US" sz="1600" dirty="0">
              <a:latin typeface="Comic Sans MS" panose="030F0702030302020204" pitchFamily="66" charset="0"/>
            </a:endParaRPr>
          </a:p>
          <a:p>
            <a:pPr marL="68580" indent="0">
              <a:buNone/>
            </a:pPr>
            <a:r>
              <a:rPr lang="en-US" sz="1600" dirty="0">
                <a:latin typeface="Comic Sans MS" panose="030F0702030302020204" pitchFamily="66" charset="0"/>
              </a:rPr>
              <a:t> </a:t>
            </a:r>
          </a:p>
          <a:p>
            <a:r>
              <a:rPr lang="en-US" sz="1600" b="1" dirty="0">
                <a:latin typeface="Comic Sans MS" panose="030F0702030302020204" pitchFamily="66" charset="0"/>
              </a:rPr>
              <a:t>Entrepreneurship Grant Program:</a:t>
            </a:r>
            <a:r>
              <a:rPr lang="en-US" sz="1600" dirty="0">
                <a:latin typeface="Comic Sans MS" panose="030F0702030302020204" pitchFamily="66" charset="0"/>
              </a:rPr>
              <a:t> The WDVA awards grants to non-profit organizations that provide entrepreneurship training, or technical, business or other assistance to veteran entrepreneurs in order to improve employment incomes.</a:t>
            </a:r>
          </a:p>
          <a:p>
            <a:pPr marL="68580" indent="0">
              <a:buNone/>
            </a:pPr>
            <a:r>
              <a:rPr lang="en-US" sz="1600" dirty="0">
                <a:latin typeface="Comic Sans MS" panose="030F0702030302020204" pitchFamily="66" charset="0"/>
              </a:rPr>
              <a:t>	</a:t>
            </a:r>
            <a:r>
              <a:rPr lang="en-US" sz="1600" dirty="0" smtClean="0">
                <a:latin typeface="Comic Sans MS" panose="030F0702030302020204" pitchFamily="66" charset="0"/>
              </a:rPr>
              <a:t>Link</a:t>
            </a:r>
            <a:r>
              <a:rPr lang="en-US" sz="1600" dirty="0">
                <a:latin typeface="Comic Sans MS" panose="030F0702030302020204" pitchFamily="66" charset="0"/>
              </a:rPr>
              <a:t>: </a:t>
            </a:r>
            <a:r>
              <a:rPr lang="en-US" sz="1600" u="sng" dirty="0">
                <a:latin typeface="Comic Sans MS" panose="030F0702030302020204" pitchFamily="66" charset="0"/>
                <a:hlinkClick r:id="rId6"/>
              </a:rPr>
              <a:t>http://dva.state.wi.us/Pages/educationEmployment/OtherResources.aspx</a:t>
            </a:r>
            <a:endParaRPr lang="en-US" sz="1600" dirty="0">
              <a:latin typeface="Comic Sans MS" panose="030F0702030302020204" pitchFamily="66" charset="0"/>
            </a:endParaRPr>
          </a:p>
          <a:p>
            <a:pPr marL="68580" indent="0">
              <a:buNone/>
            </a:pPr>
            <a:endParaRPr lang="en-US" sz="1600" dirty="0">
              <a:latin typeface="Comic Sans MS" panose="030F0702030302020204" pitchFamily="66" charset="0"/>
            </a:endParaRPr>
          </a:p>
          <a:p>
            <a:pPr>
              <a:buFont typeface="Arial" panose="020B0604020202020204" pitchFamily="34" charset="0"/>
              <a:buChar char="•"/>
            </a:pPr>
            <a:endParaRPr lang="en-US" sz="1600" b="1" dirty="0">
              <a:solidFill>
                <a:schemeClr val="tx1"/>
              </a:solidFill>
              <a:latin typeface="Comic Sans MS" panose="030F0702030302020204" pitchFamily="66" charset="0"/>
            </a:endParaRPr>
          </a:p>
          <a:p>
            <a:endParaRPr lang="en-US" sz="2400" u="sng" dirty="0">
              <a:solidFill>
                <a:schemeClr val="bg2"/>
              </a:solidFill>
            </a:endParaRPr>
          </a:p>
        </p:txBody>
      </p:sp>
    </p:spTree>
    <p:extLst>
      <p:ext uri="{BB962C8B-B14F-4D97-AF65-F5344CB8AC3E}">
        <p14:creationId xmlns:p14="http://schemas.microsoft.com/office/powerpoint/2010/main" val="838169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24" y="762006"/>
            <a:ext cx="7772400" cy="814387"/>
          </a:xfrm>
        </p:spPr>
        <p:txBody>
          <a:bodyPr>
            <a:normAutofit/>
          </a:bodyPr>
          <a:lstStyle/>
          <a:p>
            <a:pPr algn="ctr"/>
            <a:r>
              <a:rPr lang="en-US" sz="2800" b="1" dirty="0">
                <a:solidFill>
                  <a:schemeClr val="bg2">
                    <a:lumMod val="75000"/>
                  </a:schemeClr>
                </a:solidFill>
                <a:latin typeface="Comic Sans MS" panose="030F0702030302020204" pitchFamily="66" charset="0"/>
                <a:cs typeface="Arial" panose="020B0604020202020204" pitchFamily="34" charset="0"/>
              </a:rPr>
              <a:t>Success comes from being known </a:t>
            </a:r>
            <a:r>
              <a:rPr lang="en-US" sz="2800" b="1" dirty="0" smtClean="0">
                <a:solidFill>
                  <a:schemeClr val="bg2">
                    <a:lumMod val="75000"/>
                  </a:schemeClr>
                </a:solidFill>
                <a:latin typeface="Comic Sans MS" panose="030F0702030302020204" pitchFamily="66" charset="0"/>
                <a:cs typeface="Arial" panose="020B0604020202020204" pitchFamily="34" charset="0"/>
              </a:rPr>
              <a:t>….</a:t>
            </a:r>
            <a:endParaRPr lang="en-US" sz="2800" b="1" dirty="0">
              <a:solidFill>
                <a:schemeClr val="bg2">
                  <a:lumMod val="75000"/>
                </a:schemeClr>
              </a:solidFill>
              <a:latin typeface="Comic Sans MS" panose="030F0702030302020204" pitchFamily="66" charset="0"/>
              <a:cs typeface="Arial" panose="020B0604020202020204" pitchFamily="34" charset="0"/>
            </a:endParaRPr>
          </a:p>
          <a:p>
            <a:pPr algn="ctr"/>
            <a:endParaRPr lang="en-US" sz="3200" b="1" dirty="0">
              <a:solidFill>
                <a:schemeClr val="tx1"/>
              </a:solidFill>
              <a:latin typeface="Comic Sans MS" panose="030F0702030302020204" pitchFamily="66" charset="0"/>
            </a:endParaRPr>
          </a:p>
        </p:txBody>
      </p:sp>
      <p:sp>
        <p:nvSpPr>
          <p:cNvPr id="5" name="TextBox 4"/>
          <p:cNvSpPr txBox="1"/>
          <p:nvPr/>
        </p:nvSpPr>
        <p:spPr>
          <a:xfrm>
            <a:off x="466751" y="1371615"/>
            <a:ext cx="7991475" cy="4955203"/>
          </a:xfrm>
          <a:prstGeom prst="rect">
            <a:avLst/>
          </a:prstGeom>
          <a:noFill/>
        </p:spPr>
        <p:txBody>
          <a:bodyPr wrap="square" rtlCol="0">
            <a:spAutoFit/>
          </a:bodyPr>
          <a:lstStyle/>
          <a:p>
            <a:endParaRPr lang="en-US" sz="2200" dirty="0" smtClean="0">
              <a:latin typeface="Comic Sans MS" panose="030F0702030302020204" pitchFamily="66" charset="0"/>
              <a:cs typeface="Arial" panose="020B0604020202020204" pitchFamily="34" charset="0"/>
            </a:endParaRPr>
          </a:p>
          <a:p>
            <a:pPr marL="342900" indent="-342900">
              <a:buFont typeface="Arial" panose="020B0604020202020204" pitchFamily="34" charset="0"/>
              <a:buChar char="•"/>
            </a:pPr>
            <a:r>
              <a:rPr lang="en-US" sz="2000" dirty="0" smtClean="0">
                <a:latin typeface="Comic Sans MS" panose="030F0702030302020204" pitchFamily="66" charset="0"/>
                <a:cs typeface="Arial" panose="020B0604020202020204" pitchFamily="34" charset="0"/>
              </a:rPr>
              <a:t>Outreach </a:t>
            </a:r>
            <a:r>
              <a:rPr lang="en-US" sz="2000" dirty="0">
                <a:latin typeface="Comic Sans MS" panose="030F0702030302020204" pitchFamily="66" charset="0"/>
                <a:cs typeface="Arial" panose="020B0604020202020204" pitchFamily="34" charset="0"/>
              </a:rPr>
              <a:t>with business owners, trade associations, Chambers of Commerce, etc</a:t>
            </a:r>
            <a:r>
              <a:rPr lang="en-US" sz="2000" dirty="0" smtClean="0">
                <a:latin typeface="Comic Sans MS" panose="030F0702030302020204" pitchFamily="66" charset="0"/>
                <a:cs typeface="Arial" panose="020B0604020202020204" pitchFamily="34" charset="0"/>
              </a:rPr>
              <a:t>. </a:t>
            </a:r>
          </a:p>
          <a:p>
            <a:pPr marL="342900" indent="-342900">
              <a:buFont typeface="Arial" panose="020B0604020202020204" pitchFamily="34" charset="0"/>
              <a:buChar char="•"/>
            </a:pPr>
            <a:endParaRPr lang="en-US" sz="2000" dirty="0" smtClean="0">
              <a:latin typeface="Comic Sans MS" panose="030F0702030302020204" pitchFamily="66" charset="0"/>
              <a:cs typeface="Arial" panose="020B0604020202020204" pitchFamily="34" charset="0"/>
            </a:endParaRPr>
          </a:p>
          <a:p>
            <a:pPr marL="342900" indent="-342900">
              <a:buFont typeface="Arial" panose="020B0604020202020204" pitchFamily="34" charset="0"/>
              <a:buChar char="•"/>
            </a:pPr>
            <a:r>
              <a:rPr lang="en-US" sz="2000" dirty="0" smtClean="0">
                <a:latin typeface="Comic Sans MS" panose="030F0702030302020204" pitchFamily="66" charset="0"/>
                <a:cs typeface="Arial" panose="020B0604020202020204" pitchFamily="34" charset="0"/>
              </a:rPr>
              <a:t>Presented at &gt; 1000* events in all 72 Wisconsin Counties</a:t>
            </a:r>
          </a:p>
          <a:p>
            <a:pPr marL="342900" indent="-342900">
              <a:buFont typeface="Arial" panose="020B0604020202020204" pitchFamily="34" charset="0"/>
              <a:buChar char="•"/>
            </a:pPr>
            <a:endParaRPr lang="en-US" sz="2000" dirty="0" smtClean="0">
              <a:latin typeface="Comic Sans MS" panose="030F0702030302020204" pitchFamily="66" charset="0"/>
              <a:cs typeface="Arial" panose="020B0604020202020204" pitchFamily="34" charset="0"/>
            </a:endParaRPr>
          </a:p>
          <a:p>
            <a:pPr marL="342900" indent="-342900">
              <a:buFont typeface="Arial" panose="020B0604020202020204" pitchFamily="34" charset="0"/>
              <a:buChar char="•"/>
            </a:pPr>
            <a:r>
              <a:rPr lang="en-US" sz="2000" dirty="0" smtClean="0">
                <a:latin typeface="Comic Sans MS" panose="030F0702030302020204" pitchFamily="66" charset="0"/>
                <a:cs typeface="Arial" panose="020B0604020202020204" pitchFamily="34" charset="0"/>
              </a:rPr>
              <a:t>Met </a:t>
            </a:r>
            <a:r>
              <a:rPr lang="en-US" sz="2000" dirty="0">
                <a:latin typeface="Comic Sans MS" panose="030F0702030302020204" pitchFamily="66" charset="0"/>
                <a:cs typeface="Arial" panose="020B0604020202020204" pitchFamily="34" charset="0"/>
              </a:rPr>
              <a:t>with over </a:t>
            </a:r>
            <a:r>
              <a:rPr lang="en-US" sz="2000" dirty="0" smtClean="0">
                <a:latin typeface="Comic Sans MS" panose="030F0702030302020204" pitchFamily="66" charset="0"/>
                <a:cs typeface="Arial" panose="020B0604020202020204" pitchFamily="34" charset="0"/>
              </a:rPr>
              <a:t>20,000* </a:t>
            </a:r>
            <a:r>
              <a:rPr lang="en-US" sz="2000" dirty="0">
                <a:latin typeface="Comic Sans MS" panose="030F0702030302020204" pitchFamily="66" charset="0"/>
                <a:cs typeface="Arial" panose="020B0604020202020204" pitchFamily="34" charset="0"/>
              </a:rPr>
              <a:t>business </a:t>
            </a:r>
            <a:r>
              <a:rPr lang="en-US" sz="2000" dirty="0" smtClean="0">
                <a:latin typeface="Comic Sans MS" panose="030F0702030302020204" pitchFamily="66" charset="0"/>
                <a:cs typeface="Arial" panose="020B0604020202020204" pitchFamily="34" charset="0"/>
              </a:rPr>
              <a:t>owners</a:t>
            </a:r>
          </a:p>
          <a:p>
            <a:pPr marL="342900" indent="-342900">
              <a:buFont typeface="Arial" panose="020B0604020202020204" pitchFamily="34" charset="0"/>
              <a:buChar char="•"/>
            </a:pPr>
            <a:endParaRPr lang="en-US" sz="2000" dirty="0">
              <a:latin typeface="Comic Sans MS" panose="030F0702030302020204" pitchFamily="66" charset="0"/>
              <a:cs typeface="Arial" panose="020B0604020202020204" pitchFamily="34" charset="0"/>
            </a:endParaRPr>
          </a:p>
          <a:p>
            <a:pPr marL="342900" indent="-342900">
              <a:buFont typeface="Arial" panose="020B0604020202020204" pitchFamily="34" charset="0"/>
              <a:buChar char="•"/>
            </a:pPr>
            <a:r>
              <a:rPr lang="en-US" sz="2000" dirty="0" smtClean="0">
                <a:latin typeface="Comic Sans MS" panose="030F0702030302020204" pitchFamily="66" charset="0"/>
                <a:cs typeface="Arial" panose="020B0604020202020204" pitchFamily="34" charset="0"/>
              </a:rPr>
              <a:t>&gt; 1000* requests for assistance from Wisconsin businesses</a:t>
            </a:r>
          </a:p>
          <a:p>
            <a:pPr marL="342900" indent="-342900">
              <a:buFont typeface="Arial" panose="020B0604020202020204" pitchFamily="34" charset="0"/>
              <a:buChar char="•"/>
            </a:pPr>
            <a:r>
              <a:rPr lang="en-US" sz="2000" dirty="0" smtClean="0">
                <a:latin typeface="Comic Sans MS" panose="030F0702030302020204" pitchFamily="66" charset="0"/>
                <a:cs typeface="Arial" panose="020B0604020202020204" pitchFamily="34" charset="0"/>
              </a:rPr>
              <a:t> </a:t>
            </a:r>
            <a:endParaRPr lang="en-US" sz="2000" dirty="0">
              <a:latin typeface="Comic Sans MS" panose="030F0702030302020204" pitchFamily="66" charset="0"/>
              <a:cs typeface="Arial" panose="020B0604020202020204" pitchFamily="34" charset="0"/>
            </a:endParaRPr>
          </a:p>
          <a:p>
            <a:pPr marL="342900" indent="-342900">
              <a:buFont typeface="Arial" panose="020B0604020202020204" pitchFamily="34" charset="0"/>
              <a:buChar char="•"/>
            </a:pPr>
            <a:r>
              <a:rPr lang="en-US" sz="2000" dirty="0" smtClean="0">
                <a:latin typeface="Comic Sans MS" panose="030F0702030302020204" pitchFamily="66" charset="0"/>
                <a:cs typeface="Arial" panose="020B0604020202020204" pitchFamily="34" charset="0"/>
              </a:rPr>
              <a:t>Received 75* </a:t>
            </a:r>
            <a:r>
              <a:rPr lang="en-US" sz="2000" dirty="0">
                <a:latin typeface="Comic Sans MS" panose="030F0702030302020204" pitchFamily="66" charset="0"/>
                <a:cs typeface="Arial" panose="020B0604020202020204" pitchFamily="34" charset="0"/>
              </a:rPr>
              <a:t>regulatory reform </a:t>
            </a:r>
            <a:r>
              <a:rPr lang="en-US" sz="2000" dirty="0" smtClean="0">
                <a:latin typeface="Comic Sans MS" panose="030F0702030302020204" pitchFamily="66" charset="0"/>
                <a:cs typeface="Arial" panose="020B0604020202020204" pitchFamily="34" charset="0"/>
              </a:rPr>
              <a:t>ideas; </a:t>
            </a:r>
            <a:r>
              <a:rPr lang="en-US" sz="2000" dirty="0">
                <a:latin typeface="Comic Sans MS" panose="030F0702030302020204" pitchFamily="66" charset="0"/>
                <a:cs typeface="Arial" panose="020B0604020202020204" pitchFamily="34" charset="0"/>
              </a:rPr>
              <a:t>currently under </a:t>
            </a:r>
            <a:r>
              <a:rPr lang="en-US" sz="2000" dirty="0" smtClean="0">
                <a:latin typeface="Comic Sans MS" panose="030F0702030302020204" pitchFamily="66" charset="0"/>
                <a:cs typeface="Arial" panose="020B0604020202020204" pitchFamily="34" charset="0"/>
              </a:rPr>
              <a:t>review</a:t>
            </a:r>
          </a:p>
          <a:p>
            <a:pPr marL="342900" indent="-342900">
              <a:buFont typeface="Arial" panose="020B0604020202020204" pitchFamily="34" charset="0"/>
              <a:buChar char="•"/>
            </a:pPr>
            <a:endParaRPr lang="en-US" sz="2000" dirty="0">
              <a:latin typeface="Comic Sans MS" panose="030F0702030302020204" pitchFamily="66" charset="0"/>
              <a:cs typeface="Arial" panose="020B0604020202020204" pitchFamily="34" charset="0"/>
            </a:endParaRPr>
          </a:p>
          <a:p>
            <a:pPr marL="342900" indent="-342900">
              <a:buFont typeface="Arial" panose="020B0604020202020204" pitchFamily="34" charset="0"/>
              <a:buChar char="•"/>
            </a:pPr>
            <a:endParaRPr lang="en-US" sz="2000" dirty="0" smtClean="0">
              <a:latin typeface="Comic Sans MS" panose="030F0702030302020204" pitchFamily="66" charset="0"/>
              <a:cs typeface="Arial" panose="020B0604020202020204" pitchFamily="34" charset="0"/>
            </a:endParaRPr>
          </a:p>
          <a:p>
            <a:r>
              <a:rPr lang="en-US" sz="1400" dirty="0" smtClean="0">
                <a:latin typeface="Comic Sans MS" panose="030F0702030302020204" pitchFamily="66" charset="0"/>
                <a:cs typeface="Arial" panose="020B0604020202020204" pitchFamily="34" charset="0"/>
              </a:rPr>
              <a:t>* CRM statistics: 12/31/2016</a:t>
            </a:r>
          </a:p>
          <a:p>
            <a:pPr marL="342900" indent="-342900">
              <a:buFont typeface="Arial" panose="020B0604020202020204" pitchFamily="34" charset="0"/>
              <a:buChar char="•"/>
            </a:pPr>
            <a:endParaRPr lang="en-US" sz="2000" dirty="0">
              <a:latin typeface="Comic Sans MS" panose="030F0702030302020204" pitchFamily="66" charset="0"/>
              <a:cs typeface="Arial" panose="020B0604020202020204" pitchFamily="34" charset="0"/>
            </a:endParaRPr>
          </a:p>
          <a:p>
            <a:pPr marL="342900" indent="-342900">
              <a:buFont typeface="Courier New" pitchFamily="49" charset="0"/>
              <a:buChar char="o"/>
            </a:pPr>
            <a:endParaRPr lang="en-US" sz="2000" dirty="0" smtClean="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189264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5226" y="115828"/>
            <a:ext cx="4821277" cy="6638541"/>
          </a:xfrm>
          <a:prstGeom prst="rect">
            <a:avLst/>
          </a:prstGeom>
        </p:spPr>
      </p:pic>
      <p:sp>
        <p:nvSpPr>
          <p:cNvPr id="6" name="TextBox 5"/>
          <p:cNvSpPr txBox="1"/>
          <p:nvPr/>
        </p:nvSpPr>
        <p:spPr>
          <a:xfrm>
            <a:off x="5136502" y="534303"/>
            <a:ext cx="3666929" cy="6509474"/>
          </a:xfrm>
          <a:prstGeom prst="rect">
            <a:avLst/>
          </a:prstGeom>
          <a:noFill/>
          <a:ln w="149225" cmpd="tri">
            <a:noFill/>
          </a:ln>
        </p:spPr>
        <p:txBody>
          <a:bodyPr wrap="square" rtlCol="0">
            <a:spAutoFit/>
          </a:bodyPr>
          <a:lstStyle/>
          <a:p>
            <a:pPr algn="ctr"/>
            <a:endParaRPr lang="en-US" sz="3200" cap="small" dirty="0" smtClean="0">
              <a:solidFill>
                <a:prstClr val="black"/>
              </a:solidFill>
              <a:latin typeface="Century Gothic" panose="020B0502020202020204"/>
            </a:endParaRPr>
          </a:p>
          <a:p>
            <a:pPr algn="ctr"/>
            <a:endParaRPr lang="en-US" sz="3200" cap="small" dirty="0">
              <a:solidFill>
                <a:prstClr val="black"/>
              </a:solidFill>
              <a:latin typeface="Century Gothic" panose="020B0502020202020204"/>
            </a:endParaRPr>
          </a:p>
          <a:p>
            <a:pPr algn="ctr"/>
            <a:endParaRPr lang="en-US" sz="3200" cap="small" dirty="0">
              <a:solidFill>
                <a:prstClr val="black"/>
              </a:solidFill>
              <a:latin typeface="Century Gothic" panose="020B0502020202020204"/>
            </a:endParaRPr>
          </a:p>
          <a:p>
            <a:pPr algn="ctr"/>
            <a:r>
              <a:rPr lang="en-US" sz="2000" cap="small" dirty="0">
                <a:solidFill>
                  <a:prstClr val="black"/>
                </a:solidFill>
                <a:latin typeface="Century Gothic" panose="020B0502020202020204"/>
              </a:rPr>
              <a:t>Contact Information:</a:t>
            </a:r>
          </a:p>
          <a:p>
            <a:pPr algn="ctr"/>
            <a:endParaRPr lang="en-US" sz="1100" cap="small" dirty="0">
              <a:solidFill>
                <a:prstClr val="black"/>
              </a:solidFill>
              <a:latin typeface="Century Gothic" panose="020B0502020202020204"/>
            </a:endParaRPr>
          </a:p>
          <a:p>
            <a:pPr algn="ctr"/>
            <a:r>
              <a:rPr lang="en-US" sz="2800" cap="small" dirty="0">
                <a:solidFill>
                  <a:prstClr val="black"/>
                </a:solidFill>
                <a:latin typeface="Century Gothic" panose="020B0502020202020204"/>
              </a:rPr>
              <a:t>Angie </a:t>
            </a:r>
            <a:r>
              <a:rPr lang="en-US" sz="2800" cap="small" dirty="0" smtClean="0">
                <a:solidFill>
                  <a:prstClr val="black"/>
                </a:solidFill>
                <a:latin typeface="Century Gothic" panose="020B0502020202020204"/>
              </a:rPr>
              <a:t>Dickison </a:t>
            </a:r>
          </a:p>
          <a:p>
            <a:pPr algn="ctr"/>
            <a:r>
              <a:rPr lang="en-US" sz="2000" cap="small" dirty="0" smtClean="0">
                <a:solidFill>
                  <a:prstClr val="black"/>
                </a:solidFill>
                <a:latin typeface="Century Gothic" panose="020B0502020202020204"/>
              </a:rPr>
              <a:t>State </a:t>
            </a:r>
            <a:r>
              <a:rPr lang="en-US" sz="2000" cap="small" dirty="0">
                <a:solidFill>
                  <a:prstClr val="black"/>
                </a:solidFill>
                <a:latin typeface="Century Gothic" panose="020B0502020202020204"/>
              </a:rPr>
              <a:t>Broadband Director</a:t>
            </a:r>
          </a:p>
          <a:p>
            <a:pPr algn="ctr"/>
            <a:endParaRPr lang="en-US" sz="2000" cap="small" dirty="0">
              <a:solidFill>
                <a:prstClr val="black"/>
              </a:solidFill>
              <a:latin typeface="Century Gothic" panose="020B0502020202020204"/>
            </a:endParaRPr>
          </a:p>
          <a:p>
            <a:pPr algn="ctr"/>
            <a:r>
              <a:rPr lang="en-US" sz="2400" cap="small" dirty="0">
                <a:solidFill>
                  <a:prstClr val="black"/>
                </a:solidFill>
                <a:latin typeface="Century Gothic" panose="020B0502020202020204"/>
              </a:rPr>
              <a:t>Angie.Dickison@Wisconsin.gov</a:t>
            </a:r>
          </a:p>
          <a:p>
            <a:pPr algn="ctr"/>
            <a:endParaRPr lang="en-US" cap="small" dirty="0">
              <a:solidFill>
                <a:prstClr val="black"/>
              </a:solidFill>
              <a:latin typeface="Century Gothic" panose="020B0502020202020204"/>
            </a:endParaRPr>
          </a:p>
          <a:p>
            <a:pPr algn="ctr"/>
            <a:r>
              <a:rPr lang="en-US" sz="2800" cap="small" dirty="0">
                <a:solidFill>
                  <a:prstClr val="black"/>
                </a:solidFill>
                <a:latin typeface="Century Gothic" panose="020B0502020202020204"/>
              </a:rPr>
              <a:t>608-267-9138</a:t>
            </a:r>
          </a:p>
          <a:p>
            <a:pPr algn="ctr"/>
            <a:endParaRPr lang="en-US" sz="1400" cap="small" dirty="0">
              <a:solidFill>
                <a:prstClr val="black"/>
              </a:solidFill>
              <a:latin typeface="Century Gothic" panose="020B0502020202020204"/>
            </a:endParaRPr>
          </a:p>
          <a:p>
            <a:pPr algn="ctr"/>
            <a:r>
              <a:rPr lang="en-US" sz="2800" cap="small" dirty="0">
                <a:solidFill>
                  <a:prstClr val="black"/>
                </a:solidFill>
                <a:latin typeface="Century Gothic" panose="020B0502020202020204"/>
              </a:rPr>
              <a:t>www.psc.wi.gov</a:t>
            </a:r>
          </a:p>
          <a:p>
            <a:pPr algn="ctr"/>
            <a:endParaRPr lang="en-US" sz="1200" cap="small" dirty="0">
              <a:solidFill>
                <a:prstClr val="black"/>
              </a:solidFill>
              <a:latin typeface="Century Gothic" panose="020B0502020202020204"/>
            </a:endParaRPr>
          </a:p>
          <a:p>
            <a:pPr algn="ctr"/>
            <a:r>
              <a:rPr lang="en-US" sz="2800" cap="small" dirty="0">
                <a:solidFill>
                  <a:prstClr val="black"/>
                </a:solidFill>
                <a:latin typeface="Century Gothic" panose="020B0502020202020204"/>
              </a:rPr>
              <a:t>www.link.Wisconsin.gov</a:t>
            </a:r>
          </a:p>
          <a:p>
            <a:pPr algn="ctr"/>
            <a:endParaRPr lang="en-US" cap="small" dirty="0">
              <a:solidFill>
                <a:prstClr val="black"/>
              </a:solidFill>
              <a:latin typeface="Century Gothic" panose="020B0502020202020204"/>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2695" y="741973"/>
            <a:ext cx="2180510" cy="1033300"/>
          </a:xfrm>
          <a:prstGeom prst="rect">
            <a:avLst/>
          </a:prstGeom>
        </p:spPr>
      </p:pic>
    </p:spTree>
    <p:extLst>
      <p:ext uri="{BB962C8B-B14F-4D97-AF65-F5344CB8AC3E}">
        <p14:creationId xmlns:p14="http://schemas.microsoft.com/office/powerpoint/2010/main" val="2239889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31838"/>
            <a:ext cx="7772400" cy="639762"/>
          </a:xfrm>
        </p:spPr>
        <p:txBody>
          <a:bodyPr>
            <a:normAutofit fontScale="90000"/>
          </a:bodyPr>
          <a:lstStyle/>
          <a:p>
            <a:r>
              <a:rPr lang="en-US" dirty="0" smtClean="0"/>
              <a:t>READI Program</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1400" y="838206"/>
            <a:ext cx="4572000" cy="419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5486404"/>
            <a:ext cx="8305800" cy="923330"/>
          </a:xfrm>
          <a:prstGeom prst="rect">
            <a:avLst/>
          </a:prstGeom>
          <a:noFill/>
        </p:spPr>
        <p:txBody>
          <a:bodyPr wrap="square" rtlCol="0">
            <a:spAutoFit/>
          </a:bodyPr>
          <a:lstStyle/>
          <a:p>
            <a:r>
              <a:rPr lang="en-US" dirty="0">
                <a:hlinkClick r:id="rId3"/>
              </a:rPr>
              <a:t>http://doa.wi.gov/Divisions/Housing/Bureau-of-Community-Development/READI-Program</a:t>
            </a:r>
            <a:r>
              <a:rPr lang="en-US" dirty="0" smtClean="0">
                <a:hlinkClick r:id="rId3"/>
              </a:rPr>
              <a:t>/</a:t>
            </a:r>
            <a:endParaRPr lang="en-US" dirty="0" smtClean="0"/>
          </a:p>
          <a:p>
            <a:r>
              <a:rPr lang="en-US" dirty="0" smtClean="0"/>
              <a:t>For more information contact David Pawlisch at (608) 261-7538</a:t>
            </a:r>
            <a:endParaRPr lang="en-US" dirty="0"/>
          </a:p>
        </p:txBody>
      </p:sp>
    </p:spTree>
    <p:extLst>
      <p:ext uri="{BB962C8B-B14F-4D97-AF65-F5344CB8AC3E}">
        <p14:creationId xmlns:p14="http://schemas.microsoft.com/office/powerpoint/2010/main" val="2684921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221" y="381000"/>
            <a:ext cx="7024744" cy="1143000"/>
          </a:xfrm>
        </p:spPr>
        <p:txBody>
          <a:bodyPr/>
          <a:lstStyle/>
          <a:p>
            <a:pPr algn="ctr"/>
            <a:r>
              <a:rPr lang="en-US" dirty="0"/>
              <a:t>READI Program Summary</a:t>
            </a:r>
          </a:p>
        </p:txBody>
      </p:sp>
      <p:sp>
        <p:nvSpPr>
          <p:cNvPr id="4" name="Content Placeholder 3"/>
          <p:cNvSpPr>
            <a:spLocks noGrp="1"/>
          </p:cNvSpPr>
          <p:nvPr>
            <p:ph idx="1"/>
          </p:nvPr>
        </p:nvSpPr>
        <p:spPr>
          <a:xfrm>
            <a:off x="1043495" y="1676406"/>
            <a:ext cx="6777317" cy="4156229"/>
          </a:xfrm>
        </p:spPr>
        <p:txBody>
          <a:bodyPr>
            <a:noAutofit/>
          </a:bodyPr>
          <a:lstStyle/>
          <a:p>
            <a:r>
              <a:rPr lang="en-US" sz="1400" dirty="0" smtClean="0">
                <a:latin typeface="Comic Sans MS" panose="030F0702030302020204" pitchFamily="66" charset="0"/>
              </a:rPr>
              <a:t>Supports Units of General Local Government that are </a:t>
            </a:r>
            <a:r>
              <a:rPr lang="en-US" sz="1400" b="1" i="1" dirty="0" smtClean="0">
                <a:latin typeface="Comic Sans MS" panose="030F0702030302020204" pitchFamily="66" charset="0"/>
              </a:rPr>
              <a:t>not</a:t>
            </a:r>
            <a:r>
              <a:rPr lang="en-US" sz="1400" dirty="0" smtClean="0">
                <a:latin typeface="Comic Sans MS" panose="030F0702030302020204" pitchFamily="66" charset="0"/>
              </a:rPr>
              <a:t> HUD entitlement communities (Excludes Milwaukee, Waukesha, Dane Counties and municipalities with pop. &gt; 50,000.)  </a:t>
            </a:r>
          </a:p>
          <a:p>
            <a:pPr marL="0" indent="0">
              <a:buNone/>
            </a:pPr>
            <a:endParaRPr lang="en-US" sz="1400" dirty="0" smtClean="0">
              <a:latin typeface="Comic Sans MS" panose="030F0702030302020204" pitchFamily="66" charset="0"/>
            </a:endParaRPr>
          </a:p>
          <a:p>
            <a:r>
              <a:rPr lang="en-US" sz="1400" dirty="0" smtClean="0">
                <a:latin typeface="Comic Sans MS" panose="030F0702030302020204" pitchFamily="66" charset="0"/>
              </a:rPr>
              <a:t>Applicants must grant </a:t>
            </a:r>
            <a:r>
              <a:rPr lang="en-US" sz="1400" dirty="0">
                <a:latin typeface="Comic Sans MS" panose="030F0702030302020204" pitchFamily="66" charset="0"/>
              </a:rPr>
              <a:t>the award funds to </a:t>
            </a:r>
            <a:r>
              <a:rPr lang="en-US" sz="1400" dirty="0" smtClean="0">
                <a:latin typeface="Comic Sans MS" panose="030F0702030302020204" pitchFamily="66" charset="0"/>
              </a:rPr>
              <a:t>Community Development Organizations (CDO).</a:t>
            </a:r>
            <a:endParaRPr lang="en-US" sz="1400" dirty="0">
              <a:latin typeface="Comic Sans MS" panose="030F0702030302020204" pitchFamily="66" charset="0"/>
            </a:endParaRPr>
          </a:p>
          <a:p>
            <a:endParaRPr lang="en-US" sz="1400" dirty="0" smtClean="0">
              <a:latin typeface="Comic Sans MS" panose="030F0702030302020204" pitchFamily="66" charset="0"/>
            </a:endParaRPr>
          </a:p>
          <a:p>
            <a:r>
              <a:rPr lang="en-US" sz="1400" dirty="0" smtClean="0">
                <a:latin typeface="Comic Sans MS" panose="030F0702030302020204" pitchFamily="66" charset="0"/>
              </a:rPr>
              <a:t>A </a:t>
            </a:r>
            <a:r>
              <a:rPr lang="en-US" sz="1400" dirty="0">
                <a:latin typeface="Comic Sans MS" panose="030F0702030302020204" pitchFamily="66" charset="0"/>
              </a:rPr>
              <a:t>DOA-certified CDO must be </a:t>
            </a:r>
            <a:r>
              <a:rPr lang="en-US" sz="1400" dirty="0" smtClean="0">
                <a:latin typeface="Comic Sans MS" panose="030F0702030302020204" pitchFamily="66" charset="0"/>
              </a:rPr>
              <a:t>identified in </a:t>
            </a:r>
            <a:r>
              <a:rPr lang="en-US" sz="1400" dirty="0">
                <a:latin typeface="Comic Sans MS" panose="030F0702030302020204" pitchFamily="66" charset="0"/>
              </a:rPr>
              <a:t>the READI application.</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READI </a:t>
            </a:r>
            <a:r>
              <a:rPr lang="en-US" sz="1400" dirty="0">
                <a:latin typeface="Comic Sans MS" panose="030F0702030302020204" pitchFamily="66" charset="0"/>
              </a:rPr>
              <a:t>uses CDBG funding to provide targeted economic development investment in </a:t>
            </a:r>
            <a:r>
              <a:rPr lang="en-US" sz="1400" dirty="0" smtClean="0">
                <a:latin typeface="Comic Sans MS" panose="030F0702030302020204" pitchFamily="66" charset="0"/>
              </a:rPr>
              <a:t> </a:t>
            </a:r>
            <a:r>
              <a:rPr lang="en-US" sz="1400" dirty="0">
                <a:latin typeface="Comic Sans MS" panose="030F0702030302020204" pitchFamily="66" charset="0"/>
              </a:rPr>
              <a:t>a single unit of general local </a:t>
            </a:r>
            <a:r>
              <a:rPr lang="en-US" sz="1400" dirty="0" smtClean="0">
                <a:latin typeface="Comic Sans MS" panose="030F0702030302020204" pitchFamily="66" charset="0"/>
              </a:rPr>
              <a:t>government, </a:t>
            </a:r>
            <a:r>
              <a:rPr lang="en-US" sz="1400" dirty="0">
                <a:latin typeface="Comic Sans MS" panose="030F0702030302020204" pitchFamily="66" charset="0"/>
              </a:rPr>
              <a:t>or a rural region.</a:t>
            </a:r>
          </a:p>
          <a:p>
            <a:endParaRPr lang="en-US" sz="1400" b="1" dirty="0" smtClean="0">
              <a:latin typeface="Comic Sans MS" panose="030F0702030302020204" pitchFamily="66" charset="0"/>
            </a:endParaRPr>
          </a:p>
          <a:p>
            <a:r>
              <a:rPr lang="en-US" sz="1400" b="1" dirty="0" smtClean="0">
                <a:latin typeface="Comic Sans MS" panose="030F0702030302020204" pitchFamily="66" charset="0"/>
              </a:rPr>
              <a:t>2016:  $10 </a:t>
            </a:r>
            <a:r>
              <a:rPr lang="en-US" sz="1400" b="1" dirty="0">
                <a:latin typeface="Comic Sans MS" panose="030F0702030302020204" pitchFamily="66" charset="0"/>
              </a:rPr>
              <a:t>million </a:t>
            </a:r>
            <a:r>
              <a:rPr lang="en-US" sz="1400" dirty="0" smtClean="0">
                <a:latin typeface="Comic Sans MS" panose="030F0702030302020204" pitchFamily="66" charset="0"/>
              </a:rPr>
              <a:t>allocated to </a:t>
            </a:r>
            <a:r>
              <a:rPr lang="en-US" sz="1400" dirty="0">
                <a:latin typeface="Comic Sans MS" panose="030F0702030302020204" pitchFamily="66" charset="0"/>
              </a:rPr>
              <a:t>capitalize the READI program</a:t>
            </a:r>
            <a:r>
              <a:rPr lang="en-US" sz="1400" dirty="0" smtClean="0">
                <a:latin typeface="Comic Sans MS" panose="030F0702030302020204" pitchFamily="66" charset="0"/>
              </a:rPr>
              <a:t>. Projects must include economic development </a:t>
            </a:r>
            <a:r>
              <a:rPr lang="en-US" sz="1400" b="1" i="1" dirty="0" smtClean="0">
                <a:latin typeface="Comic Sans MS" panose="030F0702030302020204" pitchFamily="66" charset="0"/>
              </a:rPr>
              <a:t>and </a:t>
            </a:r>
            <a:r>
              <a:rPr lang="en-US" sz="1400" dirty="0" smtClean="0">
                <a:latin typeface="Comic Sans MS" panose="030F0702030302020204" pitchFamily="66" charset="0"/>
              </a:rPr>
              <a:t>housing. </a:t>
            </a:r>
          </a:p>
          <a:p>
            <a:pPr lvl="1">
              <a:buFont typeface="Wingdings" panose="05000000000000000000" pitchFamily="2" charset="2"/>
              <a:buChar char="ü"/>
            </a:pPr>
            <a:r>
              <a:rPr lang="en-US" sz="1400" dirty="0" smtClean="0">
                <a:latin typeface="Comic Sans MS" panose="030F0702030302020204" pitchFamily="66" charset="0"/>
              </a:rPr>
              <a:t>Individual grants up to $1Million.</a:t>
            </a:r>
          </a:p>
          <a:p>
            <a:pPr lvl="1">
              <a:buFont typeface="Wingdings" panose="05000000000000000000" pitchFamily="2" charset="2"/>
              <a:buChar char="ü"/>
            </a:pPr>
            <a:r>
              <a:rPr lang="en-US" sz="1400" dirty="0" smtClean="0">
                <a:latin typeface="Comic Sans MS" panose="030F0702030302020204" pitchFamily="66" charset="0"/>
              </a:rPr>
              <a:t>Total of ($500K for Economic Development, $300K for Housing, and $200K for training.)  </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READI PROJECTS </a:t>
            </a:r>
            <a:r>
              <a:rPr lang="en-US" sz="1400" dirty="0">
                <a:latin typeface="Comic Sans MS" panose="030F0702030302020204" pitchFamily="66" charset="0"/>
              </a:rPr>
              <a:t>must benefit </a:t>
            </a:r>
            <a:r>
              <a:rPr lang="en-US" sz="1400" dirty="0" smtClean="0">
                <a:latin typeface="Comic Sans MS" panose="030F0702030302020204" pitchFamily="66" charset="0"/>
              </a:rPr>
              <a:t>persons </a:t>
            </a:r>
            <a:r>
              <a:rPr lang="en-US" sz="1400" dirty="0">
                <a:latin typeface="Comic Sans MS" panose="030F0702030302020204" pitchFamily="66" charset="0"/>
              </a:rPr>
              <a:t>of low and moderate </a:t>
            </a:r>
            <a:r>
              <a:rPr lang="en-US" sz="1400" dirty="0" smtClean="0">
                <a:latin typeface="Comic Sans MS" panose="030F0702030302020204" pitchFamily="66" charset="0"/>
              </a:rPr>
              <a:t>income. </a:t>
            </a:r>
          </a:p>
          <a:p>
            <a:pPr lvl="1">
              <a:buFont typeface="Wingdings" panose="05000000000000000000" pitchFamily="2" charset="2"/>
              <a:buChar char="ü"/>
            </a:pPr>
            <a:endParaRPr lang="en-US" sz="14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3" y="5715006"/>
            <a:ext cx="9874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381000"/>
            <a:ext cx="7772400" cy="1143000"/>
          </a:xfrm>
        </p:spPr>
        <p:txBody>
          <a:bodyPr/>
          <a:lstStyle/>
          <a:p>
            <a:pPr algn="ctr"/>
            <a:r>
              <a:rPr lang="en-US" dirty="0"/>
              <a:t>READI Program Summary</a:t>
            </a:r>
          </a:p>
        </p:txBody>
      </p:sp>
      <p:sp>
        <p:nvSpPr>
          <p:cNvPr id="3" name="Content Placeholder 2"/>
          <p:cNvSpPr>
            <a:spLocks noGrp="1"/>
          </p:cNvSpPr>
          <p:nvPr>
            <p:ph idx="1"/>
          </p:nvPr>
        </p:nvSpPr>
        <p:spPr>
          <a:xfrm>
            <a:off x="914400" y="1524000"/>
            <a:ext cx="7772400" cy="4608512"/>
          </a:xfrm>
        </p:spPr>
        <p:txBody>
          <a:bodyPr>
            <a:normAutofit fontScale="70000" lnSpcReduction="20000"/>
          </a:bodyPr>
          <a:lstStyle/>
          <a:p>
            <a:r>
              <a:rPr lang="en-US" b="1" dirty="0">
                <a:latin typeface="Comic Sans MS" panose="030F0702030302020204" pitchFamily="66" charset="0"/>
              </a:rPr>
              <a:t>READI’s Focus:</a:t>
            </a:r>
          </a:p>
          <a:p>
            <a:pPr marL="0" indent="0">
              <a:buNone/>
            </a:pPr>
            <a:r>
              <a:rPr lang="en-US" b="1" dirty="0">
                <a:latin typeface="Comic Sans MS" panose="030F0702030302020204" pitchFamily="66" charset="0"/>
              </a:rPr>
              <a:t>	</a:t>
            </a:r>
            <a:r>
              <a:rPr lang="en-US" dirty="0">
                <a:latin typeface="Comic Sans MS" panose="030F0702030302020204" pitchFamily="66" charset="0"/>
              </a:rPr>
              <a:t>- </a:t>
            </a:r>
            <a:r>
              <a:rPr lang="en-US" sz="2400" dirty="0">
                <a:latin typeface="Comic Sans MS" panose="030F0702030302020204" pitchFamily="66" charset="0"/>
              </a:rPr>
              <a:t>Economic Development (Job Creation)</a:t>
            </a:r>
          </a:p>
          <a:p>
            <a:pPr marL="0" indent="0">
              <a:buNone/>
            </a:pPr>
            <a:r>
              <a:rPr lang="en-US" sz="2400" dirty="0">
                <a:latin typeface="Comic Sans MS" panose="030F0702030302020204" pitchFamily="66" charset="0"/>
              </a:rPr>
              <a:t>	-  Workforce Housing</a:t>
            </a:r>
          </a:p>
          <a:p>
            <a:pPr marL="0" indent="0">
              <a:buNone/>
            </a:pPr>
            <a:r>
              <a:rPr lang="en-US" sz="2400" dirty="0">
                <a:latin typeface="Comic Sans MS" panose="030F0702030302020204" pitchFamily="66" charset="0"/>
              </a:rPr>
              <a:t>	-  Job </a:t>
            </a:r>
            <a:r>
              <a:rPr lang="en-US" sz="2400" dirty="0" smtClean="0">
                <a:latin typeface="Comic Sans MS" panose="030F0702030302020204" pitchFamily="66" charset="0"/>
              </a:rPr>
              <a:t>Training</a:t>
            </a:r>
          </a:p>
          <a:p>
            <a:pPr marL="0" indent="0">
              <a:buNone/>
            </a:pPr>
            <a:endParaRPr lang="en-US" sz="2400" dirty="0" smtClean="0">
              <a:latin typeface="Comic Sans MS" panose="030F0702030302020204" pitchFamily="66" charset="0"/>
            </a:endParaRPr>
          </a:p>
          <a:p>
            <a:r>
              <a:rPr lang="en-US" dirty="0" smtClean="0">
                <a:latin typeface="Comic Sans MS" panose="030F0702030302020204" pitchFamily="66" charset="0"/>
              </a:rPr>
              <a:t>What sets READI apart from existing DEHCR-CDBG programs is that once all repayments and reporting from the original loan have </a:t>
            </a:r>
            <a:r>
              <a:rPr lang="en-US" dirty="0">
                <a:latin typeface="Comic Sans MS" panose="030F0702030302020204" pitchFamily="66" charset="0"/>
              </a:rPr>
              <a:t>satisfied HUD requirements, the State will send a letter to the UGLG/CDO confirming the CDO may use the repayments for a new activity.</a:t>
            </a:r>
          </a:p>
          <a:p>
            <a:pPr marL="0" indent="0">
              <a:buNone/>
            </a:pPr>
            <a:endParaRPr lang="en-US" dirty="0">
              <a:latin typeface="Comic Sans MS" panose="030F0702030302020204" pitchFamily="66" charset="0"/>
            </a:endParaRPr>
          </a:p>
          <a:p>
            <a:r>
              <a:rPr lang="en-US" dirty="0">
                <a:latin typeface="Comic Sans MS" panose="030F0702030302020204" pitchFamily="66" charset="0"/>
              </a:rPr>
              <a:t>Repayments to a CDO are </a:t>
            </a:r>
            <a:r>
              <a:rPr lang="en-US" dirty="0" smtClean="0">
                <a:latin typeface="Comic Sans MS" panose="030F0702030302020204" pitchFamily="66" charset="0"/>
              </a:rPr>
              <a:t>not </a:t>
            </a:r>
            <a:r>
              <a:rPr lang="en-US" dirty="0">
                <a:latin typeface="Comic Sans MS" panose="030F0702030302020204" pitchFamily="66" charset="0"/>
              </a:rPr>
              <a:t>subject to reporting as CDBG Program Income</a:t>
            </a:r>
            <a:r>
              <a:rPr lang="en-US" dirty="0" smtClean="0">
                <a:latin typeface="Comic Sans MS" panose="030F0702030302020204" pitchFamily="66" charset="0"/>
              </a:rPr>
              <a:t>. </a:t>
            </a:r>
            <a:r>
              <a:rPr lang="en-US" b="1" dirty="0" smtClean="0">
                <a:latin typeface="Comic Sans MS" panose="030F0702030302020204" pitchFamily="66" charset="0"/>
              </a:rPr>
              <a:t>Reuse of the funds need not meet all of HUDs rigorous reporting requirements.  </a:t>
            </a:r>
          </a:p>
          <a:p>
            <a:pPr marL="0" indent="0">
              <a:buNone/>
            </a:pPr>
            <a:endParaRPr lang="en-US" b="1" dirty="0">
              <a:latin typeface="Comic Sans MS" panose="030F0702030302020204" pitchFamily="66" charset="0"/>
            </a:endParaRPr>
          </a:p>
          <a:p>
            <a:r>
              <a:rPr lang="en-US" dirty="0" smtClean="0">
                <a:latin typeface="Comic Sans MS" panose="030F0702030302020204" pitchFamily="66" charset="0"/>
              </a:rPr>
              <a:t>Use of </a:t>
            </a:r>
            <a:r>
              <a:rPr lang="en-US" dirty="0">
                <a:latin typeface="Comic Sans MS" panose="030F0702030302020204" pitchFamily="66" charset="0"/>
              </a:rPr>
              <a:t>repayments </a:t>
            </a:r>
            <a:r>
              <a:rPr lang="en-US" dirty="0" smtClean="0">
                <a:latin typeface="Comic Sans MS" panose="030F0702030302020204" pitchFamily="66" charset="0"/>
              </a:rPr>
              <a:t>must be used for: </a:t>
            </a:r>
          </a:p>
          <a:p>
            <a:pPr marL="320040" lvl="1" indent="0">
              <a:buNone/>
            </a:pPr>
            <a:r>
              <a:rPr lang="en-US" dirty="0" smtClean="0">
                <a:latin typeface="Comic Sans MS" panose="030F0702030302020204" pitchFamily="66" charset="0"/>
              </a:rPr>
              <a:t>- Neighborhood </a:t>
            </a:r>
            <a:r>
              <a:rPr lang="en-US" dirty="0">
                <a:latin typeface="Comic Sans MS" panose="030F0702030302020204" pitchFamily="66" charset="0"/>
              </a:rPr>
              <a:t>revitalization, </a:t>
            </a:r>
            <a:endParaRPr lang="en-US" dirty="0" smtClean="0">
              <a:latin typeface="Comic Sans MS" panose="030F0702030302020204" pitchFamily="66" charset="0"/>
            </a:endParaRPr>
          </a:p>
          <a:p>
            <a:pPr marL="320040" lvl="1" indent="0">
              <a:buNone/>
            </a:pPr>
            <a:r>
              <a:rPr lang="en-US" dirty="0" smtClean="0">
                <a:latin typeface="Comic Sans MS" panose="030F0702030302020204" pitchFamily="66" charset="0"/>
              </a:rPr>
              <a:t>- Community </a:t>
            </a:r>
            <a:r>
              <a:rPr lang="en-US" dirty="0">
                <a:latin typeface="Comic Sans MS" panose="030F0702030302020204" pitchFamily="66" charset="0"/>
              </a:rPr>
              <a:t>economic development, or </a:t>
            </a:r>
            <a:endParaRPr lang="en-US" dirty="0" smtClean="0">
              <a:latin typeface="Comic Sans MS" panose="030F0702030302020204" pitchFamily="66" charset="0"/>
            </a:endParaRPr>
          </a:p>
          <a:p>
            <a:pPr marL="320040" lvl="1" indent="0">
              <a:buNone/>
            </a:pPr>
            <a:r>
              <a:rPr lang="en-US" dirty="0" smtClean="0">
                <a:latin typeface="Comic Sans MS" panose="030F0702030302020204" pitchFamily="66" charset="0"/>
              </a:rPr>
              <a:t>- Energy </a:t>
            </a:r>
            <a:r>
              <a:rPr lang="en-US" dirty="0">
                <a:latin typeface="Comic Sans MS" panose="030F0702030302020204" pitchFamily="66" charset="0"/>
              </a:rPr>
              <a:t>conservation </a:t>
            </a:r>
            <a:r>
              <a:rPr lang="en-US" dirty="0" smtClean="0">
                <a:latin typeface="Comic Sans MS" panose="030F0702030302020204" pitchFamily="66" charset="0"/>
              </a:rPr>
              <a:t>projects </a:t>
            </a:r>
          </a:p>
          <a:p>
            <a:pPr marL="320040" lvl="1" indent="0">
              <a:buNone/>
            </a:pPr>
            <a:r>
              <a:rPr lang="en-US" dirty="0" smtClean="0">
                <a:latin typeface="Comic Sans MS" panose="030F0702030302020204" pitchFamily="66" charset="0"/>
              </a:rPr>
              <a:t> </a:t>
            </a:r>
            <a:endParaRPr lang="en-US" dirty="0">
              <a:latin typeface="Comic Sans MS" panose="030F0702030302020204" pitchFamily="66"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3" y="5638806"/>
            <a:ext cx="9874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349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28000">
              <a:srgbClr val="85C2FF"/>
            </a:gs>
            <a:gs pos="53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7"/>
            <a:ext cx="8382000" cy="944563"/>
          </a:xfrm>
        </p:spPr>
        <p:txBody>
          <a:bodyPr>
            <a:normAutofit/>
          </a:bodyPr>
          <a:lstStyle/>
          <a:p>
            <a:pPr algn="ctr" eaLnBrk="1" hangingPunct="1">
              <a:defRPr/>
            </a:pPr>
            <a:r>
              <a:rPr lang="en-US" sz="2800" dirty="0" smtClean="0">
                <a:effectLst>
                  <a:outerShdw blurRad="38100" dist="38100" dir="2700000" algn="tl">
                    <a:srgbClr val="000000">
                      <a:alpha val="43137"/>
                    </a:srgbClr>
                  </a:outerShdw>
                </a:effectLst>
              </a:rPr>
              <a:t>WI Workforce Incentives</a:t>
            </a:r>
            <a:endParaRPr lang="en-US" sz="2800" dirty="0">
              <a:effectLst>
                <a:outerShdw blurRad="38100" dist="38100" dir="2700000" algn="tl">
                  <a:srgbClr val="000000">
                    <a:alpha val="43137"/>
                  </a:srgbClr>
                </a:outerShdw>
              </a:effectLst>
            </a:endParaRPr>
          </a:p>
        </p:txBody>
      </p:sp>
      <p:sp>
        <p:nvSpPr>
          <p:cNvPr id="10243" name="Content Placeholder 2"/>
          <p:cNvSpPr>
            <a:spLocks noGrp="1"/>
          </p:cNvSpPr>
          <p:nvPr>
            <p:ph idx="1"/>
          </p:nvPr>
        </p:nvSpPr>
        <p:spPr bwMode="auto">
          <a:xfrm>
            <a:off x="390536" y="1600205"/>
            <a:ext cx="8410599" cy="434659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defRPr/>
            </a:pPr>
            <a:r>
              <a:rPr lang="en-US" altLang="en-US" sz="2400" dirty="0" smtClean="0">
                <a:latin typeface="Calibri" pitchFamily="34" charset="0"/>
                <a:ea typeface="Calibri" pitchFamily="34" charset="0"/>
                <a:cs typeface="Calibri" pitchFamily="34" charset="0"/>
              </a:rPr>
              <a:t>WISCONSIN FAST FORWARD (Law effective March 2013)</a:t>
            </a:r>
          </a:p>
          <a:p>
            <a:pPr eaLnBrk="1" hangingPunct="1">
              <a:defRPr/>
            </a:pPr>
            <a:r>
              <a:rPr lang="en-US" altLang="en-US" sz="2000" dirty="0" smtClean="0">
                <a:latin typeface="Calibri" pitchFamily="34" charset="0"/>
                <a:ea typeface="Calibri" pitchFamily="34" charset="0"/>
                <a:cs typeface="Calibri" pitchFamily="34" charset="0"/>
              </a:rPr>
              <a:t>Implement an enhanced Labor Market Information System (LMIS).</a:t>
            </a:r>
          </a:p>
          <a:p>
            <a:pPr eaLnBrk="1" hangingPunct="1">
              <a:defRPr/>
            </a:pPr>
            <a:r>
              <a:rPr lang="en-US" altLang="en-US" sz="2000" dirty="0" smtClean="0">
                <a:latin typeface="Calibri" pitchFamily="34" charset="0"/>
                <a:ea typeface="Calibri" pitchFamily="34" charset="0"/>
                <a:cs typeface="Calibri" pitchFamily="34" charset="0"/>
              </a:rPr>
              <a:t>Address Wisconsin’s skills gap through employer grants for customized skills training to fill current job openings and ongoing skill requirements.</a:t>
            </a:r>
          </a:p>
          <a:p>
            <a:pPr eaLnBrk="1" hangingPunct="1">
              <a:defRPr/>
            </a:pPr>
            <a:r>
              <a:rPr lang="en-US" altLang="en-US" sz="2000" dirty="0" smtClean="0">
                <a:latin typeface="Calibri" pitchFamily="34" charset="0"/>
                <a:ea typeface="Calibri" pitchFamily="34" charset="0"/>
                <a:cs typeface="Calibri" pitchFamily="34" charset="0"/>
                <a:hlinkClick r:id="rId2"/>
              </a:rPr>
              <a:t>http</a:t>
            </a:r>
            <a:r>
              <a:rPr lang="en-US" altLang="en-US" sz="2000" dirty="0">
                <a:latin typeface="Calibri" pitchFamily="34" charset="0"/>
                <a:ea typeface="Calibri" pitchFamily="34" charset="0"/>
                <a:cs typeface="Calibri" pitchFamily="34" charset="0"/>
                <a:hlinkClick r:id="rId2"/>
              </a:rPr>
              <a:t>://</a:t>
            </a:r>
            <a:r>
              <a:rPr lang="en-US" altLang="en-US" sz="2000" dirty="0" smtClean="0">
                <a:latin typeface="Calibri" pitchFamily="34" charset="0"/>
                <a:ea typeface="Calibri" pitchFamily="34" charset="0"/>
                <a:cs typeface="Calibri" pitchFamily="34" charset="0"/>
                <a:hlinkClick r:id="rId2"/>
              </a:rPr>
              <a:t>wisconsinfastforward.com</a:t>
            </a:r>
            <a:endParaRPr lang="en-US" altLang="en-US" sz="2000" dirty="0" smtClean="0">
              <a:latin typeface="Calibri" pitchFamily="34" charset="0"/>
              <a:ea typeface="Calibri" pitchFamily="34" charset="0"/>
              <a:cs typeface="Calibri" pitchFamily="34" charset="0"/>
            </a:endParaRPr>
          </a:p>
          <a:p>
            <a:pPr marL="0" indent="0" eaLnBrk="1" hangingPunct="1">
              <a:buFontTx/>
              <a:buNone/>
              <a:defRPr/>
            </a:pPr>
            <a:endParaRPr lang="en-US" altLang="en-US" sz="2000" dirty="0">
              <a:latin typeface="Calibri" pitchFamily="34" charset="0"/>
              <a:ea typeface="Calibri" pitchFamily="34" charset="0"/>
              <a:cs typeface="Calibri" pitchFamily="34" charset="0"/>
            </a:endParaRPr>
          </a:p>
          <a:p>
            <a:pPr marL="0" indent="0" eaLnBrk="1" hangingPunct="1">
              <a:buFontTx/>
              <a:buNone/>
              <a:defRPr/>
            </a:pPr>
            <a:r>
              <a:rPr lang="en-US" altLang="en-US" sz="2400" dirty="0" smtClean="0">
                <a:latin typeface="Calibri" pitchFamily="34" charset="0"/>
                <a:ea typeface="Calibri" pitchFamily="34" charset="0"/>
                <a:cs typeface="Calibri" pitchFamily="34" charset="0"/>
              </a:rPr>
              <a:t>VOCATIONAL REHABILITATION</a:t>
            </a:r>
          </a:p>
          <a:p>
            <a:pPr marL="0" indent="0" eaLnBrk="1" hangingPunct="1">
              <a:buFontTx/>
              <a:buNone/>
              <a:defRPr/>
            </a:pPr>
            <a:endParaRPr lang="en-US" altLang="en-US" sz="2000" dirty="0" smtClean="0">
              <a:latin typeface="Calibri" pitchFamily="34" charset="0"/>
              <a:ea typeface="Calibri" pitchFamily="34" charset="0"/>
              <a:cs typeface="Calibri" pitchFamily="34" charset="0"/>
            </a:endParaRPr>
          </a:p>
          <a:p>
            <a:pPr marL="0" indent="0" eaLnBrk="1" hangingPunct="1">
              <a:buFontTx/>
              <a:buNone/>
              <a:defRPr/>
            </a:pPr>
            <a:endParaRPr lang="en-US" altLang="en-US" sz="2000" dirty="0" smtClean="0">
              <a:latin typeface="Calibri" pitchFamily="34" charset="0"/>
              <a:ea typeface="Calibri" pitchFamily="34" charset="0"/>
              <a:cs typeface="Calibri" pitchFamily="34" charset="0"/>
            </a:endParaRPr>
          </a:p>
          <a:p>
            <a:pPr marL="0" indent="0" eaLnBrk="1" hangingPunct="1">
              <a:buFontTx/>
              <a:buNone/>
              <a:defRPr/>
            </a:pPr>
            <a:endParaRPr lang="en-US" altLang="en-US" sz="2400" dirty="0" smtClean="0">
              <a:latin typeface="Calibri" pitchFamily="34" charset="0"/>
              <a:ea typeface="Calibri" pitchFamily="34" charset="0"/>
              <a:cs typeface="Calibri" pitchFamily="34" charset="0"/>
            </a:endParaRPr>
          </a:p>
        </p:txBody>
      </p:sp>
      <p:pic>
        <p:nvPicPr>
          <p:cNvPr id="3076" name="Picture 7" descr="swoosh_tran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22"/>
            <a:ext cx="91440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DWDlogoPrint_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2" y="6300791"/>
            <a:ext cx="16097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3876" y="4191023"/>
            <a:ext cx="8543925" cy="1908215"/>
          </a:xfrm>
          <a:prstGeom prst="rect">
            <a:avLst/>
          </a:prstGeom>
        </p:spPr>
        <p:txBody>
          <a:bodyPr>
            <a:spAutoFit/>
          </a:bodyPr>
          <a:lstStyle/>
          <a:p>
            <a:pPr fontAlgn="base">
              <a:spcBef>
                <a:spcPct val="0"/>
              </a:spcBef>
              <a:spcAft>
                <a:spcPct val="0"/>
              </a:spcAft>
              <a:defRPr/>
            </a:pPr>
            <a:endParaRPr lang="en-US" dirty="0">
              <a:solidFill>
                <a:srgbClr val="000000"/>
              </a:solidFill>
              <a:cs typeface="Arial" charset="0"/>
            </a:endParaRPr>
          </a:p>
          <a:p>
            <a:pPr marL="285750" indent="-285750" fontAlgn="base">
              <a:spcBef>
                <a:spcPct val="0"/>
              </a:spcBef>
              <a:spcAft>
                <a:spcPct val="0"/>
              </a:spcAft>
              <a:buFont typeface="Arial" panose="020B0604020202020204" pitchFamily="34" charset="0"/>
              <a:buChar char="•"/>
              <a:defRPr/>
            </a:pPr>
            <a:r>
              <a:rPr lang="en-US" sz="2000" dirty="0">
                <a:solidFill>
                  <a:srgbClr val="000000"/>
                </a:solidFill>
                <a:latin typeface="Calibri" panose="020F0502020204030204" pitchFamily="34" charset="0"/>
                <a:cs typeface="Arial" charset="0"/>
              </a:rPr>
              <a:t>OJT: Custom work / training program; DVR pays 50% of salary/fringe ≥ 90 days</a:t>
            </a:r>
          </a:p>
          <a:p>
            <a:pPr marL="285750" indent="-285750" fontAlgn="base">
              <a:spcBef>
                <a:spcPct val="0"/>
              </a:spcBef>
              <a:spcAft>
                <a:spcPct val="0"/>
              </a:spcAft>
              <a:buFont typeface="Arial" panose="020B0604020202020204" pitchFamily="34" charset="0"/>
              <a:buChar char="•"/>
              <a:defRPr/>
            </a:pPr>
            <a:r>
              <a:rPr lang="en-US" sz="2000" dirty="0">
                <a:solidFill>
                  <a:srgbClr val="000000"/>
                </a:solidFill>
                <a:latin typeface="Calibri" panose="020F0502020204030204" pitchFamily="34" charset="0"/>
                <a:cs typeface="Arial" charset="0"/>
              </a:rPr>
              <a:t>TWE: Work experience; DVR pays wages for 90 days</a:t>
            </a:r>
          </a:p>
          <a:p>
            <a:pPr marL="285750" indent="-285750" fontAlgn="base">
              <a:spcBef>
                <a:spcPct val="0"/>
              </a:spcBef>
              <a:spcAft>
                <a:spcPct val="0"/>
              </a:spcAft>
              <a:buFont typeface="Arial" panose="020B0604020202020204" pitchFamily="34" charset="0"/>
              <a:buChar char="•"/>
              <a:defRPr/>
            </a:pPr>
            <a:r>
              <a:rPr lang="en-US" sz="2000" dirty="0">
                <a:solidFill>
                  <a:srgbClr val="000000"/>
                </a:solidFill>
                <a:latin typeface="Calibri" panose="020F0502020204030204" pitchFamily="34" charset="0"/>
                <a:cs typeface="Arial" charset="0"/>
              </a:rPr>
              <a:t>LTE Program: For public agencies; DVR pays wages for 6 months</a:t>
            </a:r>
          </a:p>
          <a:p>
            <a:pPr marL="285750" indent="-285750" fontAlgn="base">
              <a:spcBef>
                <a:spcPct val="0"/>
              </a:spcBef>
              <a:spcAft>
                <a:spcPct val="0"/>
              </a:spcAft>
              <a:buFont typeface="Arial" panose="020B0604020202020204" pitchFamily="34" charset="0"/>
              <a:buChar char="•"/>
              <a:defRPr/>
            </a:pPr>
            <a:r>
              <a:rPr lang="en-US" sz="2000" dirty="0">
                <a:solidFill>
                  <a:srgbClr val="000000"/>
                </a:solidFill>
                <a:latin typeface="Calibri" panose="020F0502020204030204" pitchFamily="34" charset="0"/>
                <a:cs typeface="Arial" charset="0"/>
              </a:rPr>
              <a:t>Place and train: customized (business designed) training </a:t>
            </a:r>
          </a:p>
          <a:p>
            <a:pPr marL="285750" indent="-285750" fontAlgn="base">
              <a:spcBef>
                <a:spcPct val="0"/>
              </a:spcBef>
              <a:spcAft>
                <a:spcPct val="0"/>
              </a:spcAft>
              <a:buFont typeface="Arial" panose="020B0604020202020204" pitchFamily="34" charset="0"/>
              <a:buChar char="•"/>
              <a:defRPr/>
            </a:pPr>
            <a:r>
              <a:rPr lang="en-US" sz="2000" dirty="0">
                <a:solidFill>
                  <a:srgbClr val="000000"/>
                </a:solidFill>
                <a:latin typeface="Calibri" panose="020F0502020204030204" pitchFamily="34" charset="0"/>
                <a:cs typeface="Arial" charset="0"/>
                <a:hlinkClick r:id="rId5"/>
              </a:rPr>
              <a:t>http://dwd.wisconsin.gov/dwd/publications/dvr/pdf/dvr_17248_p.pdf</a:t>
            </a:r>
            <a:endParaRPr lang="en-US" sz="2000" dirty="0">
              <a:solidFill>
                <a:srgbClr val="000000"/>
              </a:solidFill>
              <a:latin typeface="Calibri" panose="020F0502020204030204" pitchFamily="34" charset="0"/>
              <a:cs typeface="Arial" charset="0"/>
            </a:endParaRPr>
          </a:p>
        </p:txBody>
      </p:sp>
    </p:spTree>
    <p:extLst>
      <p:ext uri="{BB962C8B-B14F-4D97-AF65-F5344CB8AC3E}">
        <p14:creationId xmlns:p14="http://schemas.microsoft.com/office/powerpoint/2010/main" val="3676699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21000">
              <a:srgbClr val="85C2FF"/>
            </a:gs>
            <a:gs pos="55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78584" y="75753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en-US" sz="2400" b="1" dirty="0" smtClean="0">
                <a:solidFill>
                  <a:srgbClr val="333333"/>
                </a:solidFill>
                <a:latin typeface="+mj-lt"/>
              </a:rPr>
              <a:t>Worker’s Compensation &amp; Unemployment Insurance</a:t>
            </a:r>
          </a:p>
        </p:txBody>
      </p:sp>
      <p:pic>
        <p:nvPicPr>
          <p:cNvPr id="4099" name="Picture 15" descr="DWDlogoPrint_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2" y="6300791"/>
            <a:ext cx="16097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7" descr="swoosh_tran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3"/>
            <a:ext cx="914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
          <p:cNvSpPr>
            <a:spLocks noChangeArrowheads="1"/>
          </p:cNvSpPr>
          <p:nvPr/>
        </p:nvSpPr>
        <p:spPr bwMode="auto">
          <a:xfrm>
            <a:off x="457200" y="1219201"/>
            <a:ext cx="838676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eaLnBrk="0" hangingPunct="0">
              <a:defRPr>
                <a:solidFill>
                  <a:schemeClr val="tx1"/>
                </a:solidFill>
                <a:latin typeface="Arial" charset="0"/>
                <a:cs typeface="Arial" charset="0"/>
              </a:defRPr>
            </a:lvl1pPr>
            <a:lvl2pPr marL="233363"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Tx/>
              <a:buBlip>
                <a:blip r:embed="rId4"/>
              </a:buBlip>
              <a:defRPr/>
            </a:pPr>
            <a:r>
              <a:rPr lang="en-US" altLang="en-US" sz="2800" dirty="0" smtClean="0">
                <a:solidFill>
                  <a:srgbClr val="000000"/>
                </a:solidFill>
                <a:latin typeface="Calibri" pitchFamily="34" charset="0"/>
              </a:rPr>
              <a:t> </a:t>
            </a:r>
            <a:r>
              <a:rPr lang="en-US" altLang="en-US" sz="2000" dirty="0" smtClean="0">
                <a:solidFill>
                  <a:srgbClr val="000000"/>
                </a:solidFill>
                <a:latin typeface="Calibri" pitchFamily="34" charset="0"/>
              </a:rPr>
              <a:t>WI:  $1.8 billion-dollar-a-year system, frequently recognized as a national model.</a:t>
            </a:r>
            <a:endParaRPr lang="en-US" altLang="en-US" sz="2800" dirty="0" smtClean="0">
              <a:solidFill>
                <a:srgbClr val="000000"/>
              </a:solidFill>
              <a:latin typeface="Calibri" pitchFamily="34" charset="0"/>
            </a:endParaRPr>
          </a:p>
          <a:p>
            <a:pPr lvl="2" eaLnBrk="1" fontAlgn="base" hangingPunct="1">
              <a:spcBef>
                <a:spcPct val="0"/>
              </a:spcBef>
              <a:spcAft>
                <a:spcPct val="0"/>
              </a:spcAft>
              <a:buFontTx/>
              <a:buBlip>
                <a:blip r:embed="rId4"/>
              </a:buBlip>
              <a:defRPr/>
            </a:pPr>
            <a:r>
              <a:rPr lang="en-US" altLang="en-US" sz="2000" dirty="0" smtClean="0">
                <a:solidFill>
                  <a:srgbClr val="000000"/>
                </a:solidFill>
                <a:latin typeface="Calibri" pitchFamily="34" charset="0"/>
              </a:rPr>
              <a:t> Worker’s Compensation: </a:t>
            </a:r>
            <a:r>
              <a:rPr lang="en-US" altLang="en-US" sz="2000" dirty="0" smtClean="0">
                <a:solidFill>
                  <a:srgbClr val="F7921E"/>
                </a:solidFill>
                <a:latin typeface="Calibri" pitchFamily="34" charset="0"/>
                <a:hlinkClick r:id="rId5"/>
              </a:rPr>
              <a:t> http://dwd.wisconsin.gov/wc/</a:t>
            </a:r>
            <a:endParaRPr lang="en-US" altLang="en-US" sz="2000" dirty="0" smtClean="0">
              <a:solidFill>
                <a:srgbClr val="F7921E"/>
              </a:solidFill>
              <a:latin typeface="Calibri" pitchFamily="34" charset="0"/>
            </a:endParaRPr>
          </a:p>
          <a:p>
            <a:pPr lvl="2" eaLnBrk="1" fontAlgn="base" hangingPunct="1">
              <a:spcBef>
                <a:spcPct val="0"/>
              </a:spcBef>
              <a:spcAft>
                <a:spcPct val="0"/>
              </a:spcAft>
              <a:buFontTx/>
              <a:buBlip>
                <a:blip r:embed="rId4"/>
              </a:buBlip>
              <a:defRPr/>
            </a:pPr>
            <a:r>
              <a:rPr lang="en-US" altLang="en-US" sz="2000" dirty="0" smtClean="0">
                <a:solidFill>
                  <a:srgbClr val="000000"/>
                </a:solidFill>
                <a:latin typeface="Calibri" pitchFamily="34" charset="0"/>
              </a:rPr>
              <a:t> Submit suggested law change:</a:t>
            </a:r>
            <a:r>
              <a:rPr lang="en-US" altLang="en-US" sz="2000" dirty="0" smtClean="0">
                <a:solidFill>
                  <a:srgbClr val="F7921E"/>
                </a:solidFill>
                <a:latin typeface="Calibri" pitchFamily="34" charset="0"/>
              </a:rPr>
              <a:t> </a:t>
            </a:r>
            <a:r>
              <a:rPr lang="en-US" altLang="en-US" sz="2000" u="sng" dirty="0" smtClean="0">
                <a:solidFill>
                  <a:srgbClr val="F7921E"/>
                </a:solidFill>
                <a:latin typeface="Calibri" pitchFamily="34" charset="0"/>
                <a:hlinkClick r:id="rId6"/>
              </a:rPr>
              <a:t>wcadmin@dwd.wisconsin.gov</a:t>
            </a:r>
            <a:endParaRPr lang="en-US" altLang="en-US" sz="2000" u="sng" dirty="0" smtClean="0">
              <a:solidFill>
                <a:srgbClr val="F7921E"/>
              </a:solidFill>
              <a:latin typeface="Calibri" pitchFamily="34" charset="0"/>
            </a:endParaRPr>
          </a:p>
          <a:p>
            <a:pPr lvl="2" eaLnBrk="1" fontAlgn="base" hangingPunct="1">
              <a:spcBef>
                <a:spcPct val="0"/>
              </a:spcBef>
              <a:spcAft>
                <a:spcPct val="0"/>
              </a:spcAft>
              <a:buFontTx/>
              <a:buBlip>
                <a:blip r:embed="rId4"/>
              </a:buBlip>
              <a:defRPr/>
            </a:pPr>
            <a:r>
              <a:rPr lang="en-US" altLang="en-US" sz="2000" dirty="0" smtClean="0">
                <a:solidFill>
                  <a:srgbClr val="000000"/>
                </a:solidFill>
                <a:latin typeface="Calibri" pitchFamily="34" charset="0"/>
              </a:rPr>
              <a:t> Info on WC Advisory Council </a:t>
            </a:r>
            <a:r>
              <a:rPr lang="en-US" altLang="en-US" sz="2000" u="sng" dirty="0" smtClean="0">
                <a:solidFill>
                  <a:srgbClr val="FF9933"/>
                </a:solidFill>
                <a:latin typeface="Calibri" pitchFamily="34" charset="0"/>
                <a:hlinkClick r:id="rId7"/>
              </a:rPr>
              <a:t>http://dwd.wisconsin.gov/wc/councils/wcac/</a:t>
            </a:r>
            <a:endParaRPr lang="en-US" altLang="en-US" sz="2000" u="sng" dirty="0" smtClean="0">
              <a:solidFill>
                <a:srgbClr val="FF9933"/>
              </a:solidFill>
              <a:latin typeface="Calibri" pitchFamily="34" charset="0"/>
            </a:endParaRPr>
          </a:p>
          <a:p>
            <a:pPr marL="0" lvl="1" eaLnBrk="1" fontAlgn="base" hangingPunct="1">
              <a:spcBef>
                <a:spcPct val="50000"/>
              </a:spcBef>
              <a:spcAft>
                <a:spcPct val="0"/>
              </a:spcAft>
              <a:buFontTx/>
              <a:buBlip>
                <a:blip r:embed="rId4"/>
              </a:buBlip>
              <a:defRPr/>
            </a:pPr>
            <a:r>
              <a:rPr lang="en-US" altLang="en-US" sz="2000" dirty="0" smtClean="0">
                <a:solidFill>
                  <a:srgbClr val="000000"/>
                </a:solidFill>
                <a:latin typeface="Calibri" pitchFamily="34" charset="0"/>
              </a:rPr>
              <a:t> UI benefits intended for employees who lose employment through no fault of their own.  To receive benefits, claimants must have a proven work history with a UI employer. Up to 26 weeks/benefit yr. Min $54/Max $370. </a:t>
            </a:r>
          </a:p>
          <a:p>
            <a:pPr lvl="2" eaLnBrk="1" fontAlgn="base" hangingPunct="1">
              <a:spcBef>
                <a:spcPct val="50000"/>
              </a:spcBef>
              <a:spcAft>
                <a:spcPct val="0"/>
              </a:spcAft>
              <a:buFontTx/>
              <a:buBlip>
                <a:blip r:embed="rId4"/>
              </a:buBlip>
              <a:defRPr/>
            </a:pPr>
            <a:r>
              <a:rPr lang="en-US" altLang="en-US" sz="2000" dirty="0" smtClean="0">
                <a:solidFill>
                  <a:srgbClr val="000000"/>
                </a:solidFill>
                <a:latin typeface="Calibri" pitchFamily="34" charset="0"/>
              </a:rPr>
              <a:t> Submit law change ideas: </a:t>
            </a:r>
            <a:r>
              <a:rPr lang="en-US" altLang="en-US" sz="2000" dirty="0" smtClean="0">
                <a:solidFill>
                  <a:srgbClr val="000000"/>
                </a:solidFill>
                <a:latin typeface="Calibri" pitchFamily="34" charset="0"/>
                <a:hlinkClick r:id="rId8"/>
              </a:rPr>
              <a:t>UILawChange@dwd.wisconsin.gov</a:t>
            </a:r>
            <a:r>
              <a:rPr lang="en-US" altLang="en-US" sz="2000" dirty="0" smtClean="0">
                <a:solidFill>
                  <a:srgbClr val="000000"/>
                </a:solidFill>
                <a:latin typeface="Calibri" pitchFamily="34" charset="0"/>
              </a:rPr>
              <a:t>  </a:t>
            </a:r>
          </a:p>
          <a:p>
            <a:pPr lvl="2" eaLnBrk="1" fontAlgn="base" hangingPunct="1">
              <a:spcBef>
                <a:spcPct val="50000"/>
              </a:spcBef>
              <a:spcAft>
                <a:spcPct val="0"/>
              </a:spcAft>
              <a:buFontTx/>
              <a:buBlip>
                <a:blip r:embed="rId4"/>
              </a:buBlip>
              <a:defRPr/>
            </a:pPr>
            <a:r>
              <a:rPr lang="en-US" altLang="en-US" sz="2000" dirty="0" smtClean="0">
                <a:solidFill>
                  <a:srgbClr val="000000"/>
                </a:solidFill>
                <a:latin typeface="Calibri" pitchFamily="34" charset="0"/>
              </a:rPr>
              <a:t> UI Advisory Council  </a:t>
            </a:r>
            <a:r>
              <a:rPr lang="en-US" altLang="en-US" sz="2000" dirty="0" smtClean="0">
                <a:solidFill>
                  <a:srgbClr val="000000"/>
                </a:solidFill>
                <a:latin typeface="Calibri" pitchFamily="34" charset="0"/>
                <a:hlinkClick r:id="rId9"/>
              </a:rPr>
              <a:t>http://dwd.wisconsin.gov/uibola/uiac</a:t>
            </a:r>
            <a:endParaRPr lang="en-US" altLang="en-US" sz="2000" dirty="0" smtClean="0">
              <a:solidFill>
                <a:srgbClr val="000000"/>
              </a:solidFill>
              <a:latin typeface="Calibri" pitchFamily="34" charset="0"/>
            </a:endParaRPr>
          </a:p>
          <a:p>
            <a:pPr lvl="2" eaLnBrk="1" fontAlgn="base" hangingPunct="1">
              <a:spcBef>
                <a:spcPct val="50000"/>
              </a:spcBef>
              <a:spcAft>
                <a:spcPct val="0"/>
              </a:spcAft>
              <a:buFontTx/>
              <a:buBlip>
                <a:blip r:embed="rId4"/>
              </a:buBlip>
              <a:defRPr/>
            </a:pPr>
            <a:r>
              <a:rPr lang="en-US" altLang="en-US" sz="2000" dirty="0">
                <a:solidFill>
                  <a:srgbClr val="000000"/>
                </a:solidFill>
                <a:latin typeface="Calibri" pitchFamily="34" charset="0"/>
              </a:rPr>
              <a:t> </a:t>
            </a:r>
            <a:r>
              <a:rPr lang="en-US" altLang="en-US" sz="2000" dirty="0" smtClean="0">
                <a:solidFill>
                  <a:srgbClr val="000000"/>
                </a:solidFill>
                <a:latin typeface="Calibri" pitchFamily="34" charset="0"/>
              </a:rPr>
              <a:t>Unemployment Benefit Fraud:   </a:t>
            </a:r>
            <a:r>
              <a:rPr lang="en-US" sz="2000" u="sng" dirty="0">
                <a:hlinkClick r:id="rId10"/>
              </a:rPr>
              <a:t>http://dwd.wisconsin.gov/uiben/contac.htm</a:t>
            </a:r>
            <a:r>
              <a:rPr lang="en-US" altLang="en-US" sz="2000" dirty="0" smtClean="0">
                <a:solidFill>
                  <a:srgbClr val="000000"/>
                </a:solidFill>
                <a:latin typeface="Calibri" pitchFamily="34" charset="0"/>
              </a:rPr>
              <a:t> </a:t>
            </a:r>
          </a:p>
          <a:p>
            <a:pPr marL="681037" lvl="2" indent="0" eaLnBrk="1" fontAlgn="base" hangingPunct="1">
              <a:spcBef>
                <a:spcPct val="50000"/>
              </a:spcBef>
              <a:spcAft>
                <a:spcPct val="0"/>
              </a:spcAft>
              <a:defRPr/>
            </a:pPr>
            <a:endParaRPr lang="en-US" altLang="en-US" sz="2000" dirty="0" smtClean="0">
              <a:solidFill>
                <a:srgbClr val="000000"/>
              </a:solidFill>
              <a:latin typeface="Calibri" pitchFamily="34" charset="0"/>
            </a:endParaRPr>
          </a:p>
          <a:p>
            <a:pPr eaLnBrk="1" fontAlgn="base" hangingPunct="1">
              <a:spcBef>
                <a:spcPct val="0"/>
              </a:spcBef>
              <a:spcAft>
                <a:spcPct val="0"/>
              </a:spcAft>
              <a:defRPr/>
            </a:pPr>
            <a:endParaRPr lang="en-US" altLang="en-US" sz="1400" dirty="0" smtClean="0">
              <a:solidFill>
                <a:srgbClr val="000000"/>
              </a:solidFill>
              <a:latin typeface="Calibri" pitchFamily="34" charset="0"/>
            </a:endParaRPr>
          </a:p>
        </p:txBody>
      </p:sp>
    </p:spTree>
    <p:extLst>
      <p:ext uri="{BB962C8B-B14F-4D97-AF65-F5344CB8AC3E}">
        <p14:creationId xmlns:p14="http://schemas.microsoft.com/office/powerpoint/2010/main" val="1552076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26000">
              <a:srgbClr val="85C2FF"/>
            </a:gs>
            <a:gs pos="53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71600" y="-152400"/>
            <a:ext cx="5943600" cy="990600"/>
          </a:xfrm>
        </p:spPr>
        <p:txBody>
          <a:bodyPr/>
          <a:lstStyle/>
          <a:p>
            <a:pPr eaLnBrk="1" hangingPunct="1"/>
            <a:r>
              <a:rPr lang="en-US" altLang="en-US" dirty="0" smtClean="0">
                <a:solidFill>
                  <a:schemeClr val="bg1"/>
                </a:solidFill>
              </a:rPr>
              <a:t>What is the SBEAP?</a:t>
            </a:r>
          </a:p>
        </p:txBody>
      </p:sp>
      <p:sp>
        <p:nvSpPr>
          <p:cNvPr id="5123" name="Rectangle 3"/>
          <p:cNvSpPr>
            <a:spLocks noGrp="1" noChangeArrowheads="1"/>
          </p:cNvSpPr>
          <p:nvPr>
            <p:ph type="body" idx="1"/>
          </p:nvPr>
        </p:nvSpPr>
        <p:spPr>
          <a:xfrm>
            <a:off x="304800" y="1184611"/>
            <a:ext cx="8534400" cy="5521001"/>
          </a:xfrm>
        </p:spPr>
        <p:txBody>
          <a:bodyPr/>
          <a:lstStyle/>
          <a:p>
            <a:pPr>
              <a:defRPr/>
            </a:pPr>
            <a:r>
              <a:rPr lang="en-US" sz="2000" u="sng" dirty="0" smtClean="0">
                <a:solidFill>
                  <a:schemeClr val="tx1"/>
                </a:solidFill>
                <a:latin typeface="Arial" panose="020B0604020202020204" pitchFamily="34" charset="0"/>
                <a:cs typeface="Arial" panose="020B0604020202020204" pitchFamily="34" charset="0"/>
              </a:rPr>
              <a:t>Small Business Environmental Assistance Program </a:t>
            </a:r>
            <a:r>
              <a:rPr lang="en-US" sz="2000" dirty="0" smtClean="0">
                <a:solidFill>
                  <a:schemeClr val="tx1"/>
                </a:solidFill>
                <a:latin typeface="Arial" panose="020B0604020202020204" pitchFamily="34" charset="0"/>
                <a:cs typeface="Arial" panose="020B0604020202020204" pitchFamily="34" charset="0"/>
              </a:rPr>
              <a:t>is a non-regulatory program providing small </a:t>
            </a:r>
            <a:r>
              <a:rPr lang="en-US" sz="2000" dirty="0">
                <a:solidFill>
                  <a:schemeClr val="tx1"/>
                </a:solidFill>
                <a:latin typeface="Arial" panose="020B0604020202020204" pitchFamily="34" charset="0"/>
                <a:cs typeface="Arial" panose="020B0604020202020204" pitchFamily="34" charset="0"/>
              </a:rPr>
              <a:t>businesses </a:t>
            </a:r>
            <a:r>
              <a:rPr lang="en-US" sz="2000" dirty="0" smtClean="0">
                <a:solidFill>
                  <a:schemeClr val="tx1"/>
                </a:solidFill>
                <a:latin typeface="Arial" panose="020B0604020202020204" pitchFamily="34" charset="0"/>
                <a:cs typeface="Arial" panose="020B0604020202020204" pitchFamily="34" charset="0"/>
              </a:rPr>
              <a:t>with information </a:t>
            </a:r>
            <a:r>
              <a:rPr lang="en-US" sz="2000" dirty="0">
                <a:solidFill>
                  <a:schemeClr val="tx1"/>
                </a:solidFill>
                <a:latin typeface="Arial" panose="020B0604020202020204" pitchFamily="34" charset="0"/>
                <a:cs typeface="Arial" panose="020B0604020202020204" pitchFamily="34" charset="0"/>
              </a:rPr>
              <a:t>and </a:t>
            </a:r>
            <a:r>
              <a:rPr lang="en-US" sz="2000" dirty="0" smtClean="0">
                <a:solidFill>
                  <a:schemeClr val="tx1"/>
                </a:solidFill>
                <a:latin typeface="Arial" panose="020B0604020202020204" pitchFamily="34" charset="0"/>
                <a:cs typeface="Arial" panose="020B0604020202020204" pitchFamily="34" charset="0"/>
              </a:rPr>
              <a:t>connections, helping them </a:t>
            </a:r>
            <a:r>
              <a:rPr lang="en-US" sz="2000" dirty="0">
                <a:solidFill>
                  <a:schemeClr val="tx1"/>
                </a:solidFill>
                <a:latin typeface="Arial" panose="020B0604020202020204" pitchFamily="34" charset="0"/>
                <a:cs typeface="Arial" panose="020B0604020202020204" pitchFamily="34" charset="0"/>
              </a:rPr>
              <a:t>do the right thing for the environment and their business</a:t>
            </a:r>
            <a:r>
              <a:rPr lang="en-US" sz="2000" dirty="0" smtClean="0">
                <a:solidFill>
                  <a:schemeClr val="tx1"/>
                </a:solidFill>
                <a:latin typeface="Arial" panose="020B0604020202020204" pitchFamily="34" charset="0"/>
                <a:cs typeface="Arial" panose="020B0604020202020204" pitchFamily="34" charset="0"/>
              </a:rPr>
              <a:t>.</a:t>
            </a:r>
          </a:p>
          <a:p>
            <a:pPr lvl="3">
              <a:defRPr/>
            </a:pPr>
            <a:endParaRPr lang="en-US" dirty="0">
              <a:solidFill>
                <a:schemeClr val="tx1"/>
              </a:solidFill>
              <a:latin typeface="Arial" panose="020B0604020202020204" pitchFamily="34" charset="0"/>
              <a:cs typeface="Arial" panose="020B0604020202020204" pitchFamily="34" charset="0"/>
            </a:endParaRPr>
          </a:p>
          <a:p>
            <a:pPr>
              <a:defRPr/>
            </a:pPr>
            <a:r>
              <a:rPr lang="en-US" altLang="en-US" sz="2000" dirty="0" smtClean="0">
                <a:solidFill>
                  <a:schemeClr val="tx1"/>
                </a:solidFill>
                <a:latin typeface="Arial" panose="020B0604020202020204" pitchFamily="34" charset="0"/>
                <a:cs typeface="Arial" panose="020B0604020202020204" pitchFamily="34" charset="0"/>
              </a:rPr>
              <a:t>Assistance with business </a:t>
            </a:r>
            <a:r>
              <a:rPr lang="en-US" altLang="en-US" sz="2000" dirty="0">
                <a:solidFill>
                  <a:schemeClr val="tx1"/>
                </a:solidFill>
                <a:latin typeface="Arial" panose="020B0604020202020204" pitchFamily="34" charset="0"/>
                <a:cs typeface="Arial" panose="020B0604020202020204" pitchFamily="34" charset="0"/>
              </a:rPr>
              <a:t>start-up, permitting, compliance, </a:t>
            </a:r>
            <a:r>
              <a:rPr lang="en-US" altLang="en-US" sz="2000" dirty="0" smtClean="0">
                <a:solidFill>
                  <a:schemeClr val="tx1"/>
                </a:solidFill>
                <a:latin typeface="Arial" panose="020B0604020202020204" pitchFamily="34" charset="0"/>
                <a:cs typeface="Arial" panose="020B0604020202020204" pitchFamily="34" charset="0"/>
              </a:rPr>
              <a:t>understanding </a:t>
            </a:r>
            <a:r>
              <a:rPr lang="en-US" altLang="en-US" sz="2000" dirty="0">
                <a:solidFill>
                  <a:schemeClr val="tx1"/>
                </a:solidFill>
                <a:latin typeface="Arial" panose="020B0604020202020204" pitchFamily="34" charset="0"/>
                <a:cs typeface="Arial" panose="020B0604020202020204" pitchFamily="34" charset="0"/>
              </a:rPr>
              <a:t>of state </a:t>
            </a:r>
            <a:r>
              <a:rPr lang="en-US" altLang="en-US" sz="2000" dirty="0" smtClean="0">
                <a:solidFill>
                  <a:schemeClr val="tx1"/>
                </a:solidFill>
                <a:latin typeface="Arial" panose="020B0604020202020204" pitchFamily="34" charset="0"/>
                <a:cs typeface="Arial" panose="020B0604020202020204" pitchFamily="34" charset="0"/>
              </a:rPr>
              <a:t>&amp; </a:t>
            </a:r>
            <a:r>
              <a:rPr lang="en-US" altLang="en-US" sz="2000" dirty="0">
                <a:solidFill>
                  <a:schemeClr val="tx1"/>
                </a:solidFill>
                <a:latin typeface="Arial" panose="020B0604020202020204" pitchFamily="34" charset="0"/>
                <a:cs typeface="Arial" panose="020B0604020202020204" pitchFamily="34" charset="0"/>
              </a:rPr>
              <a:t>federal </a:t>
            </a:r>
            <a:r>
              <a:rPr lang="en-US" altLang="en-US" sz="2000" dirty="0" smtClean="0">
                <a:solidFill>
                  <a:schemeClr val="tx1"/>
                </a:solidFill>
                <a:latin typeface="Arial" panose="020B0604020202020204" pitchFamily="34" charset="0"/>
                <a:cs typeface="Arial" panose="020B0604020202020204" pitchFamily="34" charset="0"/>
              </a:rPr>
              <a:t>environmental regulations, and sustainable practices.</a:t>
            </a:r>
          </a:p>
          <a:p>
            <a:pPr lvl="3">
              <a:defRPr/>
            </a:pPr>
            <a:endParaRPr lang="en-US" altLang="en-US" sz="1600" dirty="0">
              <a:solidFill>
                <a:schemeClr val="tx1"/>
              </a:solidFill>
            </a:endParaRPr>
          </a:p>
          <a:p>
            <a:r>
              <a:rPr lang="en-US" altLang="en-US" sz="2800" dirty="0">
                <a:solidFill>
                  <a:schemeClr val="tx1"/>
                </a:solidFill>
              </a:rPr>
              <a:t>(855) 889-3021 OR  </a:t>
            </a:r>
            <a:r>
              <a:rPr lang="en-US" altLang="en-US" sz="2800" u="sng" dirty="0">
                <a:solidFill>
                  <a:schemeClr val="tx1"/>
                </a:solidFill>
                <a:hlinkClick r:id="rId3"/>
              </a:rPr>
              <a:t>DNRsmallbusiness@wi.gov</a:t>
            </a:r>
            <a:endParaRPr lang="en-US" altLang="en-US" sz="2800" dirty="0">
              <a:solidFill>
                <a:schemeClr val="tx1"/>
              </a:solidFill>
            </a:endParaRPr>
          </a:p>
          <a:p>
            <a:r>
              <a:rPr lang="en-US" altLang="en-US" sz="2800" dirty="0">
                <a:solidFill>
                  <a:schemeClr val="tx1"/>
                </a:solidFill>
              </a:rPr>
              <a:t>Website: </a:t>
            </a:r>
            <a:r>
              <a:rPr lang="en-US" altLang="en-US" sz="2800" dirty="0">
                <a:solidFill>
                  <a:schemeClr val="tx1"/>
                </a:solidFill>
                <a:hlinkClick r:id="rId4"/>
              </a:rPr>
              <a:t>http://dnr.wi.gov/topic/smallbusiness/</a:t>
            </a:r>
            <a:r>
              <a:rPr lang="en-US" altLang="en-US" sz="2800" dirty="0">
                <a:solidFill>
                  <a:schemeClr val="tx1"/>
                </a:solidFill>
              </a:rPr>
              <a:t> </a:t>
            </a:r>
          </a:p>
          <a:p>
            <a:pPr eaLnBrk="1" hangingPunct="1">
              <a:defRPr/>
            </a:pPr>
            <a:endParaRPr lang="en-US" altLang="en-US" dirty="0" smtClean="0"/>
          </a:p>
        </p:txBody>
      </p:sp>
      <p:pic>
        <p:nvPicPr>
          <p:cNvPr id="5124" name="Picture 4" descr="C:\Users\hamilj\Pictures\Display Examples\DNR photos\SBEAP logo.png"/>
          <p:cNvPicPr>
            <a:picLocks noChangeAspect="1" noChangeArrowheads="1"/>
          </p:cNvPicPr>
          <p:nvPr/>
        </p:nvPicPr>
        <p:blipFill>
          <a:blip r:embed="rId5" cstate="print">
            <a:extLst>
              <a:ext uri="{28A0092B-C50C-407E-A947-70E740481C1C}">
                <a14:useLocalDpi xmlns:a14="http://schemas.microsoft.com/office/drawing/2010/main" val="0"/>
              </a:ext>
            </a:extLst>
          </a:blip>
          <a:srcRect l="11861" t="10143" r="52838" b="10324"/>
          <a:stretch>
            <a:fillRect/>
          </a:stretch>
        </p:blipFill>
        <p:spPr bwMode="auto">
          <a:xfrm>
            <a:off x="7924800" y="20"/>
            <a:ext cx="1219200" cy="86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541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60" y="190123"/>
            <a:ext cx="7862935" cy="1520982"/>
          </a:xfrm>
          <a:solidFill>
            <a:schemeClr val="accent1"/>
          </a:solidFill>
        </p:spPr>
        <p:txBody>
          <a:bodyPr/>
          <a:lstStyle/>
          <a:p>
            <a:r>
              <a:rPr lang="en-US" sz="3600" dirty="0" smtClean="0">
                <a:solidFill>
                  <a:schemeClr val="bg1"/>
                </a:solidFill>
              </a:rPr>
              <a:t>Wisconsin </a:t>
            </a:r>
            <a:r>
              <a:rPr lang="en-US" sz="3600" dirty="0">
                <a:solidFill>
                  <a:schemeClr val="bg1"/>
                </a:solidFill>
              </a:rPr>
              <a:t>Works (W-2</a:t>
            </a:r>
            <a:r>
              <a:rPr lang="en-US" sz="3600" dirty="0" smtClean="0">
                <a:solidFill>
                  <a:schemeClr val="bg1"/>
                </a:solidFill>
              </a:rPr>
              <a:t>)</a:t>
            </a:r>
            <a:r>
              <a:rPr lang="en-US" dirty="0" smtClean="0">
                <a:solidFill>
                  <a:schemeClr val="bg1"/>
                </a:solidFill>
              </a:rPr>
              <a:t/>
            </a:r>
            <a:br>
              <a:rPr lang="en-US" dirty="0" smtClean="0">
                <a:solidFill>
                  <a:schemeClr val="bg1"/>
                </a:solidFill>
              </a:rPr>
            </a:br>
            <a:r>
              <a:rPr lang="en-US" sz="2800" dirty="0" smtClean="0">
                <a:solidFill>
                  <a:schemeClr val="bg1"/>
                </a:solidFill>
              </a:rPr>
              <a:t>Department of Children and Families</a:t>
            </a:r>
            <a:r>
              <a:rPr lang="en-US" sz="2800" dirty="0">
                <a:solidFill>
                  <a:schemeClr val="accent1"/>
                </a:solidFill>
              </a:rPr>
              <a:t/>
            </a:r>
            <a:br>
              <a:rPr lang="en-US" sz="2800" dirty="0">
                <a:solidFill>
                  <a:schemeClr val="accent1"/>
                </a:solidFill>
              </a:rPr>
            </a:br>
            <a:endParaRPr lang="en-US" sz="2800" dirty="0"/>
          </a:p>
        </p:txBody>
      </p:sp>
      <p:sp>
        <p:nvSpPr>
          <p:cNvPr id="3" name="Content Placeholder 2"/>
          <p:cNvSpPr>
            <a:spLocks noGrp="1"/>
          </p:cNvSpPr>
          <p:nvPr>
            <p:ph idx="1"/>
          </p:nvPr>
        </p:nvSpPr>
        <p:spPr>
          <a:xfrm>
            <a:off x="457200" y="1520987"/>
            <a:ext cx="8229600" cy="3942705"/>
          </a:xfrm>
        </p:spPr>
        <p:txBody>
          <a:bodyPr/>
          <a:lstStyle/>
          <a:p>
            <a:pPr marL="0" indent="0">
              <a:buNone/>
            </a:pPr>
            <a:r>
              <a:rPr lang="en-US" sz="2800" dirty="0" smtClean="0">
                <a:solidFill>
                  <a:schemeClr val="accent1"/>
                </a:solidFill>
              </a:rPr>
              <a:t>	</a:t>
            </a:r>
          </a:p>
          <a:p>
            <a:r>
              <a:rPr lang="en-US" sz="2400" dirty="0" smtClean="0">
                <a:solidFill>
                  <a:schemeClr val="accent6"/>
                </a:solidFill>
                <a:latin typeface="Times New Roman" panose="02020603050405020304" pitchFamily="18" charset="0"/>
              </a:rPr>
              <a:t>	</a:t>
            </a:r>
            <a:r>
              <a:rPr lang="en-US" sz="2000" dirty="0" smtClean="0">
                <a:solidFill>
                  <a:schemeClr val="accent6"/>
                </a:solidFill>
                <a:latin typeface="Times New Roman" panose="02020603050405020304" pitchFamily="18" charset="0"/>
              </a:rPr>
              <a:t>The Wisconsin Works (W-2) program is available to parents of minor children:  family income below 115% of the Federal Poverty Level (FPL). </a:t>
            </a:r>
          </a:p>
          <a:p>
            <a:endParaRPr lang="en-US" sz="2000" dirty="0" smtClean="0">
              <a:solidFill>
                <a:schemeClr val="accent6"/>
              </a:solidFill>
              <a:latin typeface="Times New Roman" panose="02020603050405020304" pitchFamily="18" charset="0"/>
            </a:endParaRPr>
          </a:p>
          <a:p>
            <a:r>
              <a:rPr lang="en-US" sz="2000" dirty="0" smtClean="0">
                <a:solidFill>
                  <a:schemeClr val="accent6"/>
                </a:solidFill>
                <a:latin typeface="Times New Roman" panose="02020603050405020304" pitchFamily="18" charset="0"/>
              </a:rPr>
              <a:t>Each W-2 eligible participant meets with a Planner who helps the individual develop an employability plan. </a:t>
            </a:r>
          </a:p>
          <a:p>
            <a:endParaRPr lang="en-US" sz="2000" dirty="0" smtClean="0">
              <a:solidFill>
                <a:schemeClr val="accent6"/>
              </a:solidFill>
              <a:latin typeface="Times New Roman" panose="02020603050405020304" pitchFamily="18" charset="0"/>
            </a:endParaRPr>
          </a:p>
          <a:p>
            <a:r>
              <a:rPr lang="en-US" sz="2000" dirty="0" smtClean="0">
                <a:solidFill>
                  <a:schemeClr val="accent6"/>
                </a:solidFill>
                <a:latin typeface="Times New Roman" panose="02020603050405020304" pitchFamily="18" charset="0"/>
              </a:rPr>
              <a:t>To qualify for  assistance, participants must meet program requirements. </a:t>
            </a:r>
          </a:p>
          <a:p>
            <a:endParaRPr lang="en-US" sz="2000" dirty="0" smtClean="0">
              <a:solidFill>
                <a:schemeClr val="accent6"/>
              </a:solidFill>
              <a:latin typeface="Times New Roman" panose="02020603050405020304" pitchFamily="18" charset="0"/>
            </a:endParaRPr>
          </a:p>
          <a:p>
            <a:r>
              <a:rPr lang="en-US" sz="2000" dirty="0" smtClean="0">
                <a:solidFill>
                  <a:schemeClr val="accent6"/>
                </a:solidFill>
                <a:latin typeface="Times New Roman" panose="02020603050405020304" pitchFamily="18" charset="0"/>
              </a:rPr>
              <a:t>Participants have a lifetime limit of forty-eight months in the program</a:t>
            </a:r>
          </a:p>
          <a:p>
            <a:pPr marL="0" indent="0">
              <a:buNone/>
            </a:pPr>
            <a:endParaRPr lang="en-US" dirty="0"/>
          </a:p>
          <a:p>
            <a:pPr marL="0" indent="0">
              <a:buNone/>
            </a:pPr>
            <a:r>
              <a:rPr lang="en-US" sz="4000" dirty="0" smtClean="0">
                <a:solidFill>
                  <a:schemeClr val="accent1"/>
                </a:solidFill>
              </a:rPr>
              <a:t>			</a:t>
            </a:r>
            <a:endParaRPr lang="en-US" sz="4000" dirty="0">
              <a:solidFill>
                <a:schemeClr val="accent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18" y="5463688"/>
            <a:ext cx="31464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991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chemeClr val="accent6"/>
                </a:solidFill>
              </a:rPr>
              <a:t>Wisconsin Works (W-2)</a:t>
            </a:r>
            <a:br>
              <a:rPr lang="en-US" sz="2400" b="1" dirty="0">
                <a:solidFill>
                  <a:schemeClr val="accent6"/>
                </a:solidFill>
              </a:rPr>
            </a:br>
            <a:r>
              <a:rPr lang="en-US" sz="2400" b="1" dirty="0">
                <a:solidFill>
                  <a:schemeClr val="accent6"/>
                </a:solidFill>
              </a:rPr>
              <a:t>Department of Children and Families</a:t>
            </a:r>
          </a:p>
        </p:txBody>
      </p:sp>
      <p:sp>
        <p:nvSpPr>
          <p:cNvPr id="3" name="Content Placeholder 2"/>
          <p:cNvSpPr>
            <a:spLocks noGrp="1"/>
          </p:cNvSpPr>
          <p:nvPr>
            <p:ph idx="1"/>
          </p:nvPr>
        </p:nvSpPr>
        <p:spPr/>
        <p:txBody>
          <a:bodyPr/>
          <a:lstStyle/>
          <a:p>
            <a:pPr marL="0" lvl="0" indent="0">
              <a:buNone/>
            </a:pPr>
            <a:r>
              <a:rPr lang="en-US" sz="1600" b="1" cap="small" dirty="0">
                <a:solidFill>
                  <a:srgbClr val="3188F7"/>
                </a:solidFill>
                <a:cs typeface="+mn-cs"/>
              </a:rPr>
              <a:t>How Does W-2 work?</a:t>
            </a:r>
          </a:p>
          <a:p>
            <a:pPr lvl="0"/>
            <a:r>
              <a:rPr lang="en-US" sz="1600" dirty="0">
                <a:solidFill>
                  <a:srgbClr val="3188F7"/>
                </a:solidFill>
                <a:cs typeface="+mn-cs"/>
              </a:rPr>
              <a:t>W-2 is a time-limited program that provides temporary cash assistance and case management services to low-income parents and pregnant women. W-2 is a work program for adults willing to engage in work activities; it is not an entitlement. Low-income parents and pregnant women may participate in W-2. Both parents may be eligible for W-2, even if the child only lives with one. W-2 can help participant gain the skills needed to get a job. For those with a disability, a worker at a W-2 agency will help with applying. Pregnant women may receive cash assistance and case management.</a:t>
            </a:r>
          </a:p>
          <a:p>
            <a:pPr marL="0" lvl="0" indent="0">
              <a:buNone/>
            </a:pPr>
            <a:r>
              <a:rPr lang="en-US" sz="1600" dirty="0">
                <a:solidFill>
                  <a:srgbClr val="3188F7"/>
                </a:solidFill>
                <a:cs typeface="+mn-cs"/>
              </a:rPr>
              <a:t> </a:t>
            </a:r>
            <a:r>
              <a:rPr lang="en-US" sz="1600" b="1" cap="small" dirty="0">
                <a:solidFill>
                  <a:srgbClr val="3188F7"/>
                </a:solidFill>
                <a:cs typeface="+mn-cs"/>
              </a:rPr>
              <a:t>W-2 Provides:</a:t>
            </a:r>
          </a:p>
          <a:p>
            <a:pPr lvl="0"/>
            <a:r>
              <a:rPr lang="en-US" sz="1600" dirty="0">
                <a:solidFill>
                  <a:srgbClr val="3188F7"/>
                </a:solidFill>
                <a:cs typeface="+mn-cs"/>
              </a:rPr>
              <a:t>•Case management services;</a:t>
            </a:r>
          </a:p>
          <a:p>
            <a:pPr lvl="0"/>
            <a:r>
              <a:rPr lang="en-US" sz="1600" dirty="0">
                <a:solidFill>
                  <a:srgbClr val="3188F7"/>
                </a:solidFill>
                <a:cs typeface="+mn-cs"/>
              </a:rPr>
              <a:t>•Vocational education and training;</a:t>
            </a:r>
          </a:p>
          <a:p>
            <a:pPr lvl="0"/>
            <a:r>
              <a:rPr lang="en-US" sz="1600" dirty="0">
                <a:solidFill>
                  <a:srgbClr val="3188F7"/>
                </a:solidFill>
                <a:cs typeface="+mn-cs"/>
              </a:rPr>
              <a:t>•Assistance with searching for housing, child care, and employment;</a:t>
            </a:r>
          </a:p>
          <a:p>
            <a:pPr lvl="0"/>
            <a:r>
              <a:rPr lang="en-US" sz="1600" dirty="0">
                <a:solidFill>
                  <a:srgbClr val="3188F7"/>
                </a:solidFill>
                <a:cs typeface="+mn-cs"/>
              </a:rPr>
              <a:t>•Assistance applying for SSI/SSDI; and</a:t>
            </a:r>
          </a:p>
          <a:p>
            <a:pPr lvl="0"/>
            <a:r>
              <a:rPr lang="en-US" sz="1600" dirty="0">
                <a:solidFill>
                  <a:srgbClr val="3188F7"/>
                </a:solidFill>
                <a:cs typeface="+mn-cs"/>
              </a:rPr>
              <a:t>•Work experience, through supervised worksites.</a:t>
            </a:r>
          </a:p>
          <a:p>
            <a:pPr marL="0" lvl="0" indent="0">
              <a:buNone/>
            </a:pPr>
            <a:r>
              <a:rPr lang="en-US" sz="1600" dirty="0">
                <a:solidFill>
                  <a:srgbClr val="3188F7"/>
                </a:solidFill>
                <a:cs typeface="+mn-cs"/>
              </a:rPr>
              <a:t>To receive assistance, participants are required to work, or take part in activities helping them get ready to work.</a:t>
            </a:r>
          </a:p>
          <a:p>
            <a:endParaRPr lang="en-US" dirty="0"/>
          </a:p>
        </p:txBody>
      </p:sp>
      <p:sp>
        <p:nvSpPr>
          <p:cNvPr id="4" name="Rectangle 3"/>
          <p:cNvSpPr/>
          <p:nvPr/>
        </p:nvSpPr>
        <p:spPr>
          <a:xfrm>
            <a:off x="10363200" y="1752600"/>
            <a:ext cx="1447800" cy="27570624"/>
          </a:xfrm>
          <a:prstGeom prst="rect">
            <a:avLst/>
          </a:prstGeom>
        </p:spPr>
        <p:txBody>
          <a:bodyPr wrap="square">
            <a:spAutoFit/>
          </a:bodyPr>
          <a:lstStyle/>
          <a:p>
            <a:pPr lvl="0" defTabSz="457200" eaLnBrk="0" fontAlgn="base" hangingPunct="0">
              <a:spcBef>
                <a:spcPct val="20000"/>
              </a:spcBef>
              <a:spcAft>
                <a:spcPct val="0"/>
              </a:spcAft>
            </a:pPr>
            <a:r>
              <a:rPr lang="en-US" sz="1600" b="1" cap="small" dirty="0">
                <a:solidFill>
                  <a:srgbClr val="3188F7"/>
                </a:solidFill>
                <a:ea typeface="ＭＳ Ｐゴシック" charset="-128"/>
              </a:rPr>
              <a:t>How Does W-2 work?</a:t>
            </a:r>
          </a:p>
          <a:p>
            <a:pPr marL="342900" lvl="0" indent="-342900" defTabSz="457200" eaLnBrk="0" fontAlgn="base" hangingPunct="0">
              <a:spcBef>
                <a:spcPct val="20000"/>
              </a:spcBef>
              <a:spcAft>
                <a:spcPct val="0"/>
              </a:spcAft>
              <a:buFont typeface="Arial" charset="0"/>
              <a:buChar char="•"/>
            </a:pPr>
            <a:r>
              <a:rPr lang="en-US" sz="1600" dirty="0">
                <a:solidFill>
                  <a:srgbClr val="3188F7"/>
                </a:solidFill>
                <a:ea typeface="ＭＳ Ｐゴシック" charset="-128"/>
              </a:rPr>
              <a:t>W-2 is a time-limited program that provides temporary cash assistance and case management services to low-income parents and pregnant women. W-2 is a work program for adults willing to engage in work activities; it is not an entitlement. Low-income parents and pregnant women may participate in W-2. Both parents may be eligible for W-2, even if the child only lives with one. W-2 can help participant gain the skills needed to get a job. For those with a disability, a worker at a W-2 agency will help with applying. Pregnant women may receive cash assistance and case management.</a:t>
            </a:r>
          </a:p>
          <a:p>
            <a:pPr lvl="0" defTabSz="457200" eaLnBrk="0" fontAlgn="base" hangingPunct="0">
              <a:spcBef>
                <a:spcPct val="20000"/>
              </a:spcBef>
              <a:spcAft>
                <a:spcPct val="0"/>
              </a:spcAft>
            </a:pPr>
            <a:r>
              <a:rPr lang="en-US" sz="1600" dirty="0">
                <a:solidFill>
                  <a:srgbClr val="3188F7"/>
                </a:solidFill>
                <a:ea typeface="ＭＳ Ｐゴシック" charset="-128"/>
              </a:rPr>
              <a:t> </a:t>
            </a:r>
            <a:r>
              <a:rPr lang="en-US" sz="1600" b="1" cap="small" dirty="0">
                <a:solidFill>
                  <a:srgbClr val="3188F7"/>
                </a:solidFill>
                <a:ea typeface="ＭＳ Ｐゴシック" charset="-128"/>
              </a:rPr>
              <a:t>W-2 Provides:</a:t>
            </a:r>
          </a:p>
          <a:p>
            <a:pPr marL="342900" lvl="0" indent="-342900" defTabSz="457200" eaLnBrk="0" fontAlgn="base" hangingPunct="0">
              <a:spcBef>
                <a:spcPct val="20000"/>
              </a:spcBef>
              <a:spcAft>
                <a:spcPct val="0"/>
              </a:spcAft>
              <a:buFont typeface="Arial" charset="0"/>
              <a:buChar char="•"/>
            </a:pPr>
            <a:r>
              <a:rPr lang="en-US" sz="1600" dirty="0">
                <a:solidFill>
                  <a:srgbClr val="3188F7"/>
                </a:solidFill>
                <a:ea typeface="ＭＳ Ｐゴシック" charset="-128"/>
              </a:rPr>
              <a:t>•Case management services;</a:t>
            </a:r>
          </a:p>
          <a:p>
            <a:pPr marL="342900" lvl="0" indent="-342900" defTabSz="457200" eaLnBrk="0" fontAlgn="base" hangingPunct="0">
              <a:spcBef>
                <a:spcPct val="20000"/>
              </a:spcBef>
              <a:spcAft>
                <a:spcPct val="0"/>
              </a:spcAft>
              <a:buFont typeface="Arial" charset="0"/>
              <a:buChar char="•"/>
            </a:pPr>
            <a:r>
              <a:rPr lang="en-US" sz="1600" dirty="0">
                <a:solidFill>
                  <a:srgbClr val="3188F7"/>
                </a:solidFill>
                <a:ea typeface="ＭＳ Ｐゴシック" charset="-128"/>
              </a:rPr>
              <a:t>•Vocational education and training;</a:t>
            </a:r>
          </a:p>
          <a:p>
            <a:pPr marL="342900" lvl="0" indent="-342900" defTabSz="457200" eaLnBrk="0" fontAlgn="base" hangingPunct="0">
              <a:spcBef>
                <a:spcPct val="20000"/>
              </a:spcBef>
              <a:spcAft>
                <a:spcPct val="0"/>
              </a:spcAft>
              <a:buFont typeface="Arial" charset="0"/>
              <a:buChar char="•"/>
            </a:pPr>
            <a:r>
              <a:rPr lang="en-US" sz="1600" dirty="0">
                <a:solidFill>
                  <a:srgbClr val="3188F7"/>
                </a:solidFill>
                <a:ea typeface="ＭＳ Ｐゴシック" charset="-128"/>
              </a:rPr>
              <a:t>•Assistance with searching for housing, child care, and employment;</a:t>
            </a:r>
          </a:p>
          <a:p>
            <a:pPr marL="342900" lvl="0" indent="-342900" defTabSz="457200" eaLnBrk="0" fontAlgn="base" hangingPunct="0">
              <a:spcBef>
                <a:spcPct val="20000"/>
              </a:spcBef>
              <a:spcAft>
                <a:spcPct val="0"/>
              </a:spcAft>
              <a:buFont typeface="Arial" charset="0"/>
              <a:buChar char="•"/>
            </a:pPr>
            <a:r>
              <a:rPr lang="en-US" sz="1600" dirty="0">
                <a:solidFill>
                  <a:srgbClr val="3188F7"/>
                </a:solidFill>
                <a:ea typeface="ＭＳ Ｐゴシック" charset="-128"/>
              </a:rPr>
              <a:t>•Assistance applying for SSI/SSDI; and</a:t>
            </a:r>
          </a:p>
          <a:p>
            <a:pPr marL="342900" lvl="0" indent="-342900" defTabSz="457200" eaLnBrk="0" fontAlgn="base" hangingPunct="0">
              <a:spcBef>
                <a:spcPct val="20000"/>
              </a:spcBef>
              <a:spcAft>
                <a:spcPct val="0"/>
              </a:spcAft>
              <a:buFont typeface="Arial" charset="0"/>
              <a:buChar char="•"/>
            </a:pPr>
            <a:r>
              <a:rPr lang="en-US" sz="1600" dirty="0">
                <a:solidFill>
                  <a:srgbClr val="3188F7"/>
                </a:solidFill>
                <a:ea typeface="ＭＳ Ｐゴシック" charset="-128"/>
              </a:rPr>
              <a:t>•Work experience, through supervised worksites.</a:t>
            </a:r>
          </a:p>
          <a:p>
            <a:pPr lvl="0" defTabSz="457200" eaLnBrk="0" fontAlgn="base" hangingPunct="0">
              <a:spcBef>
                <a:spcPct val="20000"/>
              </a:spcBef>
              <a:spcAft>
                <a:spcPct val="0"/>
              </a:spcAft>
            </a:pPr>
            <a:r>
              <a:rPr lang="en-US" sz="1600" dirty="0">
                <a:solidFill>
                  <a:srgbClr val="3188F7"/>
                </a:solidFill>
                <a:ea typeface="ＭＳ Ｐゴシック" charset="-128"/>
              </a:rPr>
              <a:t>To receive assistance, participants are required to work, or take part in activities helping them get ready to work.</a:t>
            </a:r>
          </a:p>
        </p:txBody>
      </p:sp>
    </p:spTree>
    <p:extLst>
      <p:ext uri="{BB962C8B-B14F-4D97-AF65-F5344CB8AC3E}">
        <p14:creationId xmlns:p14="http://schemas.microsoft.com/office/powerpoint/2010/main" val="1202774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chemeClr val="accent6"/>
                </a:solidFill>
              </a:rPr>
              <a:t>Wisconsin Works (W-2)</a:t>
            </a:r>
            <a:br>
              <a:rPr lang="en-US" sz="2400" b="1" dirty="0">
                <a:solidFill>
                  <a:schemeClr val="accent6"/>
                </a:solidFill>
              </a:rPr>
            </a:br>
            <a:r>
              <a:rPr lang="en-US" sz="2400" b="1" dirty="0">
                <a:solidFill>
                  <a:schemeClr val="accent6"/>
                </a:solidFill>
              </a:rPr>
              <a:t>Department of Children and Families</a:t>
            </a:r>
          </a:p>
        </p:txBody>
      </p:sp>
      <p:sp>
        <p:nvSpPr>
          <p:cNvPr id="3" name="Content Placeholder 2"/>
          <p:cNvSpPr>
            <a:spLocks noGrp="1"/>
          </p:cNvSpPr>
          <p:nvPr>
            <p:ph idx="1"/>
          </p:nvPr>
        </p:nvSpPr>
        <p:spPr/>
        <p:txBody>
          <a:bodyPr/>
          <a:lstStyle/>
          <a:p>
            <a:r>
              <a:rPr lang="en-US" dirty="0">
                <a:solidFill>
                  <a:schemeClr val="accent6"/>
                </a:solidFill>
              </a:rPr>
              <a:t>Milwaukee Response Initiative (MRI</a:t>
            </a:r>
            <a:r>
              <a:rPr lang="en-US" dirty="0" smtClean="0">
                <a:solidFill>
                  <a:schemeClr val="accent6"/>
                </a:solidFill>
              </a:rPr>
              <a:t>)</a:t>
            </a:r>
          </a:p>
          <a:p>
            <a:r>
              <a:rPr lang="en-US" dirty="0" smtClean="0">
                <a:solidFill>
                  <a:schemeClr val="accent6"/>
                </a:solidFill>
                <a:hlinkClick r:id="rId2"/>
              </a:rPr>
              <a:t>Transform Milwaukee Jobs (TMJ)</a:t>
            </a:r>
            <a:endParaRPr lang="en-US" dirty="0">
              <a:solidFill>
                <a:schemeClr val="accent6"/>
              </a:solidFill>
            </a:endParaRPr>
          </a:p>
          <a:p>
            <a:r>
              <a:rPr lang="en-US" dirty="0">
                <a:solidFill>
                  <a:schemeClr val="accent6"/>
                </a:solidFill>
                <a:hlinkClick r:id="rId3"/>
              </a:rPr>
              <a:t>Transitional Jobs (TJ</a:t>
            </a:r>
            <a:r>
              <a:rPr lang="en-US" dirty="0" smtClean="0">
                <a:solidFill>
                  <a:schemeClr val="accent6"/>
                </a:solidFill>
                <a:hlinkClick r:id="rId3"/>
              </a:rPr>
              <a:t>)</a:t>
            </a:r>
            <a:endParaRPr lang="en-US" dirty="0" smtClean="0">
              <a:solidFill>
                <a:schemeClr val="accent6"/>
              </a:solidFill>
            </a:endParaRPr>
          </a:p>
          <a:p>
            <a:r>
              <a:rPr lang="en-US" dirty="0" smtClean="0">
                <a:solidFill>
                  <a:schemeClr val="accent6"/>
                </a:solidFill>
                <a:hlinkClick r:id="rId4"/>
              </a:rPr>
              <a:t>Job Access Loans</a:t>
            </a:r>
            <a:endParaRPr lang="en-US" dirty="0">
              <a:solidFill>
                <a:schemeClr val="accent6"/>
              </a:solidFill>
            </a:endParaRPr>
          </a:p>
          <a:p>
            <a:r>
              <a:rPr lang="en-US" dirty="0">
                <a:solidFill>
                  <a:schemeClr val="accent6"/>
                </a:solidFill>
              </a:rPr>
              <a:t>Trial Employment Match Program (W-2 TEMP)</a:t>
            </a:r>
          </a:p>
          <a:p>
            <a:endParaRPr lang="en-US" dirty="0"/>
          </a:p>
        </p:txBody>
      </p:sp>
    </p:spTree>
    <p:extLst>
      <p:ext uri="{BB962C8B-B14F-4D97-AF65-F5344CB8AC3E}">
        <p14:creationId xmlns:p14="http://schemas.microsoft.com/office/powerpoint/2010/main" val="519220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637468" cy="1362075"/>
          </a:xfrm>
        </p:spPr>
        <p:txBody>
          <a:bodyPr>
            <a:normAutofit/>
          </a:bodyPr>
          <a:lstStyle/>
          <a:p>
            <a:pPr algn="ctr"/>
            <a:r>
              <a:rPr lang="en-US" sz="2800" dirty="0" smtClean="0">
                <a:latin typeface="Comic Sans MS" panose="030F0702030302020204" pitchFamily="66" charset="0"/>
              </a:rPr>
              <a:t>What is our Role?</a:t>
            </a:r>
            <a:endParaRPr lang="en-US" sz="2800" dirty="0">
              <a:latin typeface="Comic Sans MS" panose="030F0702030302020204" pitchFamily="66" charset="0"/>
            </a:endParaRPr>
          </a:p>
        </p:txBody>
      </p:sp>
      <p:sp>
        <p:nvSpPr>
          <p:cNvPr id="3" name="Text Placeholder 2"/>
          <p:cNvSpPr>
            <a:spLocks noGrp="1"/>
          </p:cNvSpPr>
          <p:nvPr>
            <p:ph type="body" idx="1"/>
          </p:nvPr>
        </p:nvSpPr>
        <p:spPr>
          <a:xfrm>
            <a:off x="990600" y="1676400"/>
            <a:ext cx="6934200" cy="3962400"/>
          </a:xfrm>
        </p:spPr>
        <p:txBody>
          <a:bodyPr>
            <a:normAutofit fontScale="25000" lnSpcReduction="20000"/>
          </a:bodyPr>
          <a:lstStyle/>
          <a:p>
            <a:pPr marL="342900" indent="-342900">
              <a:buFont typeface="Arial" panose="020B0604020202020204" pitchFamily="34" charset="0"/>
              <a:buChar char="•"/>
            </a:pPr>
            <a:r>
              <a:rPr lang="en-US" sz="6400" dirty="0" smtClean="0">
                <a:solidFill>
                  <a:schemeClr val="tx1"/>
                </a:solidFill>
                <a:latin typeface="Comic Sans MS" panose="030F0702030302020204" pitchFamily="66" charset="0"/>
              </a:rPr>
              <a:t>Introduce you to our services</a:t>
            </a:r>
          </a:p>
          <a:p>
            <a:pPr marL="342900" indent="-342900">
              <a:buFont typeface="Arial" panose="020B0604020202020204" pitchFamily="34" charset="0"/>
              <a:buChar char="•"/>
            </a:pPr>
            <a:endParaRPr lang="en-US" sz="6400" dirty="0">
              <a:solidFill>
                <a:schemeClr val="tx1"/>
              </a:solidFill>
              <a:latin typeface="Comic Sans MS" panose="030F0702030302020204" pitchFamily="66" charset="0"/>
            </a:endParaRPr>
          </a:p>
          <a:p>
            <a:pPr marL="342900" indent="-342900">
              <a:buFont typeface="Arial" panose="020B0604020202020204" pitchFamily="34" charset="0"/>
              <a:buChar char="•"/>
            </a:pPr>
            <a:r>
              <a:rPr lang="en-US" sz="6400" dirty="0" smtClean="0">
                <a:solidFill>
                  <a:schemeClr val="tx1"/>
                </a:solidFill>
                <a:latin typeface="Comic Sans MS" panose="030F0702030302020204" pitchFamily="66" charset="0"/>
              </a:rPr>
              <a:t>Support &amp; Promote The Small Business Regulatory Review Board</a:t>
            </a:r>
          </a:p>
          <a:p>
            <a:pPr marL="342900" indent="-342900">
              <a:buFont typeface="Arial" panose="020B0604020202020204" pitchFamily="34" charset="0"/>
              <a:buChar char="•"/>
            </a:pPr>
            <a:endParaRPr lang="en-US" sz="6400" dirty="0">
              <a:solidFill>
                <a:schemeClr val="tx1"/>
              </a:solidFill>
              <a:latin typeface="Comic Sans MS" panose="030F0702030302020204" pitchFamily="66" charset="0"/>
            </a:endParaRPr>
          </a:p>
          <a:p>
            <a:pPr marL="342900" indent="-342900">
              <a:buFont typeface="Arial" panose="020B0604020202020204" pitchFamily="34" charset="0"/>
              <a:buChar char="•"/>
            </a:pPr>
            <a:r>
              <a:rPr lang="en-US" sz="6400" dirty="0" smtClean="0">
                <a:solidFill>
                  <a:schemeClr val="tx1"/>
                </a:solidFill>
                <a:latin typeface="Comic Sans MS" panose="030F0702030302020204" pitchFamily="66" charset="0"/>
              </a:rPr>
              <a:t>Share our experience &amp; knowledge </a:t>
            </a:r>
            <a:r>
              <a:rPr lang="en-US" sz="6400" dirty="0">
                <a:solidFill>
                  <a:schemeClr val="tx1"/>
                </a:solidFill>
                <a:latin typeface="Comic Sans MS" panose="030F0702030302020204" pitchFamily="66" charset="0"/>
              </a:rPr>
              <a:t>of government </a:t>
            </a:r>
            <a:r>
              <a:rPr lang="en-US" sz="6400" dirty="0" smtClean="0">
                <a:solidFill>
                  <a:schemeClr val="tx1"/>
                </a:solidFill>
                <a:latin typeface="Comic Sans MS" panose="030F0702030302020204" pitchFamily="66" charset="0"/>
              </a:rPr>
              <a:t>with an eye toward helping you interact more confidently with government.</a:t>
            </a:r>
          </a:p>
          <a:p>
            <a:endParaRPr lang="en-US" sz="6400" dirty="0">
              <a:solidFill>
                <a:schemeClr val="tx1"/>
              </a:solidFill>
              <a:latin typeface="Comic Sans MS" panose="030F0702030302020204" pitchFamily="66" charset="0"/>
            </a:endParaRPr>
          </a:p>
          <a:p>
            <a:pPr marL="342900" indent="-342900">
              <a:buFont typeface="Arial" panose="020B0604020202020204" pitchFamily="34" charset="0"/>
              <a:buChar char="•"/>
            </a:pPr>
            <a:r>
              <a:rPr lang="en-US" sz="6400" dirty="0" smtClean="0">
                <a:solidFill>
                  <a:schemeClr val="tx1"/>
                </a:solidFill>
                <a:latin typeface="Comic Sans MS" panose="030F0702030302020204" pitchFamily="66" charset="0"/>
              </a:rPr>
              <a:t>Encourage Action:  you have a very important role in regulatory form.</a:t>
            </a:r>
          </a:p>
          <a:p>
            <a:pPr marL="342900" indent="-342900">
              <a:buFont typeface="Arial" panose="020B0604020202020204" pitchFamily="34" charset="0"/>
              <a:buChar char="•"/>
            </a:pPr>
            <a:endParaRPr lang="en-US" sz="6400" dirty="0">
              <a:solidFill>
                <a:schemeClr val="tx1"/>
              </a:solidFill>
              <a:latin typeface="Comic Sans MS" panose="030F0702030302020204" pitchFamily="66" charset="0"/>
            </a:endParaRPr>
          </a:p>
          <a:p>
            <a:pPr marL="342900" indent="-342900">
              <a:buFont typeface="Arial" panose="020B0604020202020204" pitchFamily="34" charset="0"/>
              <a:buChar char="•"/>
            </a:pPr>
            <a:r>
              <a:rPr lang="en-US" sz="6400" dirty="0">
                <a:solidFill>
                  <a:schemeClr val="tx1"/>
                </a:solidFill>
                <a:latin typeface="Comic Sans MS" panose="030F0702030302020204" pitchFamily="66" charset="0"/>
              </a:rPr>
              <a:t>Advance your ideas to improve procedures, rules and statute</a:t>
            </a:r>
          </a:p>
          <a:p>
            <a:pPr marL="342900" indent="-342900">
              <a:buFont typeface="Arial" panose="020B0604020202020204" pitchFamily="34" charset="0"/>
              <a:buChar char="•"/>
            </a:pPr>
            <a:endParaRPr lang="en-US" sz="6400" dirty="0" smtClean="0">
              <a:solidFill>
                <a:schemeClr val="tx1"/>
              </a:solidFill>
              <a:latin typeface="Comic Sans MS" panose="030F0702030302020204" pitchFamily="66" charset="0"/>
            </a:endParaRPr>
          </a:p>
          <a:p>
            <a:endParaRPr lang="en-US" sz="6400" dirty="0" smtClean="0">
              <a:solidFill>
                <a:schemeClr val="tx1"/>
              </a:solidFill>
              <a:latin typeface="Comic Sans MS" panose="030F0702030302020204" pitchFamily="66" charset="0"/>
            </a:endParaRPr>
          </a:p>
          <a:p>
            <a:r>
              <a:rPr lang="en-US" sz="5600" b="1" dirty="0" err="1" smtClean="0">
                <a:solidFill>
                  <a:schemeClr val="tx1"/>
                </a:solidFill>
                <a:latin typeface="Comic Sans MS" panose="030F0702030302020204" pitchFamily="66" charset="0"/>
              </a:rPr>
              <a:t>en·light·en</a:t>
            </a:r>
            <a:r>
              <a:rPr lang="en-US" sz="5600" dirty="0" smtClean="0">
                <a:solidFill>
                  <a:schemeClr val="tx1"/>
                </a:solidFill>
                <a:latin typeface="Comic Sans MS" panose="030F0702030302020204" pitchFamily="66" charset="0"/>
              </a:rPr>
              <a:t> :  The action or </a:t>
            </a:r>
            <a:r>
              <a:rPr lang="en-US" sz="5600" dirty="0">
                <a:solidFill>
                  <a:schemeClr val="tx1"/>
                </a:solidFill>
                <a:latin typeface="Comic Sans MS" panose="030F0702030302020204" pitchFamily="66" charset="0"/>
              </a:rPr>
              <a:t>state of being </a:t>
            </a:r>
            <a:r>
              <a:rPr lang="en-US" sz="5600" dirty="0" smtClean="0">
                <a:solidFill>
                  <a:schemeClr val="tx1"/>
                </a:solidFill>
                <a:latin typeface="Comic Sans MS" panose="030F0702030302020204" pitchFamily="66" charset="0"/>
              </a:rPr>
              <a:t>enlightened.  synonyms</a:t>
            </a:r>
            <a:r>
              <a:rPr lang="en-US" sz="5600" dirty="0">
                <a:solidFill>
                  <a:schemeClr val="tx1"/>
                </a:solidFill>
                <a:latin typeface="Comic Sans MS" panose="030F0702030302020204" pitchFamily="66" charset="0"/>
              </a:rPr>
              <a:t>: insight, understanding, awareness, wisdom</a:t>
            </a:r>
            <a:r>
              <a:rPr lang="en-US" sz="5600" dirty="0" smtClean="0">
                <a:solidFill>
                  <a:schemeClr val="tx1"/>
                </a:solidFill>
                <a:latin typeface="Comic Sans MS" panose="030F0702030302020204" pitchFamily="66" charset="0"/>
              </a:rPr>
              <a:t>,, </a:t>
            </a:r>
            <a:r>
              <a:rPr lang="en-US" sz="5600" dirty="0">
                <a:solidFill>
                  <a:schemeClr val="tx1"/>
                </a:solidFill>
                <a:latin typeface="Comic Sans MS" panose="030F0702030302020204" pitchFamily="66" charset="0"/>
              </a:rPr>
              <a:t>broad-mindedness;  </a:t>
            </a:r>
            <a:endParaRPr lang="en-US" sz="5600" dirty="0" smtClean="0">
              <a:solidFill>
                <a:schemeClr val="tx1"/>
              </a:solidFill>
              <a:latin typeface="Comic Sans MS" panose="030F0702030302020204" pitchFamily="66" charset="0"/>
            </a:endParaRPr>
          </a:p>
          <a:p>
            <a:endParaRPr lang="en-US" sz="5600" dirty="0">
              <a:solidFill>
                <a:schemeClr val="tx1"/>
              </a:solidFill>
              <a:latin typeface="Comic Sans MS" panose="030F0702030302020204" pitchFamily="66" charset="0"/>
            </a:endParaRPr>
          </a:p>
          <a:p>
            <a:r>
              <a:rPr lang="en-US" sz="5600" b="1" dirty="0" err="1">
                <a:solidFill>
                  <a:schemeClr val="tx1"/>
                </a:solidFill>
                <a:latin typeface="Comic Sans MS" panose="030F0702030302020204" pitchFamily="66" charset="0"/>
              </a:rPr>
              <a:t>em·pow·er</a:t>
            </a:r>
            <a:r>
              <a:rPr lang="en-US" sz="5600" dirty="0">
                <a:solidFill>
                  <a:schemeClr val="tx1"/>
                </a:solidFill>
                <a:latin typeface="Comic Sans MS" panose="030F0702030302020204" pitchFamily="66" charset="0"/>
              </a:rPr>
              <a:t> </a:t>
            </a:r>
            <a:r>
              <a:rPr lang="en-US" sz="5600" dirty="0" smtClean="0">
                <a:solidFill>
                  <a:schemeClr val="tx1"/>
                </a:solidFill>
                <a:latin typeface="Comic Sans MS" panose="030F0702030302020204" pitchFamily="66" charset="0"/>
              </a:rPr>
              <a:t>: give </a:t>
            </a:r>
            <a:r>
              <a:rPr lang="en-US" sz="5600" dirty="0">
                <a:solidFill>
                  <a:schemeClr val="tx1"/>
                </a:solidFill>
                <a:latin typeface="Comic Sans MS" panose="030F0702030302020204" pitchFamily="66" charset="0"/>
              </a:rPr>
              <a:t>(someone) the authority or power to do something</a:t>
            </a:r>
            <a:r>
              <a:rPr lang="en-US" sz="5600" dirty="0" smtClean="0">
                <a:solidFill>
                  <a:schemeClr val="tx1"/>
                </a:solidFill>
                <a:latin typeface="Comic Sans MS" panose="030F0702030302020204" pitchFamily="66" charset="0"/>
              </a:rPr>
              <a:t>.  synonyms</a:t>
            </a:r>
            <a:r>
              <a:rPr lang="en-US" sz="5600" dirty="0">
                <a:solidFill>
                  <a:schemeClr val="tx1"/>
                </a:solidFill>
                <a:latin typeface="Comic Sans MS" panose="030F0702030302020204" pitchFamily="66" charset="0"/>
              </a:rPr>
              <a:t>: authorize, permit, allow,  </a:t>
            </a:r>
            <a:r>
              <a:rPr lang="en-US" sz="5600" dirty="0" smtClean="0">
                <a:solidFill>
                  <a:schemeClr val="tx1"/>
                </a:solidFill>
                <a:latin typeface="Comic Sans MS" panose="030F0702030302020204" pitchFamily="66" charset="0"/>
              </a:rPr>
              <a:t>enable</a:t>
            </a:r>
            <a:r>
              <a:rPr lang="en-US" sz="5600" dirty="0">
                <a:solidFill>
                  <a:schemeClr val="tx1"/>
                </a:solidFill>
                <a:latin typeface="Comic Sans MS" panose="030F0702030302020204" pitchFamily="66" charset="0"/>
              </a:rPr>
              <a:t>, equip, emancipate, unshackle, set free, </a:t>
            </a:r>
            <a:r>
              <a:rPr lang="en-US" sz="5600" dirty="0" smtClean="0">
                <a:solidFill>
                  <a:schemeClr val="tx1"/>
                </a:solidFill>
                <a:latin typeface="Comic Sans MS" panose="030F0702030302020204" pitchFamily="66" charset="0"/>
              </a:rPr>
              <a:t>liberate made </a:t>
            </a:r>
            <a:r>
              <a:rPr lang="en-US" sz="5600" dirty="0">
                <a:solidFill>
                  <a:schemeClr val="tx1"/>
                </a:solidFill>
                <a:latin typeface="Comic Sans MS" panose="030F0702030302020204" pitchFamily="66" charset="0"/>
              </a:rPr>
              <a:t>stronger and more confident, especially in controlling their life and claiming their rights.</a:t>
            </a:r>
          </a:p>
          <a:p>
            <a:endParaRPr lang="en-US" sz="6400" dirty="0">
              <a:latin typeface="Comic Sans MS" panose="030F0702030302020204" pitchFamily="66" charset="0"/>
            </a:endParaRPr>
          </a:p>
          <a:p>
            <a:endParaRPr lang="en-US" dirty="0"/>
          </a:p>
          <a:p>
            <a:endParaRPr lang="en-US" dirty="0"/>
          </a:p>
          <a:p>
            <a:endParaRPr lang="en-US" dirty="0"/>
          </a:p>
          <a:p>
            <a:endParaRPr lang="en-US" dirty="0" smtClean="0"/>
          </a:p>
          <a:p>
            <a:endParaRPr lang="en-US" dirty="0" smtClean="0"/>
          </a:p>
          <a:p>
            <a:r>
              <a:rPr lang="en-US" dirty="0" smtClean="0"/>
              <a:t> </a:t>
            </a:r>
            <a:endParaRPr lang="en-US" dirty="0"/>
          </a:p>
          <a:p>
            <a:r>
              <a:rPr lang="en-US" dirty="0" smtClean="0"/>
              <a:t> </a:t>
            </a:r>
            <a:endParaRPr lang="en-US" dirty="0"/>
          </a:p>
        </p:txBody>
      </p:sp>
    </p:spTree>
    <p:extLst>
      <p:ext uri="{BB962C8B-B14F-4D97-AF65-F5344CB8AC3E}">
        <p14:creationId xmlns:p14="http://schemas.microsoft.com/office/powerpoint/2010/main" val="1367332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225426" y="1258857"/>
            <a:ext cx="871034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defTabSz="457200" eaLnBrk="1" fontAlgn="base" hangingPunct="1">
              <a:spcBef>
                <a:spcPct val="0"/>
              </a:spcBef>
              <a:spcAft>
                <a:spcPts val="600"/>
              </a:spcAft>
              <a:defRPr/>
            </a:pPr>
            <a:r>
              <a:rPr lang="en-US" dirty="0" smtClean="0">
                <a:solidFill>
                  <a:srgbClr val="E66822"/>
                </a:solidFill>
                <a:cs typeface="Arial" charset="0"/>
              </a:rPr>
              <a:t>Matching Model</a:t>
            </a:r>
          </a:p>
          <a:p>
            <a:pPr marL="285750" indent="-285750" defTabSz="457200" eaLnBrk="1" fontAlgn="base" hangingPunct="1">
              <a:spcBef>
                <a:spcPct val="0"/>
              </a:spcBef>
              <a:spcAft>
                <a:spcPts val="600"/>
              </a:spcAft>
              <a:buSzPct val="120000"/>
              <a:buFont typeface="Wingdings" pitchFamily="2" charset="2"/>
              <a:buChar char="§"/>
              <a:defRPr/>
            </a:pPr>
            <a:r>
              <a:rPr lang="en-US" dirty="0" smtClean="0">
                <a:solidFill>
                  <a:srgbClr val="0065A4"/>
                </a:solidFill>
                <a:latin typeface="Georgia" charset="0"/>
              </a:rPr>
              <a:t>Matches individuals to available subsidized jobs that require specific sets of skills, abilities, and aptitudes.</a:t>
            </a:r>
          </a:p>
          <a:p>
            <a:pPr marL="285750" indent="-285750" defTabSz="457200" eaLnBrk="1" fontAlgn="base" hangingPunct="1">
              <a:spcBef>
                <a:spcPct val="0"/>
              </a:spcBef>
              <a:spcAft>
                <a:spcPts val="600"/>
              </a:spcAft>
              <a:buSzPct val="120000"/>
              <a:buFont typeface="Wingdings" pitchFamily="2" charset="2"/>
              <a:buChar char="§"/>
              <a:defRPr/>
            </a:pPr>
            <a:r>
              <a:rPr lang="en-US" dirty="0" smtClean="0">
                <a:solidFill>
                  <a:srgbClr val="0065A4"/>
                </a:solidFill>
                <a:latin typeface="Georgia" charset="0"/>
              </a:rPr>
              <a:t>Based on comprehensive assessment of the individual’s skills, abilities, and aptitudes in addition to an assessment of the subsidized job requirements to assure a good match between them.</a:t>
            </a:r>
          </a:p>
          <a:p>
            <a:pPr defTabSz="457200" eaLnBrk="1" fontAlgn="base" hangingPunct="1">
              <a:spcBef>
                <a:spcPct val="0"/>
              </a:spcBef>
              <a:spcAft>
                <a:spcPts val="600"/>
              </a:spcAft>
              <a:buSzPct val="120000"/>
              <a:defRPr/>
            </a:pPr>
            <a:endParaRPr lang="en-US" dirty="0" smtClean="0">
              <a:solidFill>
                <a:srgbClr val="0065A4"/>
              </a:solidFill>
              <a:latin typeface="Georgia" charset="0"/>
            </a:endParaRPr>
          </a:p>
          <a:p>
            <a:pPr defTabSz="457200" eaLnBrk="1" fontAlgn="base" hangingPunct="1">
              <a:spcBef>
                <a:spcPct val="0"/>
              </a:spcBef>
              <a:spcAft>
                <a:spcPts val="600"/>
              </a:spcAft>
              <a:defRPr/>
            </a:pPr>
            <a:r>
              <a:rPr lang="en-US" dirty="0" smtClean="0">
                <a:solidFill>
                  <a:srgbClr val="E66822"/>
                </a:solidFill>
                <a:cs typeface="Arial" charset="0"/>
              </a:rPr>
              <a:t>Sector Model</a:t>
            </a:r>
          </a:p>
          <a:p>
            <a:pPr marL="285750" indent="-285750" defTabSz="457200" eaLnBrk="1" fontAlgn="base" hangingPunct="1">
              <a:spcBef>
                <a:spcPct val="0"/>
              </a:spcBef>
              <a:spcAft>
                <a:spcPts val="600"/>
              </a:spcAft>
              <a:buSzPct val="120000"/>
              <a:buFont typeface="Wingdings" pitchFamily="2" charset="2"/>
              <a:buChar char="§"/>
              <a:defRPr/>
            </a:pPr>
            <a:r>
              <a:rPr lang="en-US" dirty="0" smtClean="0">
                <a:solidFill>
                  <a:srgbClr val="0065A4"/>
                </a:solidFill>
                <a:latin typeface="Georgia" charset="0"/>
              </a:rPr>
              <a:t>Provides sector-specific training that prepares individuals for subsidized jobs in those sector.</a:t>
            </a:r>
          </a:p>
          <a:p>
            <a:pPr marL="285750" indent="-285750" defTabSz="457200" eaLnBrk="1" fontAlgn="base" hangingPunct="1">
              <a:spcBef>
                <a:spcPct val="0"/>
              </a:spcBef>
              <a:spcAft>
                <a:spcPts val="600"/>
              </a:spcAft>
              <a:buSzPct val="120000"/>
              <a:buFont typeface="Wingdings" pitchFamily="2" charset="2"/>
              <a:buChar char="§"/>
              <a:defRPr/>
            </a:pPr>
            <a:r>
              <a:rPr lang="en-US" dirty="0" smtClean="0">
                <a:solidFill>
                  <a:srgbClr val="0065A4"/>
                </a:solidFill>
                <a:latin typeface="Georgia" charset="0"/>
              </a:rPr>
              <a:t>Sector or sectors served by a subsidized employment program in a given area will depend on partnerships with subsidized employer and training providers developed by the contractor.</a:t>
            </a:r>
          </a:p>
          <a:p>
            <a:pPr defTabSz="457200" eaLnBrk="1" fontAlgn="base" hangingPunct="1">
              <a:spcBef>
                <a:spcPct val="0"/>
              </a:spcBef>
              <a:spcAft>
                <a:spcPts val="600"/>
              </a:spcAft>
              <a:defRPr/>
            </a:pPr>
            <a:endParaRPr lang="en-US" dirty="0">
              <a:solidFill>
                <a:srgbClr val="0065A4"/>
              </a:solidFill>
              <a:latin typeface="Georgia" charset="0"/>
            </a:endParaRPr>
          </a:p>
          <a:p>
            <a:pPr marL="800100" lvl="1" indent="-342900" defTabSz="457200" eaLnBrk="1" fontAlgn="base" hangingPunct="1">
              <a:spcBef>
                <a:spcPct val="0"/>
              </a:spcBef>
              <a:spcAft>
                <a:spcPts val="600"/>
              </a:spcAft>
              <a:buFont typeface="Courier New" pitchFamily="49" charset="0"/>
              <a:buChar char="o"/>
              <a:defRPr/>
            </a:pPr>
            <a:endParaRPr lang="en-US" sz="1600" dirty="0" smtClean="0">
              <a:solidFill>
                <a:srgbClr val="E66822"/>
              </a:solidFill>
              <a:cs typeface="Arial" charset="0"/>
            </a:endParaRPr>
          </a:p>
        </p:txBody>
      </p:sp>
      <p:sp>
        <p:nvSpPr>
          <p:cNvPr id="10" name="Title 1"/>
          <p:cNvSpPr txBox="1">
            <a:spLocks/>
          </p:cNvSpPr>
          <p:nvPr/>
        </p:nvSpPr>
        <p:spPr bwMode="auto">
          <a:xfrm>
            <a:off x="225425" y="80968"/>
            <a:ext cx="8829675" cy="1062037"/>
          </a:xfrm>
          <a:prstGeom prst="rect">
            <a:avLst/>
          </a:prstGeom>
          <a:solidFill>
            <a:srgbClr val="E42236"/>
          </a:solidFill>
          <a:ln>
            <a:noFill/>
          </a:ln>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n-US" sz="4000" dirty="0" smtClean="0">
                <a:solidFill>
                  <a:srgbClr val="FF0000"/>
                </a:solidFill>
                <a:effectLst>
                  <a:outerShdw blurRad="38100" dist="38100" dir="2700000" algn="tl">
                    <a:srgbClr val="000000">
                      <a:alpha val="43137"/>
                    </a:srgbClr>
                  </a:outerShdw>
                </a:effectLst>
              </a:rPr>
              <a:t> 	</a:t>
            </a:r>
            <a:r>
              <a:rPr lang="en-US" sz="3600" cap="all" dirty="0" smtClean="0">
                <a:solidFill>
                  <a:prstClr val="white"/>
                </a:solidFill>
              </a:rPr>
              <a:t>SUBSIDIZED Employment Programs</a:t>
            </a:r>
          </a:p>
          <a:p>
            <a:pPr>
              <a:defRPr/>
            </a:pPr>
            <a:r>
              <a:rPr lang="en-US" sz="3600" cap="all" dirty="0">
                <a:solidFill>
                  <a:prstClr val="white"/>
                </a:solidFill>
              </a:rPr>
              <a:t>s</a:t>
            </a:r>
            <a:r>
              <a:rPr lang="en-US" sz="3600" cap="all" dirty="0" smtClean="0">
                <a:solidFill>
                  <a:prstClr val="white"/>
                </a:solidFill>
              </a:rPr>
              <a:t>ervice delivery Models</a:t>
            </a:r>
            <a:endParaRPr lang="en-US" sz="3600" cap="all" dirty="0">
              <a:solidFill>
                <a:prstClr val="white"/>
              </a:solidFill>
            </a:endParaRPr>
          </a:p>
        </p:txBody>
      </p:sp>
      <p:pic>
        <p:nvPicPr>
          <p:cNvPr id="7" name="Picture 7" descr="H:\Documents\DCF Logo\vert-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1252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715" y="1361209"/>
            <a:ext cx="3834918" cy="467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TextBox 4"/>
          <p:cNvSpPr txBox="1">
            <a:spLocks noChangeArrowheads="1"/>
          </p:cNvSpPr>
          <p:nvPr/>
        </p:nvSpPr>
        <p:spPr bwMode="auto">
          <a:xfrm>
            <a:off x="128589" y="1367991"/>
            <a:ext cx="486172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$13,7000,000 annual funding</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Estimated 1,387  enrollments for up to 1040 hours of subsidized employment</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Target groups for all programs  include </a:t>
            </a:r>
          </a:p>
          <a:p>
            <a:pPr marL="971550" lvl="2" indent="-285750" defTabSz="457200" eaLnBrk="1" fontAlgn="base" hangingPunct="1">
              <a:spcBef>
                <a:spcPct val="0"/>
              </a:spcBef>
              <a:spcAft>
                <a:spcPts val="600"/>
              </a:spcAft>
              <a:buSzPct val="120000"/>
              <a:buFont typeface="Courier New" panose="02070309020205020404" pitchFamily="49" charset="0"/>
              <a:buChar char="o"/>
              <a:defRPr/>
            </a:pPr>
            <a:r>
              <a:rPr lang="en-US" sz="1300" dirty="0" smtClean="0">
                <a:solidFill>
                  <a:srgbClr val="0065A4"/>
                </a:solidFill>
                <a:latin typeface="Georgia" charset="0"/>
              </a:rPr>
              <a:t>NCPs who owe child support</a:t>
            </a:r>
          </a:p>
          <a:p>
            <a:pPr marL="971550" lvl="2" indent="-285750" defTabSz="457200" eaLnBrk="1" fontAlgn="base" hangingPunct="1">
              <a:spcBef>
                <a:spcPct val="0"/>
              </a:spcBef>
              <a:spcAft>
                <a:spcPts val="600"/>
              </a:spcAft>
              <a:buSzPct val="120000"/>
              <a:buFont typeface="Courier New" panose="02070309020205020404" pitchFamily="49" charset="0"/>
              <a:buChar char="o"/>
              <a:defRPr/>
            </a:pPr>
            <a:r>
              <a:rPr lang="en-US" sz="1300" dirty="0" smtClean="0">
                <a:solidFill>
                  <a:srgbClr val="0065A4"/>
                </a:solidFill>
                <a:latin typeface="Georgia" charset="0"/>
              </a:rPr>
              <a:t>Long-term unemployed</a:t>
            </a:r>
          </a:p>
          <a:p>
            <a:pPr marL="971550" lvl="2" indent="-285750" defTabSz="457200" eaLnBrk="1" fontAlgn="base" hangingPunct="1">
              <a:spcBef>
                <a:spcPct val="0"/>
              </a:spcBef>
              <a:spcAft>
                <a:spcPts val="600"/>
              </a:spcAft>
              <a:buSzPct val="120000"/>
              <a:buFont typeface="Courier New" panose="02070309020205020404" pitchFamily="49" charset="0"/>
              <a:buChar char="o"/>
              <a:defRPr/>
            </a:pPr>
            <a:r>
              <a:rPr lang="en-US" sz="1300" dirty="0" smtClean="0">
                <a:solidFill>
                  <a:srgbClr val="0065A4"/>
                </a:solidFill>
                <a:latin typeface="Georgia" charset="0"/>
              </a:rPr>
              <a:t>Ex-offenders</a:t>
            </a:r>
          </a:p>
          <a:p>
            <a:pPr marL="971550" lvl="2" indent="-285750" defTabSz="457200" eaLnBrk="1" fontAlgn="base" hangingPunct="1">
              <a:spcBef>
                <a:spcPct val="0"/>
              </a:spcBef>
              <a:spcAft>
                <a:spcPts val="600"/>
              </a:spcAft>
              <a:buSzPct val="120000"/>
              <a:buFont typeface="Courier New" panose="02070309020205020404" pitchFamily="49" charset="0"/>
              <a:buChar char="o"/>
              <a:defRPr/>
            </a:pPr>
            <a:r>
              <a:rPr lang="en-US" sz="1300" dirty="0" smtClean="0">
                <a:solidFill>
                  <a:srgbClr val="0065A4"/>
                </a:solidFill>
                <a:latin typeface="Georgia" charset="0"/>
              </a:rPr>
              <a:t>Family reunification plans</a:t>
            </a:r>
          </a:p>
          <a:p>
            <a:pPr marL="971550" lvl="2" indent="-285750" defTabSz="457200" eaLnBrk="1" fontAlgn="base" hangingPunct="1">
              <a:spcBef>
                <a:spcPct val="0"/>
              </a:spcBef>
              <a:spcAft>
                <a:spcPts val="600"/>
              </a:spcAft>
              <a:buSzPct val="120000"/>
              <a:buFont typeface="Courier New" panose="02070309020205020404" pitchFamily="49" charset="0"/>
              <a:buChar char="o"/>
              <a:defRPr/>
            </a:pPr>
            <a:r>
              <a:rPr lang="en-US" sz="1300" dirty="0" smtClean="0">
                <a:solidFill>
                  <a:srgbClr val="0065A4"/>
                </a:solidFill>
                <a:latin typeface="Georgia" charset="0"/>
              </a:rPr>
              <a:t>Former foster </a:t>
            </a:r>
          </a:p>
          <a:p>
            <a:pPr marL="285750" lvl="1" indent="-285750" defTabSz="457200" eaLnBrk="1" fontAlgn="base" hangingPunct="1">
              <a:spcBef>
                <a:spcPct val="0"/>
              </a:spcBef>
              <a:spcAft>
                <a:spcPts val="600"/>
              </a:spcAft>
              <a:buSzPct val="120000"/>
              <a:buFont typeface="Wingdings" panose="05000000000000000000" pitchFamily="2" charset="2"/>
              <a:buChar char="§"/>
              <a:defRPr/>
            </a:pPr>
            <a:r>
              <a:rPr lang="en-US" sz="1400" dirty="0" smtClean="0">
                <a:solidFill>
                  <a:srgbClr val="0065A4"/>
                </a:solidFill>
                <a:latin typeface="Georgia" charset="0"/>
              </a:rPr>
              <a:t>Primary services</a:t>
            </a:r>
          </a:p>
          <a:p>
            <a:pPr marL="971550" lvl="2" indent="-285750" defTabSz="457200" eaLnBrk="1" fontAlgn="base" hangingPunct="1">
              <a:spcBef>
                <a:spcPct val="0"/>
              </a:spcBef>
              <a:spcAft>
                <a:spcPts val="600"/>
              </a:spcAft>
              <a:buSzPct val="120000"/>
              <a:buFont typeface="Courier New" panose="02070309020205020404" pitchFamily="49" charset="0"/>
              <a:buChar char="o"/>
              <a:defRPr/>
            </a:pPr>
            <a:r>
              <a:rPr lang="en-US" sz="1300" dirty="0" smtClean="0">
                <a:solidFill>
                  <a:srgbClr val="0065A4"/>
                </a:solidFill>
                <a:latin typeface="Georgia" charset="0"/>
              </a:rPr>
              <a:t>Subsidized employment</a:t>
            </a:r>
          </a:p>
          <a:p>
            <a:pPr marL="971550" lvl="2" indent="-285750" defTabSz="457200" eaLnBrk="1" fontAlgn="base" hangingPunct="1">
              <a:spcBef>
                <a:spcPct val="0"/>
              </a:spcBef>
              <a:spcAft>
                <a:spcPts val="600"/>
              </a:spcAft>
              <a:buSzPct val="120000"/>
              <a:buFont typeface="Courier New" panose="02070309020205020404" pitchFamily="49" charset="0"/>
              <a:buChar char="o"/>
              <a:defRPr/>
            </a:pPr>
            <a:r>
              <a:rPr lang="en-US" sz="1300" dirty="0" smtClean="0">
                <a:solidFill>
                  <a:srgbClr val="0065A4"/>
                </a:solidFill>
                <a:latin typeface="Georgia" charset="0"/>
              </a:rPr>
              <a:t>Training and education</a:t>
            </a:r>
          </a:p>
          <a:p>
            <a:pPr marL="971550" lvl="2" indent="-285750" defTabSz="457200" eaLnBrk="1" fontAlgn="base" hangingPunct="1">
              <a:spcBef>
                <a:spcPct val="0"/>
              </a:spcBef>
              <a:spcAft>
                <a:spcPts val="600"/>
              </a:spcAft>
              <a:buSzPct val="120000"/>
              <a:buFont typeface="Courier New" panose="02070309020205020404" pitchFamily="49" charset="0"/>
              <a:buChar char="o"/>
              <a:defRPr/>
            </a:pPr>
            <a:r>
              <a:rPr lang="en-US" sz="1300" dirty="0" smtClean="0">
                <a:solidFill>
                  <a:srgbClr val="0065A4"/>
                </a:solidFill>
                <a:latin typeface="Georgia" charset="0"/>
              </a:rPr>
              <a:t>Case management</a:t>
            </a:r>
          </a:p>
          <a:p>
            <a:pPr marL="971550" lvl="2" indent="-285750" defTabSz="457200" eaLnBrk="1" fontAlgn="base" hangingPunct="1">
              <a:spcBef>
                <a:spcPct val="0"/>
              </a:spcBef>
              <a:spcAft>
                <a:spcPts val="600"/>
              </a:spcAft>
              <a:buSzPct val="120000"/>
              <a:buFont typeface="Courier New" panose="02070309020205020404" pitchFamily="49" charset="0"/>
              <a:buChar char="o"/>
              <a:defRPr/>
            </a:pPr>
            <a:r>
              <a:rPr lang="en-US" sz="1300" dirty="0" smtClean="0">
                <a:solidFill>
                  <a:srgbClr val="0065A4"/>
                </a:solidFill>
                <a:latin typeface="Georgia" charset="0"/>
              </a:rPr>
              <a:t>Substance </a:t>
            </a:r>
            <a:r>
              <a:rPr lang="en-US" sz="1300" dirty="0">
                <a:solidFill>
                  <a:srgbClr val="0065A4"/>
                </a:solidFill>
                <a:latin typeface="Georgia" charset="0"/>
              </a:rPr>
              <a:t>abuse screening and </a:t>
            </a:r>
            <a:r>
              <a:rPr lang="en-US" sz="1300" dirty="0" smtClean="0">
                <a:solidFill>
                  <a:srgbClr val="0065A4"/>
                </a:solidFill>
                <a:latin typeface="Georgia" charset="0"/>
              </a:rPr>
              <a:t>treatment</a:t>
            </a:r>
          </a:p>
          <a:p>
            <a:pPr marL="285750" lvl="1" indent="-285750" defTabSz="457200" eaLnBrk="1" fontAlgn="base" hangingPunct="1">
              <a:spcBef>
                <a:spcPct val="0"/>
              </a:spcBef>
              <a:spcAft>
                <a:spcPts val="600"/>
              </a:spcAft>
              <a:buSzPct val="120000"/>
              <a:buFont typeface="Wingdings" panose="05000000000000000000" pitchFamily="2" charset="2"/>
              <a:buChar char="§"/>
              <a:defRPr/>
            </a:pPr>
            <a:r>
              <a:rPr lang="en-US" sz="1400" dirty="0" smtClean="0">
                <a:solidFill>
                  <a:srgbClr val="0065A4"/>
                </a:solidFill>
                <a:latin typeface="Georgia" charset="0"/>
              </a:rPr>
              <a:t>Piloting alternative service models to determine what works best</a:t>
            </a:r>
          </a:p>
        </p:txBody>
      </p:sp>
      <p:sp>
        <p:nvSpPr>
          <p:cNvPr id="10" name="Title 1"/>
          <p:cNvSpPr txBox="1">
            <a:spLocks/>
          </p:cNvSpPr>
          <p:nvPr/>
        </p:nvSpPr>
        <p:spPr bwMode="auto">
          <a:xfrm>
            <a:off x="225425" y="123825"/>
            <a:ext cx="8829675" cy="933450"/>
          </a:xfrm>
          <a:prstGeom prst="rect">
            <a:avLst/>
          </a:prstGeom>
          <a:solidFill>
            <a:srgbClr val="E42236"/>
          </a:solidFill>
          <a:ln>
            <a:noFill/>
          </a:ln>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600" dirty="0" smtClean="0">
                <a:solidFill>
                  <a:prstClr val="white"/>
                </a:solidFill>
                <a:effectLst>
                  <a:outerShdw blurRad="38100" dist="38100" dir="2700000" algn="tl">
                    <a:srgbClr val="000000">
                      <a:alpha val="43137"/>
                    </a:srgbClr>
                  </a:outerShdw>
                </a:effectLst>
              </a:rPr>
              <a:t>		</a:t>
            </a:r>
            <a:r>
              <a:rPr lang="en-US" sz="3600" dirty="0" smtClean="0">
                <a:solidFill>
                  <a:prstClr val="white"/>
                </a:solidFill>
              </a:rPr>
              <a:t>Summary of Subsidized Employment</a:t>
            </a:r>
            <a:endParaRPr lang="en-US" sz="3600" dirty="0">
              <a:solidFill>
                <a:prstClr val="white"/>
              </a:solidFill>
            </a:endParaRPr>
          </a:p>
        </p:txBody>
      </p:sp>
      <p:pic>
        <p:nvPicPr>
          <p:cNvPr id="8" name="Picture 7" descr="H:\Documents\DCF Logo\ver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393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164762" y="1333876"/>
            <a:ext cx="4963039"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July 1, 2016 implementation date</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Pilot locations:</a:t>
            </a:r>
          </a:p>
          <a:p>
            <a:pPr marL="800100" lvl="1" indent="-342900" defTabSz="457200" eaLnBrk="1" fontAlgn="base" hangingPunct="1">
              <a:spcBef>
                <a:spcPct val="0"/>
              </a:spcBef>
              <a:spcAft>
                <a:spcPts val="600"/>
              </a:spcAft>
              <a:buFont typeface="Courier New" pitchFamily="49" charset="0"/>
              <a:buChar char="o"/>
              <a:defRPr/>
            </a:pPr>
            <a:r>
              <a:rPr lang="en-US" sz="1300" dirty="0" smtClean="0">
                <a:solidFill>
                  <a:srgbClr val="0065A4"/>
                </a:solidFill>
                <a:latin typeface="Georgia" charset="0"/>
              </a:rPr>
              <a:t>Urban areas: City of Beloit and Racine County</a:t>
            </a:r>
          </a:p>
          <a:p>
            <a:pPr marL="800100" lvl="1" indent="-342900" defTabSz="457200" eaLnBrk="1" fontAlgn="base" hangingPunct="1">
              <a:spcBef>
                <a:spcPct val="0"/>
              </a:spcBef>
              <a:spcAft>
                <a:spcPts val="600"/>
              </a:spcAft>
              <a:buFont typeface="Courier New" pitchFamily="49" charset="0"/>
              <a:buChar char="o"/>
              <a:defRPr/>
            </a:pPr>
            <a:r>
              <a:rPr lang="en-US" sz="1300" dirty="0" smtClean="0">
                <a:solidFill>
                  <a:srgbClr val="0065A4"/>
                </a:solidFill>
                <a:latin typeface="Georgia" charset="0"/>
              </a:rPr>
              <a:t>Rural areas: Forest, Langlade, Menominee, Florence, Ashland, Bayfield, Iron, Sawyer, Rusk, and Taylor Counties </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$2,000,000 annual funding</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Estimated 209 enrollments</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Target population:</a:t>
            </a:r>
          </a:p>
          <a:p>
            <a:pPr marL="800100" lvl="1" indent="-342900" defTabSz="457200" eaLnBrk="1" fontAlgn="base" hangingPunct="1">
              <a:spcBef>
                <a:spcPct val="0"/>
              </a:spcBef>
              <a:spcAft>
                <a:spcPts val="600"/>
              </a:spcAft>
              <a:buFont typeface="Courier New" pitchFamily="49" charset="0"/>
              <a:buChar char="o"/>
              <a:defRPr/>
            </a:pPr>
            <a:r>
              <a:rPr lang="en-US" sz="1300" dirty="0" smtClean="0">
                <a:solidFill>
                  <a:srgbClr val="0065A4"/>
                </a:solidFill>
                <a:latin typeface="Georgia" charset="0"/>
              </a:rPr>
              <a:t>Unemployed offenders, unemployed </a:t>
            </a:r>
            <a:r>
              <a:rPr lang="en-US" sz="1300" dirty="0">
                <a:solidFill>
                  <a:srgbClr val="0065A4"/>
                </a:solidFill>
                <a:latin typeface="Georgia" charset="0"/>
              </a:rPr>
              <a:t>parents who owe child support, unemployed parents of children in child welfare </a:t>
            </a:r>
            <a:r>
              <a:rPr lang="en-US" sz="1300" dirty="0" smtClean="0">
                <a:solidFill>
                  <a:srgbClr val="0065A4"/>
                </a:solidFill>
                <a:latin typeface="Georgia" charset="0"/>
              </a:rPr>
              <a:t>system, and unemployed youth aging out of out-of-home care</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Service delivery models:</a:t>
            </a:r>
          </a:p>
          <a:p>
            <a:pPr marL="800100" lvl="1" indent="-342900" defTabSz="457200" eaLnBrk="1" fontAlgn="base" hangingPunct="1">
              <a:spcBef>
                <a:spcPct val="0"/>
              </a:spcBef>
              <a:spcAft>
                <a:spcPts val="600"/>
              </a:spcAft>
              <a:buFont typeface="Courier New" pitchFamily="49" charset="0"/>
              <a:buChar char="o"/>
              <a:defRPr/>
            </a:pPr>
            <a:r>
              <a:rPr lang="en-US" sz="1300" dirty="0" smtClean="0">
                <a:solidFill>
                  <a:srgbClr val="0065A4"/>
                </a:solidFill>
                <a:latin typeface="Georgia" charset="0"/>
              </a:rPr>
              <a:t>Urban areas: Sector</a:t>
            </a:r>
          </a:p>
          <a:p>
            <a:pPr marL="800100" lvl="1" indent="-342900" defTabSz="457200" eaLnBrk="1" fontAlgn="base" hangingPunct="1">
              <a:spcBef>
                <a:spcPct val="0"/>
              </a:spcBef>
              <a:spcAft>
                <a:spcPts val="600"/>
              </a:spcAft>
              <a:buFont typeface="Courier New" pitchFamily="49" charset="0"/>
              <a:buChar char="o"/>
              <a:defRPr/>
            </a:pPr>
            <a:r>
              <a:rPr lang="en-US" sz="1300" dirty="0" smtClean="0">
                <a:solidFill>
                  <a:srgbClr val="0065A4"/>
                </a:solidFill>
                <a:latin typeface="Georgia" charset="0"/>
              </a:rPr>
              <a:t>Rural areas: Matching</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Employment-focused</a:t>
            </a:r>
          </a:p>
        </p:txBody>
      </p:sp>
      <p:sp>
        <p:nvSpPr>
          <p:cNvPr id="10" name="Title 1"/>
          <p:cNvSpPr txBox="1">
            <a:spLocks/>
          </p:cNvSpPr>
          <p:nvPr/>
        </p:nvSpPr>
        <p:spPr bwMode="auto">
          <a:xfrm>
            <a:off x="225425" y="123825"/>
            <a:ext cx="8829675" cy="933450"/>
          </a:xfrm>
          <a:prstGeom prst="rect">
            <a:avLst/>
          </a:prstGeom>
          <a:solidFill>
            <a:srgbClr val="E42236"/>
          </a:solidFill>
          <a:ln>
            <a:noFill/>
          </a:ln>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prstClr val="white"/>
                </a:solidFill>
              </a:rPr>
              <a:t>			  Transitional Jobs (TJ)</a:t>
            </a:r>
            <a:endParaRPr lang="en-US" sz="4000" dirty="0">
              <a:solidFill>
                <a:prstClr val="white"/>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8466" y="1436444"/>
            <a:ext cx="3588279" cy="4515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H:\Documents\DCF Logo\ver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198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225426" y="1097490"/>
            <a:ext cx="4861720"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March 1, 2016 implementation date</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Pilot locations:</a:t>
            </a:r>
            <a:endParaRPr lang="en-US" sz="1400" dirty="0">
              <a:solidFill>
                <a:srgbClr val="0065A4"/>
              </a:solidFill>
              <a:latin typeface="Georgia" charset="0"/>
            </a:endParaRPr>
          </a:p>
          <a:p>
            <a:pPr marL="800100" lvl="1" indent="-342900" defTabSz="457200" eaLnBrk="1" fontAlgn="base" hangingPunct="1">
              <a:spcBef>
                <a:spcPct val="0"/>
              </a:spcBef>
              <a:spcAft>
                <a:spcPts val="600"/>
              </a:spcAft>
              <a:buFont typeface="Courier New" pitchFamily="49" charset="0"/>
              <a:buChar char="o"/>
              <a:defRPr/>
            </a:pPr>
            <a:r>
              <a:rPr lang="en-US" sz="1300" dirty="0" smtClean="0">
                <a:solidFill>
                  <a:srgbClr val="0065A4"/>
                </a:solidFill>
                <a:latin typeface="Georgia" charset="0"/>
              </a:rPr>
              <a:t>Custodial Parent (CP) TEMP: City of Beloit and Dane, Kenosha, Milwaukee, and Racine Counties</a:t>
            </a:r>
          </a:p>
          <a:p>
            <a:pPr marL="800100" lvl="1" indent="-342900" defTabSz="457200" eaLnBrk="1" fontAlgn="base" hangingPunct="1">
              <a:spcBef>
                <a:spcPct val="0"/>
              </a:spcBef>
              <a:spcAft>
                <a:spcPts val="600"/>
              </a:spcAft>
              <a:buFont typeface="Courier New" pitchFamily="49" charset="0"/>
              <a:buChar char="o"/>
              <a:defRPr/>
            </a:pPr>
            <a:r>
              <a:rPr lang="en-US" sz="1300" dirty="0" smtClean="0">
                <a:solidFill>
                  <a:srgbClr val="0065A4"/>
                </a:solidFill>
                <a:latin typeface="Georgia" charset="0"/>
              </a:rPr>
              <a:t>Noncustodial Parent (NCP) TEMP: Dane, Marathon, and Milwaukee Counties</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$5,200,000 annual funding</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Estimated 236 CP enrollments and 252 NCP enrollments</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Target population:</a:t>
            </a:r>
            <a:endParaRPr lang="en-US" sz="1400" dirty="0">
              <a:solidFill>
                <a:srgbClr val="0065A4"/>
              </a:solidFill>
              <a:latin typeface="Georgia" charset="0"/>
            </a:endParaRPr>
          </a:p>
          <a:p>
            <a:pPr marL="800100" lvl="1" indent="-342900" defTabSz="457200" eaLnBrk="1" fontAlgn="base" hangingPunct="1">
              <a:spcBef>
                <a:spcPct val="0"/>
              </a:spcBef>
              <a:spcAft>
                <a:spcPts val="600"/>
              </a:spcAft>
              <a:buFont typeface="Courier New" pitchFamily="49" charset="0"/>
              <a:buChar char="o"/>
              <a:defRPr/>
            </a:pPr>
            <a:r>
              <a:rPr lang="en-US" sz="1300" dirty="0" smtClean="0">
                <a:solidFill>
                  <a:srgbClr val="0065A4"/>
                </a:solidFill>
                <a:latin typeface="Georgia" charset="0"/>
              </a:rPr>
              <a:t>Unemployed CPs who have received W-2 in the last 12 months and been in a CSJ or W-2T </a:t>
            </a:r>
            <a:r>
              <a:rPr lang="en-US" sz="1300" dirty="0">
                <a:solidFill>
                  <a:srgbClr val="0065A4"/>
                </a:solidFill>
                <a:latin typeface="Georgia" charset="0"/>
              </a:rPr>
              <a:t> </a:t>
            </a:r>
            <a:r>
              <a:rPr lang="en-US" sz="1300" dirty="0" smtClean="0">
                <a:solidFill>
                  <a:srgbClr val="0065A4"/>
                </a:solidFill>
                <a:latin typeface="Georgia" charset="0"/>
              </a:rPr>
              <a:t>for at least six months</a:t>
            </a:r>
          </a:p>
          <a:p>
            <a:pPr marL="800100" lvl="1" indent="-342900" defTabSz="457200" eaLnBrk="1" fontAlgn="base" hangingPunct="1">
              <a:spcBef>
                <a:spcPct val="0"/>
              </a:spcBef>
              <a:spcAft>
                <a:spcPts val="600"/>
              </a:spcAft>
              <a:buFont typeface="Courier New" pitchFamily="49" charset="0"/>
              <a:buChar char="o"/>
              <a:defRPr/>
            </a:pPr>
            <a:r>
              <a:rPr lang="en-US" sz="1300" dirty="0" smtClean="0">
                <a:solidFill>
                  <a:srgbClr val="0065A4"/>
                </a:solidFill>
                <a:latin typeface="Georgia" charset="0"/>
              </a:rPr>
              <a:t>Unemployed NCPs who are cooperating with child support and </a:t>
            </a:r>
            <a:r>
              <a:rPr lang="en-US" sz="1300" dirty="0">
                <a:solidFill>
                  <a:srgbClr val="0065A4"/>
                </a:solidFill>
                <a:latin typeface="Georgia" charset="0"/>
              </a:rPr>
              <a:t>whose </a:t>
            </a:r>
            <a:r>
              <a:rPr lang="en-US" sz="1300" dirty="0" smtClean="0">
                <a:solidFill>
                  <a:srgbClr val="0065A4"/>
                </a:solidFill>
                <a:latin typeface="Georgia" charset="0"/>
              </a:rPr>
              <a:t>CP is participating in W-2 or receiving Wisconsin Shares</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Service delivery models: Matching and Sector</a:t>
            </a:r>
            <a:endParaRPr lang="en-US" sz="1400" dirty="0">
              <a:solidFill>
                <a:srgbClr val="0065A4"/>
              </a:solidFill>
              <a:latin typeface="Georgia" charset="0"/>
            </a:endParaRPr>
          </a:p>
          <a:p>
            <a:pPr marL="285750" lvl="1" indent="-285750" defTabSz="457200" eaLnBrk="1" fontAlgn="base" hangingPunct="1">
              <a:spcBef>
                <a:spcPct val="0"/>
              </a:spcBef>
              <a:spcAft>
                <a:spcPts val="600"/>
              </a:spcAft>
              <a:buSzPct val="120000"/>
              <a:buFont typeface="Wingdings" pitchFamily="2" charset="2"/>
              <a:buChar char="§"/>
              <a:defRPr/>
            </a:pPr>
            <a:r>
              <a:rPr lang="en-US" sz="1400" dirty="0">
                <a:solidFill>
                  <a:srgbClr val="0065A4"/>
                </a:solidFill>
                <a:latin typeface="Georgia" charset="0"/>
              </a:rPr>
              <a:t>Employment-focused</a:t>
            </a:r>
          </a:p>
          <a:p>
            <a:pPr marL="800100" lvl="1" indent="-342900" defTabSz="457200" eaLnBrk="1" fontAlgn="base" hangingPunct="1">
              <a:spcBef>
                <a:spcPct val="0"/>
              </a:spcBef>
              <a:spcAft>
                <a:spcPts val="600"/>
              </a:spcAft>
              <a:buFont typeface="Courier New" pitchFamily="49" charset="0"/>
              <a:buChar char="o"/>
              <a:defRPr/>
            </a:pPr>
            <a:r>
              <a:rPr lang="en-US" sz="1300" dirty="0" smtClean="0">
                <a:solidFill>
                  <a:srgbClr val="0065A4"/>
                </a:solidFill>
                <a:latin typeface="Georgia" charset="0"/>
              </a:rPr>
              <a:t>Expand NCP services </a:t>
            </a:r>
            <a:r>
              <a:rPr lang="en-US" sz="1300" dirty="0">
                <a:solidFill>
                  <a:srgbClr val="0065A4"/>
                </a:solidFill>
                <a:latin typeface="Georgia" charset="0"/>
              </a:rPr>
              <a:t>to include </a:t>
            </a:r>
            <a:r>
              <a:rPr lang="en-US" sz="1300" dirty="0" smtClean="0">
                <a:solidFill>
                  <a:srgbClr val="0065A4"/>
                </a:solidFill>
                <a:latin typeface="Georgia" charset="0"/>
              </a:rPr>
              <a:t>stipends for educating and training</a:t>
            </a:r>
          </a:p>
        </p:txBody>
      </p:sp>
      <p:sp>
        <p:nvSpPr>
          <p:cNvPr id="10" name="Title 1"/>
          <p:cNvSpPr txBox="1">
            <a:spLocks/>
          </p:cNvSpPr>
          <p:nvPr/>
        </p:nvSpPr>
        <p:spPr bwMode="auto">
          <a:xfrm>
            <a:off x="225425" y="123825"/>
            <a:ext cx="8829675" cy="933450"/>
          </a:xfrm>
          <a:prstGeom prst="rect">
            <a:avLst/>
          </a:prstGeom>
          <a:solidFill>
            <a:srgbClr val="E42236"/>
          </a:solidFill>
          <a:ln>
            <a:noFill/>
          </a:ln>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600" dirty="0" smtClean="0">
                <a:solidFill>
                  <a:prstClr val="white"/>
                </a:solidFill>
              </a:rPr>
              <a:t>Trial Employment Match Program (W-2 TEMP)</a:t>
            </a:r>
            <a:endParaRPr lang="en-US" sz="3600" dirty="0">
              <a:solidFill>
                <a:prstClr val="white"/>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978" y="1306360"/>
            <a:ext cx="3527125" cy="464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H:\Documents\DCF Logo\ver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591" y="6108417"/>
            <a:ext cx="2527697" cy="62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609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225424" y="1614672"/>
            <a:ext cx="5523866"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January 1, 2016 contract renewal date</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Geographically limited </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$5,000,000 annual funding</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Estimated 530 annual enrollments</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a:solidFill>
                  <a:srgbClr val="0065A4"/>
                </a:solidFill>
                <a:latin typeface="Georgia" charset="0"/>
              </a:rPr>
              <a:t>Target populations:</a:t>
            </a:r>
          </a:p>
          <a:p>
            <a:pPr marL="800100" lvl="1" indent="-342900" defTabSz="457200" eaLnBrk="1" fontAlgn="base" hangingPunct="1">
              <a:spcBef>
                <a:spcPct val="0"/>
              </a:spcBef>
              <a:spcAft>
                <a:spcPts val="600"/>
              </a:spcAft>
              <a:buFont typeface="Courier New" pitchFamily="49" charset="0"/>
              <a:buChar char="o"/>
              <a:defRPr/>
            </a:pPr>
            <a:r>
              <a:rPr lang="en-US" sz="1300" dirty="0">
                <a:solidFill>
                  <a:srgbClr val="0065A4"/>
                </a:solidFill>
                <a:latin typeface="Georgia" charset="0"/>
              </a:rPr>
              <a:t>Unemployed  </a:t>
            </a:r>
            <a:r>
              <a:rPr lang="en-US" sz="1300" dirty="0" smtClean="0">
                <a:solidFill>
                  <a:srgbClr val="0065A4"/>
                </a:solidFill>
                <a:latin typeface="Georgia" charset="0"/>
              </a:rPr>
              <a:t>ex-offenders</a:t>
            </a:r>
            <a:r>
              <a:rPr lang="en-US" sz="1300" dirty="0">
                <a:solidFill>
                  <a:srgbClr val="0065A4"/>
                </a:solidFill>
                <a:latin typeface="Georgia" charset="0"/>
              </a:rPr>
              <a:t>, unemployed </a:t>
            </a:r>
            <a:r>
              <a:rPr lang="en-US" sz="1300" dirty="0" smtClean="0">
                <a:solidFill>
                  <a:srgbClr val="0065A4"/>
                </a:solidFill>
                <a:latin typeface="Georgia" charset="0"/>
              </a:rPr>
              <a:t>parents who owe child support, </a:t>
            </a:r>
            <a:r>
              <a:rPr lang="en-US" sz="1300" dirty="0">
                <a:solidFill>
                  <a:srgbClr val="0065A4"/>
                </a:solidFill>
                <a:latin typeface="Georgia" charset="0"/>
              </a:rPr>
              <a:t>unemployed parents of children in child welfare system</a:t>
            </a:r>
          </a:p>
          <a:p>
            <a:pPr marL="800100" lvl="1" indent="-342900" defTabSz="457200" eaLnBrk="1" fontAlgn="base" hangingPunct="1">
              <a:spcBef>
                <a:spcPct val="0"/>
              </a:spcBef>
              <a:spcAft>
                <a:spcPts val="600"/>
              </a:spcAft>
              <a:buFont typeface="Courier New" pitchFamily="49" charset="0"/>
              <a:buChar char="o"/>
              <a:defRPr/>
            </a:pPr>
            <a:r>
              <a:rPr lang="en-US" sz="1300" dirty="0" smtClean="0">
                <a:solidFill>
                  <a:srgbClr val="0065A4"/>
                </a:solidFill>
                <a:latin typeface="Georgia" charset="0"/>
              </a:rPr>
              <a:t>Unemployed youth </a:t>
            </a:r>
            <a:r>
              <a:rPr lang="en-US" sz="1300" dirty="0">
                <a:solidFill>
                  <a:srgbClr val="0065A4"/>
                </a:solidFill>
                <a:latin typeface="Georgia" charset="0"/>
              </a:rPr>
              <a:t>aging out of out-of-home care</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smtClean="0">
                <a:solidFill>
                  <a:srgbClr val="0065A4"/>
                </a:solidFill>
                <a:latin typeface="Georgia" charset="0"/>
              </a:rPr>
              <a:t>Service delivery model: Matching</a:t>
            </a:r>
          </a:p>
          <a:p>
            <a:pPr marL="285750" lvl="1" indent="-285750" defTabSz="457200" eaLnBrk="1" fontAlgn="base" hangingPunct="1">
              <a:spcBef>
                <a:spcPct val="0"/>
              </a:spcBef>
              <a:spcAft>
                <a:spcPts val="600"/>
              </a:spcAft>
              <a:buSzPct val="120000"/>
              <a:buFont typeface="Wingdings" pitchFamily="2" charset="2"/>
              <a:buChar char="§"/>
              <a:defRPr/>
            </a:pPr>
            <a:r>
              <a:rPr lang="en-US" sz="1400" dirty="0">
                <a:solidFill>
                  <a:srgbClr val="0065A4"/>
                </a:solidFill>
                <a:latin typeface="Georgia" charset="0"/>
              </a:rPr>
              <a:t>Employment-focused</a:t>
            </a:r>
          </a:p>
          <a:p>
            <a:pPr marL="800100" lvl="1" indent="-342900" defTabSz="457200" eaLnBrk="1" fontAlgn="base" hangingPunct="1">
              <a:spcBef>
                <a:spcPct val="0"/>
              </a:spcBef>
              <a:spcAft>
                <a:spcPts val="600"/>
              </a:spcAft>
              <a:buFont typeface="Courier New" pitchFamily="49" charset="0"/>
              <a:buChar char="o"/>
              <a:defRPr/>
            </a:pPr>
            <a:r>
              <a:rPr lang="en-US" sz="1300" dirty="0">
                <a:solidFill>
                  <a:srgbClr val="0065A4"/>
                </a:solidFill>
                <a:latin typeface="Georgia" charset="0"/>
              </a:rPr>
              <a:t>Expand services to include education and vocational training in 2016 </a:t>
            </a:r>
            <a:r>
              <a:rPr lang="en-US" sz="1300" dirty="0" smtClean="0">
                <a:solidFill>
                  <a:srgbClr val="0065A4"/>
                </a:solidFill>
                <a:latin typeface="Georgia" charset="0"/>
              </a:rPr>
              <a:t>contract</a:t>
            </a:r>
          </a:p>
        </p:txBody>
      </p:sp>
      <p:sp>
        <p:nvSpPr>
          <p:cNvPr id="10" name="Title 1"/>
          <p:cNvSpPr txBox="1">
            <a:spLocks/>
          </p:cNvSpPr>
          <p:nvPr/>
        </p:nvSpPr>
        <p:spPr bwMode="auto">
          <a:xfrm>
            <a:off x="225425" y="63605"/>
            <a:ext cx="8829675" cy="933450"/>
          </a:xfrm>
          <a:prstGeom prst="rect">
            <a:avLst/>
          </a:prstGeom>
          <a:solidFill>
            <a:srgbClr val="E42236"/>
          </a:solidFill>
          <a:ln>
            <a:noFill/>
          </a:ln>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3600" dirty="0" smtClean="0">
                <a:solidFill>
                  <a:prstClr val="white"/>
                </a:solidFill>
              </a:rPr>
              <a:t>		Transform Milwaukee Jobs (TMJ)</a:t>
            </a:r>
            <a:endParaRPr lang="en-US" sz="3600" dirty="0">
              <a:solidFill>
                <a:prstClr val="white"/>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967" y="1057275"/>
            <a:ext cx="2837497" cy="5161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H:\Documents\DCF Logo\ver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1030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35531" y="63512"/>
            <a:ext cx="9144000" cy="1143000"/>
          </a:xfrm>
        </p:spPr>
        <p:txBody>
          <a:bodyPr/>
          <a:lstStyle/>
          <a:p>
            <a:pPr eaLnBrk="1" hangingPunct="1"/>
            <a:r>
              <a:rPr lang="en-US" altLang="en-US" sz="1800" i="1" dirty="0" smtClean="0"/>
              <a:t>Wisconsin Department of Agriculture, Trade and Consumer Protection</a:t>
            </a:r>
          </a:p>
        </p:txBody>
      </p:sp>
      <p:sp>
        <p:nvSpPr>
          <p:cNvPr id="2" name="Footer Placeholder 1"/>
          <p:cNvSpPr>
            <a:spLocks noGrp="1"/>
          </p:cNvSpPr>
          <p:nvPr>
            <p:ph type="ftr" sz="quarter" idx="10"/>
          </p:nvPr>
        </p:nvSpPr>
        <p:spPr/>
        <p:txBody>
          <a:bodyPr/>
          <a:lstStyle/>
          <a:p>
            <a:pPr>
              <a:defRPr/>
            </a:pPr>
            <a:r>
              <a:rPr lang="en-US" smtClean="0">
                <a:solidFill>
                  <a:prstClr val="white">
                    <a:lumMod val="85000"/>
                  </a:prstClr>
                </a:solidFill>
              </a:rPr>
              <a:t>datcp.wi.gov</a:t>
            </a:r>
            <a:endParaRPr lang="en-US">
              <a:solidFill>
                <a:prstClr val="white">
                  <a:lumMod val="85000"/>
                </a:prstClr>
              </a:solidFill>
            </a:endParaRPr>
          </a:p>
        </p:txBody>
      </p:sp>
      <p:sp>
        <p:nvSpPr>
          <p:cNvPr id="3" name="TextBox 2"/>
          <p:cNvSpPr txBox="1"/>
          <p:nvPr/>
        </p:nvSpPr>
        <p:spPr>
          <a:xfrm>
            <a:off x="1" y="1045548"/>
            <a:ext cx="9144000" cy="523220"/>
          </a:xfrm>
          <a:prstGeom prst="rect">
            <a:avLst/>
          </a:prstGeom>
          <a:noFill/>
        </p:spPr>
        <p:txBody>
          <a:bodyPr wrap="square" rtlCol="0">
            <a:spAutoFit/>
          </a:bodyPr>
          <a:lstStyle/>
          <a:p>
            <a:pPr algn="ctr" eaLnBrk="0" fontAlgn="base" hangingPunct="0">
              <a:spcBef>
                <a:spcPct val="0"/>
              </a:spcBef>
              <a:spcAft>
                <a:spcPct val="0"/>
              </a:spcAft>
            </a:pPr>
            <a:r>
              <a:rPr lang="en-US" sz="2800" b="1" dirty="0" smtClean="0">
                <a:solidFill>
                  <a:prstClr val="black"/>
                </a:solidFill>
                <a:latin typeface="Cambria"/>
                <a:cs typeface="Arial" panose="020B0604020202020204" pitchFamily="34" charset="0"/>
              </a:rPr>
              <a:t>Division of Agricultural Development</a:t>
            </a:r>
          </a:p>
        </p:txBody>
      </p:sp>
      <p:sp>
        <p:nvSpPr>
          <p:cNvPr id="6" name="TextBox 5"/>
          <p:cNvSpPr txBox="1"/>
          <p:nvPr/>
        </p:nvSpPr>
        <p:spPr>
          <a:xfrm>
            <a:off x="977715" y="2582983"/>
            <a:ext cx="8203675" cy="2246769"/>
          </a:xfrm>
          <a:prstGeom prst="rect">
            <a:avLst/>
          </a:prstGeom>
          <a:noFill/>
        </p:spPr>
        <p:txBody>
          <a:bodyPr wrap="square" rtlCol="0">
            <a:spAutoFit/>
          </a:bodyPr>
          <a:lstStyle/>
          <a:p>
            <a:pPr eaLnBrk="0" fontAlgn="base" hangingPunct="0">
              <a:spcBef>
                <a:spcPct val="0"/>
              </a:spcBef>
              <a:spcAft>
                <a:spcPct val="0"/>
              </a:spcAft>
            </a:pPr>
            <a:r>
              <a:rPr lang="en-US" sz="1400" b="1" dirty="0" smtClean="0">
                <a:solidFill>
                  <a:prstClr val="black"/>
                </a:solidFill>
                <a:latin typeface="Arial" panose="020B0604020202020204" pitchFamily="34" charset="0"/>
                <a:cs typeface="Arial" panose="020B0604020202020204" pitchFamily="34" charset="0"/>
              </a:rPr>
              <a:t>Farm business support</a:t>
            </a:r>
            <a:r>
              <a:rPr lang="en-US" sz="1400" dirty="0" smtClean="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hlinkClick r:id="rId3"/>
              </a:rPr>
              <a:t>https://datcp.wi.gov/Pages/Growing_WI/FarmCenterOverview.aspx</a:t>
            </a:r>
            <a:endParaRPr lang="en-US" sz="1400" dirty="0" smtClean="0">
              <a:solidFill>
                <a:prstClr val="black"/>
              </a:solidFill>
              <a:latin typeface="Arial" panose="020B0604020202020204" pitchFamily="34" charset="0"/>
              <a:cs typeface="Arial" panose="020B0604020202020204" pitchFamily="34" charset="0"/>
            </a:endParaRPr>
          </a:p>
          <a:p>
            <a:pPr marL="517525" indent="112713" eaLnBrk="0" fontAlgn="base" hangingPunct="0">
              <a:lnSpc>
                <a:spcPct val="150000"/>
              </a:lnSpc>
              <a:spcBef>
                <a:spcPts val="600"/>
              </a:spcBef>
              <a:spcAft>
                <a:spcPct val="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Financial analysis and consultation</a:t>
            </a:r>
          </a:p>
          <a:p>
            <a:pPr marL="517525" indent="112713" eaLnBrk="0" fontAlgn="base" hangingPunct="0">
              <a:lnSpc>
                <a:spcPct val="150000"/>
              </a:lnSpc>
              <a:spcBef>
                <a:spcPct val="0"/>
              </a:spcBef>
              <a:spcAft>
                <a:spcPct val="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Farm </a:t>
            </a:r>
            <a:r>
              <a:rPr lang="en-US" sz="1400" dirty="0">
                <a:solidFill>
                  <a:prstClr val="black"/>
                </a:solidFill>
                <a:latin typeface="Arial" panose="020B0604020202020204" pitchFamily="34" charset="0"/>
                <a:cs typeface="Arial" panose="020B0604020202020204" pitchFamily="34" charset="0"/>
              </a:rPr>
              <a:t>ownership transition </a:t>
            </a:r>
            <a:r>
              <a:rPr lang="en-US" sz="1400" dirty="0" smtClean="0">
                <a:solidFill>
                  <a:prstClr val="black"/>
                </a:solidFill>
                <a:latin typeface="Arial" panose="020B0604020202020204" pitchFamily="34" charset="0"/>
                <a:cs typeface="Arial" panose="020B0604020202020204" pitchFamily="34" charset="0"/>
              </a:rPr>
              <a:t>planning</a:t>
            </a:r>
            <a:endParaRPr lang="en-US" sz="1400" dirty="0">
              <a:solidFill>
                <a:prstClr val="black"/>
              </a:solidFill>
              <a:latin typeface="Arial" panose="020B0604020202020204" pitchFamily="34" charset="0"/>
              <a:cs typeface="Arial" panose="020B0604020202020204" pitchFamily="34" charset="0"/>
            </a:endParaRPr>
          </a:p>
          <a:p>
            <a:pPr marL="517525" indent="112713" eaLnBrk="0" fontAlgn="base" hangingPunct="0">
              <a:lnSpc>
                <a:spcPct val="150000"/>
              </a:lnSpc>
              <a:spcBef>
                <a:spcPct val="0"/>
              </a:spcBef>
              <a:spcAft>
                <a:spcPct val="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Conflict mediation</a:t>
            </a:r>
            <a:endParaRPr lang="en-US" sz="1400" dirty="0">
              <a:solidFill>
                <a:prstClr val="black"/>
              </a:solidFill>
              <a:latin typeface="Arial" panose="020B0604020202020204" pitchFamily="34" charset="0"/>
              <a:cs typeface="Arial" panose="020B0604020202020204" pitchFamily="34" charset="0"/>
            </a:endParaRPr>
          </a:p>
          <a:p>
            <a:pPr marL="517525" indent="112713" eaLnBrk="0" fontAlgn="base" hangingPunct="0">
              <a:lnSpc>
                <a:spcPct val="150000"/>
              </a:lnSpc>
              <a:spcBef>
                <a:spcPct val="0"/>
              </a:spcBef>
              <a:spcAft>
                <a:spcPct val="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Business </a:t>
            </a:r>
            <a:r>
              <a:rPr lang="en-US" sz="1400" dirty="0">
                <a:solidFill>
                  <a:prstClr val="black"/>
                </a:solidFill>
                <a:latin typeface="Arial" panose="020B0604020202020204" pitchFamily="34" charset="0"/>
                <a:cs typeface="Arial" panose="020B0604020202020204" pitchFamily="34" charset="0"/>
              </a:rPr>
              <a:t>plan review and analysis\Transitioning to </a:t>
            </a:r>
            <a:r>
              <a:rPr lang="en-US" sz="1400" dirty="0" smtClean="0">
                <a:solidFill>
                  <a:prstClr val="black"/>
                </a:solidFill>
                <a:latin typeface="Arial" panose="020B0604020202020204" pitchFamily="34" charset="0"/>
                <a:cs typeface="Arial" panose="020B0604020202020204" pitchFamily="34" charset="0"/>
              </a:rPr>
              <a:t>organics/value-added</a:t>
            </a:r>
            <a:endParaRPr lang="en-US" sz="1400" dirty="0">
              <a:solidFill>
                <a:prstClr val="black"/>
              </a:solidFill>
              <a:latin typeface="Arial" panose="020B0604020202020204" pitchFamily="34" charset="0"/>
              <a:cs typeface="Arial" panose="020B0604020202020204" pitchFamily="34" charset="0"/>
            </a:endParaRPr>
          </a:p>
          <a:p>
            <a:pPr marL="517525" indent="112713" eaLnBrk="0" fontAlgn="base" hangingPunct="0">
              <a:lnSpc>
                <a:spcPct val="150000"/>
              </a:lnSpc>
              <a:spcBef>
                <a:spcPct val="0"/>
              </a:spcBef>
              <a:spcAft>
                <a:spcPct val="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Beginning </a:t>
            </a:r>
            <a:r>
              <a:rPr lang="en-US" sz="1400" dirty="0">
                <a:solidFill>
                  <a:prstClr val="black"/>
                </a:solidFill>
                <a:latin typeface="Arial" panose="020B0604020202020204" pitchFamily="34" charset="0"/>
                <a:cs typeface="Arial" panose="020B0604020202020204" pitchFamily="34" charset="0"/>
              </a:rPr>
              <a:t>farmer and minority farmer support and consultation</a:t>
            </a:r>
          </a:p>
          <a:p>
            <a:pPr eaLnBrk="0" fontAlgn="base" hangingPunct="0">
              <a:spcBef>
                <a:spcPct val="0"/>
              </a:spcBef>
              <a:spcAft>
                <a:spcPct val="0"/>
              </a:spcAft>
            </a:pPr>
            <a:endParaRPr lang="en-US" sz="1600" dirty="0" smtClean="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977703" y="1996348"/>
            <a:ext cx="4526256" cy="400110"/>
          </a:xfrm>
          <a:prstGeom prst="rect">
            <a:avLst/>
          </a:prstGeom>
          <a:noFill/>
        </p:spPr>
        <p:txBody>
          <a:bodyPr wrap="square" rtlCol="0">
            <a:spAutoFit/>
          </a:bodyPr>
          <a:lstStyle/>
          <a:p>
            <a:pPr eaLnBrk="0" fontAlgn="base" hangingPunct="0">
              <a:spcBef>
                <a:spcPct val="0"/>
              </a:spcBef>
              <a:spcAft>
                <a:spcPct val="0"/>
              </a:spcAft>
            </a:pPr>
            <a:r>
              <a:rPr lang="en-US" sz="2000" dirty="0" smtClean="0">
                <a:solidFill>
                  <a:prstClr val="black"/>
                </a:solidFill>
                <a:latin typeface="Cambria" panose="02040503050406030204" pitchFamily="18" charset="0"/>
                <a:cs typeface="Aharoni" panose="02010803020104030203" pitchFamily="2" charset="-79"/>
              </a:rPr>
              <a:t>What We Do:</a:t>
            </a:r>
            <a:endParaRPr lang="en-US" sz="2000" dirty="0">
              <a:solidFill>
                <a:prstClr val="black"/>
              </a:solidFill>
              <a:latin typeface="Cambria" panose="02040503050406030204" pitchFamily="18" charset="0"/>
              <a:cs typeface="Aharoni" panose="02010803020104030203" pitchFamily="2" charset="-79"/>
            </a:endParaRPr>
          </a:p>
        </p:txBody>
      </p:sp>
    </p:spTree>
    <p:extLst>
      <p:ext uri="{BB962C8B-B14F-4D97-AF65-F5344CB8AC3E}">
        <p14:creationId xmlns:p14="http://schemas.microsoft.com/office/powerpoint/2010/main" val="3268674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solidFill>
                  <a:prstClr val="white">
                    <a:lumMod val="85000"/>
                  </a:prstClr>
                </a:solidFill>
              </a:rPr>
              <a:t>datcp.wi.gov</a:t>
            </a:r>
            <a:endParaRPr lang="en-US">
              <a:solidFill>
                <a:prstClr val="white">
                  <a:lumMod val="85000"/>
                </a:prstClr>
              </a:solidFill>
            </a:endParaRPr>
          </a:p>
        </p:txBody>
      </p:sp>
      <p:sp>
        <p:nvSpPr>
          <p:cNvPr id="5" name="TextBox 4"/>
          <p:cNvSpPr txBox="1"/>
          <p:nvPr/>
        </p:nvSpPr>
        <p:spPr>
          <a:xfrm>
            <a:off x="824462" y="718446"/>
            <a:ext cx="8479995" cy="3893374"/>
          </a:xfrm>
          <a:prstGeom prst="rect">
            <a:avLst/>
          </a:prstGeom>
          <a:noFill/>
        </p:spPr>
        <p:txBody>
          <a:bodyPr wrap="square" rtlCol="0">
            <a:spAutoFit/>
          </a:bodyPr>
          <a:lstStyle/>
          <a:p>
            <a:pPr eaLnBrk="0" fontAlgn="base" hangingPunct="0">
              <a:spcBef>
                <a:spcPct val="0"/>
              </a:spcBef>
              <a:spcAft>
                <a:spcPct val="0"/>
              </a:spcAft>
            </a:pPr>
            <a:r>
              <a:rPr lang="en-US" sz="1400" b="1" dirty="0" smtClean="0">
                <a:solidFill>
                  <a:prstClr val="black"/>
                </a:solidFill>
                <a:latin typeface="Arial" panose="020B0604020202020204" pitchFamily="34" charset="0"/>
                <a:cs typeface="Arial" panose="020B0604020202020204" pitchFamily="34" charset="0"/>
              </a:rPr>
              <a:t>Agribusiness </a:t>
            </a:r>
            <a:r>
              <a:rPr lang="en-US" sz="1400" b="1" dirty="0">
                <a:solidFill>
                  <a:prstClr val="black"/>
                </a:solidFill>
                <a:latin typeface="Arial" panose="020B0604020202020204" pitchFamily="34" charset="0"/>
                <a:cs typeface="Arial" panose="020B0604020202020204" pitchFamily="34" charset="0"/>
              </a:rPr>
              <a:t>support</a:t>
            </a:r>
            <a:r>
              <a:rPr lang="en-US" sz="140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hlinkClick r:id="rId2"/>
              </a:rPr>
              <a:t>https://</a:t>
            </a:r>
            <a:r>
              <a:rPr lang="en-US" sz="1400" dirty="0" smtClean="0">
                <a:solidFill>
                  <a:prstClr val="black"/>
                </a:solidFill>
                <a:latin typeface="Arial" panose="020B0604020202020204" pitchFamily="34" charset="0"/>
                <a:cs typeface="Arial" panose="020B0604020202020204" pitchFamily="34" charset="0"/>
                <a:hlinkClick r:id="rId2"/>
              </a:rPr>
              <a:t>datcp.wi.gov/Pages/Growing_WI/FoodAndAgCenterOverview.aspx</a:t>
            </a:r>
            <a:endParaRPr lang="en-US" sz="1400" dirty="0" smtClean="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400" dirty="0" smtClean="0">
                <a:solidFill>
                  <a:prstClr val="black"/>
                </a:solidFill>
                <a:latin typeface="Arial" panose="020B0604020202020204" pitchFamily="34" charset="0"/>
                <a:cs typeface="Arial" panose="020B0604020202020204" pitchFamily="34" charset="0"/>
              </a:rPr>
              <a:t>(</a:t>
            </a:r>
            <a:r>
              <a:rPr lang="en-US" sz="1400" b="1" dirty="0" smtClean="0">
                <a:solidFill>
                  <a:prstClr val="black"/>
                </a:solidFill>
                <a:latin typeface="Arial" panose="020B0604020202020204" pitchFamily="34" charset="0"/>
                <a:cs typeface="Arial" panose="020B0604020202020204" pitchFamily="34" charset="0"/>
              </a:rPr>
              <a:t>processing, marketing)</a:t>
            </a:r>
          </a:p>
          <a:p>
            <a:pPr eaLnBrk="0" fontAlgn="base" hangingPunct="0">
              <a:spcBef>
                <a:spcPct val="0"/>
              </a:spcBef>
              <a:spcAft>
                <a:spcPct val="0"/>
              </a:spcAft>
            </a:pPr>
            <a:endParaRPr lang="en-US" sz="800" dirty="0" smtClean="0">
              <a:solidFill>
                <a:prstClr val="black"/>
              </a:solidFill>
              <a:latin typeface="Arial" panose="020B0604020202020204" pitchFamily="34" charset="0"/>
              <a:cs typeface="Arial" panose="020B0604020202020204" pitchFamily="34" charset="0"/>
            </a:endParaRPr>
          </a:p>
          <a:p>
            <a:pPr marL="1027113" indent="-285750" eaLnBrk="0" fontAlgn="base" hangingPunct="0">
              <a:lnSpc>
                <a:spcPct val="150000"/>
              </a:lnSpc>
              <a:spcBef>
                <a:spcPct val="0"/>
              </a:spcBef>
              <a:spcAft>
                <a:spcPct val="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Financial planning/Business ownership transitions</a:t>
            </a:r>
            <a:endParaRPr lang="en-US" sz="1400" dirty="0">
              <a:solidFill>
                <a:prstClr val="black"/>
              </a:solidFill>
              <a:latin typeface="Arial" panose="020B0604020202020204" pitchFamily="34" charset="0"/>
              <a:cs typeface="Arial" panose="020B0604020202020204" pitchFamily="34" charset="0"/>
            </a:endParaRPr>
          </a:p>
          <a:p>
            <a:pPr marL="1027113" indent="-285750" eaLnBrk="0" fontAlgn="base" hangingPunct="0">
              <a:lnSpc>
                <a:spcPct val="150000"/>
              </a:lnSpc>
              <a:spcBef>
                <a:spcPct val="0"/>
              </a:spcBef>
              <a:spcAft>
                <a:spcPct val="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Market and business expansion planning</a:t>
            </a:r>
            <a:r>
              <a:rPr lang="en-US" sz="1400" dirty="0">
                <a:solidFill>
                  <a:prstClr val="black"/>
                </a:solidFill>
                <a:latin typeface="Arial" panose="020B0604020202020204" pitchFamily="34" charset="0"/>
                <a:cs typeface="Arial" panose="020B0604020202020204" pitchFamily="34" charset="0"/>
              </a:rPr>
              <a:t>	</a:t>
            </a:r>
          </a:p>
          <a:p>
            <a:pPr marL="1027113" indent="-285750" eaLnBrk="0" fontAlgn="base" hangingPunct="0">
              <a:lnSpc>
                <a:spcPct val="150000"/>
              </a:lnSpc>
              <a:spcBef>
                <a:spcPct val="0"/>
              </a:spcBef>
              <a:spcAft>
                <a:spcPct val="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Where to find funding (grants, commercial lending, etc.)</a:t>
            </a:r>
            <a:endParaRPr lang="en-US" sz="1400" dirty="0">
              <a:solidFill>
                <a:prstClr val="black"/>
              </a:solidFill>
              <a:latin typeface="Arial" panose="020B0604020202020204" pitchFamily="34" charset="0"/>
              <a:cs typeface="Arial" panose="020B0604020202020204" pitchFamily="34" charset="0"/>
            </a:endParaRPr>
          </a:p>
          <a:p>
            <a:pPr marL="1027113" indent="-285750" eaLnBrk="0" fontAlgn="base" hangingPunct="0">
              <a:lnSpc>
                <a:spcPct val="150000"/>
              </a:lnSpc>
              <a:spcBef>
                <a:spcPct val="0"/>
              </a:spcBef>
              <a:spcAft>
                <a:spcPct val="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Regulatory requirements</a:t>
            </a:r>
            <a:endParaRPr lang="en-US" sz="1400" dirty="0">
              <a:solidFill>
                <a:prstClr val="black"/>
              </a:solidFill>
              <a:latin typeface="Arial" panose="020B0604020202020204" pitchFamily="34" charset="0"/>
              <a:cs typeface="Arial" panose="020B0604020202020204" pitchFamily="34" charset="0"/>
            </a:endParaRPr>
          </a:p>
          <a:p>
            <a:pPr marL="1027113" indent="-285750" eaLnBrk="0" fontAlgn="base" hangingPunct="0">
              <a:lnSpc>
                <a:spcPct val="150000"/>
              </a:lnSpc>
              <a:spcBef>
                <a:spcPct val="0"/>
              </a:spcBef>
              <a:spcAft>
                <a:spcPct val="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Something Special From Wisconsin branding program</a:t>
            </a:r>
            <a:br>
              <a:rPr lang="en-US" sz="1400" dirty="0" smtClean="0">
                <a:solidFill>
                  <a:prstClr val="black"/>
                </a:solidFill>
                <a:latin typeface="Arial" panose="020B0604020202020204" pitchFamily="34" charset="0"/>
                <a:cs typeface="Arial" panose="020B0604020202020204" pitchFamily="34" charset="0"/>
              </a:rPr>
            </a:br>
            <a:endParaRPr lang="en-US" sz="1400" dirty="0" smtClean="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400" b="1" dirty="0" smtClean="0">
                <a:solidFill>
                  <a:prstClr val="black"/>
                </a:solidFill>
                <a:latin typeface="Arial" panose="020B0604020202020204" pitchFamily="34" charset="0"/>
                <a:cs typeface="Arial" panose="020B0604020202020204" pitchFamily="34" charset="0"/>
              </a:rPr>
              <a:t>International trade</a:t>
            </a:r>
            <a:r>
              <a:rPr lang="en-US" sz="140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hlinkClick r:id="rId3"/>
              </a:rPr>
              <a:t>https://</a:t>
            </a:r>
            <a:r>
              <a:rPr lang="en-US" sz="1400" dirty="0" smtClean="0">
                <a:solidFill>
                  <a:prstClr val="black"/>
                </a:solidFill>
                <a:latin typeface="Arial" panose="020B0604020202020204" pitchFamily="34" charset="0"/>
                <a:cs typeface="Arial" panose="020B0604020202020204" pitchFamily="34" charset="0"/>
                <a:hlinkClick r:id="rId3"/>
              </a:rPr>
              <a:t>datcp.wi.gov/Pages/Growing_WI/InternationalAgribusiness.aspx</a:t>
            </a:r>
            <a:endParaRPr lang="en-US" sz="1400" dirty="0" smtClean="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sz="800" dirty="0" smtClean="0">
              <a:solidFill>
                <a:prstClr val="black"/>
              </a:solidFill>
              <a:latin typeface="Arial" panose="020B0604020202020204" pitchFamily="34" charset="0"/>
              <a:cs typeface="Arial" panose="020B0604020202020204" pitchFamily="34" charset="0"/>
            </a:endParaRPr>
          </a:p>
          <a:p>
            <a:pPr marL="1027113" indent="-285750" eaLnBrk="0" fontAlgn="base" hangingPunct="0">
              <a:lnSpc>
                <a:spcPct val="150000"/>
              </a:lnSpc>
              <a:spcBef>
                <a:spcPct val="0"/>
              </a:spcBef>
              <a:spcAft>
                <a:spcPct val="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Am I ready to export my product?	</a:t>
            </a:r>
          </a:p>
          <a:p>
            <a:pPr marL="1027113" indent="-285750" eaLnBrk="0" fontAlgn="base" hangingPunct="0">
              <a:lnSpc>
                <a:spcPct val="150000"/>
              </a:lnSpc>
              <a:spcBef>
                <a:spcPct val="0"/>
              </a:spcBef>
              <a:spcAft>
                <a:spcPct val="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Exporting regulations and permits</a:t>
            </a:r>
          </a:p>
          <a:p>
            <a:pPr marL="1027113" indent="-285750" eaLnBrk="0" fontAlgn="base" hangingPunct="0">
              <a:lnSpc>
                <a:spcPct val="150000"/>
              </a:lnSpc>
              <a:spcBef>
                <a:spcPct val="0"/>
              </a:spcBef>
              <a:spcAft>
                <a:spcPct val="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Where are my global customers? How do I reach them?</a:t>
            </a:r>
            <a:endParaRPr lang="en-US" sz="1600" dirty="0">
              <a:solidFill>
                <a:prstClr val="black"/>
              </a:solidFill>
            </a:endParaRPr>
          </a:p>
        </p:txBody>
      </p:sp>
    </p:spTree>
    <p:extLst>
      <p:ext uri="{BB962C8B-B14F-4D97-AF65-F5344CB8AC3E}">
        <p14:creationId xmlns:p14="http://schemas.microsoft.com/office/powerpoint/2010/main" val="2814882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35531" y="63512"/>
            <a:ext cx="9144000" cy="812149"/>
          </a:xfrm>
        </p:spPr>
        <p:txBody>
          <a:bodyPr/>
          <a:lstStyle/>
          <a:p>
            <a:pPr eaLnBrk="1" hangingPunct="1"/>
            <a:r>
              <a:rPr lang="en-US" altLang="en-US" sz="1800" i="1" dirty="0" smtClean="0"/>
              <a:t>Wisconsin Department of Agriculture, Trade and Consumer Protection</a:t>
            </a:r>
          </a:p>
        </p:txBody>
      </p:sp>
      <p:sp>
        <p:nvSpPr>
          <p:cNvPr id="2" name="Footer Placeholder 1"/>
          <p:cNvSpPr>
            <a:spLocks noGrp="1"/>
          </p:cNvSpPr>
          <p:nvPr>
            <p:ph type="ftr" sz="quarter" idx="10"/>
          </p:nvPr>
        </p:nvSpPr>
        <p:spPr/>
        <p:txBody>
          <a:bodyPr/>
          <a:lstStyle/>
          <a:p>
            <a:pPr>
              <a:defRPr/>
            </a:pPr>
            <a:r>
              <a:rPr lang="en-US" smtClean="0">
                <a:solidFill>
                  <a:prstClr val="white">
                    <a:lumMod val="85000"/>
                  </a:prstClr>
                </a:solidFill>
              </a:rPr>
              <a:t>datcp.wi.gov</a:t>
            </a:r>
            <a:endParaRPr lang="en-US">
              <a:solidFill>
                <a:prstClr val="white">
                  <a:lumMod val="85000"/>
                </a:prstClr>
              </a:solidFill>
            </a:endParaRPr>
          </a:p>
        </p:txBody>
      </p:sp>
      <p:sp>
        <p:nvSpPr>
          <p:cNvPr id="3" name="TextBox 2"/>
          <p:cNvSpPr txBox="1"/>
          <p:nvPr/>
        </p:nvSpPr>
        <p:spPr>
          <a:xfrm>
            <a:off x="1" y="775728"/>
            <a:ext cx="9144000" cy="523220"/>
          </a:xfrm>
          <a:prstGeom prst="rect">
            <a:avLst/>
          </a:prstGeom>
          <a:noFill/>
        </p:spPr>
        <p:txBody>
          <a:bodyPr wrap="square" rtlCol="0">
            <a:spAutoFit/>
          </a:bodyPr>
          <a:lstStyle/>
          <a:p>
            <a:pPr algn="ctr" eaLnBrk="0" fontAlgn="base" hangingPunct="0">
              <a:spcBef>
                <a:spcPct val="0"/>
              </a:spcBef>
              <a:spcAft>
                <a:spcPct val="0"/>
              </a:spcAft>
            </a:pPr>
            <a:r>
              <a:rPr lang="en-US" sz="2800" b="1" dirty="0" smtClean="0">
                <a:solidFill>
                  <a:prstClr val="black"/>
                </a:solidFill>
                <a:latin typeface="Cambria"/>
                <a:cs typeface="Arial" panose="020B0604020202020204" pitchFamily="34" charset="0"/>
              </a:rPr>
              <a:t>Bureau of Consumer Protection</a:t>
            </a:r>
          </a:p>
        </p:txBody>
      </p:sp>
      <p:sp>
        <p:nvSpPr>
          <p:cNvPr id="6" name="TextBox 5"/>
          <p:cNvSpPr txBox="1"/>
          <p:nvPr/>
        </p:nvSpPr>
        <p:spPr>
          <a:xfrm>
            <a:off x="569626" y="2692928"/>
            <a:ext cx="8237094" cy="2723823"/>
          </a:xfrm>
          <a:prstGeom prst="rect">
            <a:avLst/>
          </a:prstGeom>
          <a:noFill/>
        </p:spPr>
        <p:txBody>
          <a:bodyPr wrap="square" rtlCol="0">
            <a:spAutoFit/>
          </a:bodyPr>
          <a:lstStyle/>
          <a:p>
            <a:pPr eaLnBrk="0" fontAlgn="base" hangingPunct="0">
              <a:spcBef>
                <a:spcPct val="0"/>
              </a:spcBef>
              <a:spcAft>
                <a:spcPct val="0"/>
              </a:spcAft>
            </a:pPr>
            <a:r>
              <a:rPr lang="en-US" sz="2000" dirty="0" smtClean="0">
                <a:solidFill>
                  <a:prstClr val="black"/>
                </a:solidFill>
                <a:latin typeface="Cambria"/>
                <a:cs typeface="Arial" panose="020B0604020202020204" pitchFamily="34" charset="0"/>
              </a:rPr>
              <a:t>What We Do:</a:t>
            </a:r>
          </a:p>
          <a:p>
            <a:pPr eaLnBrk="0" fontAlgn="base" hangingPunct="0">
              <a:spcBef>
                <a:spcPct val="0"/>
              </a:spcBef>
              <a:spcAft>
                <a:spcPct val="0"/>
              </a:spcAft>
            </a:pPr>
            <a:r>
              <a:rPr lang="en-US" sz="1400" dirty="0" smtClean="0">
                <a:solidFill>
                  <a:prstClr val="black"/>
                </a:solidFill>
                <a:latin typeface="Arial" panose="020B0604020202020204" pitchFamily="34" charset="0"/>
                <a:cs typeface="Arial" panose="020B0604020202020204" pitchFamily="34" charset="0"/>
                <a:hlinkClick r:id="rId3"/>
              </a:rPr>
              <a:t>https://datcp.wi.gov/Pages/Programs_Services/ConsumerProtection.aspx</a:t>
            </a:r>
            <a:endParaRPr lang="en-US" sz="1400" dirty="0" smtClean="0">
              <a:solidFill>
                <a:prstClr val="black"/>
              </a:solidFill>
              <a:latin typeface="Arial" panose="020B0604020202020204" pitchFamily="34" charset="0"/>
              <a:cs typeface="Arial" panose="020B0604020202020204" pitchFamily="34" charset="0"/>
            </a:endParaRPr>
          </a:p>
          <a:p>
            <a:pPr marL="285750" indent="-112713" eaLnBrk="0" fontAlgn="base" hangingPunct="0">
              <a:lnSpc>
                <a:spcPct val="150000"/>
              </a:lnSpc>
              <a:spcBef>
                <a:spcPct val="0"/>
              </a:spcBef>
              <a:spcAft>
                <a:spcPct val="0"/>
              </a:spcAft>
              <a:buFont typeface="Arial" panose="020B0604020202020204" pitchFamily="34" charset="0"/>
              <a:buChar char="•"/>
            </a:pPr>
            <a:r>
              <a:rPr lang="en-US" sz="1400" dirty="0">
                <a:solidFill>
                  <a:prstClr val="black"/>
                </a:solidFill>
              </a:rPr>
              <a:t>Operate </a:t>
            </a:r>
            <a:r>
              <a:rPr lang="en-US" sz="1400" dirty="0" smtClean="0">
                <a:solidFill>
                  <a:prstClr val="black"/>
                </a:solidFill>
              </a:rPr>
              <a:t>the Consumer </a:t>
            </a:r>
            <a:r>
              <a:rPr lang="en-US" sz="1400" dirty="0">
                <a:solidFill>
                  <a:prstClr val="black"/>
                </a:solidFill>
              </a:rPr>
              <a:t>Protection </a:t>
            </a:r>
            <a:r>
              <a:rPr lang="en-US" sz="1400" dirty="0" smtClean="0">
                <a:solidFill>
                  <a:prstClr val="black"/>
                </a:solidFill>
              </a:rPr>
              <a:t>Hotline; Email:</a:t>
            </a:r>
            <a:r>
              <a:rPr lang="en-US" sz="1400" dirty="0">
                <a:solidFill>
                  <a:prstClr val="black"/>
                </a:solidFill>
              </a:rPr>
              <a:t> </a:t>
            </a:r>
            <a:r>
              <a:rPr lang="en-US" sz="1400" b="1" u="sng" dirty="0">
                <a:solidFill>
                  <a:prstClr val="black"/>
                </a:solidFill>
                <a:hlinkClick r:id="rId4"/>
              </a:rPr>
              <a:t>DATCPHotline@Wisconsin.gov</a:t>
            </a:r>
            <a:r>
              <a:rPr lang="en-US" sz="1400" dirty="0">
                <a:solidFill>
                  <a:prstClr val="black"/>
                </a:solidFill>
              </a:rPr>
              <a:t> </a:t>
            </a:r>
            <a:r>
              <a:rPr lang="en-US" sz="1400" dirty="0" smtClean="0">
                <a:solidFill>
                  <a:prstClr val="black"/>
                </a:solidFill>
              </a:rPr>
              <a:t>or call </a:t>
            </a:r>
            <a:r>
              <a:rPr lang="en-US" sz="1400" b="1" dirty="0" smtClean="0">
                <a:solidFill>
                  <a:prstClr val="black"/>
                </a:solidFill>
              </a:rPr>
              <a:t>(</a:t>
            </a:r>
            <a:r>
              <a:rPr lang="en-US" sz="1400" b="1" dirty="0">
                <a:solidFill>
                  <a:prstClr val="black"/>
                </a:solidFill>
              </a:rPr>
              <a:t>800) </a:t>
            </a:r>
            <a:r>
              <a:rPr lang="en-US" sz="1400" b="1" dirty="0" smtClean="0">
                <a:solidFill>
                  <a:prstClr val="black"/>
                </a:solidFill>
              </a:rPr>
              <a:t>422-7128</a:t>
            </a:r>
            <a:endParaRPr lang="en-US" sz="1400" dirty="0">
              <a:solidFill>
                <a:prstClr val="black"/>
              </a:solidFill>
            </a:endParaRPr>
          </a:p>
          <a:p>
            <a:pPr marL="285750" indent="-112713" eaLnBrk="0" fontAlgn="base" hangingPunct="0">
              <a:lnSpc>
                <a:spcPts val="1900"/>
              </a:lnSpc>
              <a:spcBef>
                <a:spcPct val="0"/>
              </a:spcBef>
              <a:spcAft>
                <a:spcPct val="0"/>
              </a:spcAft>
              <a:buFont typeface="Arial" panose="020B0604020202020204" pitchFamily="34" charset="0"/>
              <a:buChar char="•"/>
            </a:pPr>
            <a:r>
              <a:rPr lang="en-US" sz="1400" dirty="0">
                <a:solidFill>
                  <a:prstClr val="black"/>
                </a:solidFill>
              </a:rPr>
              <a:t>Regulate unfair and deceptive business </a:t>
            </a:r>
            <a:r>
              <a:rPr lang="en-US" sz="1400" dirty="0" smtClean="0">
                <a:solidFill>
                  <a:prstClr val="black"/>
                </a:solidFill>
              </a:rPr>
              <a:t>practices</a:t>
            </a:r>
            <a:endParaRPr lang="en-US" sz="1400" dirty="0">
              <a:solidFill>
                <a:prstClr val="black"/>
              </a:solidFill>
            </a:endParaRPr>
          </a:p>
          <a:p>
            <a:pPr marL="285750" indent="-112713" eaLnBrk="0" fontAlgn="base" hangingPunct="0">
              <a:lnSpc>
                <a:spcPts val="1900"/>
              </a:lnSpc>
              <a:spcBef>
                <a:spcPct val="0"/>
              </a:spcBef>
              <a:spcAft>
                <a:spcPct val="0"/>
              </a:spcAft>
              <a:buFont typeface="Arial" panose="020B0604020202020204" pitchFamily="34" charset="0"/>
              <a:buChar char="•"/>
            </a:pPr>
            <a:r>
              <a:rPr lang="en-US" sz="1400" dirty="0">
                <a:solidFill>
                  <a:prstClr val="black"/>
                </a:solidFill>
              </a:rPr>
              <a:t>Administer Wisconsin’s telemarketing “Do Not Call” Law</a:t>
            </a:r>
          </a:p>
          <a:p>
            <a:pPr marL="285750" indent="-112713" eaLnBrk="0" fontAlgn="base" hangingPunct="0">
              <a:lnSpc>
                <a:spcPts val="1900"/>
              </a:lnSpc>
              <a:spcBef>
                <a:spcPct val="0"/>
              </a:spcBef>
              <a:spcAft>
                <a:spcPct val="0"/>
              </a:spcAft>
              <a:buFont typeface="Arial" panose="020B0604020202020204" pitchFamily="34" charset="0"/>
              <a:buChar char="•"/>
            </a:pPr>
            <a:r>
              <a:rPr lang="en-US" sz="1400" dirty="0">
                <a:solidFill>
                  <a:prstClr val="black"/>
                </a:solidFill>
              </a:rPr>
              <a:t>Educate consumers on best practices to combat and avoid identity </a:t>
            </a:r>
            <a:r>
              <a:rPr lang="en-US" sz="1400" dirty="0" smtClean="0">
                <a:solidFill>
                  <a:prstClr val="black"/>
                </a:solidFill>
              </a:rPr>
              <a:t>theft</a:t>
            </a:r>
            <a:endParaRPr lang="en-US" sz="1400" dirty="0">
              <a:solidFill>
                <a:prstClr val="black"/>
              </a:solidFill>
            </a:endParaRPr>
          </a:p>
          <a:p>
            <a:pPr marL="285750" indent="-112713" eaLnBrk="0" fontAlgn="base" hangingPunct="0">
              <a:lnSpc>
                <a:spcPts val="1900"/>
              </a:lnSpc>
              <a:spcBef>
                <a:spcPct val="0"/>
              </a:spcBef>
              <a:spcAft>
                <a:spcPct val="0"/>
              </a:spcAft>
              <a:buFont typeface="Arial" panose="020B0604020202020204" pitchFamily="34" charset="0"/>
              <a:buChar char="•"/>
            </a:pPr>
            <a:r>
              <a:rPr lang="en-US" sz="1400" dirty="0">
                <a:solidFill>
                  <a:prstClr val="black"/>
                </a:solidFill>
              </a:rPr>
              <a:t>Regulate hazardous consumer </a:t>
            </a:r>
            <a:r>
              <a:rPr lang="en-US" sz="1400" dirty="0" smtClean="0">
                <a:solidFill>
                  <a:prstClr val="black"/>
                </a:solidFill>
              </a:rPr>
              <a:t>products</a:t>
            </a:r>
            <a:endParaRPr lang="en-US" sz="1400" dirty="0">
              <a:solidFill>
                <a:prstClr val="black"/>
              </a:solidFill>
            </a:endParaRPr>
          </a:p>
          <a:p>
            <a:pPr marL="285750" indent="-112713" eaLnBrk="0" fontAlgn="base" hangingPunct="0">
              <a:lnSpc>
                <a:spcPts val="1900"/>
              </a:lnSpc>
              <a:spcBef>
                <a:spcPct val="0"/>
              </a:spcBef>
              <a:spcAft>
                <a:spcPct val="0"/>
              </a:spcAft>
              <a:buFont typeface="Arial" panose="020B0604020202020204" pitchFamily="34" charset="0"/>
              <a:buChar char="•"/>
            </a:pPr>
            <a:r>
              <a:rPr lang="en-US" sz="1400" dirty="0">
                <a:solidFill>
                  <a:prstClr val="black"/>
                </a:solidFill>
              </a:rPr>
              <a:t>Enforce environmental regulations related to consumer </a:t>
            </a:r>
            <a:r>
              <a:rPr lang="en-US" sz="1400" dirty="0" smtClean="0">
                <a:solidFill>
                  <a:prstClr val="black"/>
                </a:solidFill>
              </a:rPr>
              <a:t>products</a:t>
            </a:r>
            <a:endParaRPr lang="en-US" sz="1400" dirty="0">
              <a:solidFill>
                <a:prstClr val="black"/>
              </a:solidFill>
            </a:endParaRPr>
          </a:p>
          <a:p>
            <a:pPr marL="285750" indent="-112713" eaLnBrk="0" fontAlgn="base" hangingPunct="0">
              <a:lnSpc>
                <a:spcPts val="1900"/>
              </a:lnSpc>
              <a:spcBef>
                <a:spcPct val="0"/>
              </a:spcBef>
              <a:spcAft>
                <a:spcPct val="0"/>
              </a:spcAft>
              <a:buFont typeface="Arial" panose="020B0604020202020204" pitchFamily="34" charset="0"/>
              <a:buChar char="•"/>
            </a:pPr>
            <a:r>
              <a:rPr lang="en-US" sz="1400" dirty="0">
                <a:solidFill>
                  <a:prstClr val="black"/>
                </a:solidFill>
              </a:rPr>
              <a:t>Provide informational brochures on specific consumer protection-related </a:t>
            </a:r>
            <a:r>
              <a:rPr lang="en-US" sz="1400" dirty="0" smtClean="0">
                <a:solidFill>
                  <a:prstClr val="black"/>
                </a:solidFill>
              </a:rPr>
              <a:t>topics</a:t>
            </a:r>
            <a:endParaRPr lang="en-US" sz="1600" dirty="0" smtClean="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569638" y="1526663"/>
            <a:ext cx="8079699" cy="830997"/>
          </a:xfrm>
          <a:prstGeom prst="rect">
            <a:avLst/>
          </a:prstGeom>
          <a:noFill/>
        </p:spPr>
        <p:txBody>
          <a:bodyPr wrap="square" rtlCol="0">
            <a:spAutoFit/>
          </a:bodyPr>
          <a:lstStyle/>
          <a:p>
            <a:pPr eaLnBrk="0" fontAlgn="base" hangingPunct="0">
              <a:spcBef>
                <a:spcPct val="0"/>
              </a:spcBef>
              <a:spcAft>
                <a:spcPct val="0"/>
              </a:spcAft>
            </a:pPr>
            <a:r>
              <a:rPr lang="en-US" sz="1600" dirty="0">
                <a:solidFill>
                  <a:prstClr val="black"/>
                </a:solidFill>
              </a:rPr>
              <a:t>The Wisconsin Department of Agriculture, Trade ​and Consumer Protection is the state’s primary consumer protection agency. The Bureau of Consumer Protection has broad authority to regulate unfair business practices.</a:t>
            </a:r>
          </a:p>
        </p:txBody>
      </p:sp>
    </p:spTree>
    <p:extLst>
      <p:ext uri="{BB962C8B-B14F-4D97-AF65-F5344CB8AC3E}">
        <p14:creationId xmlns:p14="http://schemas.microsoft.com/office/powerpoint/2010/main" val="2511143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077620" y="838200"/>
            <a:ext cx="7369799" cy="1143000"/>
          </a:xfrm>
          <a:prstGeom prst="rect">
            <a:avLst/>
          </a:prstGeom>
        </p:spPr>
        <p:txBody>
          <a:bodyPr lIns="91425" tIns="91425" rIns="91425" bIns="91425" anchor="ctr" anchorCtr="0">
            <a:noAutofit/>
          </a:bodyPr>
          <a:lstStyle/>
          <a:p>
            <a:pPr>
              <a:spcBef>
                <a:spcPts val="0"/>
              </a:spcBef>
              <a:buNone/>
            </a:pPr>
            <a:r>
              <a:rPr lang="en-US" dirty="0">
                <a:latin typeface="Arial"/>
                <a:ea typeface="Arial"/>
                <a:cs typeface="Arial"/>
                <a:sym typeface="Arial"/>
                <a:hlinkClick r:id="rId3"/>
              </a:rPr>
              <a:t>Academic &amp; Career Planning</a:t>
            </a:r>
            <a:endParaRPr lang="en-US" dirty="0">
              <a:latin typeface="Arial"/>
              <a:ea typeface="Arial"/>
              <a:cs typeface="Arial"/>
              <a:sym typeface="Arial"/>
            </a:endParaRPr>
          </a:p>
        </p:txBody>
      </p:sp>
      <p:sp>
        <p:nvSpPr>
          <p:cNvPr id="109" name="Shape 109"/>
          <p:cNvSpPr txBox="1">
            <a:spLocks noGrp="1"/>
          </p:cNvSpPr>
          <p:nvPr>
            <p:ph type="body" idx="1"/>
          </p:nvPr>
        </p:nvSpPr>
        <p:spPr>
          <a:xfrm>
            <a:off x="304800" y="1981218"/>
            <a:ext cx="8458200" cy="4343401"/>
          </a:xfrm>
          <a:prstGeom prst="rect">
            <a:avLst/>
          </a:prstGeom>
        </p:spPr>
        <p:txBody>
          <a:bodyPr lIns="91425" tIns="91425" rIns="91425" bIns="91425" anchor="t" anchorCtr="0">
            <a:noAutofit/>
          </a:bodyPr>
          <a:lstStyle/>
          <a:p>
            <a:pPr algn="ctr" rtl="0">
              <a:spcBef>
                <a:spcPts val="0"/>
              </a:spcBef>
              <a:buNone/>
            </a:pPr>
            <a:r>
              <a:rPr lang="en-US" sz="2600" b="1" i="1" dirty="0">
                <a:solidFill>
                  <a:schemeClr val="dk2"/>
                </a:solidFill>
                <a:latin typeface="Arial"/>
                <a:ea typeface="Arial"/>
                <a:cs typeface="Arial"/>
                <a:sym typeface="Arial"/>
              </a:rPr>
              <a:t>The vehicle for connecting </a:t>
            </a:r>
          </a:p>
          <a:p>
            <a:pPr algn="ctr" rtl="0">
              <a:spcBef>
                <a:spcPts val="0"/>
              </a:spcBef>
              <a:buNone/>
            </a:pPr>
            <a:r>
              <a:rPr lang="en-US" sz="2600" b="1" i="1" dirty="0">
                <a:solidFill>
                  <a:schemeClr val="dk2"/>
                </a:solidFill>
                <a:latin typeface="Arial"/>
                <a:ea typeface="Arial"/>
                <a:cs typeface="Arial"/>
                <a:sym typeface="Arial"/>
              </a:rPr>
              <a:t>college &amp; career readiness</a:t>
            </a:r>
          </a:p>
          <a:p>
            <a:pPr rtl="0">
              <a:spcBef>
                <a:spcPts val="0"/>
              </a:spcBef>
              <a:buNone/>
            </a:pPr>
            <a:endParaRPr sz="800" dirty="0">
              <a:latin typeface="Arial"/>
              <a:ea typeface="Arial"/>
              <a:cs typeface="Arial"/>
              <a:sym typeface="Arial"/>
            </a:endParaRPr>
          </a:p>
          <a:p>
            <a:pPr algn="ctr">
              <a:spcBef>
                <a:spcPts val="0"/>
              </a:spcBef>
              <a:buNone/>
            </a:pPr>
            <a:r>
              <a:rPr lang="en-US" sz="2400" b="1" dirty="0"/>
              <a:t>Right Time, Right Fit, No Dead Ends</a:t>
            </a:r>
            <a:endParaRPr lang="en-US" sz="2400" dirty="0">
              <a:latin typeface="Arial"/>
              <a:ea typeface="Arial"/>
              <a:cs typeface="Arial"/>
              <a:sym typeface="Arial"/>
            </a:endParaRPr>
          </a:p>
          <a:p>
            <a:pPr>
              <a:spcBef>
                <a:spcPts val="0"/>
              </a:spcBef>
              <a:buNone/>
            </a:pPr>
            <a:endParaRPr lang="en-US" sz="2600" dirty="0" smtClean="0">
              <a:latin typeface="Arial"/>
              <a:ea typeface="Arial"/>
              <a:cs typeface="Arial"/>
              <a:sym typeface="Arial"/>
            </a:endParaRPr>
          </a:p>
          <a:p>
            <a:pPr>
              <a:spcBef>
                <a:spcPts val="0"/>
              </a:spcBef>
              <a:buNone/>
            </a:pPr>
            <a:r>
              <a:rPr lang="en-US" sz="2400" dirty="0" smtClean="0">
                <a:latin typeface="Arial"/>
                <a:ea typeface="Arial"/>
                <a:cs typeface="Arial"/>
                <a:sym typeface="Arial"/>
              </a:rPr>
              <a:t>	Academic </a:t>
            </a:r>
            <a:r>
              <a:rPr lang="en-US" sz="2400" dirty="0">
                <a:latin typeface="Arial"/>
                <a:ea typeface="Arial"/>
                <a:cs typeface="Arial"/>
                <a:sym typeface="Arial"/>
              </a:rPr>
              <a:t>and Career Planning, </a:t>
            </a:r>
            <a:r>
              <a:rPr lang="en-US" sz="2400" dirty="0" smtClean="0">
                <a:latin typeface="Arial"/>
                <a:ea typeface="Arial"/>
                <a:cs typeface="Arial"/>
                <a:sym typeface="Arial"/>
              </a:rPr>
              <a:t>(ACP) </a:t>
            </a:r>
            <a:r>
              <a:rPr lang="en-US" sz="2400" dirty="0">
                <a:latin typeface="Arial"/>
                <a:ea typeface="Arial"/>
                <a:cs typeface="Arial"/>
                <a:sym typeface="Arial"/>
              </a:rPr>
              <a:t>is a student-driven, </a:t>
            </a:r>
            <a:r>
              <a:rPr lang="en-US" sz="2400" b="1" u="sng" dirty="0">
                <a:solidFill>
                  <a:srgbClr val="0070C0"/>
                </a:solidFill>
                <a:latin typeface="Arial"/>
                <a:ea typeface="Arial"/>
                <a:cs typeface="Arial"/>
                <a:sym typeface="Arial"/>
              </a:rPr>
              <a:t>adult-supported process </a:t>
            </a:r>
            <a:r>
              <a:rPr lang="en-US" sz="2400" dirty="0">
                <a:latin typeface="Arial"/>
                <a:ea typeface="Arial"/>
                <a:cs typeface="Arial"/>
                <a:sym typeface="Arial"/>
              </a:rPr>
              <a:t>in which students create and cultivate their own unique and </a:t>
            </a:r>
            <a:r>
              <a:rPr lang="en-US" sz="2400" b="1" u="sng" dirty="0" smtClean="0">
                <a:solidFill>
                  <a:srgbClr val="0070C0"/>
                </a:solidFill>
                <a:latin typeface="Arial"/>
                <a:ea typeface="Arial"/>
                <a:cs typeface="Arial"/>
                <a:sym typeface="Arial"/>
              </a:rPr>
              <a:t>information-based visions</a:t>
            </a:r>
            <a:r>
              <a:rPr lang="en-US" sz="2400" u="sng" dirty="0" smtClean="0">
                <a:latin typeface="Arial"/>
                <a:ea typeface="Arial"/>
                <a:cs typeface="Arial"/>
                <a:sym typeface="Arial"/>
              </a:rPr>
              <a:t> </a:t>
            </a:r>
            <a:r>
              <a:rPr lang="en-US" sz="2400" dirty="0">
                <a:latin typeface="Arial"/>
                <a:ea typeface="Arial"/>
                <a:cs typeface="Arial"/>
                <a:sym typeface="Arial"/>
              </a:rPr>
              <a:t>for post secondary success, obtained through self-exploration, </a:t>
            </a:r>
            <a:r>
              <a:rPr lang="en-US" sz="2400" b="1" u="sng" dirty="0">
                <a:latin typeface="Arial"/>
                <a:ea typeface="Arial"/>
                <a:cs typeface="Arial"/>
                <a:sym typeface="Arial"/>
              </a:rPr>
              <a:t>career exploration, </a:t>
            </a:r>
            <a:r>
              <a:rPr lang="en-US" sz="2400" dirty="0">
                <a:latin typeface="Arial"/>
                <a:ea typeface="Arial"/>
                <a:cs typeface="Arial"/>
                <a:sym typeface="Arial"/>
              </a:rPr>
              <a:t>and the development of career management and planning skills</a:t>
            </a:r>
            <a:r>
              <a:rPr lang="en-US" sz="2400" dirty="0" smtClean="0">
                <a:latin typeface="Arial"/>
                <a:ea typeface="Arial"/>
                <a:cs typeface="Arial"/>
                <a:sym typeface="Arial"/>
              </a:rPr>
              <a:t>.</a:t>
            </a:r>
          </a:p>
        </p:txBody>
      </p:sp>
    </p:spTree>
    <p:extLst>
      <p:ext uri="{BB962C8B-B14F-4D97-AF65-F5344CB8AC3E}">
        <p14:creationId xmlns:p14="http://schemas.microsoft.com/office/powerpoint/2010/main" val="3745076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762000"/>
          </a:xfrm>
        </p:spPr>
        <p:txBody>
          <a:bodyPr/>
          <a:lstStyle/>
          <a:p>
            <a:r>
              <a:rPr lang="en-US" dirty="0" smtClean="0">
                <a:hlinkClick r:id="rId2"/>
              </a:rPr>
              <a:t>Wisconsin Tech Connect</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229600" cy="264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07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16" y="838206"/>
            <a:ext cx="8458200" cy="661987"/>
          </a:xfrm>
        </p:spPr>
        <p:txBody>
          <a:bodyPr>
            <a:noAutofit/>
          </a:bodyPr>
          <a:lstStyle/>
          <a:p>
            <a:pPr algn="ctr"/>
            <a:r>
              <a:rPr lang="en-US" sz="2400" b="1" dirty="0" smtClean="0">
                <a:solidFill>
                  <a:schemeClr val="accent1"/>
                </a:solidFill>
                <a:latin typeface="Comic Sans MS" panose="030F0702030302020204" pitchFamily="66" charset="0"/>
                <a:ea typeface="+mj-ea"/>
                <a:cs typeface="+mj-cs"/>
              </a:rPr>
              <a:t>Small </a:t>
            </a:r>
            <a:r>
              <a:rPr lang="en-US" sz="2400" b="1" dirty="0">
                <a:solidFill>
                  <a:schemeClr val="accent1"/>
                </a:solidFill>
                <a:latin typeface="Comic Sans MS" panose="030F0702030302020204" pitchFamily="66" charset="0"/>
                <a:ea typeface="+mj-ea"/>
                <a:cs typeface="+mj-cs"/>
              </a:rPr>
              <a:t>Business </a:t>
            </a:r>
            <a:r>
              <a:rPr lang="en-US" sz="2400" b="1" dirty="0" smtClean="0">
                <a:solidFill>
                  <a:schemeClr val="accent1"/>
                </a:solidFill>
                <a:latin typeface="Comic Sans MS" panose="030F0702030302020204" pitchFamily="66" charset="0"/>
                <a:ea typeface="+mj-ea"/>
                <a:cs typeface="+mj-cs"/>
              </a:rPr>
              <a:t>Regulatory </a:t>
            </a:r>
            <a:r>
              <a:rPr lang="en-US" sz="2400" b="1" dirty="0">
                <a:solidFill>
                  <a:schemeClr val="accent1"/>
                </a:solidFill>
                <a:latin typeface="Comic Sans MS" panose="030F0702030302020204" pitchFamily="66" charset="0"/>
                <a:ea typeface="+mj-ea"/>
                <a:cs typeface="+mj-cs"/>
              </a:rPr>
              <a:t>Review </a:t>
            </a:r>
            <a:r>
              <a:rPr lang="en-US" sz="2400" b="1" dirty="0" smtClean="0">
                <a:solidFill>
                  <a:schemeClr val="accent1"/>
                </a:solidFill>
                <a:latin typeface="Comic Sans MS" panose="030F0702030302020204" pitchFamily="66" charset="0"/>
                <a:ea typeface="+mj-ea"/>
                <a:cs typeface="+mj-cs"/>
              </a:rPr>
              <a:t>Board est.2003</a:t>
            </a:r>
            <a:endParaRPr lang="en-US" sz="2400" b="1" dirty="0">
              <a:solidFill>
                <a:schemeClr val="accent1"/>
              </a:solidFill>
              <a:latin typeface="Comic Sans MS" panose="030F0702030302020204" pitchFamily="66" charset="0"/>
            </a:endParaRPr>
          </a:p>
        </p:txBody>
      </p:sp>
      <p:sp>
        <p:nvSpPr>
          <p:cNvPr id="6" name="TextBox 5"/>
          <p:cNvSpPr txBox="1"/>
          <p:nvPr/>
        </p:nvSpPr>
        <p:spPr>
          <a:xfrm>
            <a:off x="2031827" y="4627175"/>
            <a:ext cx="6535569" cy="800219"/>
          </a:xfrm>
          <a:prstGeom prst="rect">
            <a:avLst/>
          </a:prstGeom>
          <a:noFill/>
        </p:spPr>
        <p:txBody>
          <a:bodyPr wrap="square" rtlCol="0">
            <a:spAutoFit/>
          </a:bodyPr>
          <a:lstStyle/>
          <a:p>
            <a:endParaRPr lang="en-US" sz="1400" i="1" dirty="0" smtClean="0">
              <a:solidFill>
                <a:srgbClr val="FFFF99"/>
              </a:solidFill>
              <a:latin typeface="+mj-lt"/>
              <a:ea typeface="+mj-ea"/>
              <a:cs typeface="+mj-cs"/>
            </a:endParaRPr>
          </a:p>
          <a:p>
            <a:r>
              <a:rPr lang="en-US" sz="1400" i="1" dirty="0">
                <a:solidFill>
                  <a:srgbClr val="564B3C"/>
                </a:solidFill>
                <a:latin typeface="Times New Roman"/>
                <a:ea typeface="+mj-ea"/>
                <a:cs typeface="+mj-cs"/>
              </a:rPr>
              <a:t/>
            </a:r>
            <a:br>
              <a:rPr lang="en-US" sz="1400" i="1" dirty="0">
                <a:solidFill>
                  <a:srgbClr val="564B3C"/>
                </a:solidFill>
                <a:latin typeface="Times New Roman"/>
                <a:ea typeface="+mj-ea"/>
                <a:cs typeface="+mj-cs"/>
              </a:rPr>
            </a:br>
            <a:endParaRPr lang="en-US" dirty="0"/>
          </a:p>
        </p:txBody>
      </p:sp>
      <p:sp>
        <p:nvSpPr>
          <p:cNvPr id="2" name="TextBox 1"/>
          <p:cNvSpPr txBox="1"/>
          <p:nvPr/>
        </p:nvSpPr>
        <p:spPr>
          <a:xfrm>
            <a:off x="740421" y="1274949"/>
            <a:ext cx="7746811" cy="3816429"/>
          </a:xfrm>
          <a:prstGeom prst="rect">
            <a:avLst/>
          </a:prstGeom>
          <a:noFill/>
        </p:spPr>
        <p:txBody>
          <a:bodyPr wrap="square" rtlCol="0">
            <a:spAutoFit/>
          </a:bodyPr>
          <a:lstStyle/>
          <a:p>
            <a:pPr marL="342900" indent="-342900">
              <a:buFont typeface="Wingdings" panose="05000000000000000000" pitchFamily="2" charset="2"/>
              <a:buChar char="Ø"/>
            </a:pPr>
            <a:endParaRPr lang="en-US" sz="1600" dirty="0" smtClean="0">
              <a:latin typeface="Comic Sans MS" panose="030F0702030302020204" pitchFamily="66" charset="0"/>
            </a:endParaRPr>
          </a:p>
          <a:p>
            <a:pPr marL="285750" indent="-285750">
              <a:buFont typeface="Arial" panose="020B0604020202020204" pitchFamily="34" charset="0"/>
              <a:buChar char="•"/>
            </a:pPr>
            <a:r>
              <a:rPr lang="en-US" sz="1600" b="1" u="sng" dirty="0" smtClean="0">
                <a:latin typeface="Comic Sans MS" panose="030F0702030302020204" pitchFamily="66" charset="0"/>
              </a:rPr>
              <a:t>Empowered</a:t>
            </a:r>
            <a:r>
              <a:rPr lang="en-US" sz="1600" dirty="0" smtClean="0">
                <a:latin typeface="Comic Sans MS" panose="030F0702030302020204" pitchFamily="66" charset="0"/>
              </a:rPr>
              <a:t> </a:t>
            </a:r>
            <a:r>
              <a:rPr lang="en-US" sz="1600" dirty="0">
                <a:latin typeface="Comic Sans MS" panose="030F0702030302020204" pitchFamily="66" charset="0"/>
              </a:rPr>
              <a:t>to review existing rules and propose changes </a:t>
            </a:r>
            <a:r>
              <a:rPr lang="en-US" sz="1600" dirty="0" smtClean="0">
                <a:latin typeface="Comic Sans MS" panose="030F0702030302020204" pitchFamily="66" charset="0"/>
              </a:rPr>
              <a:t>to </a:t>
            </a:r>
            <a:r>
              <a:rPr lang="en-US" sz="1600" dirty="0">
                <a:latin typeface="Comic Sans MS" panose="030F0702030302020204" pitchFamily="66" charset="0"/>
              </a:rPr>
              <a:t>reduce burden on </a:t>
            </a:r>
            <a:r>
              <a:rPr lang="en-US" sz="1600" dirty="0" smtClean="0">
                <a:latin typeface="Comic Sans MS" panose="030F0702030302020204" pitchFamily="66" charset="0"/>
              </a:rPr>
              <a:t>business</a:t>
            </a:r>
          </a:p>
          <a:p>
            <a:pPr marL="285750" indent="-285750">
              <a:buFont typeface="Arial" panose="020B0604020202020204" pitchFamily="34" charset="0"/>
              <a:buChar char="•"/>
            </a:pPr>
            <a:endParaRPr lang="en-US" sz="1600" dirty="0" smtClean="0">
              <a:latin typeface="Comic Sans MS" panose="030F0702030302020204" pitchFamily="66" charset="0"/>
            </a:endParaRPr>
          </a:p>
          <a:p>
            <a:pPr marL="285750" indent="-285750">
              <a:buFont typeface="Arial" panose="020B0604020202020204" pitchFamily="34" charset="0"/>
              <a:buChar char="•"/>
            </a:pPr>
            <a:r>
              <a:rPr lang="en-US" sz="1600" b="1" u="sng" dirty="0">
                <a:latin typeface="Comic Sans MS" panose="030F0702030302020204" pitchFamily="66" charset="0"/>
              </a:rPr>
              <a:t>Encourage </a:t>
            </a:r>
            <a:r>
              <a:rPr lang="en-US" sz="1600" dirty="0">
                <a:latin typeface="Comic Sans MS" panose="030F0702030302020204" pitchFamily="66" charset="0"/>
              </a:rPr>
              <a:t>partnership between small business and state </a:t>
            </a:r>
            <a:r>
              <a:rPr lang="en-US" sz="1600" dirty="0" smtClean="0">
                <a:latin typeface="Comic Sans MS" panose="030F0702030302020204" pitchFamily="66" charset="0"/>
              </a:rPr>
              <a:t>agencies; </a:t>
            </a:r>
            <a:r>
              <a:rPr lang="en-US" sz="1600" dirty="0">
                <a:latin typeface="Comic Sans MS" panose="030F0702030302020204" pitchFamily="66" charset="0"/>
              </a:rPr>
              <a:t>advocate for </a:t>
            </a:r>
            <a:r>
              <a:rPr lang="en-US" sz="1600" dirty="0" smtClean="0">
                <a:latin typeface="Comic Sans MS" panose="030F0702030302020204" pitchFamily="66" charset="0"/>
              </a:rPr>
              <a:t>realistic </a:t>
            </a:r>
            <a:r>
              <a:rPr lang="en-US" sz="1600" dirty="0">
                <a:latin typeface="Comic Sans MS" panose="030F0702030302020204" pitchFamily="66" charset="0"/>
              </a:rPr>
              <a:t>rules &amp; regulations</a:t>
            </a:r>
          </a:p>
          <a:p>
            <a:pPr marL="285750" indent="-285750">
              <a:buFont typeface="Arial" panose="020B0604020202020204" pitchFamily="34" charset="0"/>
              <a:buChar char="•"/>
            </a:pPr>
            <a:endParaRPr lang="en-US" sz="1600" dirty="0" smtClean="0">
              <a:latin typeface="Comic Sans MS" panose="030F0702030302020204" pitchFamily="66" charset="0"/>
            </a:endParaRPr>
          </a:p>
          <a:p>
            <a:pPr marL="285750" indent="-285750">
              <a:buFont typeface="Arial" panose="020B0604020202020204" pitchFamily="34" charset="0"/>
              <a:buChar char="•"/>
            </a:pPr>
            <a:r>
              <a:rPr lang="en-US" sz="1600" dirty="0" smtClean="0">
                <a:latin typeface="Comic Sans MS" panose="030F0702030302020204" pitchFamily="66" charset="0"/>
              </a:rPr>
              <a:t>Agencies </a:t>
            </a:r>
            <a:r>
              <a:rPr lang="en-US" sz="1600" dirty="0">
                <a:latin typeface="Comic Sans MS" panose="030F0702030302020204" pitchFamily="66" charset="0"/>
              </a:rPr>
              <a:t>required to submit </a:t>
            </a:r>
            <a:r>
              <a:rPr lang="en-US" sz="1600" dirty="0" smtClean="0">
                <a:latin typeface="Comic Sans MS" panose="030F0702030302020204" pitchFamily="66" charset="0"/>
              </a:rPr>
              <a:t>economic </a:t>
            </a:r>
            <a:r>
              <a:rPr lang="en-US" sz="1600" dirty="0">
                <a:latin typeface="Comic Sans MS" panose="030F0702030302020204" pitchFamily="66" charset="0"/>
              </a:rPr>
              <a:t>impact analysis of all proposed rules on small business</a:t>
            </a:r>
            <a:r>
              <a:rPr lang="en-US" sz="1600" dirty="0" smtClean="0">
                <a:latin typeface="Comic Sans MS" panose="030F0702030302020204" pitchFamily="66" charset="0"/>
              </a:rPr>
              <a:t>.</a:t>
            </a:r>
            <a:endParaRPr lang="en-US" sz="1600" dirty="0">
              <a:latin typeface="Comic Sans MS" panose="030F0702030302020204" pitchFamily="66" charset="0"/>
            </a:endParaRPr>
          </a:p>
          <a:p>
            <a:pPr marL="285750" indent="-285750">
              <a:buFont typeface="Arial" panose="020B0604020202020204" pitchFamily="34" charset="0"/>
              <a:buChar char="•"/>
            </a:pPr>
            <a:endParaRPr lang="en-US" sz="1600" dirty="0" smtClean="0">
              <a:latin typeface="Comic Sans MS" panose="030F0702030302020204" pitchFamily="66" charset="0"/>
            </a:endParaRPr>
          </a:p>
          <a:p>
            <a:pPr marL="285750" indent="-285750">
              <a:buFont typeface="Arial" panose="020B0604020202020204" pitchFamily="34" charset="0"/>
              <a:buChar char="•"/>
            </a:pPr>
            <a:r>
              <a:rPr lang="en-US" sz="1600" b="1" u="sng" dirty="0" smtClean="0">
                <a:latin typeface="Comic Sans MS" panose="030F0702030302020204" pitchFamily="66" charset="0"/>
              </a:rPr>
              <a:t>Enforce</a:t>
            </a:r>
            <a:r>
              <a:rPr lang="en-US" sz="1600" dirty="0" smtClean="0">
                <a:latin typeface="Comic Sans MS" panose="030F0702030302020204" pitchFamily="66" charset="0"/>
              </a:rPr>
              <a:t> </a:t>
            </a:r>
            <a:r>
              <a:rPr lang="en-US" sz="1600" dirty="0">
                <a:latin typeface="Comic Sans MS" panose="030F0702030302020204" pitchFamily="66" charset="0"/>
              </a:rPr>
              <a:t>agency compliance with Regulatory Flexibility Act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sp>
        <p:nvSpPr>
          <p:cNvPr id="4" name="TextBox 3"/>
          <p:cNvSpPr txBox="1"/>
          <p:nvPr/>
        </p:nvSpPr>
        <p:spPr>
          <a:xfrm>
            <a:off x="1066798" y="4631966"/>
            <a:ext cx="5334002" cy="1384995"/>
          </a:xfrm>
          <a:prstGeom prst="rect">
            <a:avLst/>
          </a:prstGeom>
          <a:noFill/>
        </p:spPr>
        <p:txBody>
          <a:bodyPr wrap="square" rtlCol="0">
            <a:spAutoFit/>
          </a:bodyPr>
          <a:lstStyle/>
          <a:p>
            <a:r>
              <a:rPr lang="en-US" sz="1400" i="1" dirty="0">
                <a:latin typeface="Comic Sans MS" panose="030F0702030302020204" pitchFamily="66" charset="0"/>
              </a:rPr>
              <a:t>For too long, the overregulation of business has stifled job growth within our state and repelled job creators from others.  The common sense reforms contained  in our proposal will take the power of regulating…. and put it back where it belongs – in the hands of the people.”   </a:t>
            </a:r>
          </a:p>
          <a:p>
            <a:r>
              <a:rPr lang="en-US" sz="1400" dirty="0">
                <a:latin typeface="Comic Sans MS" panose="030F0702030302020204" pitchFamily="66" charset="0"/>
              </a:rPr>
              <a:t>			  - Governor Scott Walker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89126"/>
            <a:ext cx="1504950" cy="1956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24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a:bodyPr>
          <a:lstStyle/>
          <a:p>
            <a:pPr algn="ctr"/>
            <a:r>
              <a:rPr lang="en-US" sz="2400" b="1" dirty="0" smtClean="0">
                <a:solidFill>
                  <a:schemeClr val="tx1"/>
                </a:solidFill>
                <a:latin typeface="Comic Sans MS" panose="030F0702030302020204" pitchFamily="66" charset="0"/>
              </a:rPr>
              <a:t>SBDC (FREE) Business </a:t>
            </a:r>
            <a:r>
              <a:rPr lang="en-US" sz="2400" b="1" dirty="0" err="1" smtClean="0">
                <a:solidFill>
                  <a:schemeClr val="tx1"/>
                </a:solidFill>
                <a:latin typeface="Comic Sans MS" panose="030F0702030302020204" pitchFamily="66" charset="0"/>
              </a:rPr>
              <a:t>Answerline</a:t>
            </a:r>
            <a:endParaRPr lang="en-US" sz="2400" b="1"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990600" y="1600200"/>
            <a:ext cx="7315200" cy="4830763"/>
          </a:xfrm>
        </p:spPr>
        <p:txBody>
          <a:bodyPr>
            <a:normAutofit fontScale="47500" lnSpcReduction="20000"/>
          </a:bodyPr>
          <a:lstStyle/>
          <a:p>
            <a:r>
              <a:rPr lang="en-US" sz="4500" dirty="0" smtClean="0">
                <a:solidFill>
                  <a:schemeClr val="tx1"/>
                </a:solidFill>
                <a:latin typeface="Comic Sans MS" panose="030F0702030302020204" pitchFamily="66" charset="0"/>
              </a:rPr>
              <a:t>Wisconsin Business </a:t>
            </a:r>
            <a:r>
              <a:rPr lang="en-US" sz="4500" dirty="0" err="1" smtClean="0">
                <a:solidFill>
                  <a:schemeClr val="tx1"/>
                </a:solidFill>
                <a:latin typeface="Comic Sans MS" panose="030F0702030302020204" pitchFamily="66" charset="0"/>
              </a:rPr>
              <a:t>Answerline</a:t>
            </a:r>
            <a:r>
              <a:rPr lang="en-US" sz="4500" dirty="0" smtClean="0">
                <a:solidFill>
                  <a:schemeClr val="tx1"/>
                </a:solidFill>
                <a:latin typeface="Comic Sans MS" panose="030F0702030302020204" pitchFamily="66" charset="0"/>
              </a:rPr>
              <a:t> (</a:t>
            </a:r>
            <a:r>
              <a:rPr lang="en-US" sz="4500" dirty="0">
                <a:solidFill>
                  <a:schemeClr val="tx1"/>
                </a:solidFill>
                <a:latin typeface="Comic Sans MS" panose="030F0702030302020204" pitchFamily="66" charset="0"/>
              </a:rPr>
              <a:t>800) 940-7232  </a:t>
            </a:r>
          </a:p>
          <a:p>
            <a:r>
              <a:rPr lang="en-US" sz="4500" dirty="0" smtClean="0">
                <a:solidFill>
                  <a:schemeClr val="tx1"/>
                </a:solidFill>
                <a:latin typeface="Comic Sans MS" panose="030F0702030302020204" pitchFamily="66" charset="0"/>
              </a:rPr>
              <a:t>M-Th. 9 </a:t>
            </a:r>
            <a:r>
              <a:rPr lang="en-US" sz="4500" dirty="0">
                <a:solidFill>
                  <a:schemeClr val="tx1"/>
                </a:solidFill>
                <a:latin typeface="Comic Sans MS" panose="030F0702030302020204" pitchFamily="66" charset="0"/>
              </a:rPr>
              <a:t>a.m. to 5 p.m.  </a:t>
            </a:r>
            <a:r>
              <a:rPr lang="en-US" sz="4500" dirty="0" smtClean="0">
                <a:solidFill>
                  <a:schemeClr val="tx1"/>
                </a:solidFill>
                <a:latin typeface="Comic Sans MS" panose="030F0702030302020204" pitchFamily="66" charset="0"/>
              </a:rPr>
              <a:t>REAL LIVE PERSON!</a:t>
            </a:r>
            <a:endParaRPr lang="en-US" sz="4500" dirty="0">
              <a:solidFill>
                <a:schemeClr val="tx1"/>
              </a:solidFill>
              <a:latin typeface="Comic Sans MS" panose="030F0702030302020204" pitchFamily="66" charset="0"/>
            </a:endParaRPr>
          </a:p>
          <a:p>
            <a:pPr marL="0" indent="0">
              <a:buNone/>
            </a:pPr>
            <a:endParaRPr lang="en-US" sz="7200" dirty="0" smtClean="0">
              <a:solidFill>
                <a:schemeClr val="tx1"/>
              </a:solidFill>
              <a:latin typeface="Comic Sans MS" panose="030F0702030302020204" pitchFamily="66" charset="0"/>
            </a:endParaRPr>
          </a:p>
          <a:p>
            <a:pPr marL="0" indent="0" algn="ctr">
              <a:buNone/>
            </a:pPr>
            <a:r>
              <a:rPr lang="en-US" sz="6000" b="1" dirty="0" smtClean="0">
                <a:solidFill>
                  <a:schemeClr val="tx1"/>
                </a:solidFill>
                <a:latin typeface="Comic Sans MS" panose="030F0702030302020204" pitchFamily="66" charset="0"/>
                <a:hlinkClick r:id="rId2"/>
              </a:rPr>
              <a:t>SBA Mentor/Support Map</a:t>
            </a:r>
            <a:endParaRPr lang="en-US" sz="6000" b="1" dirty="0" smtClean="0">
              <a:solidFill>
                <a:schemeClr val="tx1"/>
              </a:solidFill>
              <a:latin typeface="Comic Sans MS" panose="030F0702030302020204" pitchFamily="66" charset="0"/>
            </a:endParaRPr>
          </a:p>
          <a:p>
            <a:pPr marL="0" indent="0" algn="ctr">
              <a:buNone/>
            </a:pPr>
            <a:r>
              <a:rPr lang="en-US" sz="6000" b="1" dirty="0" smtClean="0">
                <a:solidFill>
                  <a:schemeClr val="tx1"/>
                </a:solidFill>
                <a:latin typeface="Comic Sans MS" panose="030F0702030302020204" pitchFamily="66" charset="0"/>
                <a:hlinkClick r:id="rId3"/>
              </a:rPr>
              <a:t>SBA District Office (WI)</a:t>
            </a:r>
            <a:endParaRPr lang="en-US" sz="6000" b="1" dirty="0" smtClean="0">
              <a:solidFill>
                <a:schemeClr val="tx1"/>
              </a:solidFill>
              <a:latin typeface="Comic Sans MS" panose="030F0702030302020204" pitchFamily="66" charset="0"/>
            </a:endParaRPr>
          </a:p>
          <a:p>
            <a:pPr marL="0" indent="0" algn="ctr">
              <a:buNone/>
            </a:pPr>
            <a:r>
              <a:rPr lang="en-US" sz="6000" b="1" dirty="0" smtClean="0">
                <a:solidFill>
                  <a:schemeClr val="tx1"/>
                </a:solidFill>
                <a:latin typeface="Comic Sans MS" panose="030F0702030302020204" pitchFamily="66" charset="0"/>
                <a:hlinkClick r:id="rId4"/>
              </a:rPr>
              <a:t>SBA – Region 5 Office of Advocacy</a:t>
            </a:r>
            <a:endParaRPr lang="en-US" sz="6000" b="1" dirty="0" smtClean="0">
              <a:solidFill>
                <a:schemeClr val="tx1"/>
              </a:solidFill>
              <a:latin typeface="Comic Sans MS" panose="030F0702030302020204" pitchFamily="66" charset="0"/>
            </a:endParaRPr>
          </a:p>
          <a:p>
            <a:pPr marL="0" indent="0">
              <a:buNone/>
            </a:pPr>
            <a:endParaRPr lang="en-US" sz="8000" dirty="0" smtClean="0">
              <a:solidFill>
                <a:schemeClr val="tx1"/>
              </a:solidFill>
            </a:endParaRPr>
          </a:p>
          <a:p>
            <a:pPr marL="0" indent="0" algn="ctr">
              <a:buNone/>
            </a:pPr>
            <a:r>
              <a:rPr lang="en-US" sz="6000" b="1" dirty="0" smtClean="0">
                <a:solidFill>
                  <a:schemeClr val="tx1"/>
                </a:solidFill>
                <a:latin typeface="Comic Sans MS" panose="030F0702030302020204" pitchFamily="66" charset="0"/>
              </a:rPr>
              <a:t>Apply to Serve on Council or Commission</a:t>
            </a:r>
            <a:endParaRPr lang="en-US" sz="6000" b="1" dirty="0">
              <a:solidFill>
                <a:schemeClr val="tx1"/>
              </a:solidFill>
              <a:latin typeface="Comic Sans MS" panose="030F0702030302020204" pitchFamily="66" charset="0"/>
            </a:endParaRPr>
          </a:p>
          <a:p>
            <a:pPr marL="0" indent="0" algn="ctr">
              <a:buNone/>
            </a:pPr>
            <a:r>
              <a:rPr lang="en-US" sz="8000" dirty="0" smtClean="0">
                <a:solidFill>
                  <a:schemeClr val="tx1"/>
                </a:solidFill>
                <a:latin typeface="Comic Sans MS" panose="030F0702030302020204" pitchFamily="66" charset="0"/>
              </a:rPr>
              <a:t> </a:t>
            </a:r>
            <a:r>
              <a:rPr lang="en-US" sz="5000" b="1" u="sng" dirty="0" smtClean="0">
                <a:solidFill>
                  <a:schemeClr val="tx1"/>
                </a:solidFill>
                <a:latin typeface="Comic Sans MS" panose="030F0702030302020204" pitchFamily="66" charset="0"/>
                <a:hlinkClick r:id="rId5"/>
              </a:rPr>
              <a:t>walker.wi.gov/governor-office/apply-to-serve</a:t>
            </a:r>
            <a:endParaRPr lang="en-US" sz="5000" b="1" u="sng" dirty="0">
              <a:solidFill>
                <a:schemeClr val="tx1"/>
              </a:solidFill>
              <a:latin typeface="Comic Sans MS" panose="030F0702030302020204" pitchFamily="66" charset="0"/>
            </a:endParaRPr>
          </a:p>
          <a:p>
            <a:pPr marL="0" indent="0">
              <a:buNone/>
            </a:pPr>
            <a:endParaRPr lang="en-US" sz="96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9561549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24744" cy="1143000"/>
          </a:xfrm>
        </p:spPr>
        <p:txBody>
          <a:bodyPr>
            <a:normAutofit/>
          </a:bodyPr>
          <a:lstStyle/>
          <a:p>
            <a:r>
              <a:rPr lang="en-US" sz="2400" dirty="0">
                <a:solidFill>
                  <a:schemeClr val="tx1"/>
                </a:solidFill>
                <a:latin typeface="Comic Sans MS" panose="030F0702030302020204" pitchFamily="66" charset="0"/>
              </a:rPr>
              <a:t>Wisconsin Community Action Program </a:t>
            </a:r>
            <a:r>
              <a:rPr lang="en-US" sz="2400" dirty="0" smtClean="0">
                <a:solidFill>
                  <a:schemeClr val="tx1"/>
                </a:solidFill>
                <a:latin typeface="Comic Sans MS" panose="030F0702030302020204" pitchFamily="66" charset="0"/>
              </a:rPr>
              <a:t>Assn</a:t>
            </a:r>
            <a:endParaRPr lang="en-US" sz="2400"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990603" y="1905000"/>
            <a:ext cx="6777317" cy="3962400"/>
          </a:xfrm>
        </p:spPr>
        <p:txBody>
          <a:bodyPr>
            <a:normAutofit/>
          </a:bodyPr>
          <a:lstStyle/>
          <a:p>
            <a:r>
              <a:rPr lang="en-US" sz="1800" dirty="0" smtClean="0">
                <a:solidFill>
                  <a:schemeClr val="tx1"/>
                </a:solidFill>
                <a:latin typeface="Comic Sans MS" panose="030F0702030302020204" pitchFamily="66" charset="0"/>
                <a:hlinkClick r:id="rId2"/>
              </a:rPr>
              <a:t>Jobs </a:t>
            </a:r>
            <a:r>
              <a:rPr lang="en-US" sz="1800" dirty="0">
                <a:solidFill>
                  <a:schemeClr val="tx1"/>
                </a:solidFill>
                <a:latin typeface="Comic Sans MS" panose="030F0702030302020204" pitchFamily="66" charset="0"/>
                <a:hlinkClick r:id="rId2"/>
              </a:rPr>
              <a:t>and Business Development </a:t>
            </a:r>
            <a:r>
              <a:rPr lang="en-US" sz="1800" dirty="0">
                <a:solidFill>
                  <a:schemeClr val="tx1"/>
                </a:solidFill>
                <a:latin typeface="Comic Sans MS" panose="030F0702030302020204" pitchFamily="66" charset="0"/>
              </a:rPr>
              <a:t>programs </a:t>
            </a:r>
            <a:r>
              <a:rPr lang="en-US" sz="1800" dirty="0" smtClean="0">
                <a:solidFill>
                  <a:schemeClr val="tx1"/>
                </a:solidFill>
                <a:latin typeface="Comic Sans MS" panose="030F0702030302020204" pitchFamily="66" charset="0"/>
              </a:rPr>
              <a:t>provide local support throughout Wisconsin</a:t>
            </a:r>
          </a:p>
          <a:p>
            <a:endParaRPr lang="en-US" sz="1800" dirty="0" smtClean="0">
              <a:solidFill>
                <a:schemeClr val="tx1"/>
              </a:solidFill>
              <a:latin typeface="Comic Sans MS" panose="030F0702030302020204" pitchFamily="66" charset="0"/>
            </a:endParaRPr>
          </a:p>
          <a:p>
            <a:r>
              <a:rPr lang="en-US" sz="1800" dirty="0" smtClean="0">
                <a:solidFill>
                  <a:schemeClr val="tx1"/>
                </a:solidFill>
                <a:latin typeface="Comic Sans MS" panose="030F0702030302020204" pitchFamily="66" charset="0"/>
              </a:rPr>
              <a:t>Dedicated </a:t>
            </a:r>
            <a:r>
              <a:rPr lang="en-US" sz="1800" dirty="0">
                <a:solidFill>
                  <a:schemeClr val="tx1"/>
                </a:solidFill>
                <a:latin typeface="Comic Sans MS" panose="030F0702030302020204" pitchFamily="66" charset="0"/>
              </a:rPr>
              <a:t>to helping low and moderate income individuals and families start or expand their small businesses</a:t>
            </a:r>
            <a:r>
              <a:rPr lang="en-US" sz="1800" dirty="0" smtClean="0">
                <a:solidFill>
                  <a:schemeClr val="tx1"/>
                </a:solidFill>
                <a:latin typeface="Comic Sans MS" panose="030F0702030302020204" pitchFamily="66" charset="0"/>
              </a:rPr>
              <a:t>.</a:t>
            </a:r>
          </a:p>
          <a:p>
            <a:endParaRPr lang="en-US" sz="1800" dirty="0">
              <a:solidFill>
                <a:schemeClr val="tx1"/>
              </a:solidFill>
              <a:latin typeface="Comic Sans MS" panose="030F0702030302020204" pitchFamily="66" charset="0"/>
            </a:endParaRPr>
          </a:p>
          <a:p>
            <a:r>
              <a:rPr lang="en-US" sz="1800" dirty="0" smtClean="0">
                <a:solidFill>
                  <a:schemeClr val="tx1"/>
                </a:solidFill>
                <a:latin typeface="Comic Sans MS" panose="030F0702030302020204" pitchFamily="66" charset="0"/>
              </a:rPr>
              <a:t>Since </a:t>
            </a:r>
            <a:r>
              <a:rPr lang="en-US" sz="1800" dirty="0">
                <a:solidFill>
                  <a:schemeClr val="tx1"/>
                </a:solidFill>
                <a:latin typeface="Comic Sans MS" panose="030F0702030302020204" pitchFamily="66" charset="0"/>
              </a:rPr>
              <a:t>its inception in 1989, the JBD program has given birth to more than 1,900 new businesses and created 5,610 new jobs.</a:t>
            </a:r>
          </a:p>
          <a:p>
            <a:endParaRPr lang="en-US" dirty="0"/>
          </a:p>
          <a:p>
            <a:endParaRPr lang="en-US" dirty="0"/>
          </a:p>
        </p:txBody>
      </p:sp>
    </p:spTree>
    <p:extLst>
      <p:ext uri="{BB962C8B-B14F-4D97-AF65-F5344CB8AC3E}">
        <p14:creationId xmlns:p14="http://schemas.microsoft.com/office/powerpoint/2010/main" val="34668169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chemeClr val="tx1"/>
                </a:solidFill>
                <a:latin typeface="Comic Sans MS" panose="030F0702030302020204" pitchFamily="66" charset="0"/>
              </a:rPr>
              <a:t>Office of Business Development</a:t>
            </a:r>
            <a:endParaRPr lang="en-US" sz="2400" dirty="0">
              <a:solidFill>
                <a:schemeClr val="tx1"/>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lgn="ctr">
              <a:buNone/>
            </a:pPr>
            <a:endParaRPr lang="en-US" dirty="0" smtClean="0">
              <a:solidFill>
                <a:schemeClr val="tx1"/>
              </a:solidFill>
            </a:endParaRPr>
          </a:p>
          <a:p>
            <a:pPr marL="0" indent="0" algn="ctr">
              <a:buNone/>
            </a:pPr>
            <a:r>
              <a:rPr lang="en-US" dirty="0" smtClean="0">
                <a:solidFill>
                  <a:schemeClr val="tx1"/>
                </a:solidFill>
                <a:latin typeface="Comic Sans MS" panose="030F0702030302020204" pitchFamily="66" charset="0"/>
              </a:rPr>
              <a:t>Contact us if we can be of assistance.</a:t>
            </a:r>
          </a:p>
          <a:p>
            <a:pPr marL="0" indent="0" algn="ctr">
              <a:buNone/>
            </a:pPr>
            <a:endParaRPr lang="en-US" dirty="0">
              <a:solidFill>
                <a:schemeClr val="bg2"/>
              </a:solidFill>
              <a:latin typeface="Comic Sans MS" panose="030F0702030302020204" pitchFamily="66" charset="0"/>
            </a:endParaRPr>
          </a:p>
          <a:p>
            <a:pPr marL="0" indent="0" algn="ctr">
              <a:buNone/>
            </a:pPr>
            <a:r>
              <a:rPr lang="en-US" dirty="0" smtClean="0">
                <a:solidFill>
                  <a:schemeClr val="tx1"/>
                </a:solidFill>
                <a:latin typeface="Comic Sans MS" panose="030F0702030302020204" pitchFamily="66" charset="0"/>
              </a:rPr>
              <a:t>Nancy &amp; Joe</a:t>
            </a:r>
          </a:p>
          <a:p>
            <a:pPr marL="0" indent="0" algn="ctr">
              <a:buNone/>
            </a:pPr>
            <a:r>
              <a:rPr lang="en-US" dirty="0" smtClean="0">
                <a:solidFill>
                  <a:schemeClr val="tx1"/>
                </a:solidFill>
                <a:latin typeface="Comic Sans MS" panose="030F0702030302020204" pitchFamily="66" charset="0"/>
              </a:rPr>
              <a:t>Directors</a:t>
            </a:r>
          </a:p>
          <a:p>
            <a:pPr marL="0" indent="0" algn="ctr">
              <a:buNone/>
            </a:pPr>
            <a:r>
              <a:rPr lang="en-US" dirty="0" smtClean="0">
                <a:solidFill>
                  <a:schemeClr val="tx1"/>
                </a:solidFill>
                <a:latin typeface="Comic Sans MS" panose="030F0702030302020204" pitchFamily="66" charset="0"/>
              </a:rPr>
              <a:t>Office of Business Development</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7630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371600"/>
          </a:xfrm>
        </p:spPr>
        <p:txBody>
          <a:bodyPr>
            <a:normAutofit/>
          </a:bodyPr>
          <a:lstStyle/>
          <a:p>
            <a:pPr algn="ctr"/>
            <a:r>
              <a:rPr lang="en-US" sz="2800" b="1" dirty="0" smtClean="0">
                <a:solidFill>
                  <a:schemeClr val="bg2">
                    <a:lumMod val="75000"/>
                  </a:schemeClr>
                </a:solidFill>
                <a:latin typeface="Comic Sans MS" panose="030F0702030302020204" pitchFamily="66" charset="0"/>
              </a:rPr>
              <a:t>Agencies have Regulatory </a:t>
            </a:r>
            <a:r>
              <a:rPr lang="en-US" sz="2800" b="1" dirty="0">
                <a:solidFill>
                  <a:schemeClr val="bg2">
                    <a:lumMod val="75000"/>
                  </a:schemeClr>
                </a:solidFill>
                <a:latin typeface="Comic Sans MS" panose="030F0702030302020204" pitchFamily="66" charset="0"/>
              </a:rPr>
              <a:t>Flexibility </a:t>
            </a:r>
            <a:r>
              <a:rPr lang="en-US" dirty="0">
                <a:solidFill>
                  <a:schemeClr val="tx1"/>
                </a:solidFill>
                <a:latin typeface="Comic Sans MS" panose="030F0702030302020204" pitchFamily="66" charset="0"/>
              </a:rPr>
              <a:t/>
            </a:r>
            <a:br>
              <a:rPr lang="en-US" dirty="0">
                <a:solidFill>
                  <a:schemeClr val="tx1"/>
                </a:solidFill>
                <a:latin typeface="Comic Sans MS" panose="030F0702030302020204" pitchFamily="66" charset="0"/>
              </a:rPr>
            </a:br>
            <a:r>
              <a:rPr lang="en-US" dirty="0" smtClean="0"/>
              <a:t> </a:t>
            </a:r>
            <a:endParaRPr lang="en-US" dirty="0"/>
          </a:p>
        </p:txBody>
      </p:sp>
      <p:sp>
        <p:nvSpPr>
          <p:cNvPr id="3" name="Text Placeholder 2"/>
          <p:cNvSpPr>
            <a:spLocks noGrp="1"/>
          </p:cNvSpPr>
          <p:nvPr>
            <p:ph type="body" idx="1"/>
          </p:nvPr>
        </p:nvSpPr>
        <p:spPr>
          <a:xfrm>
            <a:off x="722313" y="1752606"/>
            <a:ext cx="7772400" cy="4572015"/>
          </a:xfrm>
        </p:spPr>
        <p:txBody>
          <a:bodyPr>
            <a:normAutofit/>
          </a:bodyPr>
          <a:lstStyle/>
          <a:p>
            <a:r>
              <a:rPr lang="en-US" dirty="0">
                <a:solidFill>
                  <a:schemeClr val="tx1"/>
                </a:solidFill>
                <a:latin typeface="Comic Sans MS" panose="030F0702030302020204" pitchFamily="66" charset="0"/>
              </a:rPr>
              <a:t>Act-296 was passed in 2013 giving State Agencies flexibility with minor violations</a:t>
            </a:r>
            <a:r>
              <a:rPr lang="en-US" dirty="0" smtClean="0">
                <a:solidFill>
                  <a:schemeClr val="tx1"/>
                </a:solidFill>
                <a:latin typeface="Comic Sans MS" panose="030F0702030302020204" pitchFamily="66" charset="0"/>
              </a:rPr>
              <a:t>.</a:t>
            </a:r>
          </a:p>
          <a:p>
            <a:endParaRPr lang="en-US" dirty="0">
              <a:solidFill>
                <a:schemeClr val="tx1"/>
              </a:solidFill>
              <a:latin typeface="Comic Sans MS" panose="030F0702030302020204" pitchFamily="66" charset="0"/>
            </a:endParaRPr>
          </a:p>
          <a:p>
            <a:pPr marL="457200" indent="-457200">
              <a:buFont typeface="Arial" panose="020B0604020202020204" pitchFamily="34" charset="0"/>
              <a:buChar char="•"/>
            </a:pPr>
            <a:r>
              <a:rPr lang="en-US" dirty="0">
                <a:solidFill>
                  <a:schemeClr val="tx1"/>
                </a:solidFill>
                <a:latin typeface="Comic Sans MS" panose="030F0702030302020204" pitchFamily="66" charset="0"/>
              </a:rPr>
              <a:t>Minor Violations refers to</a:t>
            </a:r>
            <a:r>
              <a:rPr lang="en-US" dirty="0" smtClean="0">
                <a:solidFill>
                  <a:schemeClr val="tx1"/>
                </a:solidFill>
                <a:latin typeface="Comic Sans MS" panose="030F0702030302020204" pitchFamily="66" charset="0"/>
              </a:rPr>
              <a:t>:</a:t>
            </a:r>
          </a:p>
          <a:p>
            <a:pPr marL="457200" indent="-457200">
              <a:buFont typeface="Arial" panose="020B0604020202020204" pitchFamily="34" charset="0"/>
              <a:buChar char="•"/>
            </a:pPr>
            <a:endParaRPr lang="en-US" dirty="0">
              <a:solidFill>
                <a:schemeClr val="tx1"/>
              </a:solidFill>
              <a:latin typeface="Comic Sans MS" panose="030F0702030302020204" pitchFamily="66" charset="0"/>
            </a:endParaRPr>
          </a:p>
          <a:p>
            <a:pPr marL="914400" lvl="1" indent="-457200">
              <a:buFont typeface="Arial" panose="020B0604020202020204" pitchFamily="34" charset="0"/>
              <a:buChar char="•"/>
            </a:pPr>
            <a:r>
              <a:rPr lang="en-US" sz="2000" dirty="0">
                <a:solidFill>
                  <a:schemeClr val="tx1"/>
                </a:solidFill>
                <a:latin typeface="Comic Sans MS" panose="030F0702030302020204" pitchFamily="66" charset="0"/>
              </a:rPr>
              <a:t>Violation does not cause serious harm to the public</a:t>
            </a:r>
          </a:p>
          <a:p>
            <a:pPr marL="914400" lvl="1" indent="-457200">
              <a:buFont typeface="Arial" panose="020B0604020202020204" pitchFamily="34" charset="0"/>
              <a:buChar char="•"/>
            </a:pPr>
            <a:r>
              <a:rPr lang="en-US" sz="2000" dirty="0">
                <a:solidFill>
                  <a:schemeClr val="tx1"/>
                </a:solidFill>
                <a:latin typeface="Comic Sans MS" panose="030F0702030302020204" pitchFamily="66" charset="0"/>
              </a:rPr>
              <a:t>Violation Is committed by a small business</a:t>
            </a:r>
          </a:p>
          <a:p>
            <a:pPr marL="914400" lvl="1" indent="-457200">
              <a:buFont typeface="Arial" panose="020B0604020202020204" pitchFamily="34" charset="0"/>
              <a:buChar char="•"/>
            </a:pPr>
            <a:r>
              <a:rPr lang="en-US" sz="2000" dirty="0">
                <a:solidFill>
                  <a:schemeClr val="tx1"/>
                </a:solidFill>
                <a:latin typeface="Comic Sans MS" panose="030F0702030302020204" pitchFamily="66" charset="0"/>
              </a:rPr>
              <a:t>Violation is not willful</a:t>
            </a:r>
          </a:p>
          <a:p>
            <a:pPr marL="914400" lvl="1" indent="-457200">
              <a:buFont typeface="Arial" panose="020B0604020202020204" pitchFamily="34" charset="0"/>
              <a:buChar char="•"/>
            </a:pPr>
            <a:r>
              <a:rPr lang="en-US" sz="2000" dirty="0">
                <a:solidFill>
                  <a:schemeClr val="tx1"/>
                </a:solidFill>
                <a:latin typeface="Comic Sans MS" panose="030F0702030302020204" pitchFamily="66" charset="0"/>
              </a:rPr>
              <a:t>Violation is not likely to be repeated</a:t>
            </a:r>
          </a:p>
          <a:p>
            <a:pPr marL="914400" lvl="1" indent="-457200">
              <a:buFont typeface="Arial" panose="020B0604020202020204" pitchFamily="34" charset="0"/>
              <a:buChar char="•"/>
            </a:pPr>
            <a:r>
              <a:rPr lang="en-US" sz="2000" dirty="0">
                <a:solidFill>
                  <a:schemeClr val="tx1"/>
                </a:solidFill>
                <a:latin typeface="Comic Sans MS" panose="030F0702030302020204" pitchFamily="66" charset="0"/>
              </a:rPr>
              <a:t>There is a history of compliance by the violator</a:t>
            </a:r>
          </a:p>
          <a:p>
            <a:pPr marL="914400" lvl="1" indent="-457200">
              <a:buFont typeface="Arial" panose="020B0604020202020204" pitchFamily="34" charset="0"/>
              <a:buChar char="•"/>
            </a:pPr>
            <a:r>
              <a:rPr lang="en-US" sz="2000" dirty="0">
                <a:solidFill>
                  <a:schemeClr val="tx1"/>
                </a:solidFill>
                <a:latin typeface="Comic Sans MS" panose="030F0702030302020204" pitchFamily="66" charset="0"/>
              </a:rPr>
              <a:t>The small business has voluntarily disclosed the violation</a:t>
            </a:r>
          </a:p>
          <a:p>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70221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47800"/>
            <a:ext cx="8077200" cy="685800"/>
          </a:xfrm>
        </p:spPr>
        <p:txBody>
          <a:bodyPr>
            <a:normAutofit fontScale="90000"/>
          </a:bodyPr>
          <a:lstStyle/>
          <a:p>
            <a:pPr algn="ctr"/>
            <a:r>
              <a:rPr lang="en-US" dirty="0"/>
              <a:t/>
            </a:r>
            <a:br>
              <a:rPr lang="en-US" dirty="0"/>
            </a:br>
            <a:r>
              <a:rPr lang="en-US" dirty="0"/>
              <a:t/>
            </a:r>
            <a:br>
              <a:rPr lang="en-US" dirty="0"/>
            </a:br>
            <a:r>
              <a:rPr lang="en-US" sz="2700" b="1" dirty="0" smtClean="0">
                <a:latin typeface="Comic Sans MS" panose="030F0702030302020204" pitchFamily="66" charset="0"/>
              </a:rPr>
              <a:t>Civics </a:t>
            </a:r>
            <a:r>
              <a:rPr lang="en-US" sz="2700" b="1" dirty="0">
                <a:latin typeface="Comic Sans MS" panose="030F0702030302020204" pitchFamily="66" charset="0"/>
              </a:rPr>
              <a:t>101: Laws &amp; Rules </a:t>
            </a:r>
            <a:r>
              <a:rPr lang="en-US" sz="2700" b="1" dirty="0">
                <a:solidFill>
                  <a:schemeClr val="bg2">
                    <a:lumMod val="75000"/>
                  </a:schemeClr>
                </a:solidFill>
                <a:latin typeface="Comic Sans MS" panose="030F0702030302020204" pitchFamily="66" charset="0"/>
              </a:rPr>
              <a:t/>
            </a:r>
            <a:br>
              <a:rPr lang="en-US" sz="2700" b="1" dirty="0">
                <a:solidFill>
                  <a:schemeClr val="bg2">
                    <a:lumMod val="75000"/>
                  </a:schemeClr>
                </a:solidFill>
                <a:latin typeface="Comic Sans MS" panose="030F0702030302020204" pitchFamily="66" charset="0"/>
              </a:rPr>
            </a:br>
            <a:r>
              <a:rPr lang="en-US" sz="2700" b="1" dirty="0">
                <a:solidFill>
                  <a:schemeClr val="bg2">
                    <a:lumMod val="75000"/>
                  </a:schemeClr>
                </a:solidFill>
                <a:latin typeface="Comic Sans MS" panose="030F0702030302020204" pitchFamily="66" charset="0"/>
              </a:rPr>
              <a:t/>
            </a:r>
            <a:br>
              <a:rPr lang="en-US" sz="2700" b="1" dirty="0">
                <a:solidFill>
                  <a:schemeClr val="bg2">
                    <a:lumMod val="75000"/>
                  </a:schemeClr>
                </a:solidFill>
                <a:latin typeface="Comic Sans MS" panose="030F0702030302020204" pitchFamily="66" charset="0"/>
              </a:rPr>
            </a:br>
            <a:endParaRPr lang="en-US" sz="2700" b="1" dirty="0">
              <a:solidFill>
                <a:schemeClr val="bg2">
                  <a:lumMod val="75000"/>
                </a:schemeClr>
              </a:solidFill>
              <a:latin typeface="Comic Sans MS" panose="030F0702030302020204" pitchFamily="66" charset="0"/>
            </a:endParaRPr>
          </a:p>
        </p:txBody>
      </p:sp>
      <p:sp>
        <p:nvSpPr>
          <p:cNvPr id="3" name="TextBox 2"/>
          <p:cNvSpPr txBox="1"/>
          <p:nvPr/>
        </p:nvSpPr>
        <p:spPr>
          <a:xfrm>
            <a:off x="390110" y="1676400"/>
            <a:ext cx="8144293"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omic Sans MS" panose="030F0702030302020204" pitchFamily="66" charset="0"/>
              </a:rPr>
              <a:t>The Legislature passes the laws</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smtClean="0">
                <a:latin typeface="Comic Sans MS" panose="030F0702030302020204" pitchFamily="66" charset="0"/>
              </a:rPr>
              <a:t>The Agencies write the rules.  May take months or years.</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smtClean="0">
                <a:latin typeface="Comic Sans MS" panose="030F0702030302020204" pitchFamily="66" charset="0"/>
              </a:rPr>
              <a:t>The Walker Administration requires new rules be reviewed and compared with statute to ensure original intent is clearly defined</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smtClean="0">
                <a:latin typeface="Comic Sans MS" panose="030F0702030302020204" pitchFamily="66" charset="0"/>
              </a:rPr>
              <a:t>Many laws &amp; rules (on the books for years) are in need of reform</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smtClean="0">
                <a:latin typeface="Comic Sans MS" panose="030F0702030302020204" pitchFamily="66" charset="0"/>
              </a:rPr>
              <a:t>Ultimately, from our vantage point, it’s the interpretation of rules that generate problems; there isn’t always a single, definitive interpretation that is easy to apply, follow or understand. </a:t>
            </a: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r>
              <a:rPr lang="en-US" dirty="0" smtClean="0">
                <a:latin typeface="Comic Sans MS" panose="030F0702030302020204" pitchFamily="66" charset="0"/>
              </a:rPr>
              <a:t>Guidance Documents are not rule or law.</a:t>
            </a:r>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2710176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24744" cy="1143000"/>
          </a:xfrm>
        </p:spPr>
        <p:txBody>
          <a:bodyPr>
            <a:normAutofit/>
          </a:bodyPr>
          <a:lstStyle/>
          <a:p>
            <a:pPr algn="ctr"/>
            <a:r>
              <a:rPr lang="en-US" sz="2400" b="1" dirty="0" smtClean="0">
                <a:latin typeface="Comic Sans MS" panose="030F0702030302020204" pitchFamily="66" charset="0"/>
              </a:rPr>
              <a:t>Why Participate in Rule Making &amp; Hearings?</a:t>
            </a:r>
            <a:endParaRPr lang="en-US" sz="2400" b="1" dirty="0">
              <a:latin typeface="Comic Sans MS" panose="030F0702030302020204" pitchFamily="66" charset="0"/>
            </a:endParaRPr>
          </a:p>
        </p:txBody>
      </p:sp>
      <p:sp>
        <p:nvSpPr>
          <p:cNvPr id="3" name="Content Placeholder 2"/>
          <p:cNvSpPr>
            <a:spLocks noGrp="1"/>
          </p:cNvSpPr>
          <p:nvPr>
            <p:ph idx="1"/>
          </p:nvPr>
        </p:nvSpPr>
        <p:spPr>
          <a:xfrm>
            <a:off x="1066803" y="1676400"/>
            <a:ext cx="6777317" cy="4267200"/>
          </a:xfrm>
        </p:spPr>
        <p:txBody>
          <a:bodyPr>
            <a:normAutofit fontScale="25000" lnSpcReduction="20000"/>
          </a:bodyPr>
          <a:lstStyle/>
          <a:p>
            <a:pPr>
              <a:buFont typeface="Arial" panose="020B0604020202020204" pitchFamily="34" charset="0"/>
              <a:buChar char="•"/>
            </a:pPr>
            <a:r>
              <a:rPr lang="en-US" sz="6400" b="1" u="sng" dirty="0" smtClean="0">
                <a:solidFill>
                  <a:schemeClr val="tx1"/>
                </a:solidFill>
                <a:latin typeface="Comic Sans MS" panose="030F0702030302020204" pitchFamily="66" charset="0"/>
              </a:rPr>
              <a:t>Guide the Development of Smart Regulation </a:t>
            </a:r>
            <a:r>
              <a:rPr lang="en-US" sz="6400" dirty="0" smtClean="0">
                <a:solidFill>
                  <a:schemeClr val="tx1"/>
                </a:solidFill>
                <a:latin typeface="Comic Sans MS" panose="030F0702030302020204" pitchFamily="66" charset="0"/>
              </a:rPr>
              <a:t>that doesn’t burden business or come with significant costs &amp; barriers</a:t>
            </a:r>
          </a:p>
          <a:p>
            <a:pPr>
              <a:buFont typeface="Arial" panose="020B0604020202020204" pitchFamily="34" charset="0"/>
              <a:buChar char="•"/>
            </a:pPr>
            <a:endParaRPr lang="en-US" sz="6400" dirty="0">
              <a:solidFill>
                <a:schemeClr val="tx1"/>
              </a:solidFill>
              <a:latin typeface="Comic Sans MS" panose="030F0702030302020204" pitchFamily="66" charset="0"/>
            </a:endParaRPr>
          </a:p>
          <a:p>
            <a:pPr>
              <a:buFont typeface="Arial" panose="020B0604020202020204" pitchFamily="34" charset="0"/>
              <a:buChar char="•"/>
            </a:pPr>
            <a:r>
              <a:rPr lang="en-US" sz="6400" b="1" u="sng" dirty="0" smtClean="0">
                <a:solidFill>
                  <a:schemeClr val="tx1"/>
                </a:solidFill>
                <a:latin typeface="Comic Sans MS" panose="030F0702030302020204" pitchFamily="66" charset="0"/>
              </a:rPr>
              <a:t>Avoid unintended consequences…..  </a:t>
            </a:r>
            <a:r>
              <a:rPr lang="en-US" sz="6400" dirty="0" smtClean="0">
                <a:solidFill>
                  <a:schemeClr val="tx1"/>
                </a:solidFill>
                <a:latin typeface="Comic Sans MS" panose="030F0702030302020204" pitchFamily="66" charset="0"/>
              </a:rPr>
              <a:t>engage at the front end of the process (before drafting) and the product will be better.  Review draft (again) before adoption to tweak as necessary.</a:t>
            </a:r>
          </a:p>
          <a:p>
            <a:pPr>
              <a:buFont typeface="Arial" panose="020B0604020202020204" pitchFamily="34" charset="0"/>
              <a:buChar char="•"/>
            </a:pPr>
            <a:endParaRPr lang="en-US" sz="6400" dirty="0">
              <a:solidFill>
                <a:schemeClr val="tx1"/>
              </a:solidFill>
              <a:latin typeface="Comic Sans MS" panose="030F0702030302020204" pitchFamily="66" charset="0"/>
            </a:endParaRPr>
          </a:p>
          <a:p>
            <a:pPr>
              <a:buFont typeface="Arial" panose="020B0604020202020204" pitchFamily="34" charset="0"/>
              <a:buChar char="•"/>
            </a:pPr>
            <a:r>
              <a:rPr lang="en-US" sz="6400" dirty="0" smtClean="0">
                <a:solidFill>
                  <a:schemeClr val="tx1"/>
                </a:solidFill>
                <a:latin typeface="Comic Sans MS" panose="030F0702030302020204" pitchFamily="66" charset="0"/>
              </a:rPr>
              <a:t>Your input will </a:t>
            </a:r>
            <a:r>
              <a:rPr lang="en-US" sz="6400" b="1" u="sng" dirty="0" smtClean="0">
                <a:solidFill>
                  <a:schemeClr val="tx1"/>
                </a:solidFill>
                <a:latin typeface="Comic Sans MS" panose="030F0702030302020204" pitchFamily="66" charset="0"/>
              </a:rPr>
              <a:t>help the Legislature and agencies understand the cause and effect of their work.</a:t>
            </a:r>
          </a:p>
          <a:p>
            <a:pPr>
              <a:buFont typeface="Arial" panose="020B0604020202020204" pitchFamily="34" charset="0"/>
              <a:buChar char="•"/>
            </a:pPr>
            <a:endParaRPr lang="en-US" sz="6400" b="1" u="sng" dirty="0" smtClean="0">
              <a:solidFill>
                <a:schemeClr val="tx1"/>
              </a:solidFill>
              <a:latin typeface="Comic Sans MS" panose="030F0702030302020204" pitchFamily="66" charset="0"/>
            </a:endParaRPr>
          </a:p>
          <a:p>
            <a:endParaRPr lang="en-US" sz="3800" dirty="0">
              <a:latin typeface="Comic Sans MS" panose="030F0702030302020204" pitchFamily="66" charset="0"/>
            </a:endParaRPr>
          </a:p>
          <a:p>
            <a:pPr>
              <a:buFont typeface="Arial" panose="020B0604020202020204" pitchFamily="34" charset="0"/>
              <a:buChar char="•"/>
            </a:pPr>
            <a:endParaRPr lang="en-US" sz="6400" dirty="0" smtClean="0">
              <a:solidFill>
                <a:schemeClr val="tx1"/>
              </a:solidFill>
              <a:latin typeface="Comic Sans MS" panose="030F0702030302020204" pitchFamily="66" charset="0"/>
            </a:endParaRPr>
          </a:p>
          <a:p>
            <a:pPr>
              <a:buFont typeface="Arial" panose="020B0604020202020204" pitchFamily="34" charset="0"/>
              <a:buChar char="•"/>
            </a:pPr>
            <a:endParaRPr lang="en-US" sz="6400" dirty="0" smtClean="0">
              <a:solidFill>
                <a:schemeClr val="tx1"/>
              </a:solidFill>
              <a:latin typeface="Comic Sans MS" panose="030F0702030302020204" pitchFamily="66" charset="0"/>
            </a:endParaRPr>
          </a:p>
          <a:p>
            <a:pPr>
              <a:buFont typeface="Arial" panose="020B0604020202020204" pitchFamily="34" charset="0"/>
              <a:buChar char="•"/>
            </a:pPr>
            <a:r>
              <a:rPr lang="en-US" sz="6400" dirty="0" smtClean="0">
                <a:solidFill>
                  <a:schemeClr val="tx1"/>
                </a:solidFill>
                <a:latin typeface="Comic Sans MS" panose="030F0702030302020204" pitchFamily="66" charset="0"/>
              </a:rPr>
              <a:t>Understand </a:t>
            </a:r>
            <a:r>
              <a:rPr lang="en-US" sz="6400" dirty="0">
                <a:solidFill>
                  <a:schemeClr val="tx1"/>
                </a:solidFill>
                <a:latin typeface="Comic Sans MS" panose="030F0702030302020204" pitchFamily="66" charset="0"/>
              </a:rPr>
              <a:t>the process for adopting Rules and Regulations </a:t>
            </a:r>
          </a:p>
          <a:p>
            <a:pPr>
              <a:buFont typeface="Arial" panose="020B0604020202020204" pitchFamily="34" charset="0"/>
              <a:buChar char="•"/>
            </a:pPr>
            <a:r>
              <a:rPr lang="en-US" sz="6400" dirty="0" smtClean="0">
                <a:solidFill>
                  <a:schemeClr val="tx1"/>
                </a:solidFill>
                <a:latin typeface="Comic Sans MS" panose="030F0702030302020204" pitchFamily="66" charset="0"/>
              </a:rPr>
              <a:t>Know </a:t>
            </a:r>
            <a:r>
              <a:rPr lang="en-US" sz="6400" dirty="0">
                <a:solidFill>
                  <a:schemeClr val="tx1"/>
                </a:solidFill>
                <a:latin typeface="Comic Sans MS" panose="030F0702030302020204" pitchFamily="66" charset="0"/>
              </a:rPr>
              <a:t>how, when and where to engage!</a:t>
            </a:r>
          </a:p>
          <a:p>
            <a:pPr>
              <a:buFont typeface="Arial" panose="020B0604020202020204" pitchFamily="34" charset="0"/>
              <a:buChar char="•"/>
            </a:pPr>
            <a:r>
              <a:rPr lang="en-US" sz="6400" dirty="0">
                <a:solidFill>
                  <a:schemeClr val="tx1"/>
                </a:solidFill>
                <a:latin typeface="Comic Sans MS" panose="030F0702030302020204" pitchFamily="66" charset="0"/>
              </a:rPr>
              <a:t>Know why it’s important</a:t>
            </a:r>
          </a:p>
          <a:p>
            <a:pPr>
              <a:buFont typeface="Arial" panose="020B0604020202020204" pitchFamily="34" charset="0"/>
              <a:buChar char="•"/>
            </a:pPr>
            <a:r>
              <a:rPr lang="en-US" sz="6400" dirty="0">
                <a:solidFill>
                  <a:schemeClr val="tx1"/>
                </a:solidFill>
                <a:latin typeface="Comic Sans MS" panose="030F0702030302020204" pitchFamily="66" charset="0"/>
              </a:rPr>
              <a:t>Know what to do and when to do it for maximum effect…………</a:t>
            </a:r>
          </a:p>
          <a:p>
            <a:endParaRPr lang="en-US" sz="6400" dirty="0">
              <a:latin typeface="Comic Sans MS" panose="030F0702030302020204" pitchFamily="66" charset="0"/>
            </a:endParaRPr>
          </a:p>
        </p:txBody>
      </p:sp>
    </p:spTree>
    <p:extLst>
      <p:ext uri="{BB962C8B-B14F-4D97-AF65-F5344CB8AC3E}">
        <p14:creationId xmlns:p14="http://schemas.microsoft.com/office/powerpoint/2010/main" val="400078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024744" cy="572536"/>
          </a:xfrm>
        </p:spPr>
        <p:txBody>
          <a:bodyPr>
            <a:noAutofit/>
          </a:bodyPr>
          <a:lstStyle/>
          <a:p>
            <a:pPr algn="ctr"/>
            <a:r>
              <a:rPr lang="en-US" sz="2800" b="1" dirty="0" smtClean="0">
                <a:latin typeface="Comic Sans MS" panose="030F0702030302020204" pitchFamily="66" charset="0"/>
              </a:rPr>
              <a:t>How have we been effective?</a:t>
            </a:r>
            <a:br>
              <a:rPr lang="en-US" sz="2800" b="1" dirty="0" smtClean="0">
                <a:latin typeface="Comic Sans MS" panose="030F0702030302020204" pitchFamily="66" charset="0"/>
              </a:rPr>
            </a:br>
            <a:endParaRPr lang="en-US" sz="2800" b="1" dirty="0">
              <a:latin typeface="Comic Sans MS" panose="030F0702030302020204" pitchFamily="66" charset="0"/>
            </a:endParaRPr>
          </a:p>
        </p:txBody>
      </p:sp>
      <p:sp>
        <p:nvSpPr>
          <p:cNvPr id="3" name="Content Placeholder 2"/>
          <p:cNvSpPr>
            <a:spLocks noGrp="1"/>
          </p:cNvSpPr>
          <p:nvPr>
            <p:ph idx="1"/>
          </p:nvPr>
        </p:nvSpPr>
        <p:spPr>
          <a:xfrm>
            <a:off x="1066803" y="1905000"/>
            <a:ext cx="6777317" cy="3810000"/>
          </a:xfrm>
        </p:spPr>
        <p:txBody>
          <a:bodyPr>
            <a:normAutofit fontScale="85000" lnSpcReduction="20000"/>
          </a:bodyPr>
          <a:lstStyle/>
          <a:p>
            <a:pPr>
              <a:buFont typeface="Arial" panose="020B0604020202020204" pitchFamily="34" charset="0"/>
              <a:buChar char="•"/>
            </a:pPr>
            <a:r>
              <a:rPr lang="en-US" sz="1700" dirty="0" smtClean="0">
                <a:solidFill>
                  <a:schemeClr val="tx1"/>
                </a:solidFill>
                <a:latin typeface="Comic Sans MS" panose="030F0702030302020204" pitchFamily="66" charset="0"/>
              </a:rPr>
              <a:t>Assist Industry in getting to the Rule Making Table – The WACO example</a:t>
            </a:r>
          </a:p>
          <a:p>
            <a:pPr>
              <a:buFont typeface="Arial" panose="020B0604020202020204" pitchFamily="34" charset="0"/>
              <a:buChar char="•"/>
            </a:pPr>
            <a:endParaRPr lang="en-US" sz="1700" dirty="0">
              <a:solidFill>
                <a:schemeClr val="tx1"/>
              </a:solidFill>
              <a:latin typeface="Comic Sans MS" panose="030F0702030302020204" pitchFamily="66" charset="0"/>
            </a:endParaRPr>
          </a:p>
          <a:p>
            <a:pPr>
              <a:buFont typeface="Arial" panose="020B0604020202020204" pitchFamily="34" charset="0"/>
              <a:buChar char="•"/>
            </a:pPr>
            <a:r>
              <a:rPr lang="en-US" sz="1700" dirty="0" smtClean="0">
                <a:solidFill>
                  <a:schemeClr val="tx1"/>
                </a:solidFill>
                <a:latin typeface="Comic Sans MS" panose="030F0702030302020204" pitchFamily="66" charset="0"/>
              </a:rPr>
              <a:t>Assistance with permitting, prompt response; audits, meetings, etc.</a:t>
            </a:r>
          </a:p>
          <a:p>
            <a:pPr>
              <a:buFont typeface="Arial" panose="020B0604020202020204" pitchFamily="34" charset="0"/>
              <a:buChar char="•"/>
            </a:pPr>
            <a:endParaRPr lang="en-US" sz="1700" dirty="0">
              <a:solidFill>
                <a:schemeClr val="tx1"/>
              </a:solidFill>
              <a:latin typeface="Comic Sans MS" panose="030F0702030302020204" pitchFamily="66" charset="0"/>
            </a:endParaRPr>
          </a:p>
          <a:p>
            <a:pPr>
              <a:buFont typeface="Arial" panose="020B0604020202020204" pitchFamily="34" charset="0"/>
              <a:buChar char="•"/>
            </a:pPr>
            <a:r>
              <a:rPr lang="en-US" sz="1700" dirty="0" smtClean="0">
                <a:solidFill>
                  <a:schemeClr val="tx1"/>
                </a:solidFill>
                <a:latin typeface="Comic Sans MS" panose="030F0702030302020204" pitchFamily="66" charset="0"/>
              </a:rPr>
              <a:t>Act as a ‘navigator’ to state agency resources</a:t>
            </a:r>
          </a:p>
          <a:p>
            <a:pPr>
              <a:buFont typeface="Arial" panose="020B0604020202020204" pitchFamily="34" charset="0"/>
              <a:buChar char="•"/>
            </a:pPr>
            <a:endParaRPr lang="en-US" sz="1700" dirty="0">
              <a:solidFill>
                <a:schemeClr val="tx1"/>
              </a:solidFill>
              <a:latin typeface="Comic Sans MS" panose="030F0702030302020204" pitchFamily="66" charset="0"/>
            </a:endParaRPr>
          </a:p>
          <a:p>
            <a:pPr>
              <a:buFont typeface="Arial" panose="020B0604020202020204" pitchFamily="34" charset="0"/>
              <a:buChar char="•"/>
            </a:pPr>
            <a:r>
              <a:rPr lang="en-US" sz="1700" dirty="0" smtClean="0">
                <a:solidFill>
                  <a:schemeClr val="tx1"/>
                </a:solidFill>
                <a:latin typeface="Comic Sans MS" panose="030F0702030302020204" pitchFamily="66" charset="0"/>
              </a:rPr>
              <a:t>2</a:t>
            </a:r>
            <a:r>
              <a:rPr lang="en-US" sz="1700" baseline="30000" dirty="0" smtClean="0">
                <a:solidFill>
                  <a:schemeClr val="tx1"/>
                </a:solidFill>
                <a:latin typeface="Comic Sans MS" panose="030F0702030302020204" pitchFamily="66" charset="0"/>
              </a:rPr>
              <a:t>nd</a:t>
            </a:r>
            <a:r>
              <a:rPr lang="en-US" sz="1700" dirty="0" smtClean="0">
                <a:solidFill>
                  <a:schemeClr val="tx1"/>
                </a:solidFill>
                <a:latin typeface="Comic Sans MS" panose="030F0702030302020204" pitchFamily="66" charset="0"/>
              </a:rPr>
              <a:t> set of eyes to review current rule interpretation: secured change of outcome</a:t>
            </a:r>
          </a:p>
          <a:p>
            <a:pPr>
              <a:buFont typeface="Arial" panose="020B0604020202020204" pitchFamily="34" charset="0"/>
              <a:buChar char="•"/>
            </a:pPr>
            <a:endParaRPr lang="en-US" sz="1700" dirty="0">
              <a:solidFill>
                <a:schemeClr val="tx1"/>
              </a:solidFill>
              <a:latin typeface="Comic Sans MS" panose="030F0702030302020204" pitchFamily="66" charset="0"/>
            </a:endParaRPr>
          </a:p>
          <a:p>
            <a:pPr>
              <a:buFont typeface="Arial" panose="020B0604020202020204" pitchFamily="34" charset="0"/>
              <a:buChar char="•"/>
            </a:pPr>
            <a:r>
              <a:rPr lang="en-US" sz="1700" dirty="0" smtClean="0">
                <a:solidFill>
                  <a:schemeClr val="tx1"/>
                </a:solidFill>
                <a:latin typeface="Comic Sans MS" panose="030F0702030302020204" pitchFamily="66" charset="0"/>
              </a:rPr>
              <a:t>Provide information to agency leadership for their review of current practice</a:t>
            </a:r>
          </a:p>
          <a:p>
            <a:pPr>
              <a:buFont typeface="Arial" panose="020B0604020202020204" pitchFamily="34" charset="0"/>
              <a:buChar char="•"/>
            </a:pPr>
            <a:endParaRPr lang="en-US" sz="1700" dirty="0">
              <a:solidFill>
                <a:schemeClr val="tx1"/>
              </a:solidFill>
              <a:latin typeface="Comic Sans MS" panose="030F0702030302020204" pitchFamily="66" charset="0"/>
            </a:endParaRPr>
          </a:p>
          <a:p>
            <a:pPr>
              <a:buFont typeface="Arial" panose="020B0604020202020204" pitchFamily="34" charset="0"/>
              <a:buChar char="•"/>
            </a:pPr>
            <a:r>
              <a:rPr lang="en-US" sz="1700" dirty="0" smtClean="0">
                <a:solidFill>
                  <a:schemeClr val="tx1"/>
                </a:solidFill>
                <a:latin typeface="Comic Sans MS" panose="030F0702030302020204" pitchFamily="66" charset="0"/>
              </a:rPr>
              <a:t>Provided analysis  / developed proposal to improve public access to comment on rules underway</a:t>
            </a:r>
          </a:p>
          <a:p>
            <a:pPr>
              <a:buFont typeface="Arial" panose="020B0604020202020204" pitchFamily="34" charset="0"/>
              <a:buChar char="•"/>
            </a:pPr>
            <a:endParaRPr lang="en-US" sz="1700" dirty="0">
              <a:solidFill>
                <a:schemeClr val="tx1"/>
              </a:solidFill>
              <a:latin typeface="Comic Sans MS" panose="030F0702030302020204" pitchFamily="66" charset="0"/>
            </a:endParaRPr>
          </a:p>
          <a:p>
            <a:pPr>
              <a:buFont typeface="Arial" panose="020B0604020202020204" pitchFamily="34" charset="0"/>
              <a:buChar char="•"/>
            </a:pPr>
            <a:r>
              <a:rPr lang="en-US" sz="1700" dirty="0" smtClean="0">
                <a:solidFill>
                  <a:schemeClr val="tx1"/>
                </a:solidFill>
                <a:latin typeface="Comic Sans MS" panose="030F0702030302020204" pitchFamily="66" charset="0"/>
              </a:rPr>
              <a:t>Assisted in the development of online public access to review and comment on </a:t>
            </a:r>
            <a:r>
              <a:rPr lang="en-US" sz="1700" dirty="0" smtClean="0">
                <a:solidFill>
                  <a:schemeClr val="tx1"/>
                </a:solidFill>
                <a:latin typeface="Comic Sans MS" panose="030F0702030302020204" pitchFamily="66" charset="0"/>
                <a:hlinkClick r:id="rId3"/>
              </a:rPr>
              <a:t>rules being drafted</a:t>
            </a:r>
            <a:r>
              <a:rPr lang="en-US" sz="1700" dirty="0" smtClean="0">
                <a:solidFill>
                  <a:schemeClr val="tx1"/>
                </a:solidFill>
                <a:latin typeface="Comic Sans MS" panose="030F0702030302020204" pitchFamily="66" charset="0"/>
              </a:rPr>
              <a:t> and information on upcoming public hearings </a:t>
            </a:r>
          </a:p>
          <a:p>
            <a:pPr>
              <a:buFont typeface="Arial" panose="020B0604020202020204" pitchFamily="34" charset="0"/>
              <a:buChar char="•"/>
            </a:pPr>
            <a:endParaRPr lang="en-US" sz="1700" dirty="0">
              <a:solidFill>
                <a:schemeClr val="tx1"/>
              </a:solidFill>
              <a:latin typeface="Comic Sans MS" panose="030F0702030302020204" pitchFamily="66" charset="0"/>
            </a:endParaRPr>
          </a:p>
          <a:p>
            <a:pPr>
              <a:buFont typeface="Arial" panose="020B0604020202020204" pitchFamily="34" charset="0"/>
              <a:buChar char="•"/>
            </a:pPr>
            <a:endParaRPr lang="en-US" sz="1600" dirty="0" smtClean="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4620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3.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Title">
  <a:themeElements>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Bell">
      <a:majorFont>
        <a:latin typeface="Cambria"/>
        <a:ea typeface=""/>
        <a:cs typeface=""/>
      </a:majorFont>
      <a:minorFont>
        <a:latin typeface="Bell Centennial Std SubCapt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DATCPBrand_DAD" id="{C25BA253-65F1-41C5-B676-8DA2B536A3BC}" vid="{09963288-F609-4332-9271-5682FC849D69}"/>
    </a:ext>
  </a:extLst>
</a:theme>
</file>

<file path=ppt/theme/theme1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Bell">
      <a:majorFont>
        <a:latin typeface="Cambria"/>
        <a:ea typeface=""/>
        <a:cs typeface=""/>
      </a:majorFont>
      <a:minorFont>
        <a:latin typeface="Bell Centennial Std SubCapt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DATCPBrand_DAD" id="{C25BA253-65F1-41C5-B676-8DA2B536A3BC}" vid="{09963288-F609-4332-9271-5682FC849D69}"/>
    </a:ext>
  </a:extLst>
</a:theme>
</file>

<file path=ppt/theme/theme12.xml><?xml version="1.0" encoding="utf-8"?>
<a:theme xmlns:a="http://schemas.openxmlformats.org/drawingml/2006/main" name="2_Office Theme">
  <a:themeElements>
    <a:clrScheme name="DCF">
      <a:dk1>
        <a:srgbClr val="C7C7C7"/>
      </a:dk1>
      <a:lt1>
        <a:sysClr val="window" lastClr="FFFFFF"/>
      </a:lt1>
      <a:dk2>
        <a:srgbClr val="1F497D"/>
      </a:dk2>
      <a:lt2>
        <a:srgbClr val="FFEFAA"/>
      </a:lt2>
      <a:accent1>
        <a:srgbClr val="D01C23"/>
      </a:accent1>
      <a:accent2>
        <a:srgbClr val="910615"/>
      </a:accent2>
      <a:accent3>
        <a:srgbClr val="E66822"/>
      </a:accent3>
      <a:accent4>
        <a:srgbClr val="B34D19"/>
      </a:accent4>
      <a:accent5>
        <a:srgbClr val="304184"/>
      </a:accent5>
      <a:accent6>
        <a:srgbClr val="3188F7"/>
      </a:accent6>
      <a:hlink>
        <a:srgbClr val="F6B227"/>
      </a:hlink>
      <a:folHlink>
        <a:srgbClr val="6860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mall Business assistance short version">
  <a:themeElements>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Bell">
      <a:majorFont>
        <a:latin typeface="Cambria"/>
        <a:ea typeface=""/>
        <a:cs typeface=""/>
      </a:majorFont>
      <a:minorFont>
        <a:latin typeface="Bell Centennial Std SubCapt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DATCPBrand_DAD" id="{C25BA253-65F1-41C5-B676-8DA2B536A3BC}" vid="{09963288-F609-4332-9271-5682FC849D6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Bell">
      <a:majorFont>
        <a:latin typeface="Cambria"/>
        <a:ea typeface=""/>
        <a:cs typeface=""/>
      </a:majorFont>
      <a:minorFont>
        <a:latin typeface="Bell Centennial Std SubCapt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DATCPBrand_DAD" id="{C25BA253-65F1-41C5-B676-8DA2B536A3BC}" vid="{09963288-F609-4332-9271-5682FC849D69}"/>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Bell">
      <a:majorFont>
        <a:latin typeface="Cambria"/>
        <a:ea typeface=""/>
        <a:cs typeface=""/>
      </a:majorFont>
      <a:minorFont>
        <a:latin typeface="Bell Centennial Std SubCapt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DATCPBrand_DAD" id="{C25BA253-65F1-41C5-B676-8DA2B536A3BC}" vid="{09963288-F609-4332-9271-5682FC849D69}"/>
    </a:ext>
  </a:ext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Bell">
      <a:majorFont>
        <a:latin typeface="Cambria"/>
        <a:ea typeface=""/>
        <a:cs typeface=""/>
      </a:majorFont>
      <a:minorFont>
        <a:latin typeface="Bell Centennial Std SubCapt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DATCPBrand_DAD" id="{C25BA253-65F1-41C5-B676-8DA2B536A3BC}" vid="{09963288-F609-4332-9271-5682FC849D69}"/>
    </a:ext>
  </a:ext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Bell">
      <a:majorFont>
        <a:latin typeface="Cambria"/>
        <a:ea typeface=""/>
        <a:cs typeface=""/>
      </a:majorFont>
      <a:minorFont>
        <a:latin typeface="Bell Centennial Std SubCapt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DATCPBrand_DAD" id="{C25BA253-65F1-41C5-B676-8DA2B536A3BC}" vid="{09963288-F609-4332-9271-5682FC849D69}"/>
    </a:ext>
  </a:extLst>
</a:theme>
</file>

<file path=docProps/app.xml><?xml version="1.0" encoding="utf-8"?>
<Properties xmlns="http://schemas.openxmlformats.org/officeDocument/2006/extended-properties" xmlns:vt="http://schemas.openxmlformats.org/officeDocument/2006/docPropsVTypes">
  <Template>DOA PPT Blue</Template>
  <TotalTime>13499</TotalTime>
  <Words>4920</Words>
  <Application>Microsoft Office PowerPoint</Application>
  <PresentationFormat>On-screen Show (4:3)</PresentationFormat>
  <Paragraphs>653</Paragraphs>
  <Slides>52</Slides>
  <Notes>21</Notes>
  <HiddenSlides>0</HiddenSlides>
  <MMClips>0</MMClips>
  <ScaleCrop>false</ScaleCrop>
  <HeadingPairs>
    <vt:vector size="4" baseType="variant">
      <vt:variant>
        <vt:lpstr>Theme</vt:lpstr>
      </vt:variant>
      <vt:variant>
        <vt:i4>14</vt:i4>
      </vt:variant>
      <vt:variant>
        <vt:lpstr>Slide Titles</vt:lpstr>
      </vt:variant>
      <vt:variant>
        <vt:i4>52</vt:i4>
      </vt:variant>
    </vt:vector>
  </HeadingPairs>
  <TitlesOfParts>
    <vt:vector size="66" baseType="lpstr">
      <vt:lpstr>Title</vt:lpstr>
      <vt:lpstr>Small Business assistance short version</vt:lpstr>
      <vt:lpstr>Office Theme</vt:lpstr>
      <vt:lpstr>1_Office Theme</vt:lpstr>
      <vt:lpstr>Custom Design</vt:lpstr>
      <vt:lpstr>1_Custom Design</vt:lpstr>
      <vt:lpstr>2_Custom Design</vt:lpstr>
      <vt:lpstr>3_Custom Design</vt:lpstr>
      <vt:lpstr>4_Custom Design</vt:lpstr>
      <vt:lpstr>5_Custom Design</vt:lpstr>
      <vt:lpstr>6_Custom Design</vt:lpstr>
      <vt:lpstr>2_Office Theme</vt:lpstr>
      <vt:lpstr>Austin</vt:lpstr>
      <vt:lpstr>3_Office Theme</vt:lpstr>
      <vt:lpstr>Office of Business Development </vt:lpstr>
      <vt:lpstr>PowerPoint Presentation</vt:lpstr>
      <vt:lpstr>PowerPoint Presentation</vt:lpstr>
      <vt:lpstr>What is our Role?</vt:lpstr>
      <vt:lpstr>PowerPoint Presentation</vt:lpstr>
      <vt:lpstr>Agencies have Regulatory Flexibility   </vt:lpstr>
      <vt:lpstr>  Civics 101: Laws &amp; Rules   </vt:lpstr>
      <vt:lpstr>Why Participate in Rule Making &amp; Hearings?</vt:lpstr>
      <vt:lpstr>How have we been effective? </vt:lpstr>
      <vt:lpstr>Enlightenment is a 2-way street:   Your Knowledge &amp; Experience ‘enlightens’ others </vt:lpstr>
      <vt:lpstr>PowerPoint Presentation</vt:lpstr>
      <vt:lpstr>Governor’s Initiatives to support business, provide education &amp; skills training to expand the workforce</vt:lpstr>
      <vt:lpstr>Legislative Initiatives  Red Tape Review &amp; Right the Rules</vt:lpstr>
      <vt:lpstr>Regulate the hole size – really? </vt:lpstr>
      <vt:lpstr>Enlightened, empowered, now what?</vt:lpstr>
      <vt:lpstr>Confidently Engage with State Agents </vt:lpstr>
      <vt:lpstr>Submit your ideas for reform. A truly effective administrative code depends on input from those with firsthand experience of the problems in current laws &amp; rules!    Request Help… (Call or online)  Recommend a Rule Change – (call or online)   Make referrals of OBD….. </vt:lpstr>
      <vt:lpstr>PowerPoint Presentation</vt:lpstr>
      <vt:lpstr>PowerPoint Presentation</vt:lpstr>
      <vt:lpstr>State Government Resources </vt:lpstr>
      <vt:lpstr>Directories to the Legislature</vt:lpstr>
      <vt:lpstr>Online Rule Draft Review &amp; Comment </vt:lpstr>
      <vt:lpstr>PowerPoint Presentation</vt:lpstr>
      <vt:lpstr>DOA Resources </vt:lpstr>
      <vt:lpstr>Wisconsin Economic Development Corp</vt:lpstr>
      <vt:lpstr>One Stop Business Portal</vt:lpstr>
      <vt:lpstr> Made in Wisconsin     </vt:lpstr>
      <vt:lpstr> Something Special from Wisconsin</vt:lpstr>
      <vt:lpstr>Veterans Services</vt:lpstr>
      <vt:lpstr>PowerPoint Presentation</vt:lpstr>
      <vt:lpstr>READI Program</vt:lpstr>
      <vt:lpstr>READI Program Summary</vt:lpstr>
      <vt:lpstr>READI Program Summary</vt:lpstr>
      <vt:lpstr>WI Workforce Incentives</vt:lpstr>
      <vt:lpstr>PowerPoint Presentation</vt:lpstr>
      <vt:lpstr>What is the SBEAP?</vt:lpstr>
      <vt:lpstr>Wisconsin Works (W-2) Department of Children and Families </vt:lpstr>
      <vt:lpstr>Wisconsin Works (W-2) Department of Children and Families</vt:lpstr>
      <vt:lpstr>Wisconsin Works (W-2) Department of Children and Families</vt:lpstr>
      <vt:lpstr>PowerPoint Presentation</vt:lpstr>
      <vt:lpstr>PowerPoint Presentation</vt:lpstr>
      <vt:lpstr>PowerPoint Presentation</vt:lpstr>
      <vt:lpstr>PowerPoint Presentation</vt:lpstr>
      <vt:lpstr>PowerPoint Presentation</vt:lpstr>
      <vt:lpstr>Wisconsin Department of Agriculture, Trade and Consumer Protection</vt:lpstr>
      <vt:lpstr>PowerPoint Presentation</vt:lpstr>
      <vt:lpstr>Wisconsin Department of Agriculture, Trade and Consumer Protection</vt:lpstr>
      <vt:lpstr>Academic &amp; Career Planning</vt:lpstr>
      <vt:lpstr>Wisconsin Tech Connect</vt:lpstr>
      <vt:lpstr>SBDC (FREE) Business Answerline</vt:lpstr>
      <vt:lpstr>Wisconsin Community Action Program Assn</vt:lpstr>
      <vt:lpstr>Office of Business Development</vt:lpstr>
    </vt:vector>
  </TitlesOfParts>
  <Company>State of Wisconsin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Business Development</dc:title>
  <dc:creator>Fabick, Abbey</dc:creator>
  <cp:lastModifiedBy>Knilans, Joe</cp:lastModifiedBy>
  <cp:revision>300</cp:revision>
  <cp:lastPrinted>2017-01-04T18:30:53Z</cp:lastPrinted>
  <dcterms:created xsi:type="dcterms:W3CDTF">2013-05-31T16:43:24Z</dcterms:created>
  <dcterms:modified xsi:type="dcterms:W3CDTF">2017-03-02T19:01:54Z</dcterms:modified>
</cp:coreProperties>
</file>