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31"/>
  </p:notesMasterIdLst>
  <p:sldIdLst>
    <p:sldId id="256" r:id="rId3"/>
    <p:sldId id="296" r:id="rId4"/>
    <p:sldId id="284" r:id="rId5"/>
    <p:sldId id="289" r:id="rId6"/>
    <p:sldId id="257" r:id="rId7"/>
    <p:sldId id="262" r:id="rId8"/>
    <p:sldId id="259" r:id="rId9"/>
    <p:sldId id="299" r:id="rId10"/>
    <p:sldId id="261" r:id="rId11"/>
    <p:sldId id="297" r:id="rId12"/>
    <p:sldId id="264" r:id="rId13"/>
    <p:sldId id="267" r:id="rId14"/>
    <p:sldId id="266" r:id="rId15"/>
    <p:sldId id="265" r:id="rId16"/>
    <p:sldId id="287" r:id="rId17"/>
    <p:sldId id="268" r:id="rId18"/>
    <p:sldId id="282" r:id="rId19"/>
    <p:sldId id="269" r:id="rId20"/>
    <p:sldId id="270" r:id="rId21"/>
    <p:sldId id="271" r:id="rId22"/>
    <p:sldId id="272" r:id="rId23"/>
    <p:sldId id="274" r:id="rId24"/>
    <p:sldId id="304" r:id="rId25"/>
    <p:sldId id="303" r:id="rId26"/>
    <p:sldId id="300" r:id="rId27"/>
    <p:sldId id="301" r:id="rId28"/>
    <p:sldId id="302" r:id="rId29"/>
    <p:sldId id="292" r:id="rId3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ehlow, Sara" initials="SS" lastIdx="4" clrIdx="0">
    <p:extLst>
      <p:ext uri="{19B8F6BF-5375-455C-9EA6-DF929625EA0E}">
        <p15:presenceInfo xmlns:p15="http://schemas.microsoft.com/office/powerpoint/2012/main" userId="S-1-5-21-518783779-1162290680-929701000-26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3450BE0-089A-4881-BA4F-8AA04805A36D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AA987C8-708D-4531-B61F-5F4DC0C5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9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7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6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6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76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6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6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87C8-708D-4531-B61F-5F4DC0C504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1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8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4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82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68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26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6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6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1071-EF47-4E59-9324-CD7FB5931B58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9BF4-50F8-4FDD-8B06-E4204B8A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5DAC69-4347-4128-A9A8-37E77C13040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993A-844B-48F9-88AA-C9C75A57C99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049853" y="4832437"/>
            <a:ext cx="177409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4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00685"/>
            <a:ext cx="8825658" cy="3329581"/>
          </a:xfrm>
        </p:spPr>
        <p:txBody>
          <a:bodyPr/>
          <a:lstStyle/>
          <a:p>
            <a:r>
              <a:rPr lang="en-US" sz="4800" dirty="0"/>
              <a:t>CAMPGROUNDS</a:t>
            </a:r>
            <a:br>
              <a:rPr lang="en-US" sz="4800" dirty="0"/>
            </a:br>
            <a:r>
              <a:rPr lang="en-US" sz="4800" dirty="0"/>
              <a:t>QUESTIONS AND </a:t>
            </a:r>
            <a:r>
              <a:rPr lang="en-US" sz="4800" dirty="0" smtClean="0"/>
              <a:t>ANSWERS </a:t>
            </a:r>
            <a:r>
              <a:rPr lang="en-US" sz="4800" dirty="0"/>
              <a:t>Updated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792640"/>
            <a:ext cx="8825658" cy="16234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JIM KAPLANEK, RETAIL FOOD AND RECREATIONAL TECHNICAL SECTION CHIEF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MARY ELLEN BRUESCH MS, RS, RECREATIONAL TECHNICAL SPECIALIST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Division of food and recreational safety, WISCONSIN DEPARTMENT OF AGRICULTURE, TRADE AND CONSUMER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HANDLING SEASONAL RVS AND SPACING?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new deck on an RV in an existing campsite</a:t>
            </a:r>
          </a:p>
          <a:p>
            <a:pPr lvl="1"/>
            <a:r>
              <a:rPr lang="en-US" dirty="0" smtClean="0"/>
              <a:t>If the campsite is existing, measurement is from the camper body</a:t>
            </a:r>
          </a:p>
          <a:p>
            <a:r>
              <a:rPr lang="en-US" dirty="0" smtClean="0"/>
              <a:t>If there is less than 10 feet between RVs (camper bodies) that were there last season</a:t>
            </a:r>
          </a:p>
          <a:p>
            <a:pPr lvl="1"/>
            <a:r>
              <a:rPr lang="en-US" dirty="0" smtClean="0"/>
              <a:t>Corrective action plan</a:t>
            </a:r>
          </a:p>
          <a:p>
            <a:r>
              <a:rPr lang="en-US" dirty="0" smtClean="0"/>
              <a:t>If a new RV arrives</a:t>
            </a:r>
          </a:p>
          <a:p>
            <a:pPr lvl="1"/>
            <a:r>
              <a:rPr lang="en-US" dirty="0" smtClean="0"/>
              <a:t>It must be at least 10 feet from the next 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if there is no </a:t>
            </a:r>
            <a:r>
              <a:rPr lang="en-US" dirty="0"/>
              <a:t>s</a:t>
            </a:r>
            <a:r>
              <a:rPr lang="en-US" dirty="0" smtClean="0"/>
              <a:t>anitary </a:t>
            </a:r>
            <a:r>
              <a:rPr lang="en-US" dirty="0"/>
              <a:t>s</a:t>
            </a:r>
            <a:r>
              <a:rPr lang="en-US" dirty="0" smtClean="0"/>
              <a:t>tation and no connection to sewer, POWTS or (TRUE) RV transfer tanks?</a:t>
            </a:r>
          </a:p>
          <a:p>
            <a:r>
              <a:rPr lang="en-US" dirty="0" smtClean="0"/>
              <a:t>A: If there are 20 or fewer sites designated for independent camping units a variance may be approved if:</a:t>
            </a:r>
          </a:p>
          <a:p>
            <a:pPr lvl="1"/>
            <a:r>
              <a:rPr lang="en-US" dirty="0" smtClean="0"/>
              <a:t>Sanitary station within 25 miles open to users during same camping season</a:t>
            </a:r>
          </a:p>
          <a:p>
            <a:pPr lvl="1"/>
            <a:r>
              <a:rPr lang="en-US" dirty="0" smtClean="0"/>
              <a:t>Agreement </a:t>
            </a:r>
            <a:r>
              <a:rPr lang="en-US" dirty="0"/>
              <a:t>from private or public sanitary station </a:t>
            </a:r>
            <a:r>
              <a:rPr lang="en-US" dirty="0" smtClean="0"/>
              <a:t>covering period of time when campground open to campers</a:t>
            </a:r>
          </a:p>
        </p:txBody>
      </p:sp>
    </p:spTree>
    <p:extLst>
      <p:ext uri="{BB962C8B-B14F-4D97-AF65-F5344CB8AC3E}">
        <p14:creationId xmlns:p14="http://schemas.microsoft.com/office/powerpoint/2010/main" val="40128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TRANSFER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100% of sites designated for use as Independent are connected to TRUE RV transfer </a:t>
            </a:r>
            <a:r>
              <a:rPr lang="en-US" dirty="0"/>
              <a:t>t</a:t>
            </a:r>
            <a:r>
              <a:rPr lang="en-US" dirty="0" smtClean="0"/>
              <a:t>anks. What is needed?</a:t>
            </a:r>
          </a:p>
          <a:p>
            <a:r>
              <a:rPr lang="en-US" dirty="0" smtClean="0"/>
              <a:t>A: Arrangements for disposal from the transfer tank</a:t>
            </a:r>
          </a:p>
          <a:p>
            <a:r>
              <a:rPr lang="en-US" dirty="0" smtClean="0"/>
              <a:t>Sanitary </a:t>
            </a:r>
            <a:r>
              <a:rPr lang="en-US" dirty="0"/>
              <a:t>s</a:t>
            </a:r>
            <a:r>
              <a:rPr lang="en-US" dirty="0" smtClean="0"/>
              <a:t>tation is not needed</a:t>
            </a:r>
          </a:p>
          <a:p>
            <a:pPr lvl="1"/>
            <a:r>
              <a:rPr lang="en-US" dirty="0" smtClean="0"/>
              <a:t>Variance is NOT needed</a:t>
            </a:r>
          </a:p>
          <a:p>
            <a:pPr lvl="1"/>
            <a:r>
              <a:rPr lang="en-US" dirty="0" smtClean="0"/>
              <a:t>Back-up toilets are still needed (capacity)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 TRANSFER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Must be TRUE RV transfer </a:t>
            </a:r>
            <a:r>
              <a:rPr lang="en-US" sz="2000" dirty="0"/>
              <a:t>t</a:t>
            </a:r>
            <a:r>
              <a:rPr lang="en-US" sz="2000" dirty="0" smtClean="0"/>
              <a:t>anks 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72" y="2055813"/>
            <a:ext cx="3150393" cy="4200525"/>
          </a:xfrm>
        </p:spPr>
      </p:pic>
    </p:spTree>
    <p:extLst>
      <p:ext uri="{BB962C8B-B14F-4D97-AF65-F5344CB8AC3E}">
        <p14:creationId xmlns:p14="http://schemas.microsoft.com/office/powerpoint/2010/main" val="17929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 TRANSFER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These may not serve as RV Transfer Tanks when considering whether a Sanitary Station is needed, but are OK for transporting waste to an on-site Sanitary Station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813163"/>
            <a:ext cx="3475765" cy="2504424"/>
          </a:xfrm>
        </p:spPr>
      </p:pic>
    </p:spTree>
    <p:extLst>
      <p:ext uri="{BB962C8B-B14F-4D97-AF65-F5344CB8AC3E}">
        <p14:creationId xmlns:p14="http://schemas.microsoft.com/office/powerpoint/2010/main" val="31265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TANKS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These need DSPS review, and could potentially be approved by DSPS</a:t>
            </a:r>
          </a:p>
          <a:p>
            <a:r>
              <a:rPr lang="en-US" sz="2000" dirty="0" smtClean="0"/>
              <a:t>Obtain approval letter from DSPS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430" y="2455335"/>
            <a:ext cx="2930117" cy="3520098"/>
          </a:xfrm>
        </p:spPr>
      </p:pic>
    </p:spTree>
    <p:extLst>
      <p:ext uri="{BB962C8B-B14F-4D97-AF65-F5344CB8AC3E}">
        <p14:creationId xmlns:p14="http://schemas.microsoft.com/office/powerpoint/2010/main" val="7943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Is a Landline on site required?</a:t>
            </a:r>
          </a:p>
          <a:p>
            <a:r>
              <a:rPr lang="en-US" dirty="0" smtClean="0"/>
              <a:t>A: No, code does not require</a:t>
            </a:r>
          </a:p>
          <a:p>
            <a:pPr lvl="1"/>
            <a:r>
              <a:rPr lang="en-US" dirty="0" smtClean="0"/>
              <a:t>Landline</a:t>
            </a:r>
          </a:p>
          <a:p>
            <a:pPr lvl="1"/>
            <a:r>
              <a:rPr lang="en-US" dirty="0" smtClean="0"/>
              <a:t>Specific location for phone</a:t>
            </a:r>
            <a:endParaRPr lang="en-US" dirty="0"/>
          </a:p>
          <a:p>
            <a:r>
              <a:rPr lang="en-US" dirty="0" smtClean="0"/>
              <a:t>Sign is required indicating where phone is available for emergency use</a:t>
            </a:r>
          </a:p>
          <a:p>
            <a:r>
              <a:rPr lang="en-US" dirty="0" smtClean="0"/>
              <a:t>Phone must be available 24/7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180493"/>
            <a:ext cx="4089478" cy="3310128"/>
          </a:xfrm>
        </p:spPr>
        <p:txBody>
          <a:bodyPr/>
          <a:lstStyle/>
          <a:p>
            <a:r>
              <a:rPr lang="en-US" sz="2000" dirty="0" smtClean="0"/>
              <a:t>Q: May someone put a camping cabin that they own into a campground they do not own?</a:t>
            </a:r>
          </a:p>
          <a:p>
            <a:r>
              <a:rPr lang="en-US" sz="2000" dirty="0" smtClean="0"/>
              <a:t>A: Yes. The owner of the campground does not need to own the camping cabin.</a:t>
            </a:r>
          </a:p>
          <a:p>
            <a:pPr lvl="1"/>
            <a:r>
              <a:rPr lang="en-US" sz="1800" dirty="0" smtClean="0"/>
              <a:t>It must meet UDC</a:t>
            </a:r>
            <a:endParaRPr lang="en-US" sz="18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8666" b="33778"/>
          <a:stretch>
            <a:fillRect/>
          </a:stretch>
        </p:blipFill>
        <p:spPr bwMode="auto">
          <a:xfrm>
            <a:off x="5387925" y="2717043"/>
            <a:ext cx="4276579" cy="31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EXTINGUISHERS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Required in Commercial Buildings</a:t>
            </a:r>
          </a:p>
          <a:p>
            <a:pPr lvl="1"/>
            <a:r>
              <a:rPr lang="en-US" sz="1800" dirty="0" smtClean="0"/>
              <a:t>Offices, lodges, game rooms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95695" y="1657350"/>
            <a:ext cx="5183188" cy="823912"/>
          </a:xfrm>
        </p:spPr>
        <p:txBody>
          <a:bodyPr/>
          <a:lstStyle/>
          <a:p>
            <a:r>
              <a:rPr lang="en-US" dirty="0" smtClean="0"/>
              <a:t>NOT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95695" y="2571750"/>
            <a:ext cx="5183188" cy="36845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 Required in toilet buildings, fish cleaning stations, picnic shelters</a:t>
            </a:r>
            <a:endParaRPr lang="en-US" sz="2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 r="5910" b="15572"/>
          <a:stretch>
            <a:fillRect/>
          </a:stretch>
        </p:blipFill>
        <p:spPr bwMode="auto">
          <a:xfrm>
            <a:off x="6271558" y="3758394"/>
            <a:ext cx="3779276" cy="264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Do records need to be kept at the campground?</a:t>
            </a:r>
          </a:p>
          <a:p>
            <a:r>
              <a:rPr lang="en-US" dirty="0" smtClean="0"/>
              <a:t>A: They may be stored off-site if available to inspector for review</a:t>
            </a:r>
          </a:p>
        </p:txBody>
      </p:sp>
      <p:sp>
        <p:nvSpPr>
          <p:cNvPr id="4" name="AutoShape 2" descr="Image result for photo of bee gees rec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hoto of bee gees recor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1446">
            <a:off x="1991219" y="3775497"/>
            <a:ext cx="21336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511">
            <a:off x="6400606" y="3754470"/>
            <a:ext cx="2162175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2696">
            <a:off x="9609248" y="20532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new terms</a:t>
            </a:r>
          </a:p>
          <a:p>
            <a:r>
              <a:rPr lang="en-US" dirty="0" smtClean="0"/>
              <a:t>Frequently-asked questions (and answers)</a:t>
            </a:r>
          </a:p>
          <a:p>
            <a:r>
              <a:rPr lang="en-US" dirty="0" smtClean="0"/>
              <a:t>Important resources</a:t>
            </a:r>
          </a:p>
          <a:p>
            <a:r>
              <a:rPr lang="en-US" dirty="0" smtClean="0"/>
              <a:t>Experiences with the ‘new’ code</a:t>
            </a:r>
          </a:p>
          <a:p>
            <a:r>
              <a:rPr lang="en-US" dirty="0" smtClean="0"/>
              <a:t>Updates and news from DATCP</a:t>
            </a:r>
          </a:p>
          <a:p>
            <a:r>
              <a:rPr lang="en-US" dirty="0" smtClean="0"/>
              <a:t>Your questions and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CAMPING CABIN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1964" y="2485601"/>
            <a:ext cx="4296508" cy="28506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Must be 400 sf or less</a:t>
            </a:r>
          </a:p>
          <a:p>
            <a:r>
              <a:rPr lang="en-US" sz="2000" dirty="0" smtClean="0"/>
              <a:t>Slightly over=apply for a Variance</a:t>
            </a:r>
          </a:p>
          <a:p>
            <a:r>
              <a:rPr lang="en-US" sz="2000" dirty="0" smtClean="0"/>
              <a:t>Electrical or plumbing OK as long as it meets DSPS requirements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4" y="1853248"/>
            <a:ext cx="4667993" cy="37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DECKS and SQUARE FOOTAGE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468" y="2085141"/>
            <a:ext cx="3868615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Q: Is a deck part of the square footage measurement to determine whether the cabin is 400 sf or less?</a:t>
            </a:r>
          </a:p>
          <a:p>
            <a:r>
              <a:rPr lang="en-US" sz="2000" dirty="0" smtClean="0"/>
              <a:t>A: No, only the interior measurement counts.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2970" y="2085141"/>
            <a:ext cx="5110793" cy="37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PLUMBING NOTES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1683903" cy="33101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Plumbing must be to SPS Code</a:t>
            </a:r>
          </a:p>
          <a:p>
            <a:r>
              <a:rPr lang="en-US" sz="2000" dirty="0" smtClean="0"/>
              <a:t>No buried hoses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0614" y="730253"/>
            <a:ext cx="3675355" cy="462711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1" y="2921922"/>
            <a:ext cx="3488787" cy="37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PLUMBING NOTES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“T” complies with code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654493" y="1417463"/>
            <a:ext cx="4396341" cy="4200245"/>
          </a:xfrm>
        </p:spPr>
        <p:txBody>
          <a:bodyPr/>
          <a:lstStyle/>
          <a:p>
            <a:r>
              <a:rPr lang="en-US" dirty="0" smtClean="0"/>
              <a:t>Splitters do not meet 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4" y="2691200"/>
            <a:ext cx="4916366" cy="352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81" y="2060574"/>
            <a:ext cx="3718262" cy="46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</a:p>
          <a:p>
            <a:pPr lvl="1"/>
            <a:r>
              <a:rPr lang="en-US" dirty="0" smtClean="0"/>
              <a:t>New campgrounds</a:t>
            </a:r>
          </a:p>
          <a:p>
            <a:pPr lvl="1"/>
            <a:r>
              <a:rPr lang="en-US" dirty="0" smtClean="0"/>
              <a:t>Campgrounds expanding </a:t>
            </a:r>
            <a:r>
              <a:rPr lang="en-US" dirty="0" smtClean="0"/>
              <a:t>beyond currently </a:t>
            </a:r>
            <a:r>
              <a:rPr lang="en-US" dirty="0" smtClean="0"/>
              <a:t>licensed number of campsites</a:t>
            </a:r>
          </a:p>
          <a:p>
            <a:r>
              <a:rPr lang="en-US" dirty="0" smtClean="0"/>
              <a:t>General questions</a:t>
            </a:r>
          </a:p>
          <a:p>
            <a:pPr lvl="1"/>
            <a:r>
              <a:rPr lang="en-US" dirty="0" smtClean="0"/>
              <a:t>“Rec Box” email box</a:t>
            </a:r>
          </a:p>
          <a:p>
            <a:pPr lvl="1"/>
            <a:r>
              <a:rPr lang="en-US" dirty="0" smtClean="0"/>
              <a:t>Variances</a:t>
            </a:r>
          </a:p>
          <a:p>
            <a:pPr lvl="2"/>
            <a:r>
              <a:rPr lang="en-US" dirty="0" smtClean="0"/>
              <a:t>Work with local inspector or contact us</a:t>
            </a:r>
          </a:p>
          <a:p>
            <a:pPr lvl="2"/>
            <a:r>
              <a:rPr lang="en-US" dirty="0" smtClean="0"/>
              <a:t>Ultimately we review them after the inspector sends them to us</a:t>
            </a:r>
          </a:p>
        </p:txBody>
      </p:sp>
    </p:spTree>
    <p:extLst>
      <p:ext uri="{BB962C8B-B14F-4D97-AF65-F5344CB8AC3E}">
        <p14:creationId xmlns:p14="http://schemas.microsoft.com/office/powerpoint/2010/main" val="276338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THE ‘NEW CODE’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Previously unlicensed campsites that now must be licensed</a:t>
            </a:r>
          </a:p>
          <a:p>
            <a:pPr lvl="1"/>
            <a:r>
              <a:rPr lang="en-US" dirty="0" smtClean="0"/>
              <a:t>Most questions have been about spacing</a:t>
            </a:r>
          </a:p>
          <a:p>
            <a:pPr lvl="1"/>
            <a:r>
              <a:rPr lang="en-US" dirty="0" smtClean="0"/>
              <a:t>Many sanitary station Variances issued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AND NEWS FROM DATCP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Training new staff in new ‘risk-based’ campground inspections</a:t>
            </a:r>
          </a:p>
          <a:p>
            <a:pPr lvl="1"/>
            <a:r>
              <a:rPr lang="en-US" dirty="0" smtClean="0"/>
              <a:t>Plan review now done in Licensing</a:t>
            </a:r>
          </a:p>
          <a:p>
            <a:pPr lvl="1"/>
            <a:r>
              <a:rPr lang="en-US" dirty="0" smtClean="0"/>
              <a:t>Merger progress</a:t>
            </a:r>
          </a:p>
          <a:p>
            <a:pPr lvl="1"/>
            <a:r>
              <a:rPr lang="en-US" dirty="0" smtClean="0"/>
              <a:t>New staff</a:t>
            </a:r>
          </a:p>
          <a:p>
            <a:pPr lvl="1"/>
            <a:r>
              <a:rPr lang="en-US" dirty="0" smtClean="0"/>
              <a:t>Food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8652" y="2506602"/>
            <a:ext cx="9404723" cy="1400530"/>
          </a:xfrm>
        </p:spPr>
        <p:txBody>
          <a:bodyPr/>
          <a:lstStyle/>
          <a:p>
            <a:r>
              <a:rPr lang="en-US" dirty="0" smtClean="0"/>
              <a:t>YOUR QUESTIONS AND CONCERNS?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5" y="1384626"/>
            <a:ext cx="8825657" cy="191564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54955" y="3581626"/>
            <a:ext cx="8825658" cy="860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Thank You!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8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826" y="1853248"/>
            <a:ext cx="4396339" cy="4195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Camper </a:t>
            </a:r>
            <a:r>
              <a:rPr lang="en-US" sz="2000" dirty="0"/>
              <a:t>b</a:t>
            </a:r>
            <a:r>
              <a:rPr lang="en-US" sz="2000" dirty="0" smtClean="0"/>
              <a:t>ody</a:t>
            </a:r>
          </a:p>
          <a:p>
            <a:pPr lvl="1"/>
            <a:r>
              <a:rPr lang="en-US" sz="1800" dirty="0" smtClean="0"/>
              <a:t>Where campers sleep</a:t>
            </a:r>
          </a:p>
          <a:p>
            <a:pPr lvl="2"/>
            <a:r>
              <a:rPr lang="en-US" sz="1600" dirty="0" smtClean="0"/>
              <a:t>Tent</a:t>
            </a:r>
          </a:p>
          <a:p>
            <a:pPr lvl="2"/>
            <a:r>
              <a:rPr lang="en-US" sz="1600" dirty="0" smtClean="0"/>
              <a:t>RV</a:t>
            </a:r>
          </a:p>
          <a:p>
            <a:pPr lvl="2"/>
            <a:r>
              <a:rPr lang="en-US" sz="1600" dirty="0" smtClean="0"/>
              <a:t>Camping cabin</a:t>
            </a:r>
          </a:p>
          <a:p>
            <a:pPr lvl="2"/>
            <a:r>
              <a:rPr lang="en-US" sz="1600" dirty="0" smtClean="0"/>
              <a:t>Van</a:t>
            </a:r>
          </a:p>
          <a:p>
            <a:r>
              <a:rPr lang="en-US" sz="2000" dirty="0" smtClean="0"/>
              <a:t>Accessory</a:t>
            </a:r>
          </a:p>
          <a:p>
            <a:pPr lvl="1"/>
            <a:r>
              <a:rPr lang="en-US" sz="1800" dirty="0" smtClean="0"/>
              <a:t>Deck</a:t>
            </a:r>
          </a:p>
          <a:p>
            <a:pPr lvl="1"/>
            <a:r>
              <a:rPr lang="en-US" sz="1800" dirty="0" smtClean="0"/>
              <a:t>Shed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b="23280"/>
          <a:stretch>
            <a:fillRect/>
          </a:stretch>
        </p:blipFill>
        <p:spPr bwMode="auto">
          <a:xfrm>
            <a:off x="3951082" y="3253778"/>
            <a:ext cx="4479815" cy="31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8173" r="-279" b="1691"/>
          <a:stretch>
            <a:fillRect/>
          </a:stretch>
        </p:blipFill>
        <p:spPr bwMode="auto">
          <a:xfrm>
            <a:off x="8001031" y="1398182"/>
            <a:ext cx="2662280" cy="321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853248"/>
            <a:ext cx="4342697" cy="33101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Camping unit</a:t>
            </a:r>
          </a:p>
          <a:p>
            <a:pPr lvl="1"/>
            <a:r>
              <a:rPr lang="en-US" sz="1800" dirty="0" smtClean="0"/>
              <a:t>Camper body </a:t>
            </a:r>
            <a:r>
              <a:rPr lang="en-US" sz="1800" dirty="0"/>
              <a:t>o</a:t>
            </a:r>
            <a:r>
              <a:rPr lang="en-US" sz="1800" dirty="0" smtClean="0"/>
              <a:t>nly</a:t>
            </a:r>
          </a:p>
          <a:p>
            <a:pPr lvl="2"/>
            <a:r>
              <a:rPr lang="en-US" sz="1600" dirty="0" smtClean="0"/>
              <a:t>If Campsite there before February 1, 2016</a:t>
            </a:r>
          </a:p>
          <a:p>
            <a:pPr lvl="1"/>
            <a:r>
              <a:rPr lang="en-US" sz="1800" dirty="0" smtClean="0"/>
              <a:t>Camper body and any accessory</a:t>
            </a:r>
          </a:p>
          <a:p>
            <a:pPr lvl="2"/>
            <a:r>
              <a:rPr lang="en-US" sz="1600" dirty="0" smtClean="0"/>
              <a:t>If Campsite added on, after February 1, 2016</a:t>
            </a:r>
          </a:p>
          <a:p>
            <a:pPr lvl="1"/>
            <a:r>
              <a:rPr lang="en-US" sz="1800" dirty="0" smtClean="0"/>
              <a:t>Slide-outs never included</a:t>
            </a:r>
          </a:p>
        </p:txBody>
      </p:sp>
      <p:pic>
        <p:nvPicPr>
          <p:cNvPr id="9" name="Picture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6" b="28224"/>
          <a:stretch>
            <a:fillRect/>
          </a:stretch>
        </p:blipFill>
        <p:spPr bwMode="auto">
          <a:xfrm>
            <a:off x="5795888" y="1444049"/>
            <a:ext cx="5329579" cy="33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WITHIN A CAMPSITE: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Is there a minimum or maximum distance that an accessory must be from the </a:t>
            </a:r>
            <a:r>
              <a:rPr lang="en-US" dirty="0"/>
              <a:t>c</a:t>
            </a:r>
            <a:r>
              <a:rPr lang="en-US" dirty="0" smtClean="0"/>
              <a:t>amper </a:t>
            </a:r>
            <a:r>
              <a:rPr lang="en-US" dirty="0"/>
              <a:t>b</a:t>
            </a:r>
            <a:r>
              <a:rPr lang="en-US" dirty="0" smtClean="0"/>
              <a:t>ody, for an existing site (there before February 1, 2016), or for a new campsite (added on, after February 1, 2016)?</a:t>
            </a:r>
          </a:p>
          <a:p>
            <a:r>
              <a:rPr lang="en-US" dirty="0" smtClean="0"/>
              <a:t>A: No. </a:t>
            </a:r>
          </a:p>
          <a:p>
            <a:pPr lvl="1"/>
            <a:r>
              <a:rPr lang="en-US" dirty="0" smtClean="0"/>
              <a:t>Distances may affect measurements between campsites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minimum or maximum distance that is required within the campsite per the Campground Code. </a:t>
            </a:r>
          </a:p>
          <a:p>
            <a:pPr lvl="1"/>
            <a:r>
              <a:rPr lang="en-US" dirty="0" smtClean="0"/>
              <a:t>Local zoning agencies may have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Q: What about distances that affect whether an accessory may need to be considered in measurements between campsites?</a:t>
            </a:r>
          </a:p>
          <a:p>
            <a:r>
              <a:rPr lang="en-US" sz="2000" dirty="0" smtClean="0"/>
              <a:t>A: If an accessory is located within 10 feet of the camper body 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t is part of the camping </a:t>
            </a:r>
            <a:r>
              <a:rPr lang="en-US" sz="1800" dirty="0"/>
              <a:t>u</a:t>
            </a:r>
            <a:r>
              <a:rPr lang="en-US" sz="1800" dirty="0" smtClean="0"/>
              <a:t>nit for new campsites</a:t>
            </a:r>
          </a:p>
          <a:p>
            <a:pPr lvl="1"/>
            <a:r>
              <a:rPr lang="en-US" sz="1800" dirty="0" smtClean="0"/>
              <a:t>Not part of the camping </a:t>
            </a:r>
            <a:r>
              <a:rPr lang="en-US" sz="1800" dirty="0"/>
              <a:t>u</a:t>
            </a:r>
            <a:r>
              <a:rPr lang="en-US" sz="1800" dirty="0" smtClean="0"/>
              <a:t>nit for existing campsites</a:t>
            </a:r>
            <a:endParaRPr lang="en-US" sz="18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b="23280"/>
          <a:stretch>
            <a:fillRect/>
          </a:stretch>
        </p:blipFill>
        <p:spPr bwMode="auto">
          <a:xfrm>
            <a:off x="5927187" y="2416229"/>
            <a:ext cx="4163977" cy="29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CAMPSITES (EXISTING)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existing campsites, what distance is required between camping </a:t>
            </a:r>
            <a:r>
              <a:rPr lang="en-US" sz="2000" dirty="0"/>
              <a:t>u</a:t>
            </a:r>
            <a:r>
              <a:rPr lang="en-US" sz="2000" dirty="0" smtClean="0"/>
              <a:t>nits?</a:t>
            </a:r>
          </a:p>
          <a:p>
            <a:pPr lvl="1"/>
            <a:r>
              <a:rPr lang="en-US" sz="1800" dirty="0" smtClean="0"/>
              <a:t>10 feet</a:t>
            </a:r>
          </a:p>
          <a:p>
            <a:pPr lvl="1"/>
            <a:r>
              <a:rPr lang="en-US" sz="1800" dirty="0" smtClean="0"/>
              <a:t>Camping unit is only the camper </a:t>
            </a:r>
            <a:r>
              <a:rPr lang="en-US" sz="1800" dirty="0"/>
              <a:t>b</a:t>
            </a:r>
            <a:r>
              <a:rPr lang="en-US" sz="1800" dirty="0" smtClean="0"/>
              <a:t>ody</a:t>
            </a:r>
          </a:p>
          <a:p>
            <a:pPr lvl="1"/>
            <a:r>
              <a:rPr lang="en-US" sz="1800" dirty="0" smtClean="0"/>
              <a:t>Even if the camper </a:t>
            </a:r>
            <a:r>
              <a:rPr lang="en-US" sz="1800" dirty="0"/>
              <a:t>b</a:t>
            </a:r>
            <a:r>
              <a:rPr lang="en-US" sz="1800" dirty="0" smtClean="0"/>
              <a:t>ody adds an accessory on or after February 1, 2016</a:t>
            </a:r>
          </a:p>
          <a:p>
            <a:pPr lvl="1"/>
            <a:r>
              <a:rPr lang="en-US" sz="1800" dirty="0" smtClean="0"/>
              <a:t>Slide-outs again not included</a:t>
            </a:r>
            <a:endParaRPr lang="en-US" sz="1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92" y="1615624"/>
            <a:ext cx="3480535" cy="46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CAMPSITES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new campsites, what distance is required between camping </a:t>
            </a:r>
            <a:r>
              <a:rPr lang="en-US" sz="2000" dirty="0"/>
              <a:t>u</a:t>
            </a:r>
            <a:r>
              <a:rPr lang="en-US" sz="2000" dirty="0" smtClean="0"/>
              <a:t>nits?</a:t>
            </a:r>
          </a:p>
          <a:p>
            <a:pPr lvl="1"/>
            <a:r>
              <a:rPr lang="en-US" sz="1800" dirty="0" smtClean="0"/>
              <a:t>10 feet</a:t>
            </a:r>
          </a:p>
          <a:p>
            <a:pPr lvl="1"/>
            <a:r>
              <a:rPr lang="en-US" sz="1800" dirty="0" smtClean="0"/>
              <a:t>Camping unit includes any accessories</a:t>
            </a:r>
          </a:p>
          <a:p>
            <a:pPr lvl="1"/>
            <a:r>
              <a:rPr lang="en-US" sz="1800" dirty="0" smtClean="0"/>
              <a:t>Slide-outs again not included</a:t>
            </a:r>
            <a:endParaRPr lang="en-US" sz="1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92" y="1615624"/>
            <a:ext cx="3480535" cy="46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CAMPSITE </a:t>
            </a:r>
            <a:br>
              <a:rPr lang="en-US" dirty="0" smtClean="0"/>
            </a:br>
            <a:r>
              <a:rPr lang="en-US" dirty="0" smtClean="0"/>
              <a:t>ADJACENT TO EXISITING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263933"/>
            <a:ext cx="8946541" cy="4195481"/>
          </a:xfrm>
        </p:spPr>
        <p:txBody>
          <a:bodyPr/>
          <a:lstStyle/>
          <a:p>
            <a:r>
              <a:rPr lang="en-US" dirty="0" smtClean="0"/>
              <a:t>Q: What if a new campsite is added—how far does the new camping </a:t>
            </a:r>
            <a:r>
              <a:rPr lang="en-US" dirty="0"/>
              <a:t>u</a:t>
            </a:r>
            <a:r>
              <a:rPr lang="en-US" dirty="0" smtClean="0"/>
              <a:t>nit need to be from the existing camping </a:t>
            </a:r>
            <a:r>
              <a:rPr lang="en-US" dirty="0"/>
              <a:t>u</a:t>
            </a:r>
            <a:r>
              <a:rPr lang="en-US" dirty="0" smtClean="0"/>
              <a:t>nit?</a:t>
            </a:r>
          </a:p>
          <a:p>
            <a:r>
              <a:rPr lang="en-US" dirty="0" smtClean="0"/>
              <a:t>A: The measurement from camping unit (camper </a:t>
            </a:r>
            <a:r>
              <a:rPr lang="en-US" dirty="0"/>
              <a:t>b</a:t>
            </a:r>
            <a:r>
              <a:rPr lang="en-US" dirty="0" smtClean="0"/>
              <a:t>ody and any accessory) to camping </a:t>
            </a:r>
            <a:r>
              <a:rPr lang="en-US" dirty="0"/>
              <a:t>u</a:t>
            </a:r>
            <a:r>
              <a:rPr lang="en-US" dirty="0" smtClean="0"/>
              <a:t>nit (existing camper </a:t>
            </a:r>
            <a:r>
              <a:rPr lang="en-US" dirty="0"/>
              <a:t>b</a:t>
            </a:r>
            <a:r>
              <a:rPr lang="en-US" dirty="0" smtClean="0"/>
              <a:t>ody and any accessory)</a:t>
            </a:r>
          </a:p>
          <a:p>
            <a:pPr lvl="1"/>
            <a:r>
              <a:rPr lang="en-US" dirty="0" smtClean="0"/>
              <a:t>Must be 10 feet apart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953</TotalTime>
  <Words>983</Words>
  <Application>Microsoft Office PowerPoint</Application>
  <PresentationFormat>Widescreen</PresentationFormat>
  <Paragraphs>156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Wingdings 3</vt:lpstr>
      <vt:lpstr>Custom Design</vt:lpstr>
      <vt:lpstr>Ion</vt:lpstr>
      <vt:lpstr>CAMPGROUNDS QUESTIONS AND ANSWERS Updated </vt:lpstr>
      <vt:lpstr>OVERVIEW</vt:lpstr>
      <vt:lpstr>NEW TERMS</vt:lpstr>
      <vt:lpstr>NEW TERMS</vt:lpstr>
      <vt:lpstr>DISTANCES WITHIN A CAMPSITE: ACCESSORIES</vt:lpstr>
      <vt:lpstr>MORE ABOUT ACCESSORIES</vt:lpstr>
      <vt:lpstr>BETWEEN CAMPSITES (EXISTING)</vt:lpstr>
      <vt:lpstr>BETWEEN CAMPSITES (NEW)</vt:lpstr>
      <vt:lpstr>NEW CAMPSITE  ADJACENT TO EXISITING</vt:lpstr>
      <vt:lpstr>HOW ARE WE HANDLING SEASONAL RVS AND SPACING?</vt:lpstr>
      <vt:lpstr>SANITARY STATIONS</vt:lpstr>
      <vt:lpstr>RV TRANSFER TANKS</vt:lpstr>
      <vt:lpstr>RV TRANSFER TANKS</vt:lpstr>
      <vt:lpstr>PORTABLE TRANSFER TANKS</vt:lpstr>
      <vt:lpstr>SIMILAR TANKS</vt:lpstr>
      <vt:lpstr>PHONES</vt:lpstr>
      <vt:lpstr>OWNERSHIP</vt:lpstr>
      <vt:lpstr>FIRE EXTINGUISHERS</vt:lpstr>
      <vt:lpstr>RECORDS</vt:lpstr>
      <vt:lpstr>CAMPING CABIN CONSIDERATIONS</vt:lpstr>
      <vt:lpstr>DECKS and SQUARE FOOTAGE</vt:lpstr>
      <vt:lpstr>PLUMBING NOTES </vt:lpstr>
      <vt:lpstr>PLUMBING NOTES </vt:lpstr>
      <vt:lpstr>IMPORTANT RESOURCES</vt:lpstr>
      <vt:lpstr>EXPERIENCES WITH THE ‘NEW CODE’</vt:lpstr>
      <vt:lpstr>UPDATES AND NEWS FROM DATCP</vt:lpstr>
      <vt:lpstr>YOUR QUESTIONS AND CONCERNS?</vt:lpstr>
      <vt:lpstr>QUESTIONS?</vt:lpstr>
    </vt:vector>
  </TitlesOfParts>
  <Company>WI DATCP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CAMPGROUNDS QUESTIONS AND ANSWERS Updated </dc:title>
  <dc:creator>Bruesch, Mary Ellen</dc:creator>
  <cp:lastModifiedBy>Bruesch, Mary Ellen</cp:lastModifiedBy>
  <cp:revision>14</cp:revision>
  <dcterms:modified xsi:type="dcterms:W3CDTF">2017-03-10T18:44:53Z</dcterms:modified>
</cp:coreProperties>
</file>