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84" r:id="rId1"/>
  </p:sldMasterIdLst>
  <p:notesMasterIdLst>
    <p:notesMasterId r:id="rId29"/>
  </p:notesMasterIdLst>
  <p:handoutMasterIdLst>
    <p:handoutMasterId r:id="rId30"/>
  </p:handoutMasterIdLst>
  <p:sldIdLst>
    <p:sldId id="385" r:id="rId2"/>
    <p:sldId id="427" r:id="rId3"/>
    <p:sldId id="386" r:id="rId4"/>
    <p:sldId id="415" r:id="rId5"/>
    <p:sldId id="422" r:id="rId6"/>
    <p:sldId id="423" r:id="rId7"/>
    <p:sldId id="396" r:id="rId8"/>
    <p:sldId id="399" r:id="rId9"/>
    <p:sldId id="400" r:id="rId10"/>
    <p:sldId id="418" r:id="rId11"/>
    <p:sldId id="401" r:id="rId12"/>
    <p:sldId id="388" r:id="rId13"/>
    <p:sldId id="408" r:id="rId14"/>
    <p:sldId id="421" r:id="rId15"/>
    <p:sldId id="409" r:id="rId16"/>
    <p:sldId id="410" r:id="rId17"/>
    <p:sldId id="411" r:id="rId18"/>
    <p:sldId id="389" r:id="rId19"/>
    <p:sldId id="390" r:id="rId20"/>
    <p:sldId id="391" r:id="rId21"/>
    <p:sldId id="392" r:id="rId22"/>
    <p:sldId id="393" r:id="rId23"/>
    <p:sldId id="394" r:id="rId24"/>
    <p:sldId id="426" r:id="rId25"/>
    <p:sldId id="395" r:id="rId26"/>
    <p:sldId id="429" r:id="rId27"/>
    <p:sldId id="430" r:id="rId28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4620"/>
    <a:srgbClr val="FFFFFF"/>
    <a:srgbClr val="FFFF99"/>
    <a:srgbClr val="000066"/>
    <a:srgbClr val="008A3E"/>
    <a:srgbClr val="92EFFC"/>
    <a:srgbClr val="DAF3FE"/>
    <a:srgbClr val="BBE9FD"/>
    <a:srgbClr val="C6D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191" autoAdjust="0"/>
    <p:restoredTop sz="97860" autoAdjust="0"/>
  </p:normalViewPr>
  <p:slideViewPr>
    <p:cSldViewPr snapToGrid="0" snapToObjects="1">
      <p:cViewPr varScale="1">
        <p:scale>
          <a:sx n="61" d="100"/>
          <a:sy n="61" d="100"/>
        </p:scale>
        <p:origin x="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2692" y="3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8145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2"/>
            <a:ext cx="3038145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27167133-1A26-4B03-9A4F-8109D7FEA027}" type="datetimeFigureOut">
              <a:rPr lang="en-US" smtClean="0"/>
              <a:pPr/>
              <a:t>3/11/2017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60"/>
            <a:ext cx="3038145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830660"/>
            <a:ext cx="3038145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EA722AAF-B582-42A8-BF83-F4DFBC2BB2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8145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2"/>
            <a:ext cx="3038145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35760178-4CE4-4DEA-AF85-8BCA326AB3A8}" type="datetimeFigureOut">
              <a:rPr lang="en-US" smtClean="0"/>
              <a:pPr/>
              <a:t>3/11/2017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316" tIns="43658" rIns="87316" bIns="4365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16100"/>
            <a:ext cx="5607712" cy="4182457"/>
          </a:xfrm>
          <a:prstGeom prst="rect">
            <a:avLst/>
          </a:prstGeom>
        </p:spPr>
        <p:txBody>
          <a:bodyPr vert="horz" lIns="87316" tIns="43658" rIns="87316" bIns="436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60"/>
            <a:ext cx="3038145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60"/>
            <a:ext cx="3038145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1237EF3D-A3F5-4529-98B9-AEE5AA96D5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a fully integrated program that uses the following</a:t>
            </a:r>
            <a:r>
              <a:rPr lang="en-US" baseline="0" dirty="0"/>
              <a:t> elements.  Not just a collection of ideas.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on one, small group. Public speaking, telephone,</a:t>
            </a:r>
            <a:r>
              <a:rPr lang="en-US" baseline="0" dirty="0"/>
              <a:t> </a:t>
            </a:r>
            <a:r>
              <a:rPr lang="en-US" baseline="0" dirty="0" err="1"/>
              <a:t>conferrence</a:t>
            </a:r>
            <a:r>
              <a:rPr lang="en-US" baseline="0" dirty="0"/>
              <a:t> call,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Ask questions,</a:t>
            </a:r>
            <a:r>
              <a:rPr lang="en-US" baseline="0" dirty="0"/>
              <a:t> buy car, echo, green eggs and ham, hot potato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your favorite TV commercial?</a:t>
            </a:r>
            <a:r>
              <a:rPr lang="en-US" baseline="0" dirty="0"/>
              <a:t> Why?  Did it work?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Ask questions,</a:t>
            </a:r>
            <a:r>
              <a:rPr lang="en-US" baseline="0" dirty="0"/>
              <a:t> buy car, echo, green eggs and ham, hot potato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Ask questions,</a:t>
            </a:r>
            <a:r>
              <a:rPr lang="en-US" baseline="0" dirty="0"/>
              <a:t> buy car, echo, green eggs and ham, hot potato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$6</a:t>
            </a:r>
            <a:r>
              <a:rPr lang="en-US" baseline="0" dirty="0"/>
              <a:t> Haircut Story – With Office Depot.  With social media and internet, you cannot afford to get a bad rep.  Lear Jet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$6</a:t>
            </a:r>
            <a:r>
              <a:rPr lang="en-US" baseline="0" dirty="0"/>
              <a:t> Haircut Story – With Office Depot.  With social media and internet, you cannot afford to get a bad rep.  Lear Jet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Ice</a:t>
            </a:r>
            <a:r>
              <a:rPr lang="en-US" baseline="0" dirty="0"/>
              <a:t> Cream.  Tooth Paste.  Domino’s Yellow Pages;  $6 Haircuts;  Wendy’s/</a:t>
            </a:r>
            <a:r>
              <a:rPr lang="en-US" baseline="0" dirty="0" err="1"/>
              <a:t>Mcd</a:t>
            </a:r>
            <a:r>
              <a:rPr lang="en-US" baseline="0" dirty="0"/>
              <a:t>/</a:t>
            </a:r>
            <a:r>
              <a:rPr lang="en-US" baseline="0" dirty="0" err="1"/>
              <a:t>Braile</a:t>
            </a:r>
            <a:r>
              <a:rPr lang="en-US" baseline="0" dirty="0"/>
              <a:t> Menu;  What the hell.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Theismann's</a:t>
            </a:r>
            <a:r>
              <a:rPr lang="en-US" dirty="0"/>
              <a:t> career ended mid 80’s.  10 Years later we were speaking to Bridgestone</a:t>
            </a:r>
            <a:r>
              <a:rPr lang="en-US" baseline="0" dirty="0"/>
              <a:t> Dealers in Vegas.</a:t>
            </a:r>
          </a:p>
          <a:p>
            <a:r>
              <a:rPr lang="en-US" baseline="0" dirty="0"/>
              <a:t>I have a theater background.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55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Ice</a:t>
            </a:r>
            <a:r>
              <a:rPr lang="en-US" baseline="0" dirty="0"/>
              <a:t> Cream.  Tooth Paste.  Domino’s Yellow Pages;  $6 Haircuts;  Wendy’s/</a:t>
            </a:r>
            <a:r>
              <a:rPr lang="en-US" baseline="0" dirty="0" err="1"/>
              <a:t>Mcd</a:t>
            </a:r>
            <a:r>
              <a:rPr lang="en-US" baseline="0" dirty="0"/>
              <a:t>/</a:t>
            </a:r>
            <a:r>
              <a:rPr lang="en-US" baseline="0" dirty="0" err="1"/>
              <a:t>Braile</a:t>
            </a:r>
            <a:r>
              <a:rPr lang="en-US" baseline="0" dirty="0"/>
              <a:t> Menu;  What the hell.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your favorite TV commercial?</a:t>
            </a:r>
            <a:r>
              <a:rPr lang="en-US" baseline="0" dirty="0"/>
              <a:t> Why?  Did it work?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your favorite TV commercial?</a:t>
            </a:r>
            <a:r>
              <a:rPr lang="en-US" baseline="0" dirty="0"/>
              <a:t> Why?  Did it work?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JEFF:  (page 5) If you know the answer, quite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JEFF:  (page 5) If you know the answer, quite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JEFF:  (page 5) If you know the answer, quite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Ice</a:t>
            </a:r>
            <a:r>
              <a:rPr lang="en-US" baseline="0" dirty="0"/>
              <a:t> Cream.  Tooth Paste.  Domino’s Yellow Pages;  $6 Haircuts;  Wendy’s/</a:t>
            </a:r>
            <a:r>
              <a:rPr lang="en-US" baseline="0" dirty="0" err="1"/>
              <a:t>Mcd</a:t>
            </a:r>
            <a:r>
              <a:rPr lang="en-US" baseline="0" dirty="0"/>
              <a:t>/</a:t>
            </a:r>
            <a:r>
              <a:rPr lang="en-US" baseline="0" dirty="0" err="1"/>
              <a:t>Braile</a:t>
            </a:r>
            <a:r>
              <a:rPr lang="en-US" baseline="0" dirty="0"/>
              <a:t> Menu;  What the hell.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  <a:prstGeom prst="rect">
            <a:avLst/>
          </a:prstGeo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226729-CB3E-4ED7-9532-EC5EC4ECD03F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915ABE-0AB7-4F7A-99EB-9C4230AD95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9186FCC-7480-4843-B47C-A279AA025BD8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1E83A4-446B-4BD8-9EAE-3B03642DAA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6821F5-E0D7-43AA-801C-3203BB4FC573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DBD0520-436E-49F7-8BF3-38E4A6354E4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  <a:prstGeom prst="rect">
            <a:avLst/>
          </a:prstGeo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F717BB-EEE8-4EF6-8C12-2F16B7131975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32C1809-4C37-412D-8919-44F4CD1F4CD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  <a:prstGeom prst="rect">
            <a:avLst/>
          </a:prstGeo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3EA6C3-0E75-4253-A2E4-623DBB48668B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73436-9331-47DF-9337-6B741E3013A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  <a:prstGeom prst="rect">
            <a:avLst/>
          </a:prstGeo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  <a:prstGeom prst="rect">
            <a:avLst/>
          </a:prstGeo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11BAEB4-3FAA-403B-AA0A-D805630CA011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013751-1FA0-4769-A04B-426E41B72C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6F708B-B45F-4802-8172-1530D74C5134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E72F771-4165-4FF0-925B-D08A356164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D396A3-3A72-477B-9624-E0BBC130F66C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C597BE4-08B9-4955-B893-9AE218BD9A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BC0CA6-63C0-4929-8194-B47380F807FF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4C7A6A-D6A2-45EE-86B8-039F4B23228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  <a:prstGeom prst="rect">
            <a:avLst/>
          </a:prstGeo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prstGeom prst="rect">
            <a:avLst/>
          </a:prstGeo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916EAD-CC9D-4152-8097-AE8A1835F8B6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292AE84-C45F-4B61-993D-488EB78C070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9" name="Picture 8" descr="A SF Logo No Mkg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930" y="128609"/>
            <a:ext cx="2366945" cy="1305124"/>
          </a:xfrm>
          <a:prstGeom prst="rect">
            <a:avLst/>
          </a:prstGeom>
        </p:spPr>
      </p:pic>
      <p:pic>
        <p:nvPicPr>
          <p:cNvPr id="8" name="Picture 7" descr="WACOColorLogo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60912" y="128609"/>
            <a:ext cx="1080574" cy="101574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26" Type="http://schemas.openxmlformats.org/officeDocument/2006/relationships/image" Target="../media/image33.jpeg"/><Relationship Id="rId3" Type="http://schemas.openxmlformats.org/officeDocument/2006/relationships/image" Target="../media/image10.jpe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9.pn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29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24" Type="http://schemas.openxmlformats.org/officeDocument/2006/relationships/image" Target="../media/image31.jpe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jpeg"/><Relationship Id="rId10" Type="http://schemas.openxmlformats.org/officeDocument/2006/relationships/image" Target="../media/image17.jpeg"/><Relationship Id="rId19" Type="http://schemas.openxmlformats.org/officeDocument/2006/relationships/image" Target="../media/image26.png"/><Relationship Id="rId31" Type="http://schemas.openxmlformats.org/officeDocument/2006/relationships/image" Target="../media/image38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jpeg"/><Relationship Id="rId30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9UiIVImKsR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I:\Power%20Points\Barber_Office-Depot.flv%20-%2010Youtube.com.mp4" TargetMode="External"/><Relationship Id="rId1" Type="http://schemas.microsoft.com/office/2007/relationships/media" Target="file:///I:\Power%20Points\Barber_Office-Depot.flv%20-%2010Youtube.com.mp4" TargetMode="External"/><Relationship Id="rId6" Type="http://schemas.openxmlformats.org/officeDocument/2006/relationships/image" Target="../media/image43.png"/><Relationship Id="rId5" Type="http://schemas.openxmlformats.org/officeDocument/2006/relationships/hyperlink" Target="http://www.youtube.com/watch?v=9UiIVImKsRk" TargetMode="External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eff\Downloads\dream-harp-03.mp3" TargetMode="External"/><Relationship Id="rId6" Type="http://schemas.openxmlformats.org/officeDocument/2006/relationships/image" Target="../media/image45.jpeg"/><Relationship Id="rId5" Type="http://schemas.openxmlformats.org/officeDocument/2006/relationships/hyperlink" Target="http://www.youtube.com/watch?v=Zcz6pFzqkhA" TargetMode="Externa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I:\Power%20Points\Ni%20How%20Kai%20Lan%20Saying%20snow%20in%20Chinese%20(Shit)%20-%2010Youtube.com.mp4" TargetMode="External"/><Relationship Id="rId1" Type="http://schemas.microsoft.com/office/2007/relationships/media" Target="file:///I:\Power%20Points\Ni%20How%20Kai%20Lan%20Saying%20snow%20in%20Chinese%20(Shit)%20-%2010Youtube.com.mp4" TargetMode="External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/>
          <p:cNvSpPr/>
          <p:nvPr/>
        </p:nvSpPr>
        <p:spPr>
          <a:xfrm>
            <a:off x="-1238249" y="2628900"/>
            <a:ext cx="9791700" cy="2305050"/>
          </a:xfrm>
          <a:prstGeom prst="parallelogram">
            <a:avLst>
              <a:gd name="adj" fmla="val 366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5" name="Title 8"/>
          <p:cNvSpPr>
            <a:spLocks noGrp="1"/>
          </p:cNvSpPr>
          <p:nvPr>
            <p:ph type="title" idx="4294967295"/>
          </p:nvPr>
        </p:nvSpPr>
        <p:spPr>
          <a:xfrm>
            <a:off x="-33338" y="0"/>
            <a:ext cx="9144000" cy="936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itle 8"/>
          <p:cNvSpPr txBox="1">
            <a:spLocks/>
          </p:cNvSpPr>
          <p:nvPr/>
        </p:nvSpPr>
        <p:spPr>
          <a:xfrm>
            <a:off x="-33338" y="3439607"/>
            <a:ext cx="9144000" cy="936702"/>
          </a:xfrm>
          <a:prstGeom prst="rect">
            <a:avLst/>
          </a:prstGeom>
        </p:spPr>
        <p:txBody>
          <a:bodyPr vert="horz" anchor="ctr">
            <a:normAutofit fontScale="67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6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1" i="0" u="none" strike="noStrike" kern="1200" cap="none" spc="0" normalizeH="0" baseline="0" noProof="0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600" b="1" i="0" u="none" strike="noStrike" kern="1200" cap="none" spc="0" normalizeH="0" baseline="0" noProof="0" dirty="0">
              <a:ln w="6350">
                <a:noFill/>
              </a:ln>
              <a:solidFill>
                <a:schemeClr val="bg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2774383"/>
            <a:ext cx="5867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Out-Thinking, Not Out-Spending The Competition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57475" y="236902"/>
            <a:ext cx="3819526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100"/>
              </a:lnSpc>
            </a:pPr>
            <a:r>
              <a:rPr lang="en-US" sz="4000" dirty="0">
                <a:latin typeface="Impact" pitchFamily="34" charset="0"/>
              </a:rPr>
              <a:t>INFLUENCE </a:t>
            </a:r>
            <a:r>
              <a:rPr lang="en-US" sz="4000" dirty="0">
                <a:solidFill>
                  <a:srgbClr val="FF0000"/>
                </a:solidFill>
                <a:latin typeface="Impact" pitchFamily="34" charset="0"/>
              </a:rPr>
              <a:t>BOOSTER</a:t>
            </a:r>
          </a:p>
        </p:txBody>
      </p:sp>
      <p:pic>
        <p:nvPicPr>
          <p:cNvPr id="6" name="Picture 5" descr="Jeff lean no background.gif"/>
          <p:cNvPicPr>
            <a:picLocks noChangeAspect="1"/>
          </p:cNvPicPr>
          <p:nvPr/>
        </p:nvPicPr>
        <p:blipFill>
          <a:blip r:embed="rId3"/>
          <a:srcRect l="7984" t="4626" r="16359" b="40692"/>
          <a:stretch>
            <a:fillRect/>
          </a:stretch>
        </p:blipFill>
        <p:spPr>
          <a:xfrm>
            <a:off x="5902362" y="3439607"/>
            <a:ext cx="3439758" cy="34183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800" y="1899850"/>
            <a:ext cx="729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Mastering the Art of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" y="5837020"/>
            <a:ext cx="529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JEFF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SLUTSKY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82281" y="1770185"/>
            <a:ext cx="7692796" cy="18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endParaRPr lang="en-US" sz="1050" b="1" dirty="0"/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major reasons for “miscommunication”?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itle 8"/>
          <p:cNvSpPr>
            <a:spLocks noGrp="1"/>
          </p:cNvSpPr>
          <p:nvPr>
            <p:ph type="title" idx="4294967295"/>
          </p:nvPr>
        </p:nvSpPr>
        <p:spPr>
          <a:xfrm>
            <a:off x="-33338" y="0"/>
            <a:ext cx="9144000" cy="936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0641" y="351927"/>
            <a:ext cx="499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INFORMATION OVERLOAD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1" y="2225040"/>
            <a:ext cx="826008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pPr indent="168275" algn="ctr"/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What 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are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the different “ways” in which we need to communicate?  </a:t>
            </a:r>
          </a:p>
          <a:p>
            <a:pPr indent="168275">
              <a:lnSpc>
                <a:spcPct val="150000"/>
              </a:lnSpc>
              <a:buFont typeface="Arial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440641" y="351927"/>
            <a:ext cx="499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INFORMATION OVERLOAD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4071" y="1532965"/>
            <a:ext cx="813995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pPr indent="168275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People Don’t Like To Make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Decisions</a:t>
            </a:r>
          </a:p>
          <a:p>
            <a:pPr indent="168275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Decision Making Is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Emotional</a:t>
            </a:r>
          </a:p>
          <a:p>
            <a:pPr indent="168275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Asking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Questions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 Gives You  Valuable  Information</a:t>
            </a:r>
          </a:p>
          <a:p>
            <a:pPr indent="168275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Listening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,  Not  Talking,  Gives  You  Insight </a:t>
            </a:r>
          </a:p>
          <a:p>
            <a:pPr indent="168275">
              <a:lnSpc>
                <a:spcPct val="150000"/>
              </a:lnSpc>
              <a:buFont typeface="Arial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2106532" y="417512"/>
            <a:ext cx="5531224" cy="6397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sz="4000" b="0" dirty="0">
                <a:solidFill>
                  <a:schemeClr val="tx1"/>
                </a:solidFill>
                <a:latin typeface="Impact" pitchFamily="34" charset="0"/>
              </a:rPr>
              <a:t>DECISION MAKING</a:t>
            </a:r>
            <a:br>
              <a:rPr lang="en-US" sz="4000" b="0" dirty="0">
                <a:solidFill>
                  <a:schemeClr val="tx1"/>
                </a:solidFill>
                <a:latin typeface="Impact" pitchFamily="34" charset="0"/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8914" name="AutoShape 2" descr="data:image/jpeg;base64,/9j/4AAQSkZJRgABAQAAAQABAAD/2wCEAAkGBxQTERUUEhQVFhQUFRYUFRUUFxcXFxcXHRUWFxcXGBYZHCogGhwlHxcXITEhJSorLi4wFx8zODMuNyotLisBCgoKDg0OGxAQGy8kICU2NCwsNy8sLCwsNywsLCwsLCw0LCwsLCwsLCwsLCwsLCwsLCwsLCwsLCwsLCwsLCwsLP/AABEIAQYAwAMBEQACEQEDEQH/xAAbAAEAAgMBAQAAAAAAAAAAAAAAAwYCBAUBB//EAEQQAAIBAwIEAwYDBgMGBQUAAAECAwAEERIhBRMxQQYiUTIzYXFzsgcUgSNCUpGhsSRikhUWcoLB8JSio9HhFyU0VGP/xAAbAQEAAgMBAQAAAAAAAAAAAAAAAwQBAgUGB//EADsRAAIBAwICBwcDAwMEAwAAAAABAgMEERIhBTETMkFRYXGxBhQiM5Gh0YHB8BU04UJS8SMkQ5IWJVP/2gAMAwEAAhEDEQA/AK/XlT68KyBQxkUArBkUAoBQCgFAKAUAoBQCgFAKAUAoBQwKAUAoZJ7H30X1I/vFS0uuipefIn5P0IKjLRv8O4S0scsxYRwwgcyRhq8xxpjRARrc6lwMgeZd9xm5b22uOqTwkcXiHFvd6io046pv9BZ8NjmEumcqYoZZgkkYV30Rs2FKuynfGQcHGcZ3ImpW9Go/hbKV5xO/tYrXCKz2p5XluakUDuSER3x/AjP/AEUGqat6kurFnad/bU9qlSKfmjAqdIbDBWOFYqQpPcBiME7HYelYlQqRWXFklK9t6r0wmm/B7nlRYLORTAzgUwMimBkUArBkUAoBQCgFAKAUArJg3eG8IlnI5ajDMEDudKaiQAue5yRsAetWKVvUqckc+84nb2nzJb9y3Zv8L8JSzSGNJYzIpfVgScpSrAFObowzbjYHbfbbFWlZZ2T3OH/8galrkvg/TP0NC/4TLENRCtGTgSxtrjPmK+0NxupAyBnG2aq1bedPrHas+KW11tCW/c9n/k0qrnSJ7H30X1I/vFSUuuirefIn5P0IKiLTLkVH+7oI/wD2SZP/ABhRM/8Apf0ruNf9rseF1f8A3Px9/wC2xoeDvD0V6WTnSxSqmWGhSrK3kfQwbOPNg5A2cepqK1pUpbxbyWeM3t1TXR1oQcW9ufY/Pmdb8JbpjcyoGk5RhLrG7Zwdce5A8qt5mzpHfvjNTW8/jlFPZFHi1JujSrTS1S54+30IYeNXHFFSxZEBaQyyT90jRy4xEAACMomdRz3xqJGelVdulgw7N8PULvVnlheLXb4GmvhqOZ7uO2M2uzB80pQrMylldcLGvLOVOk5YEbkCopWdOWVFNNFmnxy6paZ1WpRl2Lmv54knDvD3/wBuF2sQnmlfTGj7xxprKFymoBidPVjgal9DnalbqFPKjmXiaXvFp1brR0jhBf7eZo+MbCC3MMkeg6oi89sspbQ6qpIBVyyqSx7kApttkVivRpxalp8MG/Db66rQnS6RrCynjOy7Cw8Z8L2EVxawf4lXnyCI5FcDOApcy5I82QNPXzZ6CpJW9DKTW7K1Li3EXCdRTyo4zlIqPiHhf5a5kg1axGRhiMEhkVxkDbOGxttt26VzLuiqU8I9Vwe+neUNc1ung59VDrigFAKAUAoBQCgOhwOwE0vn1CJAHlKhmOnIUABRncncjcAMe1W7Wj0s8HJ4vf8AulDUus9l+f0PrPhjg7clGuFTrriiUllhU7hQ2ldQ2UgaQBoQ7sNZ7ySSwj5zOcpycpPLfM4vDuHMbm6fU8Zjn8ih2C8twshMaYKnWSykEbsznqBWuhZyZdRuOn/k7vE+C4ile3jQOyP+xkBMOWCBmMYB82lcYHXf1Odmk1hmIycZKUXho+U+JeDNbSqCrKki8xA2xHZkO/Y/PYjc1wruj0U9uTPonBr93dHMutHZ/k59j76L6kf3rUFLrovXn9vPyfoQ1GWTtcC4/wAmKW3ljMttP7aq2l0bAGuMnbPlXY43UHPXN+2ulGDhPked4nwideqrig8S/Bhwbjn5OQyWyl2I0FrhQDy9SsUVI3IDEquXLEeXZRvUkLijSfwJkNzwu8vor3iUVjljPPxyR8I49NbSSSQaFMhJOpFY4zkLqwGx02BxnfFaK+cJPSluTPgMK8IdNJ5Sxs1j7ol8OceNte/mSikPqWSOMBQFYJq5ak4B1Rq3Xc6umds0bz/qapLBre8FbtVSpSbcXlZ9DLi3EGLSPFxGd1dnZItV0GAYkhGViI0UZwSCdhsvap51o7yVT9DnW9jNqNOVt8S5yb2wY2vGwbM2dxG0kOrXEyMFkibVqwAwKsuSxwemSOmNMVO8i4aKheueC1Y1/eLVpPufL9zmaohJHhZRGp/aHKvKw2Oy5RF3Gkb7amYltlGiqUNSWNl2ks7S/wCinqacpLGFtFeK8S1XviyCbidtdFZ0iiUq6ssZIIEmlhodtQy+46jSMZ7WfeaMqilnl4HIjwq+p286agnqx2rOxxfFV+s95NLG2pJCjKcOuBy1XSQ6ggjT8Rv17CnfSUp5Tyd3gNKdK36OpBxafb2nKqid0UAoBQCgFAKAUMFn8JRxGMiWOOQSXUEZEjYxgMVKgEFmyTtuMAk9K7HDV8MmeM9qZPpKa7MfufaB0rpHlT5qFu5uJSqlyBFHI9uZBGgZM6ZgmdWdSq7Ro+k4y2R5hUbU+WSZSp4y19/ufSiNqkIT4v4tso4xIYs4N7ISSDnWwkEg1YAIBjQDGcADJrncRS0JnpfZib6ea8P3K9Ye9i+pH961y6XXR6+8/t5+T9CGoiyKyMCmRgUB5WTGT2s7gVqZFMjApkYQpkCsGRQCgFAKAUAoBQwd3wlehXeFzNpmGwhDFmdFdgpCox0lTJkgZXAIIIBHS4fPEnE8v7TUFKlGr3bfU+sxeIU0DKThsb4tLwqGx2JhBIz32rsHiineGZZobd1kglExnml18i6w5ZmYP5Yj3xscEjqOwAt8fiJCp1JOpywXTaXjDGToOeSNyMEjsSRk9aA+T+KbjdIijKygvIWR0LsWKq2JI0cgqurcHBkZckKK5PEZvKiey9mKMVCdTO72OTY++i+pH961QpddHorz+3n5P0IaiLQoBQA1sng1ksrBZuB2Nu3DrqaSBGltyoQ8y4AYMECs6iXc6i3TA27V16SpzpObitsnjL2d1QvI0I1pNSx297wca1uIW1rJbxjVDMY3R7lCrrFMVPmnIYa4iuNt61o6JNKUEsrJJe9NTg5Uq8npaTT8fE0jXKfM9dDOEbsfB52tzcrGTAp0l8r2bSSFzkgNsTj+xqyrSbp6+w5c+M28Ln3d5zy8M9xqQxlmVFGWdlRR0yzMFUZ7bkVBTpuc1FdpeubhUKTqPktze45wWa0kEc4TLKHUxsWUjJHUqpyCNxjuKnuLZ0WsvmU+HcUhep6U013nOBqtg6eo9rBkVgyKAUAoBQCgNjhtyIpkkZSyrzAyqdLEPBLFsSCARzM/pVq2qRhJuRyuLWlS5oqNPGU09yyL4vjGAI7jSBjSZl/y4wcbez6dDVr3ml3s8/8A0G8x/o+/4JofG0Stq5Vy3XZp1I3BG4079c/MVsrqinnc1fs/eNf6f5+hCniyEKFEV1gYIAnTGQcggaOud6x7zS72Z/oN5z+D7/g4XHuJC4m5gVlARUAdg7bM7bkAfx4HyqrdVY1GtJ3OD2NW1jJVMb9xr2PvovqR/eKhpddF+8+RPyfoQVEWxQCgFZMMt3hnI4XxFhg7Iu4DAYBLEhgRsHB3FdezyqEn5+h4njaUuJU0/Dz5srqB7mWGMBVYRCEEIoGEaaTVoXA2Q5PTcGos+8TivDcvqL4XSqzazmXw5fPJ2U4Tbw8Nju51aWS4fRFEHaNF3bdinmPlRifmBgbmpOho0qWuSyVHxC8u7zoKEtCXguzt3OhNbt/s22S3LRRX9ysUiyOZOWxkPus48jFGY56gD+ImrSSlTSjsmcl1NF1OdV6nHONubXLJqcc4faQX0VokBddcCSyPNMJS0jKBoKOFTSGVvZIJOAFxmomqVOrGCj+pdhK7uLWpcSq7Lsxs/wBjq3qwLxkpxBkaMQqlvzjmPGxQSFydR3l3YnLHJ6qBK8dLiXdsUYKasc0k+eJY8tv0IuP2UsDvNd2lvc22G5TwRopjz7rXjSeXvuG1jcEHIGczysuaTXlua22JKMKE3Gb55eIvyx+5Q41wAOuABn1rgTabyj6PSjpgo9xlWhKKAUAoBQCgFZAoYFYAoBWQT2PvovqR/eKkpddFW8+RPyfoQVEWxQCgPDWyeDSaysHSseP3EMZjhkCRt7SCKFg50hSXLxksSABuauq+mliKS/Q4j9n7ectVSUpPxZr2vEZYiTE6xllKMY4bdCVPUZWPOKxG8muWF+htV4JbzXxOTx3yb9S9QeHZJOGWiQpHco3+IbmTvEY3ZR5YWQbKNUgIYncn9OqqSdNR5o8dK7nG5nVXwPwSf1y/qc/xNbXZNpb3MaWlqJI44zC+tUb2QTITkOF1FSQANyc9tKqk3Fco/wAwTWk6EadSeXKph7NbYfN82WLifh+7N4biKCydkCrDLNLch9kxqljUaHcEnBGDjG42xM4ZllIoQr4p9G5PHauwpvFrie3uLlL+JJXukiLOj40oGfDQeQ4IIAGoDBi31ZzVSpV6JtVN8nbtbKN3CMrWWlw7JLfPflbYZIviSKLh8lnbiduaXBacRqscbBQyoqOeoz6eZ2b0WtJXdONPTF5J6XBrurdKrWSispvHgViuQz2aFYMigFAKAUAoBQCgFAKAUBPY++i+pH94qWl10VLz5E/J+hBURbFAKAUAoBWUYaOmvFAyRJI1yghTlqbWcRhl1Mw1RMpUt5jlwQTtkV06d7BxSllY7jytbgdaNWU6WiSlv8S/5JOK8dMkEVugcRQsZA00nNmdzqwzNgAAB2GkZG9Yq3qaShnbvNrTgEoylOu1lprEeSz/ADuMLziqTOzzRzszksypdFYyT7WlWiZkU+gY46DAArd3tNvMs/XYg/oN1BaIODXe4/F6P1IuOcWe6m5sgC4RY0RckKi5IGTuxyzEk9c1Tubjpnk7fC+Gqyg1nLfNmhVY6grBkUAoBQCgFAKAUAoBQCgFAT2PvovqR/eKlpddFS8+RPyfoQVEWxWTBiHGcZGfTv8AyrbQ8ZNVOLenO5lWuDYUwBWcGHLbJvxcFna3a5RVaFFLOyyRkphQzB11ZDAEZXrVz3GenUmjif1+gqvRSjJPON1/k0KpHcTFYMigFAKAUAoBQCgFAKAUAoBQCgFAT2PvovqR/eKlpddFS8+RPyfoQVEWxj/4A3JPYADcn4VtCLk8Ijq1I04uctkuZa/ylxFFb20ttYhi7sqXMv7aRpGAAwrAR9kzlui7ZGD3oQ0wjBpHz2tWhUrVK8JT84rC8E3nkQ+KeEQW/ElhRXaFxESiyYZWkkZDh2ViQAA2n/P1AAqCrSoxqqLXM6FpeX1SynONTGjwTb25bnYvfCtgt/HZh7oPLGSNLRlFYLI4JLKW1FY226dNt6kdtQctONypHi3EeidXXtnHJfg5PAPCHOv5rd3PLtyeY6bFvNiMDIIBYAk9caWA7EQU7OLqyT5I6V1xyqrSnOO0pZ/TGx0uAXED8H4kYI5IwUc6ZJBIdLQgIc6RjbqN8HO5GMWoaOjloXLJyLjp/e6cq7y3h7d2SjVwGfRI8hWDYUArIFYAoBQCgFAKAUAoBQCgFAKAnsffRfUj+8VLS66Kl58ifk/QgqItnqsQQynDKQyn0YEFTv6EA/pUlObhJSXYQXFGNalKnLk1gsD+KFe5S5mtI3mQLkiaRVYqDpYR4IUgnIyWG3TO46PvtKUlKUdzzD9n7mNOVKnVWl74x+/P9iC94wk3EVunDpHzIZXU4kOYypKpjT5WCKBnoWY7jArDr0p1lUbxg2jw+7t7KVBRjJvuf1e+Drf72QNxVbwpMIxGVIZY9SvoZAw0ynIIY+hGeh7T+80ek1Z8Dn/0m+91dHQueee/LBjwLxalvxC5mJaSC5YksqFXUamePKNjOgOyHGc9RnocRuacKr3ymSVOE3NW1hHRiUMrG26e+SPg1/ZQWd3aieVuf5Y5OQRhAmlMgsMkY82dOdW3rWY1aEYuOrn+5FVsuIVqkKjpdVJc12fqVQH+/fY4ztkAnB+GT8zXImop/DyPbUHNwTqLD7VzPa0RMzTlvgJBGcglGkB06hoVXZmbzAqoCMdgzHScL7OrpUbDXHVJnl732jVGs6dOGpLnvg6V7ZyRFRIB5hlHQ6o3GcEo+BnHdSAw7gbZr17WVJ+B0uHcWpXiwtpdxDVU6yFYMigFAKAUAoBQCgFAKAUBPY++i+pH94qWl10VLz5E/J+hBURbFDArOQKDApkCmRgUyMCgGCegydz+gBYnJ2AABJJ2ABJwBUtOlKpLESrd3dO3p66jwvuTScDa4hVFkCEhklK4YFNMJgy+cLpVyzr10cw9tvRU01FJ9h8yuJwnVlKGcN9vMX1s9u76tZjnuWaaLG0MIiQrMBk6ZYsuCe/JmUgqrUlFSWGa0qkqc1OLw0QAEbN1GQ2P4gcH+oNecqw0zcT6jaV+moxqd6PaiLAoZFAKAUAoBQCgFAKAUBPY++i+pH94qWl10VLz5E/J+hBURbMXzjato4zuRzUmmovDLLHwa3HDPzrc8yGQxCLmRhC3MKZ1CDIGAWx8MZ711+iodF0mk8d75fu891VXt54XcQ+HuBwzWl1NNJOGtl1/szFpfyswUK0WQcrjdj7QrShRo1Ia2sYJr7iN9a3EaMZJ6sY279sczl23DJ5E1xwSumsxhkXmeYLqxhRq9kjzaQuduu1VnbSmtVNbfc6keK0qD6G4l8a57bGu6kEhlZWGxVgVYfNSMj9arTpyg8NHTpXFKrHVTkmjytME2UM0wCWyueXIH0LIulkeNyQro2CRqHsnKjfBHUEEE1btbhUpNtczj8W4a7ymlGWGi0W/i+1RQGtrhdlGtTFJpOrJlZmIZzv3QgDV5SGYHqwvKU3hM8jccEu6MXJxyl3E3jPki1LJE8sciM8kkM/NjdNRYK83VC5Gktgrh8HJbIsnJKNBc8wu38Usjjt5XcyocHcZV1P61w76OKrfefQPZ+rrs1HtWxNVI7orBkUAoBQCgFAKGBQyKAUBPY++i+pH94qWl10VLz5E/J+hBURbFZMMtc8xTgVuCqtzbyQeYuNh+YcEaHU9YwOvc12dSjaptZPEdG63F5KMnHnuufLxPeGTheCXzBVj/wARGnk5hLj/AA5IJkdj0YjrjrWYNO3bSxkiu6bhxOMZTcsY3eM9+OSIOMcL/KxW0EtxdPJMTKkFs6RxqWYdGZS0j5bboOvs7Zk06Ixi8/oQOs7mrUrxjBJLfVl+Hjubn4qziO5h06Wkht9TGRUkD7uEEisCGHlf/XkYNaXU9E4kvCLbp6FZN4W3b3HZ4vFZR8RtrVLG1KzIGcmFRgOXCaQBjIMbEkgnfbFTycVNRxzKNONeVCdbpHiLS5vtfmafDeDWMl9c2X5d9KKz88zSZUqY8qoGAoBkIHXPLOc1pGnRc3BR5fuTzur2FGnWdV75SXl6/qfPomyAfUA/0riVUlJpHvbWUpUoynzaMmrRE0llYLf4dw/DHDoTy5DEHCtETFvoXnpkyKuNOCCQU3B8pr0dGTlTTZ8x4jRjRupwjyT9dypySK5k5ZZ1iEbNNs5Yl47dkkk9pmy0bDWiEaZMKA1RXdNTpt9xb4Jczo3UYrlLZ/sYiuAz6KKGRWAKGMis4BHNMFxnuQqjuWPQAdzUlOlKbwkV7i6pUI6qksFk4d4Ivpl1rEsakZBuHMZP/IFZx/zAVdhw+b6zwcG49paEHinFy+yNOXwxeKwCwGYEE8y31tH/AKpUTOfVcisz4dJL4Xn7GtH2npSeKkHH7/g0L61lhxz4ZYsnAMqMqk9gHI0k/DNV52dWO7R06HGbOs8Rnv45XqRVVwdXIrBknsffRfUj+8VLS66Kl58ifk/QgqItnjDIPyraLSeWR1YOcXFPGTpXXG5ZLdbciJYUOVRI/ZbfLBmJYMdTb5z5j61dlfNx06Vg4cPZ+nGp0qqS1c+a/BJB4gkW0/KGOBoepysustqDaywlzqyAfTbGMbVsr6Kjo07EUuASdXplValzzhM17fjNykaxrcShExpAbBGOwbqF/wAoOnG2MbVF77V5Jlt8Cs5PVKG/m/TkYX/EZLhla5YzBQy4bCEq2NS60XOCQPXHbrWVeOTTqbpGHwWnTi1bPQ3zfP7NnYvPFrSX0V4bdA8UYjCc1ipI5mGzoBX3r7ebt6VYd9TbUtO5zI+z1wqcqXSLD35c/McL8WGG5uZxbhvzOfIZyOXklnw/J82Sc9BjAG9FfU1Jyw9xU9n686UabmsRzjbvK1GmAANgNgCdRA7AnAycY3wPkKoVHGUm4npbaFSFJKo02u7kb/BrITyMrOVVF1uIwHmYdlhi6u537HAwcHIBtWlr0nxS5HG4zxb3VdHT6z+xbp4rjkiK2hZURTyI2t3ilAY5Y6pBLhzkszFN23OM12UklhHhZScm5PmyizmUyTO7yjmSxpJDIFyGjR5AHf2m0M+ACqHzLsAAKrXksUWdXgdPXex8NxXAPoqZHLMFAJ7sqj5kgD/v4VJCm58iGtXjSinLtaX1Mi4HU4/72rCpyb2RvOtTgnKTSS5lk4F4Iu7ncpyI/wCOZSCf+GLZj/zaR6E1epWEpdbY89ee0dGm3GgtT+xcIPwst8ftJp3JG+kogHywuR/qNXoWVGPZk4Fbj17UTSkorwX5z6nd8OeDbazYtEmpzsJJNDSKO6q+kMAdts42FWIxUeRyqtapWeZvPmWECtiMYoCK5tlkRkkVXRgVZWAZWB6gg7EfA0B8D8R8DayungPuz+0tzuQYy3s6jvlD5cHJA07nNci/oqL1pcz23s9fOrDoZvLjuvI0K5p6cmsffRfUj+9akpddFa8/t5+T9CGoi0KAUAoBWTAoMisGRWTDIDxCGNv8QZgg/dhjDM4xk4diFTfbcN0O3Sula2tOa1Sf6HmeK8WuKEnSpw8pb/Y+ucKihiEaaMrIiyLb27YQg5zliQ1y5AOWkOltI0rnOeskksI8VOcpyzJ5ZucH4QutoZ7VOW4aUaokeLUCmQraiEI19Cq6iGZQoBByalW8WcIEyJd2SRzqDPGbeYsc8svkQyjEsD6Y28gYKDpGkHOdZRUlhklKpOnLVB4fgU2wtmuZVSGNIyy5CCR3RQCSXaSQkn2lGd/3cDcAcupBV56aaxjmeyoV52FF1bublKXJc/54l+sfwvJROfKuWZWlCAnCqwZY4mbGCWALSEZwoAAyxNyjaQpxa7+ZwbzjNa4qKa2S5L9/Ms3h/wAEW1rI0qxhpmIOs5ITYKBGrE6NgMtuzdSTVhRiuSOXOrUnnVJvO/6nevZjGhYKWI7AMc/oqlv5A1sRnJtfFcJJWUSwELqzPFLHHp9eY6AL8m0t8KA61tfxSe7kR/8AgZW/saA2aAUBHPOqKWchVHUk4A/WgPk/4h8Xiu7WK5jUrHFdvCksg0cxTC/MKhtwmtFG+N4zttVa7hqpNI6vBaypXcW3hb5KFDc6mIwQABgkYLdDkA76cFd++oYrkVbeVOOWe3teI07mpKMOS5Pv8vDxN6x99F9SP71qKl10WLz+3n5P0IaiLQoBQCgPKyjVh1wI21A8zmDGMaHQrlCdRycMrA4GzA9zi9Wt4qkpxOHZ8TqVLudvWWMcvE9qid0msrN5WKx6cqjSHW2kaFKhjnHq69dhuSQAas29u6zaRzOI8ShZxUpLOXjY1rGZJNTbtFGGaYx+Y6VGWRWXYu2NIwT11eyCas0LOaqfFskcziHG6Dt8UXmUuzuL5Z8buJbO0khid3aMwzNEZEMEqHOGCZyQGBRX8uC2T5t+smmso8VKEoPTJYZ2uA3kz8TkyqNFltNxGC2sFSxjeRfL5cxBVO4ETHYMurJqSeKLeWIv+VCi4/Mpe2ysdMcz8sQ3EOemspzG09TzMjcEgCoT+FltUE0cl1BLBEkmlpIzgAnGNMOXUmIEK6ZJUZQaSBHGlGDbj28yzVvK1WChN5S5bcj6zwW7EsQYEkdmLRvq9SDGdPXbt06VIVjT4Q0STyxK8xbVk80lgzEFyI5G8zaQcac4UYAAoDrXF2iY1ui6jpXUwXUeuBk7n4UBFNxOFBl5olHqzqB/U0ByL/jHDHBMs9k4HUvJC2O3c7UBhYtZSkNBM5X90xXFwsOxOy6XEZ3zsPl2oCfiEQ0Yjv2g6BSPyzAfD9pGSf1NAaOi0Qabi/EsrBtL3E0GpcgjVHEAI1I1EZCZ7HI2oDgeL5bK1hiQFiFQCBBh9QUAARZbZcbExqcZBypGqsSkorLN6dOVSShBZbPmMcWZJJSArynJUEEKOwyANTbklsZJJPeuJd3HSvC5I99wbhfukNU+s+fd5G9Y++i+pH961WpddHTvP7efk/QhqItCgFAKAVkwQzuRpOTpDDI7ZIKhseo1Y+TGrNKTlBwObc0oQrRuGt1s/J/glFV2dFPvMkYqQysyMu6sjMjKcEZVlII2JGx71vTqypvMWQXNpSuI6aqyia+v55RiWeWQAYAkkdl+BKE4J6bnfapnd1J7SexQp8GtaO9OHxdmd9z6f+Ecinh/LLozrJKZEU5ZNcjsocHuV36Dau3SxoWDwd6p9PLXzyWDhd1bxl4Y0SMpKUMcQzk6VIbCj+HTnPTGDsKkKpF44niWym5rquUYJq04aTGUXSwIfJA8pVgRnY9Kw2kss2hCU3piss+WTeJmlflsBbWbyuZhaxRiZ4yHVSxwfMFMY8vmABwSQKpK+g6mns7zvS9n68bfXjM+7bl+S3X/AI8jSHTbTc99JLc0iGcoc5aEGLQ7pu3LZQSF797aqRaynnyOPK1qwko1IuOdt00vqU5/HF7zC6NEJFAHNMBTmqMHEqLMVJG4/wApJ0nB3pzvlF7Ya+53KPs9KpHEm4y8cOLX6Hd4X+J0pXTeWySAjDGA4+GOXISD/rHyrKv6ecM0n7N3Khqi033cv59ju8F47wfLOqwwu2NbTRaHOMAapWGGxt+8asxr05cpHKq8OuqXXpv6ZX1WUWqDjNq3sXEB7DTJGf7GpSme3Bt3bDiJmzpGoKxyVLYGfgCfkD6UBPYxR6A0SqqsAw0qFyCMg4x6UBJdWqSKUkRXRhgq6hlI9CDsaA+HeNOMvK88EGn8uj4hWTU2iSMkNLG+dSZbUunddPbzGqFe7gpdG1ldp6Th3B606KuISxLOUuzC/Jw1P9ulcieM7HtabbinLmbNj76L6kf3is0uuiG8+RPyfoQVEWxQCgFAKGDU4hjSAzaUJw7A4IGDgZ7ZOB+vxq3bc20svsOVxSSUEpvEG/ieceX3J7C0m0LlG82AOYSrMcDOFwWxnJywAx8Klq0oyk90cGj7R0LeOh6p+P8AyZ7glWUqw6qcZHodjgg+oJqrUpOHkek4fxGje0+kpP8AJ7URfZiF3JGRnAOCQDjUBkDY+2w3/iNSxr1IrEXsVKljb1Z65wTYVcAKM6VJKrk4UkkkqOi5JJ29TWfeKv8AuZquG2i/8cfogUGdR3bGNR3OPTJ3rSVWcubbJ6dtRp9SCXkkvQyrTJNgxkjDAhgCD1B3FbRnKLymaTpQmnGSyj0CsNt8zMYKKwj2sZNmdLw7wyOWXXcyLHaw4edm2DbnRFk9dRHQbkKR3FdKxpJ/HI8vx+9nTSo03u+7ng+itw2O4EbwAhWjLRZBSRumZWGAy6i6OWOGIz3Kkdc8UWDgvAEh3J1v5hqP8JOwwNs7EnbrJJgANigOwSAPh0oCtcd8WxwvHGDlnnMPbAKxGRv0BMSE9jKPSmUZUW+R8RtwdK5JJ0jJPUnG5PxrzVSWZNn1S2goUYR7kSVGWCex99F9SP7xUlLroq3nyJ+T9CCoi2KAUANZRgRKzsVjVnIxqxgBc9MsxAHyzn4VPCi2svCRyL/jdrZvTUe/cllmVpEDkzRgsQgjikGQNZRdbqdjvKi47ebv0u0qOhfC/wBf2PFcZ4xK/ajTzGC+5vWN0zurgM2vcnbKhtEv8JOCskK9scoEkDJqWpTjpabwcJwTWCDjH/5DH0jjX+RkbP8A5/6VQq/LivM9v7Hx/wCjOXj+xrVVPZiiWTDaW7PFYHpWXFo1U0+TPa1NhQyeE1nDNXJIwSZSSoYEgaiAQSB6kdh8alVGbWcFaV5Qi9MppPzMBdpnGtc+moU6KeM4NveaOrTqWfM6PAuFS3E6RwKHbVzDzdTxIuwZ3XI8uyjA9rAGCM1dtdc5JNbI4HGPd6FKUoyxOfbzb8PBeR9H4hwprVZGWeUNI0a8+TzyPKwIUKpOnCszssarpLSKAAVzXXPEllubGSO2EVoxRgNIdsSOCTgyEucOwJLsWznB2JNAUb8SPGcizpbWuDy5MzORkBwjNGoBBB0Noc9tSqv8QFetXjDK7Tp2PDKty4y/0t49cnz+UF1CMSVUsV3OoFm1uxbOSxbBLd8CuVK7m8eB7KlwehDXttLG3kZ1UbydeMcJIVqbE9j76L6kf3ipaXXRUvPkT8n6EFRFsUANbJZZpOWlZLZ4b8Az3KJNJIsMLqrptrkZSMg4yFQEYIyWO+4FdWlw9c5s8jee0uJONvHbvf4K3d2k9nK0UjCPSxXQ5ETSky6mljkYhXVkCgYOVJA2072J04rZo8fcTdWo6k929zkMJUYKzi4YJuYWUzgE+chc/tPMqspGccpQwGTW0ZRa+HZGqwbHh/i8Tq0bkAKAr+QaV0akDlXyQjJoU5HlKYPtDOlenLrRNKkHzRdfC3DLa8vfPpmjS2cyFZDpUiSPla2jYDJBnwD1wfStbWm2nrj5ZJrOvXpJqMnHPdsWex4PwWd+XEIWY50hJZBqAGSYyHGsfFc1Z6Om+xfQue/3PLpJf+z/ACcTjv4cEyEwRtgOGjVXEsLRhfYminlVtWT7QZhsNh0rDoQ7FgxUvLipBwlUk15s0rzwTPJ5hGY51BAQRk8z0V5QRGq986nI9OoMPumYuMpNjht3UsamuDyu5vZnE43wC5tCBcR6QxwsiHXExwTgNgEHY7MBntmudXtJ0lnmj3PD+N0bp6MaZdz/AGOaKqYZ2tSOdc3Ol8o2GG2pCoceoyJFb9N6v0NUVtt9fwcC/wBFSTTSf6J/bUmbdt4nucgLy5mTdUlt0lfsMphQ+cHqrevzrownPt5Hl7qhbrZbPyf/AB9y1cG8UR3za7vg+Zo2AM8WEIwc+YNiTY4PVtznY1YTOU12F44dcJa6nt7J1E2lnVUZHdgukENIcSMewOnJYnJJOcJGW2+Zt8Js/wA3creypIiRBltYZRpZSfLJM8f7jHBVQfMAWJ6gLkwc3x546W2Y28BzcgpnoQgZJGBbPppQkdxIoB32iq1Oji5FuytJXNaNNdvN+B8p+ZJJ3JJySSckk9ySc5+NeenJybkz6ZRpwpU1CHJbHtaEwrBkUBPY++i+pH94qWl10VLz5E/J+hBURbFAKymayipLDOr4a8U3diojiYSwAnEMuTpBPsxuN1+HUD0711qXEFjE0eOvfZuWpyt2sdzL1ZfifA4ImhkT1xpdP3e7afU/6T8Kuq4pS5SOHV4XeU+tTf6b+hvSeK+FToYn5ciEqDGYTKCWUsvkRW3wD22II6ipE0+TKU4ShtNNeawa78L4OG1tJyumz3VxAvbbQ8ij94bY7j1o6cX2EemL7CDjVjZCIxQTWiW8kbo8QuhbZZ/KZeYmrmNg4xIG7fEHJscePhEOAJbuB0BBx+cgRtt1OtYBjBGQy6SCMgioY28FLUuZEqUU8ovXB+NRLCNdwkzan3hbn4Gpiqao1yxVcDJGTipyU5vFPxHtItlYu3YYI3xnDIAZFPzStXOK5smhb1Z40xf0Pl3jDxpc3zhRqWAbiEBU1OD5GfLEsB16jJA8oIqtWrQccZOtw+wqxqqbjuuSzj1/YrTWruMvqB/t8h1/oaq9JThtHB2pWtxV+KrlfzwNj/ZuRgu3wwenw0nK/wBKgd3vsi5HhCcWpSf6f5yja4QgjlAl1PBoOfLETqyMIFZSFU+bONJ32YEZq1RuoYzN4+pxuIcEq6lGhHK73hfj9y2cP8S28K6IbVUUkMBpRACMbN5Zs9wGC533Pep43tJ9pQqcAvYLkn5Mscf4lxImOVK7Y28yhQfTWcHHphP0rEr6iu02p+zt7LmkvN/jJz//AKqXG/8AhYRnp+2c4+f7Iav6VG+I0+5llezFx2zX3PmfFLV5LiW4ZizzOXkG4XJ7AavZHQDc42yetRq8U+ski2+Byt1mm2+/s9H+zMbW4KnS2rp082B8s+z82rWrSjNZRPa3k6M9M0/557/VnSjkB6f+1c6UHHmeip1VNZRnWhKKAnsffRfUj+8VLS66Kl58ifk/QgqItigFAKyYFMjBiyA9Rn51spYNXBPmjxIgOgAz6DH9q2Vaa7X9SGVpQlzgvojNduhI+RI757fHetveKn+5/Ui/pto//FH6IlS5kGNMkgx0xI4x22waz71V/wBz+o/pln/+Uf8A1X4I53L+2zPnrrJb7ia1lXqS5yf1N4WNtB5jTin4JGOmo9RY0LlgBaamNKFYNsHtAMUyBQYFBgUApkYI5otQ+W42B/7/AEqSFTSV69BVVgwiODpJz6Zz0+BPX+vzqSotS1JEFCThLo5y8l+P4/MnquXxWDJPY++i+pH94qWl10VLz5E/J+hBURbFAKAUAoBQCgFAKAUAoBQCgFAKAUAoBQCgFAeYrbPYa6Ue1qZFDJPY++i+pH94qWl10VLz5E/J+hBURbFAKAUAoBQGJcDqRW2GYyeCUeo/nWdLBnWuBkVgyKA8JrKWTVvBbOCeAbmdA7aYUYZHMBLkeugdP1IPwq9SsJzWXscC79orehLTFOT8OX1M+Nfh/PBG0ivHIqAs3VGAAySAxwcfOs1bCUFlPJra+0dCtNQlFxb/AF9CoA1QZ6FM9rBsKAUAoBQCgFAKAnsffRfUj+8VLS66Kl58ifk/QgqItigFAKyYPM9T6dfh8/StlFvsNdcVs2K1Ni6fh/4hgtwYZY2d5p0CkKpChgiDJJyN89K6VnWhFaWt2eX45w+vXk60GlGK33fZuXnxZxmCzVDLBzBIxXCqhxgZ31Yq/XqQpLLR5zh9nXu5uNKWGt+bOKvBOHcSjZ7YCKQdSg0MpO41xeywPr88GoOho145gdD37iPDammrlrx3T8mfNeJ2L28zwy7OjadujfwlfUEYP61yqlKUJaT2NrdwuKKqxez+3/Brd8d/Tvt1rTSyw5JbnZ8HWySX1uj4Kl8kHoSqsyj+YFT2kU6qTObxipKnZzcef5ZevxL4/c2xiSBjGjhiZAASWBHkBYEDbf1P6GujeVp08aTzHALG2uXJ1d2uzP3KTfeL7qa3MEsgZWIJbSFcgHOklcAjOO2du+aoTu5zjpZ6OjwS1o11WgmsdnYcRVJzgE43OBnA9Tiqyi2dWU4x5vBiDWMG2T3NYMigFAKwZFAKAUBPY++i+pH94qWl10VLz5E/J+hBURbFAKA8NZRqz6L4W4+fyJMsqwpbzxKWWIMGiKr5CoGxY5y1de3q6qeZbYPFcTsNF5ppxcnKLe77d9/07jmcc8LM0l0Y1/bCeNo4o8GMwzNpV9lyDqznsMHtvUdS21uTXP8AYtWfF+ijTjUeYYeW+epdnocvikEMPEEjt86IpYVZiSdTq6lzv032x8DUM1CNZKJ0KFSvWsJ1K3OSljbGzWxcvxgH7CA//wBiP5xsf+lXOIdRHD9mH/3E14fuivfhbq/P+XOnkya/TGUxn9cf1qtYZ6Q6vtLp91WeeVj7l+VFPFmIA1CzXPwzM2n9cA10Ul0vjg8o3NWSXZq/ZFJ8QeJ7dI7i1tbcprZ0klJALNrw5xuWzgjcj/pVK4uIJOEYnouH8Kr1JU7mtUylhpc9vQpcMrIwZCVZSGVh1BG4IrnRk000enqUo1IOEllM+j8I8ewTpyb+NRnYuVDRN8WU7p/UD1FdSneQqfDUR4664DXt5dLayzjfua/JqeM/BCIEltNleRI2TJZRzGCq6HrjLDI+O1a17OO0oEvDeO1Pip3G+E2n4rsZY5UksRBb2VqZVPvpOm2QCS3dzud+mMVa0umlGEc95yVKF5KpWuaml9i/byILrwdbycQZnQGNodbICVHN16dXlI6jt671rK1hKpqaN6fGLinadHCW6fPw7jj+D+GwScTvAIkMUQKIjKGUEMFyNWd/I2/xNQ29ODqy22Rf4lc142FFuT1S3feZx+F7VjcXd22iDnyqiIdChVlMQJ077suwH/Ws+7023UnyNVxW7jGnbW28sLPa8vftIIvCdpeSg2TlLdF/avl2Jcnyook6EAEkn+Ja091pVH8HLtJ5cYvLSLjcxzN8lhLbv25mtx3wZBHbyT290HEXtBijgnOAoZMYYkgDatKtpBQcoy5Fiz47XqVo0qtLGruyvs+wpVc09QKwZFAT2PvovqR/eKlpddFS8+RPyfoQVEWxQCgFZMHa4R4lkt4TEkVuyswcmWMs2RgrnzAHBGRkbVapXTpx0pI5F3wilcVellOSfLZ/4OhbeIDCslyZuZeXS6Aq+zAgPtOOgbbyr+vc1Oq+iLm3lsoz4cq9SNuoaaUN8vnJ/wA5sq8D4dDnfWp36k6gf1NUoNuaZ3a8UqMl4M+y+P8Agkt3bokIUsJlbzHSAuhwTn9R0rt3VKVWGlHz/hF7C0rupPljG3fsaNlbW3B7ctI+uaTrjGuQjoiL2UZ6n1ya0jGFrDfmWK1W54xXSgsRX0S72+85/wCGvEXuL27mkxqdI9h0UamAUfAAAVpZ1HOUpMscdtoWtvRow7M/Xbc5nhXw7Bd3N5z2OUmk0xq2knMkmXONzjGP71HSowqVJOXeWr3iVxa21FUe1LLxnsWxzuBeHY5uIvb69UMTOSdQDOqnAUEdTkgEj0NQU7eMqzhnZFy74nVpWEa2MTl4ciwXP4W+b9nc4TPR49TAfMMAf5CrL4ctWzOfS9qJKHx0034Pb0On4n4xFZRW1qG1FXt9WTllijdGLN8To/v6VNWqxpKMPI5tlZVr2VStjC3f6tPZGfjL/aJdWsWzEyDPL5WrVknOX6ggjp6Vi46dtOnyNuF/09KSu18XjnH2NXwDNcC7uI7x2MwiiYB2DFV1PkeUkD2lOB6isWsqmqSqcyXjEbZ0adS1WItvsx3d5J4Tsnsoby4uFKs0jkDqWVS2nGP4mYgDvt61mjB01OUuZHf143c6NGk9kl9e36HH8C8S/MCTh10hYOJJN8hlJbU4bO6nUdQPY/pUNtPpM0pov8WtVbuF5by5YXhtsvTci4JxFeG3NxZXPmgdhl+4DIAGYD90qQDjpisU5qhN05cmSXdvLiVvC7o7Tj2eW+3j6nK8ZeFxZsrRNqgm2XfcY8wUke0Mbg/D9TBdUOj3i9mX+E8T98+GosTj/P08SuVRO+hWDIoCex99F9SP7xUtLroqXnyJ+T9CCoi2KAUAoBQwKzkYLD4K8QJZyyPIjOroAAgUkMGyPaI7E/0q3a140m9SOLxjh1S9jGNNpYb59zO3xT8TZWBFvEI/88h1t+ijYH5k1YqcRb6iwc229mIRea08+C2+/wDgpN5dySuXldnc9WY5Py+A+A2rnzqSm8yPTULenQjoppJfz6mMNw6Z0O6Z2OhmXPz0nfrWIzlHkzNSjTqY1xTx3rJgGOc5Od98nO/Xemp88mzpxaxjYRsVIKkqRuCpII+RHSik08piUIyTjJZR1/8Aeu906fzUuPmuf9WM/wBan97q4xk539Gss56Nff8AODkSOWJZiSxOSWJJJ9STuaruTluzowpxhHTFYXgdbh3ie7gQJFOyoNgpVHAHoutTgfDpU8LqrBYTKFfhFnWm5zhu/Fr0Zqw8XnWf8wsh5xOS5x5tgCGHQjAAx8K1VeanrzuSz4fQlR6Bx+Hs/OTo8V8X3Vxo5jJpR1kCIulWZWDDVuSRkdM1LO8nNrPYU6PA7agpaE8tNZe7We4sR/E46c/lV5mOvMOn7M/pVn+o7bR3OT/8XerHS/D5f5wQcK43w+aMniIzcNI0jOY5CDnAVUMeSFCqowfTvWadajOP/U5mbnh/ELepizzoxhYa+6fb4mh458Sx3RjigUiGHcEjTqONIwp3Cgbb+tQ3lzGpiMeSLvBeF1LbVVrdZ/YqtUD0QrAFAT2PvovqR/eKlpddFS8+RPyfoQVEWxQCgFAKAUAoYFAKGRQCgFAKAUAoBQCgFDArIwKwBQyKAUBPY++i+pH94qWl10VLz5E/J+hBURbFAKAUAoBQCgFAKAUAoBQCgFAKAUAoBQCgFAKAUAoCex99F9SP7xUtLroqXnyJ+T9CCoi2KAUAoBQCgFAKAUAoBQCgFAKAUAoBQCgFAKAUAoBQE9j76L6kf3ipaXXRUvPkT8n6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QTERUUEhQVFhQUFRYUFRUUFxcXFxcXHRUWFxcXGBYZHCogGhwlHxcXITEhJSorLi4wFx8zODMuNyotLisBCgoKDg0OGxAQGy8kICU2NCwsNy8sLCwsNywsLCwsLCw0LCwsLCwsLCwsLCwsLCwsLCwsLCwsLCwsLCwsLCwsLP/AABEIAQYAwAMBEQACEQEDEQH/xAAbAAEAAgMBAQAAAAAAAAAAAAAAAwYCBAUBB//EAEQQAAIBAwIEAwYDBgMGBQUAAAECAwAEERIhBRMxQQYiUTIzYXFzsgcUgSNCUpGhsSRikhUWcoLB8JSio9HhFyU0VGP/xAAbAQEAAgMBAQAAAAAAAAAAAAAAAwQBAgUGB//EADsRAAIBAwICBwcDAwMEAwAAAAABAgMEERIhBTETMkFRYXGxBhQiM5Gh0YHB8BU04UJS8SMkQ5IWJVP/2gAMAwEAAhEDEQA/AK/XlT68KyBQxkUArBkUAoBQCgFAKAUAoBQCgFAKAUAoBQwKAUAoZJ7H30X1I/vFS0uuipefIn5P0IKjLRv8O4S0scsxYRwwgcyRhq8xxpjRARrc6lwMgeZd9xm5b22uOqTwkcXiHFvd6io046pv9BZ8NjmEumcqYoZZgkkYV30Rs2FKuynfGQcHGcZ3ImpW9Go/hbKV5xO/tYrXCKz2p5XluakUDuSER3x/AjP/AEUGqat6kurFnad/bU9qlSKfmjAqdIbDBWOFYqQpPcBiME7HYelYlQqRWXFklK9t6r0wmm/B7nlRYLORTAzgUwMimBkUArBkUAoBQCgFAKAUArJg3eG8IlnI5ajDMEDudKaiQAue5yRsAetWKVvUqckc+84nb2nzJb9y3Zv8L8JSzSGNJYzIpfVgScpSrAFObowzbjYHbfbbFWlZZ2T3OH/8galrkvg/TP0NC/4TLENRCtGTgSxtrjPmK+0NxupAyBnG2aq1bedPrHas+KW11tCW/c9n/k0qrnSJ7H30X1I/vFSUuuirefIn5P0IKiLTLkVH+7oI/wD2SZP/ABhRM/8Apf0ruNf9rseF1f8A3Px9/wC2xoeDvD0V6WTnSxSqmWGhSrK3kfQwbOPNg5A2cepqK1pUpbxbyWeM3t1TXR1oQcW9ufY/Pmdb8JbpjcyoGk5RhLrG7Zwdce5A8qt5mzpHfvjNTW8/jlFPZFHi1JujSrTS1S54+30IYeNXHFFSxZEBaQyyT90jRy4xEAACMomdRz3xqJGelVdulgw7N8PULvVnlheLXb4GmvhqOZ7uO2M2uzB80pQrMylldcLGvLOVOk5YEbkCopWdOWVFNNFmnxy6paZ1WpRl2Lmv54knDvD3/wBuF2sQnmlfTGj7xxprKFymoBidPVjgal9DnalbqFPKjmXiaXvFp1brR0jhBf7eZo+MbCC3MMkeg6oi89sspbQ6qpIBVyyqSx7kApttkVivRpxalp8MG/Db66rQnS6RrCynjOy7Cw8Z8L2EVxawf4lXnyCI5FcDOApcy5I82QNPXzZ6CpJW9DKTW7K1Li3EXCdRTyo4zlIqPiHhf5a5kg1axGRhiMEhkVxkDbOGxttt26VzLuiqU8I9Vwe+neUNc1ung59VDrigFAKAUAoBQCgOhwOwE0vn1CJAHlKhmOnIUABRncncjcAMe1W7Wj0s8HJ4vf8AulDUus9l+f0PrPhjg7clGuFTrriiUllhU7hQ2ldQ2UgaQBoQ7sNZ7ySSwj5zOcpycpPLfM4vDuHMbm6fU8Zjn8ih2C8twshMaYKnWSykEbsznqBWuhZyZdRuOn/k7vE+C4ile3jQOyP+xkBMOWCBmMYB82lcYHXf1Odmk1hmIycZKUXho+U+JeDNbSqCrKki8xA2xHZkO/Y/PYjc1wruj0U9uTPonBr93dHMutHZ/k59j76L6kf3rUFLrovXn9vPyfoQ1GWTtcC4/wAmKW3ljMttP7aq2l0bAGuMnbPlXY43UHPXN+2ulGDhPked4nwideqrig8S/Bhwbjn5OQyWyl2I0FrhQDy9SsUVI3IDEquXLEeXZRvUkLijSfwJkNzwu8vor3iUVjljPPxyR8I49NbSSSQaFMhJOpFY4zkLqwGx02BxnfFaK+cJPSluTPgMK8IdNJ5Sxs1j7ol8OceNte/mSikPqWSOMBQFYJq5ak4B1Rq3Xc6umds0bz/qapLBre8FbtVSpSbcXlZ9DLi3EGLSPFxGd1dnZItV0GAYkhGViI0UZwSCdhsvap51o7yVT9DnW9jNqNOVt8S5yb2wY2vGwbM2dxG0kOrXEyMFkibVqwAwKsuSxwemSOmNMVO8i4aKheueC1Y1/eLVpPufL9zmaohJHhZRGp/aHKvKw2Oy5RF3Gkb7amYltlGiqUNSWNl2ks7S/wCinqacpLGFtFeK8S1XviyCbidtdFZ0iiUq6ssZIIEmlhodtQy+46jSMZ7WfeaMqilnl4HIjwq+p286agnqx2rOxxfFV+s95NLG2pJCjKcOuBy1XSQ6ggjT8Rv17CnfSUp5Tyd3gNKdK36OpBxafb2nKqid0UAoBQCgFAKAUMFn8JRxGMiWOOQSXUEZEjYxgMVKgEFmyTtuMAk9K7HDV8MmeM9qZPpKa7MfufaB0rpHlT5qFu5uJSqlyBFHI9uZBGgZM6ZgmdWdSq7Ro+k4y2R5hUbU+WSZSp4y19/ufSiNqkIT4v4tso4xIYs4N7ISSDnWwkEg1YAIBjQDGcADJrncRS0JnpfZib6ea8P3K9Ye9i+pH961y6XXR6+8/t5+T9CGoiyKyMCmRgUB5WTGT2s7gVqZFMjApkYQpkCsGRQCgFAKAUAoBQwd3wlehXeFzNpmGwhDFmdFdgpCox0lTJkgZXAIIIBHS4fPEnE8v7TUFKlGr3bfU+sxeIU0DKThsb4tLwqGx2JhBIz32rsHiineGZZobd1kglExnml18i6w5ZmYP5Yj3xscEjqOwAt8fiJCp1JOpywXTaXjDGToOeSNyMEjsSRk9aA+T+KbjdIijKygvIWR0LsWKq2JI0cgqurcHBkZckKK5PEZvKiey9mKMVCdTO72OTY++i+pH961QpddHorz+3n5P0IaiLQoBQA1sng1ksrBZuB2Nu3DrqaSBGltyoQ8y4AYMECs6iXc6i3TA27V16SpzpObitsnjL2d1QvI0I1pNSx297wca1uIW1rJbxjVDMY3R7lCrrFMVPmnIYa4iuNt61o6JNKUEsrJJe9NTg5Uq8npaTT8fE0jXKfM9dDOEbsfB52tzcrGTAp0l8r2bSSFzkgNsTj+xqyrSbp6+w5c+M28Ln3d5zy8M9xqQxlmVFGWdlRR0yzMFUZ7bkVBTpuc1FdpeubhUKTqPktze45wWa0kEc4TLKHUxsWUjJHUqpyCNxjuKnuLZ0WsvmU+HcUhep6U013nOBqtg6eo9rBkVgyKAUAoBQCgNjhtyIpkkZSyrzAyqdLEPBLFsSCARzM/pVq2qRhJuRyuLWlS5oqNPGU09yyL4vjGAI7jSBjSZl/y4wcbez6dDVr3ml3s8/8A0G8x/o+/4JofG0Stq5Vy3XZp1I3BG4079c/MVsrqinnc1fs/eNf6f5+hCniyEKFEV1gYIAnTGQcggaOud6x7zS72Z/oN5z+D7/g4XHuJC4m5gVlARUAdg7bM7bkAfx4HyqrdVY1GtJ3OD2NW1jJVMb9xr2PvovqR/eKhpddF+8+RPyfoQVEWxQCgFZMMt3hnI4XxFhg7Iu4DAYBLEhgRsHB3FdezyqEn5+h4njaUuJU0/Dz5srqB7mWGMBVYRCEEIoGEaaTVoXA2Q5PTcGos+8TivDcvqL4XSqzazmXw5fPJ2U4Tbw8Nju51aWS4fRFEHaNF3bdinmPlRifmBgbmpOho0qWuSyVHxC8u7zoKEtCXguzt3OhNbt/s22S3LRRX9ysUiyOZOWxkPus48jFGY56gD+ImrSSlTSjsmcl1NF1OdV6nHONubXLJqcc4faQX0VokBddcCSyPNMJS0jKBoKOFTSGVvZIJOAFxmomqVOrGCj+pdhK7uLWpcSq7Lsxs/wBjq3qwLxkpxBkaMQqlvzjmPGxQSFydR3l3YnLHJ6qBK8dLiXdsUYKasc0k+eJY8tv0IuP2UsDvNd2lvc22G5TwRopjz7rXjSeXvuG1jcEHIGczysuaTXlua22JKMKE3Gb55eIvyx+5Q41wAOuABn1rgTabyj6PSjpgo9xlWhKKAUAoBQCgFZAoYFYAoBWQT2PvovqR/eKkpddFW8+RPyfoQVEWxQCgPDWyeDSaysHSseP3EMZjhkCRt7SCKFg50hSXLxksSABuauq+mliKS/Q4j9n7ectVSUpPxZr2vEZYiTE6xllKMY4bdCVPUZWPOKxG8muWF+htV4JbzXxOTx3yb9S9QeHZJOGWiQpHco3+IbmTvEY3ZR5YWQbKNUgIYncn9OqqSdNR5o8dK7nG5nVXwPwSf1y/qc/xNbXZNpb3MaWlqJI44zC+tUb2QTITkOF1FSQANyc9tKqk3Fco/wAwTWk6EadSeXKph7NbYfN82WLifh+7N4biKCydkCrDLNLch9kxqljUaHcEnBGDjG42xM4ZllIoQr4p9G5PHauwpvFrie3uLlL+JJXukiLOj40oGfDQeQ4IIAGoDBi31ZzVSpV6JtVN8nbtbKN3CMrWWlw7JLfPflbYZIviSKLh8lnbiduaXBacRqscbBQyoqOeoz6eZ2b0WtJXdONPTF5J6XBrurdKrWSispvHgViuQz2aFYMigFAKAUAoBQCgFAKAUBPY++i+pH94qWl10VLz5E/J+hBURbFAKAUAoBWUYaOmvFAyRJI1yghTlqbWcRhl1Mw1RMpUt5jlwQTtkV06d7BxSllY7jytbgdaNWU6WiSlv8S/5JOK8dMkEVugcRQsZA00nNmdzqwzNgAAB2GkZG9Yq3qaShnbvNrTgEoylOu1lprEeSz/ADuMLziqTOzzRzszksypdFYyT7WlWiZkU+gY46DAArd3tNvMs/XYg/oN1BaIODXe4/F6P1IuOcWe6m5sgC4RY0RckKi5IGTuxyzEk9c1Tubjpnk7fC+Gqyg1nLfNmhVY6grBkUAoBQCgFAKAUAoBQCgFAT2PvovqR/eKlpddFS8+RPyfoQVEWxWTBiHGcZGfTv8AyrbQ8ZNVOLenO5lWuDYUwBWcGHLbJvxcFna3a5RVaFFLOyyRkphQzB11ZDAEZXrVz3GenUmjif1+gqvRSjJPON1/k0KpHcTFYMigFAKAUAoBQCgFAKAUAoBQCgFAT2PvovqR/eKlpddFS8+RPyfoQVEWxj/4A3JPYADcn4VtCLk8Ijq1I04uctkuZa/ylxFFb20ttYhi7sqXMv7aRpGAAwrAR9kzlui7ZGD3oQ0wjBpHz2tWhUrVK8JT84rC8E3nkQ+KeEQW/ElhRXaFxESiyYZWkkZDh2ViQAA2n/P1AAqCrSoxqqLXM6FpeX1SynONTGjwTb25bnYvfCtgt/HZh7oPLGSNLRlFYLI4JLKW1FY226dNt6kdtQctONypHi3EeidXXtnHJfg5PAPCHOv5rd3PLtyeY6bFvNiMDIIBYAk9caWA7EQU7OLqyT5I6V1xyqrSnOO0pZ/TGx0uAXED8H4kYI5IwUc6ZJBIdLQgIc6RjbqN8HO5GMWoaOjloXLJyLjp/e6cq7y3h7d2SjVwGfRI8hWDYUArIFYAoBQCgFAKAUAoBQCgFAKAnsffRfUj+8VLS66Kl58ifk/QgqItnqsQQynDKQyn0YEFTv6EA/pUlObhJSXYQXFGNalKnLk1gsD+KFe5S5mtI3mQLkiaRVYqDpYR4IUgnIyWG3TO46PvtKUlKUdzzD9n7mNOVKnVWl74x+/P9iC94wk3EVunDpHzIZXU4kOYypKpjT5WCKBnoWY7jArDr0p1lUbxg2jw+7t7KVBRjJvuf1e+Drf72QNxVbwpMIxGVIZY9SvoZAw0ynIIY+hGeh7T+80ek1Z8Dn/0m+91dHQueee/LBjwLxalvxC5mJaSC5YksqFXUamePKNjOgOyHGc9RnocRuacKr3ymSVOE3NW1hHRiUMrG26e+SPg1/ZQWd3aieVuf5Y5OQRhAmlMgsMkY82dOdW3rWY1aEYuOrn+5FVsuIVqkKjpdVJc12fqVQH+/fY4ztkAnB+GT8zXImop/DyPbUHNwTqLD7VzPa0RMzTlvgJBGcglGkB06hoVXZmbzAqoCMdgzHScL7OrpUbDXHVJnl732jVGs6dOGpLnvg6V7ZyRFRIB5hlHQ6o3GcEo+BnHdSAw7gbZr17WVJ+B0uHcWpXiwtpdxDVU6yFYMigFAKAUAoBQCgFAKAUBPY++i+pH94qWl10VLz5E/J+hBURbFDArOQKDApkCmRgUyMCgGCegydz+gBYnJ2AABJJ2ABJwBUtOlKpLESrd3dO3p66jwvuTScDa4hVFkCEhklK4YFNMJgy+cLpVyzr10cw9tvRU01FJ9h8yuJwnVlKGcN9vMX1s9u76tZjnuWaaLG0MIiQrMBk6ZYsuCe/JmUgqrUlFSWGa0qkqc1OLw0QAEbN1GQ2P4gcH+oNecqw0zcT6jaV+moxqd6PaiLAoZFAKAUAoBQCgFAKAUBPY++i+pH94qWl10VLz5E/J+hBURbMXzjato4zuRzUmmovDLLHwa3HDPzrc8yGQxCLmRhC3MKZ1CDIGAWx8MZ711+iodF0mk8d75fu891VXt54XcQ+HuBwzWl1NNJOGtl1/szFpfyswUK0WQcrjdj7QrShRo1Ia2sYJr7iN9a3EaMZJ6sY279sczl23DJ5E1xwSumsxhkXmeYLqxhRq9kjzaQuduu1VnbSmtVNbfc6keK0qD6G4l8a57bGu6kEhlZWGxVgVYfNSMj9arTpyg8NHTpXFKrHVTkmjytME2UM0wCWyueXIH0LIulkeNyQro2CRqHsnKjfBHUEEE1btbhUpNtczj8W4a7ymlGWGi0W/i+1RQGtrhdlGtTFJpOrJlZmIZzv3QgDV5SGYHqwvKU3hM8jccEu6MXJxyl3E3jPki1LJE8sciM8kkM/NjdNRYK83VC5Gktgrh8HJbIsnJKNBc8wu38Usjjt5XcyocHcZV1P61w76OKrfefQPZ+rrs1HtWxNVI7orBkUAoBQCgFAKGBQyKAUBPY++i+pH94qWl10VLz5E/J+hBURbFZMMtc8xTgVuCqtzbyQeYuNh+YcEaHU9YwOvc12dSjaptZPEdG63F5KMnHnuufLxPeGTheCXzBVj/wARGnk5hLj/AA5IJkdj0YjrjrWYNO3bSxkiu6bhxOMZTcsY3eM9+OSIOMcL/KxW0EtxdPJMTKkFs6RxqWYdGZS0j5bboOvs7Zk06Ixi8/oQOs7mrUrxjBJLfVl+Hjubn4qziO5h06Wkht9TGRUkD7uEEisCGHlf/XkYNaXU9E4kvCLbp6FZN4W3b3HZ4vFZR8RtrVLG1KzIGcmFRgOXCaQBjIMbEkgnfbFTycVNRxzKNONeVCdbpHiLS5vtfmafDeDWMl9c2X5d9KKz88zSZUqY8qoGAoBkIHXPLOc1pGnRc3BR5fuTzur2FGnWdV75SXl6/qfPomyAfUA/0riVUlJpHvbWUpUoynzaMmrRE0llYLf4dw/DHDoTy5DEHCtETFvoXnpkyKuNOCCQU3B8pr0dGTlTTZ8x4jRjRupwjyT9dypySK5k5ZZ1iEbNNs5Yl47dkkk9pmy0bDWiEaZMKA1RXdNTpt9xb4Jczo3UYrlLZ/sYiuAz6KKGRWAKGMis4BHNMFxnuQqjuWPQAdzUlOlKbwkV7i6pUI6qksFk4d4Ivpl1rEsakZBuHMZP/IFZx/zAVdhw+b6zwcG49paEHinFy+yNOXwxeKwCwGYEE8y31tH/AKpUTOfVcisz4dJL4Xn7GtH2npSeKkHH7/g0L61lhxz4ZYsnAMqMqk9gHI0k/DNV52dWO7R06HGbOs8Rnv45XqRVVwdXIrBknsffRfUj+8VLS66Kl58ifk/QgqItnjDIPyraLSeWR1YOcXFPGTpXXG5ZLdbciJYUOVRI/ZbfLBmJYMdTb5z5j61dlfNx06Vg4cPZ+nGp0qqS1c+a/BJB4gkW0/KGOBoepysustqDaywlzqyAfTbGMbVsr6Kjo07EUuASdXplValzzhM17fjNykaxrcShExpAbBGOwbqF/wAoOnG2MbVF77V5Jlt8Cs5PVKG/m/TkYX/EZLhla5YzBQy4bCEq2NS60XOCQPXHbrWVeOTTqbpGHwWnTi1bPQ3zfP7NnYvPFrSX0V4bdA8UYjCc1ipI5mGzoBX3r7ebt6VYd9TbUtO5zI+z1wqcqXSLD35c/McL8WGG5uZxbhvzOfIZyOXklnw/J82Sc9BjAG9FfU1Jyw9xU9n686UabmsRzjbvK1GmAANgNgCdRA7AnAycY3wPkKoVHGUm4npbaFSFJKo02u7kb/BrITyMrOVVF1uIwHmYdlhi6u537HAwcHIBtWlr0nxS5HG4zxb3VdHT6z+xbp4rjkiK2hZURTyI2t3ilAY5Y6pBLhzkszFN23OM12UklhHhZScm5PmyizmUyTO7yjmSxpJDIFyGjR5AHf2m0M+ACqHzLsAAKrXksUWdXgdPXex8NxXAPoqZHLMFAJ7sqj5kgD/v4VJCm58iGtXjSinLtaX1Mi4HU4/72rCpyb2RvOtTgnKTSS5lk4F4Iu7ncpyI/wCOZSCf+GLZj/zaR6E1epWEpdbY89ee0dGm3GgtT+xcIPwst8ftJp3JG+kogHywuR/qNXoWVGPZk4Fbj17UTSkorwX5z6nd8OeDbazYtEmpzsJJNDSKO6q+kMAdts42FWIxUeRyqtapWeZvPmWECtiMYoCK5tlkRkkVXRgVZWAZWB6gg7EfA0B8D8R8DayungPuz+0tzuQYy3s6jvlD5cHJA07nNci/oqL1pcz23s9fOrDoZvLjuvI0K5p6cmsffRfUj+9akpddFa8/t5+T9CGoi0KAUAoBWTAoMisGRWTDIDxCGNv8QZgg/dhjDM4xk4diFTfbcN0O3Sula2tOa1Sf6HmeK8WuKEnSpw8pb/Y+ucKihiEaaMrIiyLb27YQg5zliQ1y5AOWkOltI0rnOeskksI8VOcpyzJ5ZucH4QutoZ7VOW4aUaokeLUCmQraiEI19Cq6iGZQoBByalW8WcIEyJd2SRzqDPGbeYsc8svkQyjEsD6Y28gYKDpGkHOdZRUlhklKpOnLVB4fgU2wtmuZVSGNIyy5CCR3RQCSXaSQkn2lGd/3cDcAcupBV56aaxjmeyoV52FF1bublKXJc/54l+sfwvJROfKuWZWlCAnCqwZY4mbGCWALSEZwoAAyxNyjaQpxa7+ZwbzjNa4qKa2S5L9/Ms3h/wAEW1rI0qxhpmIOs5ITYKBGrE6NgMtuzdSTVhRiuSOXOrUnnVJvO/6nevZjGhYKWI7AMc/oqlv5A1sRnJtfFcJJWUSwELqzPFLHHp9eY6AL8m0t8KA61tfxSe7kR/8AgZW/saA2aAUBHPOqKWchVHUk4A/WgPk/4h8Xiu7WK5jUrHFdvCksg0cxTC/MKhtwmtFG+N4zttVa7hqpNI6vBaypXcW3hb5KFDc6mIwQABgkYLdDkA76cFd++oYrkVbeVOOWe3teI07mpKMOS5Pv8vDxN6x99F9SP71qKl10WLz+3n5P0IaiLQoBQCgPKyjVh1wI21A8zmDGMaHQrlCdRycMrA4GzA9zi9Wt4qkpxOHZ8TqVLudvWWMcvE9qid0msrN5WKx6cqjSHW2kaFKhjnHq69dhuSQAas29u6zaRzOI8ShZxUpLOXjY1rGZJNTbtFGGaYx+Y6VGWRWXYu2NIwT11eyCas0LOaqfFskcziHG6Dt8UXmUuzuL5Z8buJbO0khid3aMwzNEZEMEqHOGCZyQGBRX8uC2T5t+smmso8VKEoPTJYZ2uA3kz8TkyqNFltNxGC2sFSxjeRfL5cxBVO4ETHYMurJqSeKLeWIv+VCi4/Mpe2ysdMcz8sQ3EOemspzG09TzMjcEgCoT+FltUE0cl1BLBEkmlpIzgAnGNMOXUmIEK6ZJUZQaSBHGlGDbj28yzVvK1WChN5S5bcj6zwW7EsQYEkdmLRvq9SDGdPXbt06VIVjT4Q0STyxK8xbVk80lgzEFyI5G8zaQcac4UYAAoDrXF2iY1ui6jpXUwXUeuBk7n4UBFNxOFBl5olHqzqB/U0ByL/jHDHBMs9k4HUvJC2O3c7UBhYtZSkNBM5X90xXFwsOxOy6XEZ3zsPl2oCfiEQ0Yjv2g6BSPyzAfD9pGSf1NAaOi0Qabi/EsrBtL3E0GpcgjVHEAI1I1EZCZ7HI2oDgeL5bK1hiQFiFQCBBh9QUAARZbZcbExqcZBypGqsSkorLN6dOVSShBZbPmMcWZJJSArynJUEEKOwyANTbklsZJJPeuJd3HSvC5I99wbhfukNU+s+fd5G9Y++i+pH961WpddHTvP7efk/QhqItCgFAKAVkwQzuRpOTpDDI7ZIKhseo1Y+TGrNKTlBwObc0oQrRuGt1s/J/glFV2dFPvMkYqQysyMu6sjMjKcEZVlII2JGx71vTqypvMWQXNpSuI6aqyia+v55RiWeWQAYAkkdl+BKE4J6bnfapnd1J7SexQp8GtaO9OHxdmd9z6f+Ecinh/LLozrJKZEU5ZNcjsocHuV36Dau3SxoWDwd6p9PLXzyWDhd1bxl4Y0SMpKUMcQzk6VIbCj+HTnPTGDsKkKpF44niWym5rquUYJq04aTGUXSwIfJA8pVgRnY9Kw2kss2hCU3piss+WTeJmlflsBbWbyuZhaxRiZ4yHVSxwfMFMY8vmABwSQKpK+g6mns7zvS9n68bfXjM+7bl+S3X/AI8jSHTbTc99JLc0iGcoc5aEGLQ7pu3LZQSF797aqRaynnyOPK1qwko1IuOdt00vqU5/HF7zC6NEJFAHNMBTmqMHEqLMVJG4/wApJ0nB3pzvlF7Ya+53KPs9KpHEm4y8cOLX6Hd4X+J0pXTeWySAjDGA4+GOXISD/rHyrKv6ecM0n7N3Khqi033cv59ju8F47wfLOqwwu2NbTRaHOMAapWGGxt+8asxr05cpHKq8OuqXXpv6ZX1WUWqDjNq3sXEB7DTJGf7GpSme3Bt3bDiJmzpGoKxyVLYGfgCfkD6UBPYxR6A0SqqsAw0qFyCMg4x6UBJdWqSKUkRXRhgq6hlI9CDsaA+HeNOMvK88EGn8uj4hWTU2iSMkNLG+dSZbUunddPbzGqFe7gpdG1ldp6Th3B606KuISxLOUuzC/Jw1P9ulcieM7HtabbinLmbNj76L6kf3is0uuiG8+RPyfoQVEWxQCgFAKGDU4hjSAzaUJw7A4IGDgZ7ZOB+vxq3bc20svsOVxSSUEpvEG/ieceX3J7C0m0LlG82AOYSrMcDOFwWxnJywAx8Klq0oyk90cGj7R0LeOh6p+P8AyZ7glWUqw6qcZHodjgg+oJqrUpOHkek4fxGje0+kpP8AJ7URfZiF3JGRnAOCQDjUBkDY+2w3/iNSxr1IrEXsVKljb1Z65wTYVcAKM6VJKrk4UkkkqOi5JJ29TWfeKv8AuZquG2i/8cfogUGdR3bGNR3OPTJ3rSVWcubbJ6dtRp9SCXkkvQyrTJNgxkjDAhgCD1B3FbRnKLymaTpQmnGSyj0CsNt8zMYKKwj2sZNmdLw7wyOWXXcyLHaw4edm2DbnRFk9dRHQbkKR3FdKxpJ/HI8vx+9nTSo03u+7ng+itw2O4EbwAhWjLRZBSRumZWGAy6i6OWOGIz3Kkdc8UWDgvAEh3J1v5hqP8JOwwNs7EnbrJJgANigOwSAPh0oCtcd8WxwvHGDlnnMPbAKxGRv0BMSE9jKPSmUZUW+R8RtwdK5JJ0jJPUnG5PxrzVSWZNn1S2goUYR7kSVGWCex99F9SP7xUlLroq3nyJ+T9CCoi2KAUANZRgRKzsVjVnIxqxgBc9MsxAHyzn4VPCi2svCRyL/jdrZvTUe/cllmVpEDkzRgsQgjikGQNZRdbqdjvKi47ebv0u0qOhfC/wBf2PFcZ4xK/ajTzGC+5vWN0zurgM2vcnbKhtEv8JOCskK9scoEkDJqWpTjpabwcJwTWCDjH/5DH0jjX+RkbP8A5/6VQq/LivM9v7Hx/wCjOXj+xrVVPZiiWTDaW7PFYHpWXFo1U0+TPa1NhQyeE1nDNXJIwSZSSoYEgaiAQSB6kdh8alVGbWcFaV5Qi9MppPzMBdpnGtc+moU6KeM4NveaOrTqWfM6PAuFS3E6RwKHbVzDzdTxIuwZ3XI8uyjA9rAGCM1dtdc5JNbI4HGPd6FKUoyxOfbzb8PBeR9H4hwprVZGWeUNI0a8+TzyPKwIUKpOnCszssarpLSKAAVzXXPEllubGSO2EVoxRgNIdsSOCTgyEucOwJLsWznB2JNAUb8SPGcizpbWuDy5MzORkBwjNGoBBB0Noc9tSqv8QFetXjDK7Tp2PDKty4y/0t49cnz+UF1CMSVUsV3OoFm1uxbOSxbBLd8CuVK7m8eB7KlwehDXttLG3kZ1UbydeMcJIVqbE9j76L6kf3ipaXXRUvPkT8n6EFRFsUANbJZZpOWlZLZ4b8Az3KJNJIsMLqrptrkZSMg4yFQEYIyWO+4FdWlw9c5s8jee0uJONvHbvf4K3d2k9nK0UjCPSxXQ5ETSky6mljkYhXVkCgYOVJA2072J04rZo8fcTdWo6k929zkMJUYKzi4YJuYWUzgE+chc/tPMqspGccpQwGTW0ZRa+HZGqwbHh/i8Tq0bkAKAr+QaV0akDlXyQjJoU5HlKYPtDOlenLrRNKkHzRdfC3DLa8vfPpmjS2cyFZDpUiSPla2jYDJBnwD1wfStbWm2nrj5ZJrOvXpJqMnHPdsWex4PwWd+XEIWY50hJZBqAGSYyHGsfFc1Z6Om+xfQue/3PLpJf+z/ACcTjv4cEyEwRtgOGjVXEsLRhfYminlVtWT7QZhsNh0rDoQ7FgxUvLipBwlUk15s0rzwTPJ5hGY51BAQRk8z0V5QRGq986nI9OoMPumYuMpNjht3UsamuDyu5vZnE43wC5tCBcR6QxwsiHXExwTgNgEHY7MBntmudXtJ0lnmj3PD+N0bp6MaZdz/AGOaKqYZ2tSOdc3Ol8o2GG2pCoceoyJFb9N6v0NUVtt9fwcC/wBFSTTSf6J/bUmbdt4nucgLy5mTdUlt0lfsMphQ+cHqrevzrownPt5Hl7qhbrZbPyf/AB9y1cG8UR3za7vg+Zo2AM8WEIwc+YNiTY4PVtznY1YTOU12F44dcJa6nt7J1E2lnVUZHdgukENIcSMewOnJYnJJOcJGW2+Zt8Js/wA3creypIiRBltYZRpZSfLJM8f7jHBVQfMAWJ6gLkwc3x546W2Y28BzcgpnoQgZJGBbPppQkdxIoB32iq1Oji5FuytJXNaNNdvN+B8p+ZJJ3JJySSckk9ySc5+NeenJybkz6ZRpwpU1CHJbHtaEwrBkUBPY++i+pH94qWl10VLz5E/J+hBURbFAKymayipLDOr4a8U3diojiYSwAnEMuTpBPsxuN1+HUD0711qXEFjE0eOvfZuWpyt2sdzL1ZfifA4ImhkT1xpdP3e7afU/6T8Kuq4pS5SOHV4XeU+tTf6b+hvSeK+FToYn5ciEqDGYTKCWUsvkRW3wD22II6ipE0+TKU4ShtNNeawa78L4OG1tJyumz3VxAvbbQ8ij94bY7j1o6cX2EemL7CDjVjZCIxQTWiW8kbo8QuhbZZ/KZeYmrmNg4xIG7fEHJscePhEOAJbuB0BBx+cgRtt1OtYBjBGQy6SCMgioY28FLUuZEqUU8ovXB+NRLCNdwkzan3hbn4Gpiqao1yxVcDJGTipyU5vFPxHtItlYu3YYI3xnDIAZFPzStXOK5smhb1Z40xf0Pl3jDxpc3zhRqWAbiEBU1OD5GfLEsB16jJA8oIqtWrQccZOtw+wqxqqbjuuSzj1/YrTWruMvqB/t8h1/oaq9JThtHB2pWtxV+KrlfzwNj/ZuRgu3wwenw0nK/wBKgd3vsi5HhCcWpSf6f5yja4QgjlAl1PBoOfLETqyMIFZSFU+bONJ32YEZq1RuoYzN4+pxuIcEq6lGhHK73hfj9y2cP8S28K6IbVUUkMBpRACMbN5Zs9wGC533Pep43tJ9pQqcAvYLkn5Mscf4lxImOVK7Y28yhQfTWcHHphP0rEr6iu02p+zt7LmkvN/jJz//AKqXG/8AhYRnp+2c4+f7Iav6VG+I0+5llezFx2zX3PmfFLV5LiW4ZizzOXkG4XJ7AavZHQDc42yetRq8U+ski2+Byt1mm2+/s9H+zMbW4KnS2rp082B8s+z82rWrSjNZRPa3k6M9M0/557/VnSjkB6f+1c6UHHmeip1VNZRnWhKKAnsffRfUj+8VLS66Kl58ifk/QgqItigFAKyYFMjBiyA9Rn51spYNXBPmjxIgOgAz6DH9q2Vaa7X9SGVpQlzgvojNduhI+RI757fHetveKn+5/Ui/pto//FH6IlS5kGNMkgx0xI4x22waz71V/wBz+o/pln/+Uf8A1X4I53L+2zPnrrJb7ia1lXqS5yf1N4WNtB5jTin4JGOmo9RY0LlgBaamNKFYNsHtAMUyBQYFBgUApkYI5otQ+W42B/7/AEqSFTSV69BVVgwiODpJz6Zz0+BPX+vzqSotS1JEFCThLo5y8l+P4/MnquXxWDJPY++i+pH94qWl10VLz5E/J+hBURbFAKAUAoBQCgFAKAUAoBQCgFAKAUAoBQCgFAeYrbPYa6Ue1qZFDJPY++i+pH94qWl10VLz5E/J+hBURbFAKAUAoBQGJcDqRW2GYyeCUeo/nWdLBnWuBkVgyKA8JrKWTVvBbOCeAbmdA7aYUYZHMBLkeugdP1IPwq9SsJzWXscC79orehLTFOT8OX1M+Nfh/PBG0ivHIqAs3VGAAySAxwcfOs1bCUFlPJra+0dCtNQlFxb/AF9CoA1QZ6FM9rBsKAUAoBQCgFAKAnsffRfUj+8VLS66Kl58ifk/QgqItigFAKyYPM9T6dfh8/StlFvsNdcVs2K1Ni6fh/4hgtwYZY2d5p0CkKpChgiDJJyN89K6VnWhFaWt2eX45w+vXk60GlGK33fZuXnxZxmCzVDLBzBIxXCqhxgZ31Yq/XqQpLLR5zh9nXu5uNKWGt+bOKvBOHcSjZ7YCKQdSg0MpO41xeywPr88GoOho145gdD37iPDammrlrx3T8mfNeJ2L28zwy7OjadujfwlfUEYP61yqlKUJaT2NrdwuKKqxez+3/Brd8d/Tvt1rTSyw5JbnZ8HWySX1uj4Kl8kHoSqsyj+YFT2kU6qTObxipKnZzcef5ZevxL4/c2xiSBjGjhiZAASWBHkBYEDbf1P6GujeVp08aTzHALG2uXJ1d2uzP3KTfeL7qa3MEsgZWIJbSFcgHOklcAjOO2du+aoTu5zjpZ6OjwS1o11WgmsdnYcRVJzgE43OBnA9Tiqyi2dWU4x5vBiDWMG2T3NYMigFAKwZFAKAUBPY++i+pH94qWl10VLz5E/J+hBURbFAKA8NZRqz6L4W4+fyJMsqwpbzxKWWIMGiKr5CoGxY5y1de3q6qeZbYPFcTsNF5ppxcnKLe77d9/07jmcc8LM0l0Y1/bCeNo4o8GMwzNpV9lyDqznsMHtvUdS21uTXP8AYtWfF+ijTjUeYYeW+epdnocvikEMPEEjt86IpYVZiSdTq6lzv032x8DUM1CNZKJ0KFSvWsJ1K3OSljbGzWxcvxgH7CA//wBiP5xsf+lXOIdRHD9mH/3E14fuivfhbq/P+XOnkya/TGUxn9cf1qtYZ6Q6vtLp91WeeVj7l+VFPFmIA1CzXPwzM2n9cA10Ul0vjg8o3NWSXZq/ZFJ8QeJ7dI7i1tbcprZ0klJALNrw5xuWzgjcj/pVK4uIJOEYnouH8Kr1JU7mtUylhpc9vQpcMrIwZCVZSGVh1BG4IrnRk000enqUo1IOEllM+j8I8ewTpyb+NRnYuVDRN8WU7p/UD1FdSneQqfDUR4664DXt5dLayzjfua/JqeM/BCIEltNleRI2TJZRzGCq6HrjLDI+O1a17OO0oEvDeO1Pip3G+E2n4rsZY5UksRBb2VqZVPvpOm2QCS3dzud+mMVa0umlGEc95yVKF5KpWuaml9i/byILrwdbycQZnQGNodbICVHN16dXlI6jt671rK1hKpqaN6fGLinadHCW6fPw7jj+D+GwScTvAIkMUQKIjKGUEMFyNWd/I2/xNQ29ODqy22Rf4lc142FFuT1S3feZx+F7VjcXd22iDnyqiIdChVlMQJ077suwH/Ws+7023UnyNVxW7jGnbW28sLPa8vftIIvCdpeSg2TlLdF/avl2Jcnyook6EAEkn+Ja091pVH8HLtJ5cYvLSLjcxzN8lhLbv25mtx3wZBHbyT290HEXtBijgnOAoZMYYkgDatKtpBQcoy5Fiz47XqVo0qtLGruyvs+wpVc09QKwZFAT2PvovqR/eKlpddFS8+RPyfoQVEWxQCgFZMHa4R4lkt4TEkVuyswcmWMs2RgrnzAHBGRkbVapXTpx0pI5F3wilcVellOSfLZ/4OhbeIDCslyZuZeXS6Aq+zAgPtOOgbbyr+vc1Oq+iLm3lsoz4cq9SNuoaaUN8vnJ/wA5sq8D4dDnfWp36k6gf1NUoNuaZ3a8UqMl4M+y+P8Agkt3bokIUsJlbzHSAuhwTn9R0rt3VKVWGlHz/hF7C0rupPljG3fsaNlbW3B7ctI+uaTrjGuQjoiL2UZ6n1ya0jGFrDfmWK1W54xXSgsRX0S72+85/wCGvEXuL27mkxqdI9h0UamAUfAAAVpZ1HOUpMscdtoWtvRow7M/Xbc5nhXw7Bd3N5z2OUmk0xq2knMkmXONzjGP71HSowqVJOXeWr3iVxa21FUe1LLxnsWxzuBeHY5uIvb69UMTOSdQDOqnAUEdTkgEj0NQU7eMqzhnZFy74nVpWEa2MTl4ciwXP4W+b9nc4TPR49TAfMMAf5CrL4ctWzOfS9qJKHx0034Pb0On4n4xFZRW1qG1FXt9WTllijdGLN8To/v6VNWqxpKMPI5tlZVr2VStjC3f6tPZGfjL/aJdWsWzEyDPL5WrVknOX6ggjp6Vi46dtOnyNuF/09KSu18XjnH2NXwDNcC7uI7x2MwiiYB2DFV1PkeUkD2lOB6isWsqmqSqcyXjEbZ0adS1WItvsx3d5J4Tsnsoby4uFKs0jkDqWVS2nGP4mYgDvt61mjB01OUuZHf143c6NGk9kl9e36HH8C8S/MCTh10hYOJJN8hlJbU4bO6nUdQPY/pUNtPpM0pov8WtVbuF5by5YXhtsvTci4JxFeG3NxZXPmgdhl+4DIAGYD90qQDjpisU5qhN05cmSXdvLiVvC7o7Tj2eW+3j6nK8ZeFxZsrRNqgm2XfcY8wUke0Mbg/D9TBdUOj3i9mX+E8T98+GosTj/P08SuVRO+hWDIoCex99F9SP7xUtLroqXnyJ+T9CCoi2KAUAoBQwKzkYLD4K8QJZyyPIjOroAAgUkMGyPaI7E/0q3a140m9SOLxjh1S9jGNNpYb59zO3xT8TZWBFvEI/88h1t+ijYH5k1YqcRb6iwc229mIRea08+C2+/wDgpN5dySuXldnc9WY5Py+A+A2rnzqSm8yPTULenQjoppJfz6mMNw6Z0O6Z2OhmXPz0nfrWIzlHkzNSjTqY1xTx3rJgGOc5Od98nO/Xemp88mzpxaxjYRsVIKkqRuCpII+RHSik08piUIyTjJZR1/8Aeu906fzUuPmuf9WM/wBan97q4xk539Gss56Nff8AODkSOWJZiSxOSWJJJ9STuaruTluzowpxhHTFYXgdbh3ie7gQJFOyoNgpVHAHoutTgfDpU8LqrBYTKFfhFnWm5zhu/Fr0Zqw8XnWf8wsh5xOS5x5tgCGHQjAAx8K1VeanrzuSz4fQlR6Bx+Hs/OTo8V8X3Vxo5jJpR1kCIulWZWDDVuSRkdM1LO8nNrPYU6PA7agpaE8tNZe7We4sR/E46c/lV5mOvMOn7M/pVn+o7bR3OT/8XerHS/D5f5wQcK43w+aMniIzcNI0jOY5CDnAVUMeSFCqowfTvWadajOP/U5mbnh/ELepizzoxhYa+6fb4mh458Sx3RjigUiGHcEjTqONIwp3Cgbb+tQ3lzGpiMeSLvBeF1LbVVrdZ/YqtUD0QrAFAT2PvovqR/eKlpddFS8+RPyfoQVEWxQCgFAKAUAoYFAKGRQCgFAKAUAoBQCgFDArIwKwBQyKAUBPY++i+pH94qWl10VLz5E/J+hBURbFAKAUAoBQCgFAKAUAoBQCgFAKAUAoBQCgFAKAUAoCex99F9SP7xUtLroqXnyJ+T9CCoi2KAUAoBQCgFAKAUAoBQCgFAKAUAoBQCgFAKAUAoBQE9j76L6kf3ipaXXRUvPkT8n6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706880"/>
            <a:ext cx="64824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DO ALL FORMS OF COMMUNICATION HAVE IN COMMON?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GIVER AND RECEIVER</a:t>
            </a:r>
          </a:p>
          <a:p>
            <a:pPr marL="457200" indent="-457200">
              <a:buAutoNum type="arabicPeriod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GIVER HAS AN OBJECTIVE</a:t>
            </a:r>
          </a:p>
          <a:p>
            <a:pPr marL="457200" indent="-457200">
              <a:buAutoNum type="arabicPeriod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RECEIVER PROCESSES</a:t>
            </a:r>
          </a:p>
          <a:p>
            <a:pPr marL="457200" indent="-457200">
              <a:buAutoNum type="arabicPeriod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RELATIONSHIP MODIFIES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57200" indent="-457200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82281" y="1770185"/>
            <a:ext cx="7692796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endParaRPr lang="en-US" sz="1050" b="1" dirty="0"/>
          </a:p>
        </p:txBody>
      </p:sp>
      <p:sp>
        <p:nvSpPr>
          <p:cNvPr id="6" name="Title 8"/>
          <p:cNvSpPr>
            <a:spLocks noGrp="1"/>
          </p:cNvSpPr>
          <p:nvPr>
            <p:ph type="title" idx="4294967295"/>
          </p:nvPr>
        </p:nvSpPr>
        <p:spPr>
          <a:xfrm>
            <a:off x="-33338" y="0"/>
            <a:ext cx="9144000" cy="936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0641" y="351927"/>
            <a:ext cx="499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INFORMATION OVERLOAD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2282" y="2022329"/>
            <a:ext cx="55084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COMMUNICATION PROCESS: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57200" indent="-457200"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GIVER</a:t>
            </a:r>
          </a:p>
          <a:p>
            <a:pPr marL="457200" indent="-457200"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MESSAGE</a:t>
            </a:r>
          </a:p>
          <a:p>
            <a:pPr marL="457200" indent="-457200"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MEDIUM</a:t>
            </a:r>
          </a:p>
          <a:p>
            <a:pPr marL="457200" indent="-457200"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RECEIVER(S)</a:t>
            </a:r>
          </a:p>
          <a:p>
            <a:pPr marL="457200" indent="-457200"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MESSAGE  RECEPTION &amp; INTERPRETATION</a:t>
            </a:r>
          </a:p>
          <a:p>
            <a:pPr marL="457200" indent="-457200">
              <a:buAutoNum type="arabicPeriod"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Jeff\AppData\Local\Microsoft\Windows\INetCache\IE\40PU5B99\nicubunu-Abstract-person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8792" y="1740205"/>
            <a:ext cx="1152303" cy="1343576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7479233" y="1903752"/>
            <a:ext cx="270681" cy="208517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56125" y="5056099"/>
            <a:ext cx="164892" cy="314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10662" y="5056099"/>
            <a:ext cx="164892" cy="314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Jeff\AppData\Local\Microsoft\Windows\INetCache\IE\KJE5HL7V\Stock_person_bw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042" y="4786229"/>
            <a:ext cx="1608892" cy="1608892"/>
          </a:xfrm>
          <a:prstGeom prst="rect">
            <a:avLst/>
          </a:prstGeom>
          <a:noFill/>
        </p:spPr>
      </p:pic>
      <p:cxnSp>
        <p:nvCxnSpPr>
          <p:cNvPr id="17" name="Elbow Connector 16"/>
          <p:cNvCxnSpPr>
            <a:endCxn id="1027" idx="0"/>
          </p:cNvCxnSpPr>
          <p:nvPr/>
        </p:nvCxnSpPr>
        <p:spPr>
          <a:xfrm rot="5400000">
            <a:off x="5888891" y="3048926"/>
            <a:ext cx="2763900" cy="710706"/>
          </a:xfrm>
          <a:prstGeom prst="bentConnector3">
            <a:avLst>
              <a:gd name="adj1" fmla="val 50000"/>
            </a:avLst>
          </a:prstGeom>
          <a:ln w="412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Users\Jeff\AppData\Local\Microsoft\Windows\INetCache\IE\F20J9OS3\Loud-Speaker-Detail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1218" y="3087270"/>
            <a:ext cx="868671" cy="73522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2778" y="304800"/>
            <a:ext cx="6115987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DIFFERENCE BETWEEN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IS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SAID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AND WHAT IS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MEANT</a:t>
            </a:r>
          </a:p>
          <a:p>
            <a:pPr algn="ctr"/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Translate The Following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</a:p>
          <a:p>
            <a:pPr algn="ctr"/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 you think its warm in here?</a:t>
            </a:r>
          </a:p>
          <a:p>
            <a:pPr marL="457200" indent="-457200">
              <a:buAutoNum type="arabicPeriod" startAt="2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Is the TV a little loud?</a:t>
            </a:r>
          </a:p>
          <a:p>
            <a:pPr marL="457200" indent="-457200">
              <a:buAutoNum type="arabicPeriod" startAt="2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Are you going to the store?</a:t>
            </a:r>
          </a:p>
          <a:p>
            <a:pPr marL="457200" indent="-457200">
              <a:buAutoNum type="arabicPeriod" startAt="2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Are you going to wear that?</a:t>
            </a:r>
          </a:p>
          <a:p>
            <a:pPr marL="457200" indent="-457200">
              <a:buAutoNum type="arabicPeriod" startAt="2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 have a headache.</a:t>
            </a:r>
          </a:p>
          <a:p>
            <a:pPr marL="457200" indent="-457200">
              <a:buAutoNum type="arabicPeriod" startAt="2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 you have a headache?</a:t>
            </a:r>
          </a:p>
          <a:p>
            <a:pPr marL="457200" indent="-457200">
              <a:buAutoNum type="arabicPeriod" startAt="2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57200" indent="-457200">
              <a:buAutoNum type="arabicPeriod" startAt="2"/>
            </a:pPr>
            <a:endParaRPr lang="en-US" sz="2400" b="1" dirty="0">
              <a:solidFill>
                <a:schemeClr val="bg1"/>
              </a:solidFill>
              <a:latin typeface="+mn-lt"/>
            </a:endParaRPr>
          </a:p>
          <a:p>
            <a:endParaRPr lang="en-US" sz="2400" b="1" dirty="0">
              <a:solidFill>
                <a:schemeClr val="bg1"/>
              </a:solidFill>
              <a:latin typeface="+mn-lt"/>
            </a:endParaRPr>
          </a:p>
          <a:p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>
          <a:xfrm>
            <a:off x="2563318" y="417512"/>
            <a:ext cx="4332157" cy="6397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200" noProof="0" dirty="0">
                <a:latin typeface="Impact" pitchFamily="34" charset="0"/>
                <a:ea typeface="+mj-ea"/>
                <a:cs typeface="+mj-cs"/>
              </a:rPr>
              <a:t>4  PERSONALITY  TYPES</a:t>
            </a:r>
            <a:b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</a:b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154242" y="1933731"/>
          <a:ext cx="7390150" cy="3897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3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8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6925">
                <a:tc gridSpan="4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Low Responsiveness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(CONTROLS)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797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 Assertiveness (ASKS)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ANALYTIC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DRIVER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 Assertiveness</a:t>
                      </a:r>
                    </a:p>
                    <a:p>
                      <a:pPr algn="ctr"/>
                      <a:r>
                        <a:rPr lang="en-US" dirty="0"/>
                        <a:t>(TELLS)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7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AMIABLE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EXPRESSIVE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6925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  <a:r>
                        <a:rPr lang="en-US" baseline="0" dirty="0"/>
                        <a:t> Responsiveness </a:t>
                      </a:r>
                    </a:p>
                    <a:p>
                      <a:pPr algn="ctr"/>
                      <a:r>
                        <a:rPr lang="en-US" baseline="0" dirty="0"/>
                        <a:t>(EMOTES)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" name="Picture 52" descr="Image result for famous  cartoon charact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5697" y="4255389"/>
            <a:ext cx="1279804" cy="1150204"/>
          </a:xfrm>
          <a:prstGeom prst="rect">
            <a:avLst/>
          </a:prstGeom>
          <a:noFill/>
        </p:spPr>
      </p:pic>
      <p:pic>
        <p:nvPicPr>
          <p:cNvPr id="35" name="Picture 34" descr="quest.jp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40" y="1820920"/>
            <a:ext cx="1369122" cy="1252747"/>
          </a:xfrm>
          <a:prstGeom prst="rect">
            <a:avLst/>
          </a:prstGeom>
        </p:spPr>
      </p:pic>
      <p:sp>
        <p:nvSpPr>
          <p:cNvPr id="4" name="Title 8"/>
          <p:cNvSpPr txBox="1">
            <a:spLocks/>
          </p:cNvSpPr>
          <p:nvPr/>
        </p:nvSpPr>
        <p:spPr>
          <a:xfrm>
            <a:off x="2563318" y="417512"/>
            <a:ext cx="4332157" cy="6397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200" noProof="0" dirty="0">
                <a:latin typeface="Impact" pitchFamily="34" charset="0"/>
                <a:ea typeface="+mj-ea"/>
                <a:cs typeface="+mj-cs"/>
              </a:rPr>
              <a:t>PERSONALITY  TYPES</a:t>
            </a:r>
            <a:b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</a:b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32" name="Picture 8" descr="Image result for famous  cartoon character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7711" y="3073667"/>
            <a:ext cx="1238659" cy="1238659"/>
          </a:xfrm>
          <a:prstGeom prst="rect">
            <a:avLst/>
          </a:prstGeom>
          <a:noFill/>
        </p:spPr>
      </p:pic>
      <p:sp>
        <p:nvSpPr>
          <p:cNvPr id="1042" name="AutoShape 18" descr="Image result for famous  cartoon charac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20" descr="Image result for famous  cartoon charac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6" name="AutoShape 22" descr="Image result for famous  cartoon charac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8" name="Picture 24" descr="Image result for famous  cartoon character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2420" y="0"/>
            <a:ext cx="1028175" cy="1307178"/>
          </a:xfrm>
          <a:prstGeom prst="rect">
            <a:avLst/>
          </a:prstGeom>
          <a:noFill/>
        </p:spPr>
      </p:pic>
      <p:sp>
        <p:nvSpPr>
          <p:cNvPr id="1050" name="AutoShape 26" descr="Image result for famous  cartoon charac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AutoShape 28" descr="Image result for famous  cartoon charac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56" name="Picture 32" descr="Image result for famous  cartoon character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679" y="1303292"/>
            <a:ext cx="759391" cy="1459914"/>
          </a:xfrm>
          <a:prstGeom prst="rect">
            <a:avLst/>
          </a:prstGeom>
          <a:noFill/>
        </p:spPr>
      </p:pic>
      <p:pic>
        <p:nvPicPr>
          <p:cNvPr id="1060" name="Picture 36" descr="Image result for famous  cartoon character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9112" y="1387031"/>
            <a:ext cx="1017065" cy="1330841"/>
          </a:xfrm>
          <a:prstGeom prst="rect">
            <a:avLst/>
          </a:prstGeom>
          <a:noFill/>
        </p:spPr>
      </p:pic>
      <p:pic>
        <p:nvPicPr>
          <p:cNvPr id="1064" name="Picture 40" descr="Image result for famous  cartoon characters"/>
          <p:cNvPicPr>
            <a:picLocks noChangeAspect="1" noChangeArrowheads="1"/>
          </p:cNvPicPr>
          <p:nvPr/>
        </p:nvPicPr>
        <p:blipFill>
          <a:blip r:embed="rId8"/>
          <a:srcRect l="20560" t="-2012" r="19450"/>
          <a:stretch>
            <a:fillRect/>
          </a:stretch>
        </p:blipFill>
        <p:spPr bwMode="auto">
          <a:xfrm>
            <a:off x="1750448" y="1387031"/>
            <a:ext cx="993615" cy="1689610"/>
          </a:xfrm>
          <a:prstGeom prst="rect">
            <a:avLst/>
          </a:prstGeom>
          <a:noFill/>
        </p:spPr>
      </p:pic>
      <p:pic>
        <p:nvPicPr>
          <p:cNvPr id="1066" name="Picture 42" descr="Image result for famous  cartoon character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15059" y="-37152"/>
            <a:ext cx="1091571" cy="1544457"/>
          </a:xfrm>
          <a:prstGeom prst="rect">
            <a:avLst/>
          </a:prstGeom>
          <a:noFill/>
        </p:spPr>
      </p:pic>
      <p:pic>
        <p:nvPicPr>
          <p:cNvPr id="1068" name="Picture 44" descr="Image result for famous  cartoon character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19964" y="1583505"/>
            <a:ext cx="1219766" cy="1219766"/>
          </a:xfrm>
          <a:prstGeom prst="rect">
            <a:avLst/>
          </a:prstGeom>
          <a:noFill/>
        </p:spPr>
      </p:pic>
      <p:sp>
        <p:nvSpPr>
          <p:cNvPr id="1070" name="AutoShape 46" descr="Image result for famous  cartoon charac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2556700" y="2145407"/>
          <a:ext cx="4479963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2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7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31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What</a:t>
                      </a:r>
                      <a:r>
                        <a:rPr lang="en-US" b="0" baseline="0" dirty="0">
                          <a:solidFill>
                            <a:schemeClr val="bg1"/>
                          </a:solidFill>
                        </a:rPr>
                        <a:t> cartoon character best represents: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4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ANALYTIC</a:t>
                      </a:r>
                    </a:p>
                    <a:p>
                      <a:pPr algn="l"/>
                      <a:endParaRPr lang="en-US" sz="2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49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DRIVER</a:t>
                      </a:r>
                    </a:p>
                    <a:p>
                      <a:pPr algn="l"/>
                      <a:endParaRPr lang="en-US" sz="20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4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AMIABLE</a:t>
                      </a:r>
                    </a:p>
                    <a:p>
                      <a:pPr algn="l"/>
                      <a:endParaRPr lang="en-US" sz="2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4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EXPRESSIVE</a:t>
                      </a:r>
                    </a:p>
                    <a:p>
                      <a:pPr algn="l"/>
                      <a:endParaRPr lang="en-US" sz="2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9" name="Picture 28" descr="bravo.png"/>
          <p:cNvPicPr>
            <a:picLocks noChangeAspect="1"/>
          </p:cNvPicPr>
          <p:nvPr/>
        </p:nvPicPr>
        <p:blipFill>
          <a:blip r:embed="rId11"/>
          <a:srcRect l="8728" t="-1595" r="4410"/>
          <a:stretch>
            <a:fillRect/>
          </a:stretch>
        </p:blipFill>
        <p:spPr>
          <a:xfrm>
            <a:off x="7843764" y="-176567"/>
            <a:ext cx="1437396" cy="1681196"/>
          </a:xfrm>
          <a:prstGeom prst="rect">
            <a:avLst/>
          </a:prstGeom>
        </p:spPr>
      </p:pic>
      <p:pic>
        <p:nvPicPr>
          <p:cNvPr id="30" name="Picture 29" descr="cartman.jp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4767" y="-24167"/>
            <a:ext cx="1500917" cy="1373179"/>
          </a:xfrm>
          <a:prstGeom prst="rect">
            <a:avLst/>
          </a:prstGeom>
        </p:spPr>
      </p:pic>
      <p:pic>
        <p:nvPicPr>
          <p:cNvPr id="31" name="Picture 30" descr="caspte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0070" y="0"/>
            <a:ext cx="1716630" cy="1332913"/>
          </a:xfrm>
          <a:prstGeom prst="rect">
            <a:avLst/>
          </a:prstGeom>
        </p:spPr>
      </p:pic>
      <p:pic>
        <p:nvPicPr>
          <p:cNvPr id="36" name="Picture 35" descr="doright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22565" y="1469902"/>
            <a:ext cx="1030711" cy="1568720"/>
          </a:xfrm>
          <a:prstGeom prst="rect">
            <a:avLst/>
          </a:prstGeom>
        </p:spPr>
      </p:pic>
      <p:pic>
        <p:nvPicPr>
          <p:cNvPr id="37" name="Picture 36" descr="bullwinkl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6700" y="-11433"/>
            <a:ext cx="1493520" cy="1805940"/>
          </a:xfrm>
          <a:prstGeom prst="rect">
            <a:avLst/>
          </a:prstGeom>
        </p:spPr>
      </p:pic>
      <p:pic>
        <p:nvPicPr>
          <p:cNvPr id="38" name="Picture 37" descr="fireballxl5.jpe"/>
          <p:cNvPicPr>
            <a:picLocks noChangeAspect="1"/>
          </p:cNvPicPr>
          <p:nvPr/>
        </p:nvPicPr>
        <p:blipFill>
          <a:blip r:embed="rId16"/>
          <a:srcRect l="40425"/>
          <a:stretch>
            <a:fillRect/>
          </a:stretch>
        </p:blipFill>
        <p:spPr>
          <a:xfrm>
            <a:off x="4122420" y="5359591"/>
            <a:ext cx="1189384" cy="1463040"/>
          </a:xfrm>
          <a:prstGeom prst="rect">
            <a:avLst/>
          </a:prstGeom>
        </p:spPr>
      </p:pic>
      <p:pic>
        <p:nvPicPr>
          <p:cNvPr id="39" name="Picture 38" descr="uncle grandpa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37834" y="5315327"/>
            <a:ext cx="1115782" cy="1444286"/>
          </a:xfrm>
          <a:prstGeom prst="rect">
            <a:avLst/>
          </a:prstGeom>
        </p:spPr>
      </p:pic>
      <p:pic>
        <p:nvPicPr>
          <p:cNvPr id="1072" name="Picture 48" descr="Image result for famous  cartoon characters"/>
          <p:cNvPicPr>
            <a:picLocks noChangeAspect="1" noChangeArrowheads="1"/>
          </p:cNvPicPr>
          <p:nvPr/>
        </p:nvPicPr>
        <p:blipFill>
          <a:blip r:embed="rId18"/>
          <a:srcRect l="6921" r="28311"/>
          <a:stretch>
            <a:fillRect/>
          </a:stretch>
        </p:blipFill>
        <p:spPr bwMode="auto">
          <a:xfrm>
            <a:off x="-60891" y="0"/>
            <a:ext cx="1042532" cy="1207231"/>
          </a:xfrm>
          <a:prstGeom prst="rect">
            <a:avLst/>
          </a:prstGeom>
          <a:noFill/>
        </p:spPr>
      </p:pic>
      <p:pic>
        <p:nvPicPr>
          <p:cNvPr id="40" name="Picture 39" descr="wiley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34316" y="2751688"/>
            <a:ext cx="2019300" cy="1447800"/>
          </a:xfrm>
          <a:prstGeom prst="rect">
            <a:avLst/>
          </a:prstGeom>
        </p:spPr>
      </p:pic>
      <p:pic>
        <p:nvPicPr>
          <p:cNvPr id="1034" name="Picture 10" descr="Image result for famous  cartoon characters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687394" y="1349012"/>
            <a:ext cx="1042532" cy="1042533"/>
          </a:xfrm>
          <a:prstGeom prst="rect">
            <a:avLst/>
          </a:prstGeom>
          <a:noFill/>
        </p:spPr>
      </p:pic>
      <p:pic>
        <p:nvPicPr>
          <p:cNvPr id="1080" name="Picture 56" descr="Image result for famous  cartoon characters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879364" y="5065614"/>
            <a:ext cx="1094308" cy="1361080"/>
          </a:xfrm>
          <a:prstGeom prst="rect">
            <a:avLst/>
          </a:prstGeom>
          <a:noFill/>
        </p:spPr>
      </p:pic>
      <p:pic>
        <p:nvPicPr>
          <p:cNvPr id="1038" name="Picture 14" descr="Image result for famous  cartoon characters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853276" y="5434611"/>
            <a:ext cx="1302538" cy="1218322"/>
          </a:xfrm>
          <a:prstGeom prst="rect">
            <a:avLst/>
          </a:prstGeom>
          <a:noFill/>
        </p:spPr>
      </p:pic>
      <p:pic>
        <p:nvPicPr>
          <p:cNvPr id="42" name="Picture 41" descr="topcat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84206" y="1043183"/>
            <a:ext cx="1007103" cy="1821228"/>
          </a:xfrm>
          <a:prstGeom prst="rect">
            <a:avLst/>
          </a:prstGeom>
        </p:spPr>
      </p:pic>
      <p:pic>
        <p:nvPicPr>
          <p:cNvPr id="1062" name="Picture 38" descr="Image result for famous  cartoon characters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-319454" y="2803271"/>
            <a:ext cx="1559657" cy="1200205"/>
          </a:xfrm>
          <a:prstGeom prst="rect">
            <a:avLst/>
          </a:prstGeom>
          <a:noFill/>
        </p:spPr>
      </p:pic>
      <p:pic>
        <p:nvPicPr>
          <p:cNvPr id="1036" name="Picture 12" descr="Image result for famous  cartoon characters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4003476"/>
            <a:ext cx="1219318" cy="1192461"/>
          </a:xfrm>
          <a:prstGeom prst="rect">
            <a:avLst/>
          </a:prstGeom>
          <a:noFill/>
        </p:spPr>
      </p:pic>
      <p:pic>
        <p:nvPicPr>
          <p:cNvPr id="41" name="Picture 40" descr="peabody.jpe"/>
          <p:cNvPicPr>
            <a:picLocks noChangeAspect="1"/>
          </p:cNvPicPr>
          <p:nvPr/>
        </p:nvPicPr>
        <p:blipFill>
          <a:blip r:embed="rId26"/>
          <a:srcRect r="50000"/>
          <a:stretch>
            <a:fillRect/>
          </a:stretch>
        </p:blipFill>
        <p:spPr>
          <a:xfrm>
            <a:off x="5300595" y="4484370"/>
            <a:ext cx="1043940" cy="1402080"/>
          </a:xfrm>
          <a:prstGeom prst="rect">
            <a:avLst/>
          </a:prstGeom>
        </p:spPr>
      </p:pic>
      <p:pic>
        <p:nvPicPr>
          <p:cNvPr id="44" name="Picture 43" descr="family.jpe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818634" y="4334461"/>
            <a:ext cx="1025130" cy="1025130"/>
          </a:xfrm>
          <a:prstGeom prst="rect">
            <a:avLst/>
          </a:prstGeom>
        </p:spPr>
      </p:pic>
      <p:pic>
        <p:nvPicPr>
          <p:cNvPr id="45" name="Picture 44" descr="yogi.jpe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27711" y="4077037"/>
            <a:ext cx="1170873" cy="1669117"/>
          </a:xfrm>
          <a:prstGeom prst="rect">
            <a:avLst/>
          </a:prstGeom>
        </p:spPr>
      </p:pic>
      <p:pic>
        <p:nvPicPr>
          <p:cNvPr id="1054" name="Picture 30" descr="Image result for famous  cartoon characters"/>
          <p:cNvPicPr>
            <a:picLocks noChangeAspect="1" noChangeArrowheads="1"/>
          </p:cNvPicPr>
          <p:nvPr/>
        </p:nvPicPr>
        <p:blipFill>
          <a:blip r:embed="rId29"/>
          <a:srcRect t="19347" r="73570"/>
          <a:stretch>
            <a:fillRect/>
          </a:stretch>
        </p:blipFill>
        <p:spPr bwMode="auto">
          <a:xfrm>
            <a:off x="0" y="5028472"/>
            <a:ext cx="900961" cy="1829528"/>
          </a:xfrm>
          <a:prstGeom prst="rect">
            <a:avLst/>
          </a:prstGeom>
          <a:noFill/>
        </p:spPr>
      </p:pic>
      <p:pic>
        <p:nvPicPr>
          <p:cNvPr id="1058" name="Picture 34" descr="Image result for famous  cartoon characters"/>
          <p:cNvPicPr>
            <a:picLocks noChangeAspect="1" noChangeArrowheads="1"/>
          </p:cNvPicPr>
          <p:nvPr/>
        </p:nvPicPr>
        <p:blipFill>
          <a:blip r:embed="rId30"/>
          <a:srcRect l="50000"/>
          <a:stretch>
            <a:fillRect/>
          </a:stretch>
        </p:blipFill>
        <p:spPr bwMode="auto">
          <a:xfrm>
            <a:off x="5633989" y="5532609"/>
            <a:ext cx="1219287" cy="1227004"/>
          </a:xfrm>
          <a:prstGeom prst="rect">
            <a:avLst/>
          </a:prstGeom>
          <a:noFill/>
        </p:spPr>
      </p:pic>
      <p:pic>
        <p:nvPicPr>
          <p:cNvPr id="43" name="Picture 54" descr="Image result for famous  cartoon characters"/>
          <p:cNvPicPr>
            <a:picLocks noChangeAspect="1" noChangeArrowheads="1"/>
          </p:cNvPicPr>
          <p:nvPr/>
        </p:nvPicPr>
        <p:blipFill>
          <a:blip r:embed="rId31"/>
          <a:srcRect l="5037" t="10425" r="74727"/>
          <a:stretch>
            <a:fillRect/>
          </a:stretch>
        </p:blipFill>
        <p:spPr bwMode="auto">
          <a:xfrm>
            <a:off x="924316" y="5329393"/>
            <a:ext cx="826132" cy="1323540"/>
          </a:xfrm>
          <a:prstGeom prst="rect">
            <a:avLst/>
          </a:prstGeom>
          <a:noFill/>
        </p:spPr>
      </p:pic>
      <p:pic>
        <p:nvPicPr>
          <p:cNvPr id="1078" name="Picture 54" descr="Image result for famous  cartoon characters"/>
          <p:cNvPicPr>
            <a:picLocks noChangeAspect="1" noChangeArrowheads="1"/>
          </p:cNvPicPr>
          <p:nvPr/>
        </p:nvPicPr>
        <p:blipFill>
          <a:blip r:embed="rId31"/>
          <a:srcRect l="67025"/>
          <a:stretch>
            <a:fillRect/>
          </a:stretch>
        </p:blipFill>
        <p:spPr bwMode="auto">
          <a:xfrm>
            <a:off x="1750448" y="5652873"/>
            <a:ext cx="1128916" cy="123909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-33338" y="0"/>
            <a:ext cx="9144000" cy="936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idx="4294967295"/>
          </p:nvPr>
        </p:nvSpPr>
        <p:spPr>
          <a:xfrm>
            <a:off x="396240" y="1504950"/>
            <a:ext cx="7652385" cy="443071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  <a:p>
            <a:pPr marL="625475" indent="0">
              <a:buClr>
                <a:srgbClr val="B83600"/>
              </a:buClr>
              <a:buSzPct val="105000"/>
              <a:buNone/>
            </a:pPr>
            <a:endParaRPr lang="en-US" dirty="0"/>
          </a:p>
          <a:p>
            <a:pPr marL="914400" indent="0">
              <a:buClr>
                <a:srgbClr val="B83600"/>
              </a:buClr>
              <a:buSzPct val="105000"/>
            </a:pPr>
            <a:endParaRPr lang="en-US" sz="2000" b="0" dirty="0"/>
          </a:p>
          <a:p>
            <a:pPr marL="914400" indent="0">
              <a:buClr>
                <a:srgbClr val="B83600"/>
              </a:buClr>
              <a:buSzPct val="105000"/>
            </a:pPr>
            <a:endParaRPr lang="en-US" sz="2000" b="0" dirty="0"/>
          </a:p>
          <a:p>
            <a:pPr>
              <a:buNone/>
            </a:pPr>
            <a:r>
              <a:rPr lang="en-US" b="0" dirty="0"/>
              <a:t>			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418" name="AutoShape 2" descr="http://101fundraising.org/wp-content/uploads/2013/06/hotpotato.png"/>
          <p:cNvSpPr>
            <a:spLocks noChangeAspect="1" noChangeArrowheads="1"/>
          </p:cNvSpPr>
          <p:nvPr/>
        </p:nvSpPr>
        <p:spPr bwMode="auto">
          <a:xfrm>
            <a:off x="63500" y="-136525"/>
            <a:ext cx="2486025" cy="3333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8"/>
          <p:cNvSpPr txBox="1">
            <a:spLocks/>
          </p:cNvSpPr>
          <p:nvPr/>
        </p:nvSpPr>
        <p:spPr>
          <a:xfrm>
            <a:off x="2821210" y="417513"/>
            <a:ext cx="4254147" cy="854040"/>
          </a:xfrm>
          <a:prstGeom prst="rect">
            <a:avLst/>
          </a:prstGeom>
        </p:spPr>
        <p:txBody>
          <a:bodyPr>
            <a:normAutofit fontScale="3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DECISION MAKING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</a:b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5530" y="2116667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Choice Decision</a:t>
            </a:r>
          </a:p>
          <a:p>
            <a:pPr algn="ctr"/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 Get A “Yes” </a:t>
            </a:r>
          </a:p>
        </p:txBody>
      </p:sp>
      <p:pic>
        <p:nvPicPr>
          <p:cNvPr id="10" name="Picture 9" descr="Green Egg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4424">
            <a:off x="43549" y="2355975"/>
            <a:ext cx="3067234" cy="4185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am I Am.jp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49207">
            <a:off x="6409462" y="2460490"/>
            <a:ext cx="2908760" cy="374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272415" y="-445808"/>
            <a:ext cx="9144000" cy="6185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chemeClr val="tx1"/>
                </a:solidFill>
                <a:latin typeface="Impact" pitchFamily="34" charset="0"/>
              </a:rPr>
              <a:t>HOT</a:t>
            </a:r>
            <a:r>
              <a:rPr lang="en-US" sz="4000" dirty="0">
                <a:solidFill>
                  <a:schemeClr val="tx1"/>
                </a:solidFill>
                <a:latin typeface="Impact" pitchFamily="34" charset="0"/>
              </a:rPr>
              <a:t>  </a:t>
            </a:r>
            <a:r>
              <a:rPr lang="en-US" sz="3600" dirty="0">
                <a:solidFill>
                  <a:schemeClr val="tx1"/>
                </a:solidFill>
                <a:latin typeface="Impact" pitchFamily="34" charset="0"/>
              </a:rPr>
              <a:t>POTATO  </a:t>
            </a:r>
            <a:r>
              <a:rPr lang="en-US" sz="3600" dirty="0">
                <a:solidFill>
                  <a:srgbClr val="FF0000"/>
                </a:solidFill>
                <a:latin typeface="Impact" pitchFamily="34" charset="0"/>
              </a:rPr>
              <a:t>EXERCISE</a:t>
            </a:r>
            <a:endParaRPr lang="en-US" sz="2200" dirty="0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idx="4294967295"/>
          </p:nvPr>
        </p:nvSpPr>
        <p:spPr>
          <a:xfrm>
            <a:off x="396240" y="1504950"/>
            <a:ext cx="7652385" cy="443071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  <a:p>
            <a:pPr marL="625475" indent="0">
              <a:buClr>
                <a:srgbClr val="B83600"/>
              </a:buClr>
              <a:buSzPct val="105000"/>
              <a:buNone/>
            </a:pPr>
            <a:endParaRPr lang="en-US" dirty="0"/>
          </a:p>
          <a:p>
            <a:pPr marL="914400" indent="0">
              <a:buClr>
                <a:srgbClr val="B83600"/>
              </a:buClr>
              <a:buSzPct val="105000"/>
            </a:pPr>
            <a:endParaRPr lang="en-US" sz="2000" b="0" dirty="0"/>
          </a:p>
          <a:p>
            <a:pPr marL="914400" indent="0">
              <a:buClr>
                <a:srgbClr val="B83600"/>
              </a:buClr>
              <a:buSzPct val="105000"/>
            </a:pPr>
            <a:endParaRPr lang="en-US" sz="2000" b="0" dirty="0"/>
          </a:p>
          <a:p>
            <a:pPr>
              <a:buNone/>
            </a:pPr>
            <a:r>
              <a:rPr lang="en-US" b="0" dirty="0"/>
              <a:t>			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418" name="AutoShape 2" descr="http://101fundraising.org/wp-content/uploads/2013/06/hotpotato.png"/>
          <p:cNvSpPr>
            <a:spLocks noChangeAspect="1" noChangeArrowheads="1"/>
          </p:cNvSpPr>
          <p:nvPr/>
        </p:nvSpPr>
        <p:spPr bwMode="auto">
          <a:xfrm>
            <a:off x="63500" y="-136525"/>
            <a:ext cx="2486025" cy="3333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333" y="2242979"/>
            <a:ext cx="573346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Choose a partner</a:t>
            </a:r>
          </a:p>
          <a:p>
            <a:pPr marL="342900" indent="-342900">
              <a:buAutoNum type="arabicPeriod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Starter holds the  “hot potato” postcard</a:t>
            </a:r>
          </a:p>
          <a:p>
            <a:pPr marL="342900" indent="-342900">
              <a:buAutoNum type="arabicPeriod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Ask a question about the chosen subject</a:t>
            </a:r>
          </a:p>
          <a:p>
            <a:pPr marL="342900" indent="-342900">
              <a:buAutoNum type="arabicPeriod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You can only give away your hot potato after asking a question</a:t>
            </a:r>
          </a:p>
          <a:p>
            <a:pPr marL="342900" indent="-342900">
              <a:buAutoNum type="arabicPeriod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You can’t ask your questions until you’ve answered your partner’s</a:t>
            </a:r>
          </a:p>
          <a:p>
            <a:pPr marL="342900" indent="-342900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6469">
            <a:off x="6462269" y="1987748"/>
            <a:ext cx="2669231" cy="214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840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tle 8"/>
          <p:cNvSpPr>
            <a:spLocks noGrp="1"/>
          </p:cNvSpPr>
          <p:nvPr>
            <p:ph type="title" idx="4294967295"/>
          </p:nvPr>
        </p:nvSpPr>
        <p:spPr>
          <a:xfrm>
            <a:off x="2599764" y="251012"/>
            <a:ext cx="5557265" cy="936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r>
              <a:rPr lang="en-US" sz="2700" dirty="0">
                <a:solidFill>
                  <a:schemeClr val="bg1"/>
                </a:solidFill>
              </a:rPr>
              <a:t> 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rId3"/>
          </p:cNvPr>
          <p:cNvSpPr txBox="1"/>
          <p:nvPr/>
        </p:nvSpPr>
        <p:spPr>
          <a:xfrm>
            <a:off x="693683" y="1685365"/>
            <a:ext cx="802464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Your Reputation Is Your Livelihood</a:t>
            </a: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  <a:p>
            <a:pPr marL="465138" indent="-4651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Treat  Everyone  As  If  The  World  Is  Watching  You</a:t>
            </a:r>
          </a:p>
          <a:p>
            <a:pPr marL="465138" indent="-4651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Bad  Behavior  Can  Go  Viral</a:t>
            </a:r>
          </a:p>
          <a:p>
            <a:pPr marL="465138" indent="-4651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There’s  No  Such  Thing  As 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Off The Record</a:t>
            </a:r>
          </a:p>
          <a:p>
            <a:pPr algn="ctr"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151529" y="4777165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hlinkClick r:id="rId3"/>
              </a:rPr>
              <a:t> Super Bowl Commercial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Title 8"/>
          <p:cNvSpPr txBox="1">
            <a:spLocks/>
          </p:cNvSpPr>
          <p:nvPr/>
        </p:nvSpPr>
        <p:spPr>
          <a:xfrm>
            <a:off x="2474259" y="267258"/>
            <a:ext cx="4960004" cy="920456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PROTECT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  YOUR 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REPUTATION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The Devil Is in the Copyright Details_ Office Depot Plagiarized $6 Haircut Joke - CBS News_Page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6730">
            <a:off x="2474259" y="776555"/>
            <a:ext cx="4382919" cy="5670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tle 8"/>
          <p:cNvSpPr>
            <a:spLocks noGrp="1"/>
          </p:cNvSpPr>
          <p:nvPr>
            <p:ph type="title" idx="4294967295"/>
          </p:nvPr>
        </p:nvSpPr>
        <p:spPr>
          <a:xfrm>
            <a:off x="-33338" y="0"/>
            <a:ext cx="9144000" cy="936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en-US" sz="3600" dirty="0"/>
            </a:br>
            <a:br>
              <a:rPr lang="en-US" sz="3600" dirty="0"/>
            </a:br>
            <a:r>
              <a:rPr lang="en-US" sz="2700" dirty="0">
                <a:solidFill>
                  <a:schemeClr val="bg1"/>
                </a:solidFill>
              </a:rPr>
              <a:t> 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rId5"/>
          </p:cNvPr>
          <p:cNvSpPr txBox="1"/>
          <p:nvPr/>
        </p:nvSpPr>
        <p:spPr>
          <a:xfrm>
            <a:off x="943429" y="1422401"/>
            <a:ext cx="7213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Your Reputation Is Your Livelihood</a:t>
            </a:r>
          </a:p>
          <a:p>
            <a:pPr algn="ctr"/>
            <a:endParaRPr lang="en-US" sz="2400" dirty="0"/>
          </a:p>
          <a:p>
            <a:pPr algn="ctr"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151529" y="4777165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hlinkClick r:id="rId5"/>
              </a:rPr>
              <a:t> Super Bowl Commercial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8" name="Barber_Office-Depot.flv - 10Youtube.co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9569" y="2080834"/>
            <a:ext cx="5520268" cy="4140201"/>
          </a:xfrm>
          <a:prstGeom prst="rect">
            <a:avLst/>
          </a:prstGeom>
        </p:spPr>
      </p:pic>
      <p:sp>
        <p:nvSpPr>
          <p:cNvPr id="7" name="Title 8"/>
          <p:cNvSpPr txBox="1">
            <a:spLocks/>
          </p:cNvSpPr>
          <p:nvPr/>
        </p:nvSpPr>
        <p:spPr>
          <a:xfrm>
            <a:off x="2474259" y="267258"/>
            <a:ext cx="5531224" cy="93670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PROTECT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  YOUR 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REPUTATION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title" idx="4294967295"/>
          </p:nvPr>
        </p:nvSpPr>
        <p:spPr>
          <a:xfrm>
            <a:off x="-33338" y="0"/>
            <a:ext cx="9144000" cy="120468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sz="3600" dirty="0"/>
            </a:br>
            <a:br>
              <a:rPr lang="en-US" sz="3600" dirty="0"/>
            </a:br>
            <a:r>
              <a:rPr lang="en-US" sz="2700" dirty="0">
                <a:solidFill>
                  <a:schemeClr val="bg1"/>
                </a:solidFill>
              </a:rPr>
              <a:t> </a:t>
            </a:r>
            <a:br>
              <a:rPr lang="en-US" sz="27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idx="4294967295"/>
          </p:nvPr>
        </p:nvSpPr>
        <p:spPr>
          <a:xfrm>
            <a:off x="-213220" y="1575171"/>
            <a:ext cx="9110662" cy="365760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625475" indent="0" algn="ctr">
              <a:lnSpc>
                <a:spcPct val="170000"/>
              </a:lnSpc>
              <a:buClr>
                <a:srgbClr val="B83600"/>
              </a:buClr>
              <a:buSzPct val="105000"/>
              <a:buNone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Words Have Different Meanings </a:t>
            </a:r>
          </a:p>
          <a:p>
            <a:pPr marL="625475" indent="0" algn="ctr">
              <a:lnSpc>
                <a:spcPct val="170000"/>
              </a:lnSpc>
              <a:buClr>
                <a:srgbClr val="B83600"/>
              </a:buClr>
              <a:buSzPct val="105000"/>
              <a:buNone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For Different People And Cultures. </a:t>
            </a:r>
          </a:p>
          <a:p>
            <a:pPr marL="625475" indent="0" algn="ctr">
              <a:lnSpc>
                <a:spcPct val="170000"/>
              </a:lnSpc>
              <a:buClr>
                <a:srgbClr val="B83600"/>
              </a:buClr>
              <a:buSzPct val="105000"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 Use Some Common Sense. </a:t>
            </a:r>
          </a:p>
          <a:p>
            <a:pPr marL="625475" indent="0" algn="ctr">
              <a:lnSpc>
                <a:spcPct val="170000"/>
              </a:lnSpc>
              <a:buClr>
                <a:srgbClr val="B83600"/>
              </a:buClr>
              <a:buSzPct val="105000"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 Do Your Homework!</a:t>
            </a:r>
          </a:p>
          <a:p>
            <a:pPr marL="625475" indent="0" algn="ctr">
              <a:buClr>
                <a:srgbClr val="B83600"/>
              </a:buClr>
              <a:buSzPct val="105000"/>
              <a:buNone/>
            </a:pPr>
            <a:endParaRPr lang="en-US" dirty="0">
              <a:latin typeface="Impact" pitchFamily="34" charset="0"/>
            </a:endParaRPr>
          </a:p>
          <a:p>
            <a:pPr marL="625475" indent="0">
              <a:buClr>
                <a:srgbClr val="B83600"/>
              </a:buClr>
              <a:buSzPct val="105000"/>
              <a:buNone/>
            </a:pPr>
            <a:endParaRPr lang="en-US" dirty="0">
              <a:latin typeface="Calibri" pitchFamily="34" charset="0"/>
            </a:endParaRPr>
          </a:p>
          <a:p>
            <a:pPr marL="625475" indent="0">
              <a:buClr>
                <a:srgbClr val="B83600"/>
              </a:buClr>
              <a:buSzPct val="105000"/>
              <a:buNone/>
            </a:pPr>
            <a:endParaRPr lang="en-US" dirty="0">
              <a:latin typeface="+mj-lt"/>
            </a:endParaRPr>
          </a:p>
          <a:p>
            <a:pPr marL="914400" indent="0">
              <a:buClr>
                <a:srgbClr val="B83600"/>
              </a:buClr>
              <a:buSzPct val="105000"/>
            </a:pPr>
            <a:endParaRPr lang="en-US" sz="2000" b="0" dirty="0"/>
          </a:p>
          <a:p>
            <a:pPr marL="914400" indent="0">
              <a:buClr>
                <a:srgbClr val="B83600"/>
              </a:buClr>
              <a:buSzPct val="105000"/>
            </a:pPr>
            <a:endParaRPr lang="en-US" sz="2000" b="0" dirty="0"/>
          </a:p>
          <a:p>
            <a:pPr>
              <a:buNone/>
            </a:pPr>
            <a:r>
              <a:rPr lang="en-US" b="0" dirty="0"/>
              <a:t>			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Ni H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705" y="1892713"/>
            <a:ext cx="3843955" cy="41164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70483" y="6017862"/>
            <a:ext cx="2960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hlinkClick r:id="rId5"/>
              </a:rPr>
              <a:t>Ni How Kai Lan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_MG_9140_0007-1.jpg"/>
          <p:cNvPicPr>
            <a:picLocks noChangeAspect="1"/>
          </p:cNvPicPr>
          <p:nvPr/>
        </p:nvPicPr>
        <p:blipFill>
          <a:blip r:embed="rId6"/>
          <a:srcRect l="6718" t="21989" r="6629" b="14715"/>
          <a:stretch>
            <a:fillRect/>
          </a:stretch>
        </p:blipFill>
        <p:spPr>
          <a:xfrm>
            <a:off x="202192" y="1515524"/>
            <a:ext cx="8630961" cy="487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8"/>
          <p:cNvSpPr txBox="1">
            <a:spLocks/>
          </p:cNvSpPr>
          <p:nvPr/>
        </p:nvSpPr>
        <p:spPr>
          <a:xfrm>
            <a:off x="2474259" y="267258"/>
            <a:ext cx="4960004" cy="937428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CHOOSE  WORDS 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CAREFULLY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18022" y="2364658"/>
            <a:ext cx="899651" cy="353961"/>
          </a:xfrm>
          <a:prstGeom prst="ellipse">
            <a:avLst/>
          </a:prstGeom>
          <a:noFill/>
          <a:ln w="57150" cap="rnd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024433" y="2852299"/>
            <a:ext cx="899651" cy="353961"/>
          </a:xfrm>
          <a:prstGeom prst="ellipse">
            <a:avLst/>
          </a:prstGeom>
          <a:noFill/>
          <a:ln w="57150" cap="rnd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89524" y="1892713"/>
            <a:ext cx="899651" cy="353961"/>
          </a:xfrm>
          <a:prstGeom prst="ellipse">
            <a:avLst/>
          </a:prstGeom>
          <a:noFill/>
          <a:ln w="57150" cap="rnd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725523" y="2541638"/>
            <a:ext cx="899651" cy="353961"/>
          </a:xfrm>
          <a:prstGeom prst="ellipse">
            <a:avLst/>
          </a:prstGeom>
          <a:noFill/>
          <a:ln w="57150" cap="rnd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dream-harp-0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710915" y="6446841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Ni How Kai Lan Saying snow in Chinese (Shit) - 10Youtube.co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875" y="1828799"/>
            <a:ext cx="5845388" cy="4384041"/>
          </a:xfrm>
          <a:prstGeom prst="rect">
            <a:avLst/>
          </a:prstGeom>
        </p:spPr>
      </p:pic>
      <p:sp>
        <p:nvSpPr>
          <p:cNvPr id="5" name="Title 8"/>
          <p:cNvSpPr txBox="1">
            <a:spLocks/>
          </p:cNvSpPr>
          <p:nvPr/>
        </p:nvSpPr>
        <p:spPr>
          <a:xfrm>
            <a:off x="2474259" y="267258"/>
            <a:ext cx="5531224" cy="93670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CHOOSE  WORDS 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CAREFULLY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le 8"/>
          <p:cNvSpPr txBox="1">
            <a:spLocks/>
          </p:cNvSpPr>
          <p:nvPr/>
        </p:nvSpPr>
        <p:spPr>
          <a:xfrm>
            <a:off x="2474259" y="267258"/>
            <a:ext cx="4960004" cy="93670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CHOOSE  WORDS 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CAREFULLY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474259" y="2879883"/>
            <a:ext cx="2358602" cy="123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Search Results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  <a:cs typeface="Arial" pitchFamily="34" charset="0"/>
              </a:rPr>
              <a:t>Snow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effectLst/>
                <a:latin typeface="inherit"/>
                <a:cs typeface="Arial" pitchFamily="34" charset="0"/>
              </a:rPr>
              <a:t> </a:t>
            </a: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Edit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4627581" y="2573405"/>
            <a:ext cx="2260899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6000" b="0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  <a:cs typeface="Arial" pitchFamily="34" charset="0"/>
              </a:rPr>
              <a:t>雪</a:t>
            </a:r>
            <a:endParaRPr kumimoji="0" lang="zh-TW" sz="3600" b="0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4000" b="1" i="0" u="none" strike="noStrike" cap="none" normalizeH="0" baseline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  <a:cs typeface="Arial" pitchFamily="34" charset="0"/>
              </a:rPr>
              <a:t>Xuě</a:t>
            </a:r>
            <a:endParaRPr kumimoji="0" lang="en-US" altLang="zh-TW" sz="3600" b="1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rgbClr val="545454"/>
                </a:solidFill>
                <a:effectLst/>
                <a:latin typeface="Arial" pitchFamily="34" charset="0"/>
                <a:cs typeface="Arial" pitchFamily="34" charset="0"/>
              </a:rPr>
              <a:t>noun</a:t>
            </a:r>
            <a:endParaRPr kumimoji="0" lang="en-US" sz="1000" b="0" i="0" u="none" strike="noStrike" cap="none" normalizeH="0" baseline="0">
              <a:ln>
                <a:noFill/>
              </a:ln>
              <a:solidFill>
                <a:srgbClr val="21212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000" b="1" i="0" u="none" strike="noStrike" cap="none" normalizeH="0" baseline="0">
                <a:ln>
                  <a:noFill/>
                </a:ln>
                <a:solidFill>
                  <a:srgbClr val="DD4B39"/>
                </a:solidFill>
                <a:effectLst/>
                <a:latin typeface="Arial" pitchFamily="34" charset="0"/>
                <a:cs typeface="Arial" pitchFamily="34" charset="0"/>
              </a:rPr>
              <a:t>雪</a:t>
            </a:r>
            <a:endParaRPr kumimoji="0" lang="zh-TW" sz="1000" b="0" i="0" u="none" strike="noStrike" cap="none" normalizeH="0" baseline="0">
              <a:ln>
                <a:noFill/>
              </a:ln>
              <a:solidFill>
                <a:srgbClr val="DD4B3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0" i="0" u="none" strike="noStrike" cap="none" normalizeH="0" baseline="0">
                <a:ln>
                  <a:noFill/>
                </a:ln>
                <a:solidFill>
                  <a:srgbClr val="DD4B39"/>
                </a:solidFill>
                <a:effectLst/>
                <a:latin typeface="Arial" pitchFamily="34" charset="0"/>
                <a:cs typeface="Arial" pitchFamily="34" charset="0"/>
              </a:rPr>
              <a:t>snow</a:t>
            </a:r>
            <a:endParaRPr kumimoji="0" lang="en-US" altLang="zh-TW" sz="1000" b="0" i="0" u="none" strike="noStrike" cap="none" normalizeH="0" baseline="0">
              <a:ln>
                <a:noFill/>
              </a:ln>
              <a:solidFill>
                <a:srgbClr val="21212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000" b="1" i="0" u="none" strike="noStrike" cap="none" normalizeH="0" baseline="0">
                <a:ln>
                  <a:noFill/>
                </a:ln>
                <a:solidFill>
                  <a:srgbClr val="212121"/>
                </a:solidFill>
                <a:effectLst/>
                <a:latin typeface="Arial" pitchFamily="34" charset="0"/>
                <a:cs typeface="Arial" pitchFamily="34" charset="0"/>
              </a:rPr>
              <a:t>積雪</a:t>
            </a:r>
            <a:endParaRPr kumimoji="0" lang="zh-TW" sz="1000" b="0" i="0" u="none" strike="noStrike" cap="none" normalizeH="0" baseline="0">
              <a:ln>
                <a:noFill/>
              </a:ln>
              <a:solidFill>
                <a:srgbClr val="21212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0" i="0" u="none" strike="noStrike" cap="none" normalizeH="0" baseline="0">
                <a:ln>
                  <a:noFill/>
                </a:ln>
                <a:solidFill>
                  <a:srgbClr val="212121"/>
                </a:solidFill>
                <a:effectLst/>
                <a:latin typeface="Arial" pitchFamily="34" charset="0"/>
                <a:cs typeface="Arial" pitchFamily="34" charset="0"/>
              </a:rPr>
              <a:t>snow, accumulated snow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idx="4294967295"/>
          </p:nvPr>
        </p:nvSpPr>
        <p:spPr>
          <a:xfrm>
            <a:off x="396240" y="1504950"/>
            <a:ext cx="7652385" cy="443071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  <a:p>
            <a:pPr marL="625475" indent="0">
              <a:buClr>
                <a:srgbClr val="B83600"/>
              </a:buClr>
              <a:buSzPct val="105000"/>
              <a:buNone/>
            </a:pPr>
            <a:endParaRPr lang="en-US" dirty="0"/>
          </a:p>
          <a:p>
            <a:pPr marL="914400" indent="0">
              <a:buClr>
                <a:srgbClr val="B83600"/>
              </a:buClr>
              <a:buSzPct val="105000"/>
            </a:pPr>
            <a:endParaRPr lang="en-US" sz="2000" b="0" dirty="0"/>
          </a:p>
          <a:p>
            <a:pPr marL="914400" indent="0">
              <a:buClr>
                <a:srgbClr val="B83600"/>
              </a:buClr>
              <a:buSzPct val="105000"/>
            </a:pPr>
            <a:endParaRPr lang="en-US" sz="2000" b="0" dirty="0"/>
          </a:p>
          <a:p>
            <a:pPr>
              <a:buNone/>
            </a:pPr>
            <a:r>
              <a:rPr lang="en-US" b="0" dirty="0"/>
              <a:t>			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626" name="Picture 2" descr="https://encrypted-tbn3.gstatic.com/images?q=tbn:ANd9GcQVXhtmu0NrJMox6EUSad8ogAcbjEAz94yaEGzdzrbfTBKuHfGtOKHc94H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6257" y="2659498"/>
            <a:ext cx="5002951" cy="3766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676400" y="1631078"/>
            <a:ext cx="59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THE INJURY WAS VOTED THE NFL'S 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"Most Shocking Moment in History”</a:t>
            </a:r>
          </a:p>
        </p:txBody>
      </p:sp>
      <p:sp>
        <p:nvSpPr>
          <p:cNvPr id="7" name="Title 8"/>
          <p:cNvSpPr txBox="1">
            <a:spLocks/>
          </p:cNvSpPr>
          <p:nvPr/>
        </p:nvSpPr>
        <p:spPr>
          <a:xfrm>
            <a:off x="2474259" y="267258"/>
            <a:ext cx="4960004" cy="93670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CHOOSE  WORDS 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CAREFULLY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79" name="Title 8"/>
          <p:cNvSpPr txBox="1">
            <a:spLocks/>
          </p:cNvSpPr>
          <p:nvPr/>
        </p:nvSpPr>
        <p:spPr bwMode="auto">
          <a:xfrm>
            <a:off x="177800" y="1811338"/>
            <a:ext cx="881380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600" dirty="0">
              <a:latin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018" y="1811338"/>
            <a:ext cx="53617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+mn-lt"/>
            </a:endParaRPr>
          </a:p>
          <a:p>
            <a:pPr algn="ctr"/>
            <a:endParaRPr lang="en-US" sz="3200" b="1" dirty="0">
              <a:latin typeface="+mn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5018" y="318655"/>
            <a:ext cx="766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Street Fighter Books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 descr="Smart Selling FRONT 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335" y="1811338"/>
            <a:ext cx="14913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Book Cover red book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723" y="1894062"/>
            <a:ext cx="1417712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Big Screen Cover JPE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155" y="1631733"/>
            <a:ext cx="115062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65018" y="4742209"/>
            <a:ext cx="37908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$20 Each 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any 3 for $40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6 for $60</a:t>
            </a:r>
          </a:p>
        </p:txBody>
      </p:sp>
      <p:sp>
        <p:nvSpPr>
          <p:cNvPr id="14" name="Title 8"/>
          <p:cNvSpPr txBox="1">
            <a:spLocks/>
          </p:cNvSpPr>
          <p:nvPr/>
        </p:nvSpPr>
        <p:spPr>
          <a:xfrm>
            <a:off x="2474259" y="267258"/>
            <a:ext cx="5531224" cy="93670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3200" b="1" dirty="0">
              <a:solidFill>
                <a:schemeClr val="accent1">
                  <a:satMod val="1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LEARN  MORE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  STREET FIGHTING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 descr="Smart Selling FRONT Cover.jpg"/>
          <p:cNvPicPr>
            <a:picLocks noChangeAspect="1"/>
          </p:cNvPicPr>
          <p:nvPr/>
        </p:nvPicPr>
        <p:blipFill>
          <a:blip r:embed="rId5"/>
          <a:srcRect l="17820" r="16638"/>
          <a:stretch>
            <a:fillRect/>
          </a:stretch>
        </p:blipFill>
        <p:spPr>
          <a:xfrm>
            <a:off x="177800" y="1690316"/>
            <a:ext cx="149828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Smart Selling FRONT Cov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876" y="1690316"/>
            <a:ext cx="1556051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credit_card_logo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69" y="6212399"/>
            <a:ext cx="2474259" cy="46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0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4067558" y="3392456"/>
            <a:ext cx="1896105" cy="18961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79" name="Title 8"/>
          <p:cNvSpPr txBox="1">
            <a:spLocks/>
          </p:cNvSpPr>
          <p:nvPr/>
        </p:nvSpPr>
        <p:spPr bwMode="auto">
          <a:xfrm>
            <a:off x="177800" y="1811338"/>
            <a:ext cx="881380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400" dirty="0">
              <a:latin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018" y="1811338"/>
            <a:ext cx="53617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+mn-lt"/>
            </a:endParaRPr>
          </a:p>
          <a:p>
            <a:pPr algn="ctr"/>
            <a:endParaRPr lang="en-US" sz="3200" b="1" dirty="0">
              <a:latin typeface="+mn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736" y="2723338"/>
            <a:ext cx="43931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6 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VIDEOS</a:t>
            </a:r>
          </a:p>
          <a:p>
            <a:pPr marL="342900" indent="-342900">
              <a:buAutoNum type="arabicPlain" startAt="4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AUDIO  ALBUMS (15 CDs)</a:t>
            </a:r>
          </a:p>
          <a:p>
            <a:pPr marL="342900" indent="-342900">
              <a:buAutoNum type="arabicPlain" startAt="3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WORKBOOKS (PDF)</a:t>
            </a:r>
          </a:p>
          <a:p>
            <a:endParaRPr lang="en-US" dirty="0"/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 descr="Flash Drive No 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659" y="1203960"/>
            <a:ext cx="3007482" cy="1647664"/>
          </a:xfrm>
          <a:prstGeom prst="rect">
            <a:avLst/>
          </a:prstGeom>
        </p:spPr>
      </p:pic>
      <p:sp>
        <p:nvSpPr>
          <p:cNvPr id="19" name="Title 8"/>
          <p:cNvSpPr txBox="1">
            <a:spLocks/>
          </p:cNvSpPr>
          <p:nvPr/>
        </p:nvSpPr>
        <p:spPr>
          <a:xfrm>
            <a:off x="2474259" y="267258"/>
            <a:ext cx="5531224" cy="93670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3200" b="1" dirty="0">
              <a:solidFill>
                <a:schemeClr val="accent1">
                  <a:satMod val="1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VIDEO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&amp;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AUDIO </a:t>
            </a:r>
            <a:r>
              <a:rPr lang="en-US" sz="2400" b="1" dirty="0">
                <a:solidFill>
                  <a:srgbClr val="FF0000"/>
                </a:solidFill>
                <a:latin typeface="Impact" pitchFamily="34" charset="0"/>
                <a:ea typeface="+mj-ea"/>
                <a:cs typeface="+mj-cs"/>
              </a:rPr>
              <a:t>WITH</a:t>
            </a:r>
            <a:r>
              <a:rPr lang="en-US" sz="3200" b="1" dirty="0">
                <a:solidFill>
                  <a:srgbClr val="FF0000"/>
                </a:solidFill>
                <a:latin typeface="Impact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COACHING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itle 8"/>
          <p:cNvSpPr txBox="1">
            <a:spLocks/>
          </p:cNvSpPr>
          <p:nvPr/>
        </p:nvSpPr>
        <p:spPr>
          <a:xfrm>
            <a:off x="6817934" y="3325234"/>
            <a:ext cx="2041820" cy="1886081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PLUS YOU GET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JEFF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 FOR 1 YEAR!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 descr="credit_card_logo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69" y="6212399"/>
            <a:ext cx="2474259" cy="469481"/>
          </a:xfrm>
          <a:prstGeom prst="rect">
            <a:avLst/>
          </a:prstGeom>
        </p:spPr>
      </p:pic>
      <p:pic>
        <p:nvPicPr>
          <p:cNvPr id="22" name="Picture 21" descr="Jeff-head-goofy-low-r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059" y="4661688"/>
            <a:ext cx="1772099" cy="2020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804351" y="3740057"/>
            <a:ext cx="2454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Adobe Fangsong Std R" pitchFamily="18" charset="-128"/>
              </a:rPr>
              <a:t>REG.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Adobe Fangsong Std R" pitchFamily="18" charset="-128"/>
              </a:rPr>
              <a:t>$500</a:t>
            </a:r>
          </a:p>
        </p:txBody>
      </p:sp>
      <p:sp>
        <p:nvSpPr>
          <p:cNvPr id="26" name="&quot;No&quot; Symbol 25"/>
          <p:cNvSpPr/>
          <p:nvPr/>
        </p:nvSpPr>
        <p:spPr>
          <a:xfrm>
            <a:off x="4067558" y="3392456"/>
            <a:ext cx="1896105" cy="1896105"/>
          </a:xfrm>
          <a:prstGeom prst="noSmoking">
            <a:avLst>
              <a:gd name="adj" fmla="val 710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Explosion 1 26"/>
          <p:cNvSpPr/>
          <p:nvPr/>
        </p:nvSpPr>
        <p:spPr>
          <a:xfrm>
            <a:off x="3515048" y="2564790"/>
            <a:ext cx="3033165" cy="3622954"/>
          </a:xfrm>
          <a:prstGeom prst="irregularSeal1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496844">
            <a:off x="4193686" y="3873441"/>
            <a:ext cx="1557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Impact" pitchFamily="34" charset="0"/>
              </a:rPr>
              <a:t>$199</a:t>
            </a:r>
          </a:p>
        </p:txBody>
      </p:sp>
      <p:sp>
        <p:nvSpPr>
          <p:cNvPr id="24" name="Title 8"/>
          <p:cNvSpPr txBox="1">
            <a:spLocks/>
          </p:cNvSpPr>
          <p:nvPr/>
        </p:nvSpPr>
        <p:spPr>
          <a:xfrm>
            <a:off x="5991718" y="2040836"/>
            <a:ext cx="2885090" cy="1047908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rPr>
              <a:t>STREET FIGHTER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rPr>
              <a:t>FLASH DRIVE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rPr>
              <a:t>MP3 – MP4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xtBox 28"/>
          <p:cNvSpPr txBox="1"/>
          <p:nvPr/>
        </p:nvSpPr>
        <p:spPr>
          <a:xfrm rot="515449">
            <a:off x="4595140" y="3673384"/>
            <a:ext cx="102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</a:p>
        </p:txBody>
      </p:sp>
    </p:spTree>
    <p:extLst>
      <p:ext uri="{BB962C8B-B14F-4D97-AF65-F5344CB8AC3E}">
        <p14:creationId xmlns:p14="http://schemas.microsoft.com/office/powerpoint/2010/main" val="422827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9" grpId="0" uiExpand="1" build="p"/>
      <p:bldP spid="20" grpId="0"/>
      <p:bldP spid="23" grpId="0"/>
      <p:bldP spid="26" grpId="0" animBg="1"/>
      <p:bldP spid="27" grpId="0" animBg="1"/>
      <p:bldP spid="28" grpId="0" build="allAtOnce"/>
      <p:bldP spid="24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82281" y="1770185"/>
            <a:ext cx="7692796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endParaRPr lang="en-US" sz="1050" b="1" dirty="0"/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According to Daniel Levitin, McGill University  psychology professor  and author of 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Organized Mind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“1976 there were 9,000 products in the average grocery store.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Now there are 40,000. Most people only shop for 150”. 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itle 8"/>
          <p:cNvSpPr>
            <a:spLocks noGrp="1"/>
          </p:cNvSpPr>
          <p:nvPr>
            <p:ph type="title" idx="4294967295"/>
          </p:nvPr>
        </p:nvSpPr>
        <p:spPr>
          <a:xfrm>
            <a:off x="-33338" y="0"/>
            <a:ext cx="9144000" cy="936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0641" y="351927"/>
            <a:ext cx="499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INFORMATION OVERLOAD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82281" y="1770185"/>
            <a:ext cx="7692796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endParaRPr lang="en-US" sz="1050" b="1" dirty="0"/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According to Daniel Levitin, McGill University  psychology professor  and author of 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Organized Mind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3200" dirty="0"/>
              <a:t>“</a:t>
            </a:r>
            <a:r>
              <a:rPr lang="en-US" sz="3200" b="1" dirty="0">
                <a:latin typeface="+mn-lt"/>
              </a:rPr>
              <a:t>Considering that Americans took in </a:t>
            </a:r>
            <a:r>
              <a:rPr lang="en-US" sz="3200" b="1" u="sng" dirty="0">
                <a:latin typeface="+mn-lt"/>
              </a:rPr>
              <a:t>five times</a:t>
            </a:r>
            <a:r>
              <a:rPr lang="en-US" sz="3200" b="1" dirty="0">
                <a:latin typeface="+mn-lt"/>
              </a:rPr>
              <a:t> as much information every day in 2011 as they did in 1986, we have to make a conscious effort to beat back the flood.” 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itle 8"/>
          <p:cNvSpPr>
            <a:spLocks noGrp="1"/>
          </p:cNvSpPr>
          <p:nvPr>
            <p:ph type="title" idx="4294967295"/>
          </p:nvPr>
        </p:nvSpPr>
        <p:spPr>
          <a:xfrm>
            <a:off x="-33338" y="0"/>
            <a:ext cx="9144000" cy="936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0641" y="351927"/>
            <a:ext cx="499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INFORMATION OVERLOAD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82281" y="1770185"/>
            <a:ext cx="7692796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endParaRPr lang="en-US" sz="1050" b="1" dirty="0"/>
          </a:p>
        </p:txBody>
      </p:sp>
      <p:sp>
        <p:nvSpPr>
          <p:cNvPr id="6" name="Title 8"/>
          <p:cNvSpPr>
            <a:spLocks noGrp="1"/>
          </p:cNvSpPr>
          <p:nvPr>
            <p:ph type="title" idx="4294967295"/>
          </p:nvPr>
        </p:nvSpPr>
        <p:spPr>
          <a:xfrm>
            <a:off x="-33338" y="0"/>
            <a:ext cx="9144000" cy="936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0641" y="351927"/>
            <a:ext cx="499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EFFECTIVE INFORMATION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9567" y="2068484"/>
            <a:ext cx="801551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MAKES COMMUNICATIONS EFFECTIVE?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Technique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Purpose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Creativity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Practice &amp; Experience</a:t>
            </a:r>
          </a:p>
          <a:p>
            <a:endParaRPr lang="en-US" sz="3200" b="1" dirty="0">
              <a:latin typeface="+mn-lt"/>
            </a:endParaRPr>
          </a:p>
          <a:p>
            <a:endParaRPr lang="en-US" sz="3200" b="1" dirty="0">
              <a:latin typeface="+mn-lt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82281" y="1770185"/>
            <a:ext cx="7692796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endParaRPr lang="en-US" sz="1050" b="1" dirty="0"/>
          </a:p>
        </p:txBody>
      </p:sp>
      <p:sp>
        <p:nvSpPr>
          <p:cNvPr id="6" name="Title 8"/>
          <p:cNvSpPr>
            <a:spLocks noGrp="1"/>
          </p:cNvSpPr>
          <p:nvPr>
            <p:ph type="title" idx="4294967295"/>
          </p:nvPr>
        </p:nvSpPr>
        <p:spPr>
          <a:xfrm>
            <a:off x="-33338" y="0"/>
            <a:ext cx="9144000" cy="936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0641" y="351927"/>
            <a:ext cx="499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EFFECTIVE INFORMATION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9567" y="2068484"/>
            <a:ext cx="80155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MAKES COMMUNICATIONS EFFECTIVE?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is the objective?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Did the message achieve the objective?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Could it have been more effective?</a:t>
            </a:r>
          </a:p>
          <a:p>
            <a:endParaRPr lang="en-US" sz="3200" b="1" dirty="0">
              <a:latin typeface="+mn-lt"/>
            </a:endParaRPr>
          </a:p>
          <a:p>
            <a:endParaRPr lang="en-US" sz="3200" b="1" dirty="0">
              <a:latin typeface="+mn-lt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95600" y="1981200"/>
            <a:ext cx="3352800" cy="32766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19311" y="5524500"/>
            <a:ext cx="81625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Connect all 9      using only 4 straight connecting lines, without lifting your pen from the page or repeating a line.</a:t>
            </a:r>
          </a:p>
        </p:txBody>
      </p:sp>
      <p:pic>
        <p:nvPicPr>
          <p:cNvPr id="24" name="Picture 23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386" y="2523143"/>
            <a:ext cx="288925" cy="363913"/>
          </a:xfrm>
          <a:prstGeom prst="rect">
            <a:avLst/>
          </a:prstGeom>
        </p:spPr>
      </p:pic>
      <p:pic>
        <p:nvPicPr>
          <p:cNvPr id="25" name="Picture 24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304" y="2523143"/>
            <a:ext cx="288925" cy="363913"/>
          </a:xfrm>
          <a:prstGeom prst="rect">
            <a:avLst/>
          </a:prstGeom>
        </p:spPr>
      </p:pic>
      <p:pic>
        <p:nvPicPr>
          <p:cNvPr id="26" name="Picture 25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12" y="2523143"/>
            <a:ext cx="288925" cy="363913"/>
          </a:xfrm>
          <a:prstGeom prst="rect">
            <a:avLst/>
          </a:prstGeom>
        </p:spPr>
      </p:pic>
      <p:pic>
        <p:nvPicPr>
          <p:cNvPr id="27" name="Picture 26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323" y="3274637"/>
            <a:ext cx="288925" cy="363913"/>
          </a:xfrm>
          <a:prstGeom prst="rect">
            <a:avLst/>
          </a:prstGeom>
        </p:spPr>
      </p:pic>
      <p:pic>
        <p:nvPicPr>
          <p:cNvPr id="28" name="Picture 27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304" y="3274637"/>
            <a:ext cx="288925" cy="363913"/>
          </a:xfrm>
          <a:prstGeom prst="rect">
            <a:avLst/>
          </a:prstGeom>
        </p:spPr>
      </p:pic>
      <p:pic>
        <p:nvPicPr>
          <p:cNvPr id="29" name="Picture 28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12" y="3274637"/>
            <a:ext cx="288925" cy="363913"/>
          </a:xfrm>
          <a:prstGeom prst="rect">
            <a:avLst/>
          </a:prstGeom>
        </p:spPr>
      </p:pic>
      <p:pic>
        <p:nvPicPr>
          <p:cNvPr id="30" name="Picture 29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323" y="4122362"/>
            <a:ext cx="288925" cy="363913"/>
          </a:xfrm>
          <a:prstGeom prst="rect">
            <a:avLst/>
          </a:prstGeom>
        </p:spPr>
      </p:pic>
      <p:pic>
        <p:nvPicPr>
          <p:cNvPr id="31" name="Picture 30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304" y="4122362"/>
            <a:ext cx="288925" cy="363913"/>
          </a:xfrm>
          <a:prstGeom prst="rect">
            <a:avLst/>
          </a:prstGeom>
        </p:spPr>
      </p:pic>
      <p:pic>
        <p:nvPicPr>
          <p:cNvPr id="32" name="Picture 31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12" y="4122362"/>
            <a:ext cx="288925" cy="363913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2110133" y="2705099"/>
            <a:ext cx="3230216" cy="3001356"/>
          </a:xfrm>
          <a:prstGeom prst="line">
            <a:avLst/>
          </a:prstGeom>
          <a:ln w="85725">
            <a:solidFill>
              <a:srgbClr val="FFFF00"/>
            </a:solidFill>
          </a:ln>
          <a:effectLst>
            <a:outerShdw blurRad="50800" dist="38100" dir="12600000" sx="97000" sy="97000" algn="bl" rotWithShape="0">
              <a:prstClr val="black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40641" y="133350"/>
            <a:ext cx="5298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THINKING 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OUTSIDE  THE  BOX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360987" y="2705099"/>
            <a:ext cx="0" cy="2419351"/>
          </a:xfrm>
          <a:prstGeom prst="line">
            <a:avLst/>
          </a:prstGeom>
          <a:ln w="76200" cap="sq">
            <a:solidFill>
              <a:srgbClr val="FFFF00"/>
            </a:solidFill>
          </a:ln>
          <a:effectLst>
            <a:outerShdw blurRad="50800" dist="50800" dir="9000000" algn="ctr" rotWithShape="0">
              <a:schemeClr val="bg2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95600" y="2705100"/>
            <a:ext cx="2465387" cy="2419350"/>
          </a:xfrm>
          <a:prstGeom prst="line">
            <a:avLst/>
          </a:prstGeom>
          <a:ln w="76200" cap="sq">
            <a:solidFill>
              <a:srgbClr val="FFFF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04504" y="2705100"/>
            <a:ext cx="2895600" cy="0"/>
          </a:xfrm>
          <a:prstGeom prst="line">
            <a:avLst/>
          </a:prstGeom>
          <a:ln w="76200" cap="sq">
            <a:solidFill>
              <a:srgbClr val="FFFF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Picture 35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13" y="5607395"/>
            <a:ext cx="217794" cy="274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95600" y="1981200"/>
            <a:ext cx="3352800" cy="32766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19311" y="5524500"/>
            <a:ext cx="81625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Connect all 9      using only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straight connecting lines, without lifting your pen from the page or repeating a line.</a:t>
            </a:r>
          </a:p>
        </p:txBody>
      </p:sp>
      <p:pic>
        <p:nvPicPr>
          <p:cNvPr id="24" name="Picture 23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386" y="2523143"/>
            <a:ext cx="288925" cy="363913"/>
          </a:xfrm>
          <a:prstGeom prst="rect">
            <a:avLst/>
          </a:prstGeom>
        </p:spPr>
      </p:pic>
      <p:pic>
        <p:nvPicPr>
          <p:cNvPr id="25" name="Picture 24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304" y="2523143"/>
            <a:ext cx="288925" cy="363913"/>
          </a:xfrm>
          <a:prstGeom prst="rect">
            <a:avLst/>
          </a:prstGeom>
        </p:spPr>
      </p:pic>
      <p:pic>
        <p:nvPicPr>
          <p:cNvPr id="26" name="Picture 25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12" y="2523143"/>
            <a:ext cx="288925" cy="363913"/>
          </a:xfrm>
          <a:prstGeom prst="rect">
            <a:avLst/>
          </a:prstGeom>
        </p:spPr>
      </p:pic>
      <p:pic>
        <p:nvPicPr>
          <p:cNvPr id="27" name="Picture 26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323" y="3274637"/>
            <a:ext cx="288925" cy="363913"/>
          </a:xfrm>
          <a:prstGeom prst="rect">
            <a:avLst/>
          </a:prstGeom>
        </p:spPr>
      </p:pic>
      <p:pic>
        <p:nvPicPr>
          <p:cNvPr id="28" name="Picture 27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304" y="3274637"/>
            <a:ext cx="288925" cy="363913"/>
          </a:xfrm>
          <a:prstGeom prst="rect">
            <a:avLst/>
          </a:prstGeom>
        </p:spPr>
      </p:pic>
      <p:pic>
        <p:nvPicPr>
          <p:cNvPr id="29" name="Picture 28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12" y="3274637"/>
            <a:ext cx="288925" cy="363913"/>
          </a:xfrm>
          <a:prstGeom prst="rect">
            <a:avLst/>
          </a:prstGeom>
        </p:spPr>
      </p:pic>
      <p:pic>
        <p:nvPicPr>
          <p:cNvPr id="30" name="Picture 29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323" y="4122362"/>
            <a:ext cx="288925" cy="363913"/>
          </a:xfrm>
          <a:prstGeom prst="rect">
            <a:avLst/>
          </a:prstGeom>
        </p:spPr>
      </p:pic>
      <p:pic>
        <p:nvPicPr>
          <p:cNvPr id="31" name="Picture 30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304" y="4122362"/>
            <a:ext cx="288925" cy="363913"/>
          </a:xfrm>
          <a:prstGeom prst="rect">
            <a:avLst/>
          </a:prstGeom>
        </p:spPr>
      </p:pic>
      <p:pic>
        <p:nvPicPr>
          <p:cNvPr id="32" name="Picture 31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12" y="4122362"/>
            <a:ext cx="288925" cy="3639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40641" y="133350"/>
            <a:ext cx="5298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THINKING 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OUTSIDE  THE  BOX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36" name="Picture 35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13" y="5607395"/>
            <a:ext cx="217794" cy="27432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609600" y="2286000"/>
            <a:ext cx="8077200" cy="762000"/>
          </a:xfrm>
          <a:prstGeom prst="line">
            <a:avLst/>
          </a:prstGeom>
          <a:ln w="73025" cap="sq">
            <a:solidFill>
              <a:srgbClr val="FFFF00"/>
            </a:solidFill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52400" y="3048000"/>
            <a:ext cx="8610600" cy="914400"/>
          </a:xfrm>
          <a:prstGeom prst="line">
            <a:avLst/>
          </a:prstGeom>
          <a:ln w="76200" cap="sq">
            <a:solidFill>
              <a:srgbClr val="FFFF00"/>
            </a:solidFill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8600" y="3962400"/>
            <a:ext cx="8534400" cy="609600"/>
          </a:xfrm>
          <a:prstGeom prst="line">
            <a:avLst/>
          </a:prstGeom>
          <a:ln w="76200" cap="sq">
            <a:solidFill>
              <a:srgbClr val="FFFF00"/>
            </a:solidFill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95600" y="1981200"/>
            <a:ext cx="3352800" cy="32766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19311" y="5524500"/>
            <a:ext cx="81625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Connect all 9      using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only 1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straight connecting lines, without lifting your pen from the page or repeating a line.</a:t>
            </a:r>
          </a:p>
        </p:txBody>
      </p:sp>
      <p:pic>
        <p:nvPicPr>
          <p:cNvPr id="24" name="Picture 23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386" y="2523143"/>
            <a:ext cx="288925" cy="363913"/>
          </a:xfrm>
          <a:prstGeom prst="rect">
            <a:avLst/>
          </a:prstGeom>
        </p:spPr>
      </p:pic>
      <p:pic>
        <p:nvPicPr>
          <p:cNvPr id="25" name="Picture 24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304" y="2523143"/>
            <a:ext cx="288925" cy="363913"/>
          </a:xfrm>
          <a:prstGeom prst="rect">
            <a:avLst/>
          </a:prstGeom>
        </p:spPr>
      </p:pic>
      <p:pic>
        <p:nvPicPr>
          <p:cNvPr id="26" name="Picture 25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12" y="2523143"/>
            <a:ext cx="288925" cy="363913"/>
          </a:xfrm>
          <a:prstGeom prst="rect">
            <a:avLst/>
          </a:prstGeom>
        </p:spPr>
      </p:pic>
      <p:pic>
        <p:nvPicPr>
          <p:cNvPr id="27" name="Picture 26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323" y="3274637"/>
            <a:ext cx="288925" cy="363913"/>
          </a:xfrm>
          <a:prstGeom prst="rect">
            <a:avLst/>
          </a:prstGeom>
        </p:spPr>
      </p:pic>
      <p:pic>
        <p:nvPicPr>
          <p:cNvPr id="28" name="Picture 27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304" y="3274637"/>
            <a:ext cx="288925" cy="363913"/>
          </a:xfrm>
          <a:prstGeom prst="rect">
            <a:avLst/>
          </a:prstGeom>
        </p:spPr>
      </p:pic>
      <p:pic>
        <p:nvPicPr>
          <p:cNvPr id="29" name="Picture 28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12" y="3274637"/>
            <a:ext cx="288925" cy="363913"/>
          </a:xfrm>
          <a:prstGeom prst="rect">
            <a:avLst/>
          </a:prstGeom>
        </p:spPr>
      </p:pic>
      <p:pic>
        <p:nvPicPr>
          <p:cNvPr id="30" name="Picture 29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323" y="4122362"/>
            <a:ext cx="288925" cy="363913"/>
          </a:xfrm>
          <a:prstGeom prst="rect">
            <a:avLst/>
          </a:prstGeom>
        </p:spPr>
      </p:pic>
      <p:pic>
        <p:nvPicPr>
          <p:cNvPr id="31" name="Picture 30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304" y="4122362"/>
            <a:ext cx="288925" cy="363913"/>
          </a:xfrm>
          <a:prstGeom prst="rect">
            <a:avLst/>
          </a:prstGeom>
        </p:spPr>
      </p:pic>
      <p:pic>
        <p:nvPicPr>
          <p:cNvPr id="32" name="Picture 31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12" y="4122362"/>
            <a:ext cx="288925" cy="3639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40641" y="133350"/>
            <a:ext cx="5298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THINKING 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OUTSIDE  THE  BOX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36" name="Picture 35" descr="Deep-OMPA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13" y="5607395"/>
            <a:ext cx="217794" cy="2743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300038" y="2647950"/>
            <a:ext cx="9591675" cy="17526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76200" dir="4200000" sx="99000" sy="99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txDef>
      <a:spPr>
        <a:solidFill>
          <a:srgbClr val="DAF3FE"/>
        </a:solidFill>
      </a:spPr>
      <a:bodyPr wrap="square" rtlCol="0">
        <a:spAutoFit/>
      </a:bodyPr>
      <a:lstStyle>
        <a:defPPr>
          <a:defRPr sz="2400" b="1" dirty="0" smtClean="0">
            <a:solidFill>
              <a:schemeClr val="bg1"/>
            </a:solidFill>
            <a:latin typeface="Britannic Bol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20683</TotalTime>
  <Words>937</Words>
  <Application>Microsoft Office PowerPoint</Application>
  <PresentationFormat>On-screen Show (4:3)</PresentationFormat>
  <Paragraphs>232</Paragraphs>
  <Slides>27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Adobe Fangsong Std R</vt:lpstr>
      <vt:lpstr>ＭＳ Ｐゴシック</vt:lpstr>
      <vt:lpstr>Arial</vt:lpstr>
      <vt:lpstr>Calibri</vt:lpstr>
      <vt:lpstr>Impact</vt:lpstr>
      <vt:lpstr>inherit</vt:lpstr>
      <vt:lpstr>Wingdings</vt:lpstr>
      <vt:lpstr>Wingdings 2</vt:lpstr>
      <vt:lpstr>Wingdings 3</vt:lpstr>
      <vt:lpstr>Module</vt:lpstr>
      <vt:lpstr>  </vt:lpstr>
      <vt:lpstr>PowerPoint Presentation</vt:lpstr>
      <vt:lpstr>  </vt:lpstr>
      <vt:lpstr>  </vt:lpstr>
      <vt:lpstr>  </vt:lpstr>
      <vt:lpstr>  </vt:lpstr>
      <vt:lpstr>PowerPoint Presentation</vt:lpstr>
      <vt:lpstr>PowerPoint Presentation</vt:lpstr>
      <vt:lpstr>PowerPoint Presentation</vt:lpstr>
      <vt:lpstr>  </vt:lpstr>
      <vt:lpstr>PowerPoint Presentation</vt:lpstr>
      <vt:lpstr>DECISION MAKING  </vt:lpstr>
      <vt:lpstr>PowerPoint Presentation</vt:lpstr>
      <vt:lpstr>  </vt:lpstr>
      <vt:lpstr>PowerPoint Presentation</vt:lpstr>
      <vt:lpstr>PowerPoint Presentation</vt:lpstr>
      <vt:lpstr>PowerPoint Presentation</vt:lpstr>
      <vt:lpstr>  </vt:lpstr>
      <vt:lpstr>  HOT  POTATO  EXERCISE</vt:lpstr>
      <vt:lpstr>    </vt:lpstr>
      <vt:lpstr>    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Networld Alliance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Robynne Gardner</dc:creator>
  <cp:lastModifiedBy>Jeff Slutsky</cp:lastModifiedBy>
  <cp:revision>558</cp:revision>
  <cp:lastPrinted>2017-03-11T20:47:50Z</cp:lastPrinted>
  <dcterms:created xsi:type="dcterms:W3CDTF">2011-08-17T15:30:09Z</dcterms:created>
  <dcterms:modified xsi:type="dcterms:W3CDTF">2017-03-11T20:49:07Z</dcterms:modified>
</cp:coreProperties>
</file>