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4284" r:id="rId1"/>
  </p:sldMasterIdLst>
  <p:notesMasterIdLst>
    <p:notesMasterId r:id="rId25"/>
  </p:notesMasterIdLst>
  <p:handoutMasterIdLst>
    <p:handoutMasterId r:id="rId26"/>
  </p:handoutMasterIdLst>
  <p:sldIdLst>
    <p:sldId id="317" r:id="rId2"/>
    <p:sldId id="340" r:id="rId3"/>
    <p:sldId id="365" r:id="rId4"/>
    <p:sldId id="372" r:id="rId5"/>
    <p:sldId id="367" r:id="rId6"/>
    <p:sldId id="374" r:id="rId7"/>
    <p:sldId id="368" r:id="rId8"/>
    <p:sldId id="373" r:id="rId9"/>
    <p:sldId id="375" r:id="rId10"/>
    <p:sldId id="370" r:id="rId11"/>
    <p:sldId id="376" r:id="rId12"/>
    <p:sldId id="371" r:id="rId13"/>
    <p:sldId id="377" r:id="rId14"/>
    <p:sldId id="378" r:id="rId15"/>
    <p:sldId id="379" r:id="rId16"/>
    <p:sldId id="333" r:id="rId17"/>
    <p:sldId id="380" r:id="rId18"/>
    <p:sldId id="381" r:id="rId19"/>
    <p:sldId id="382" r:id="rId20"/>
    <p:sldId id="334" r:id="rId21"/>
    <p:sldId id="358" r:id="rId22"/>
    <p:sldId id="362" r:id="rId23"/>
    <p:sldId id="339" r:id="rId24"/>
  </p:sldIdLst>
  <p:sldSz cx="9144000" cy="6858000" type="screen4x3"/>
  <p:notesSz cx="6858000" cy="92964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57148"/>
    <a:srgbClr val="06905B"/>
    <a:srgbClr val="008000"/>
    <a:srgbClr val="A20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21" autoAdjust="0"/>
    <p:restoredTop sz="92419" autoAdjust="0"/>
  </p:normalViewPr>
  <p:slideViewPr>
    <p:cSldViewPr snapToGrid="0" snapToObjects="1">
      <p:cViewPr varScale="1">
        <p:scale>
          <a:sx n="63" d="100"/>
          <a:sy n="63" d="100"/>
        </p:scale>
        <p:origin x="1396" y="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>
      <p:cViewPr varScale="1">
        <p:scale>
          <a:sx n="50" d="100"/>
          <a:sy n="50" d="100"/>
        </p:scale>
        <p:origin x="-2814" y="-84"/>
      </p:cViewPr>
      <p:guideLst>
        <p:guide orient="horz" pos="2928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2098" cy="464205"/>
          </a:xfrm>
          <a:prstGeom prst="rect">
            <a:avLst/>
          </a:prstGeom>
        </p:spPr>
        <p:txBody>
          <a:bodyPr vert="horz" lIns="87316" tIns="43658" rIns="87316" bIns="43658" rtlCol="0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414" y="1"/>
            <a:ext cx="2972098" cy="464205"/>
          </a:xfrm>
          <a:prstGeom prst="rect">
            <a:avLst/>
          </a:prstGeom>
        </p:spPr>
        <p:txBody>
          <a:bodyPr vert="horz" lIns="87316" tIns="43658" rIns="87316" bIns="43658" rtlCol="0"/>
          <a:lstStyle>
            <a:lvl1pPr algn="r">
              <a:defRPr sz="1100"/>
            </a:lvl1pPr>
          </a:lstStyle>
          <a:p>
            <a:fld id="{27167133-1A26-4B03-9A4F-8109D7FEA027}" type="datetimeFigureOut">
              <a:rPr lang="en-US" smtClean="0"/>
              <a:pPr/>
              <a:t>3/11/2017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30659"/>
            <a:ext cx="2972098" cy="464205"/>
          </a:xfrm>
          <a:prstGeom prst="rect">
            <a:avLst/>
          </a:prstGeom>
        </p:spPr>
        <p:txBody>
          <a:bodyPr vert="horz" lIns="87316" tIns="43658" rIns="87316" bIns="43658" rtlCol="0" anchor="b"/>
          <a:lstStyle>
            <a:lvl1pPr algn="l">
              <a:defRPr sz="11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414" y="8830659"/>
            <a:ext cx="2972098" cy="464205"/>
          </a:xfrm>
          <a:prstGeom prst="rect">
            <a:avLst/>
          </a:prstGeom>
        </p:spPr>
        <p:txBody>
          <a:bodyPr vert="horz" lIns="87316" tIns="43658" rIns="87316" bIns="43658" rtlCol="0" anchor="b"/>
          <a:lstStyle>
            <a:lvl1pPr algn="r">
              <a:defRPr sz="1100"/>
            </a:lvl1pPr>
          </a:lstStyle>
          <a:p>
            <a:fld id="{EA722AAF-B582-42A8-BF83-F4DFBC2BB261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72098" cy="464205"/>
          </a:xfrm>
          <a:prstGeom prst="rect">
            <a:avLst/>
          </a:prstGeom>
        </p:spPr>
        <p:txBody>
          <a:bodyPr vert="horz" lIns="87316" tIns="43658" rIns="87316" bIns="43658" rtlCol="0"/>
          <a:lstStyle>
            <a:lvl1pPr algn="l">
              <a:defRPr sz="11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414" y="1"/>
            <a:ext cx="2972098" cy="464205"/>
          </a:xfrm>
          <a:prstGeom prst="rect">
            <a:avLst/>
          </a:prstGeom>
        </p:spPr>
        <p:txBody>
          <a:bodyPr vert="horz" lIns="87316" tIns="43658" rIns="87316" bIns="43658" rtlCol="0"/>
          <a:lstStyle>
            <a:lvl1pPr algn="r">
              <a:defRPr sz="1100"/>
            </a:lvl1pPr>
          </a:lstStyle>
          <a:p>
            <a:fld id="{35760178-4CE4-4DEA-AF85-8BCA326AB3A8}" type="datetimeFigureOut">
              <a:rPr lang="en-US" smtClean="0"/>
              <a:pPr/>
              <a:t>3/11/2017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06488" y="698500"/>
            <a:ext cx="4646612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87316" tIns="43658" rIns="87316" bIns="43658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6098" y="4416099"/>
            <a:ext cx="5485805" cy="4182457"/>
          </a:xfrm>
          <a:prstGeom prst="rect">
            <a:avLst/>
          </a:prstGeom>
        </p:spPr>
        <p:txBody>
          <a:bodyPr vert="horz" lIns="87316" tIns="43658" rIns="87316" bIns="43658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30659"/>
            <a:ext cx="2972098" cy="464205"/>
          </a:xfrm>
          <a:prstGeom prst="rect">
            <a:avLst/>
          </a:prstGeom>
        </p:spPr>
        <p:txBody>
          <a:bodyPr vert="horz" lIns="87316" tIns="43658" rIns="87316" bIns="43658" rtlCol="0" anchor="b"/>
          <a:lstStyle>
            <a:lvl1pPr algn="l">
              <a:defRPr sz="11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414" y="8830659"/>
            <a:ext cx="2972098" cy="464205"/>
          </a:xfrm>
          <a:prstGeom prst="rect">
            <a:avLst/>
          </a:prstGeom>
        </p:spPr>
        <p:txBody>
          <a:bodyPr vert="horz" lIns="87316" tIns="43658" rIns="87316" bIns="43658" rtlCol="0" anchor="b"/>
          <a:lstStyle>
            <a:lvl1pPr algn="r">
              <a:defRPr sz="1100"/>
            </a:lvl1pPr>
          </a:lstStyle>
          <a:p>
            <a:fld id="{1237EF3D-A3F5-4529-98B9-AEE5AA96D520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698500"/>
            <a:ext cx="4646612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It’s a fully integrated program that uses the following</a:t>
            </a:r>
            <a:r>
              <a:rPr lang="en-US" baseline="0" dirty="0"/>
              <a:t> elements.  Not just a collection of ideas.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7EF3D-A3F5-4529-98B9-AEE5AA96D520}" type="slidenum">
              <a:rPr lang="en-US" smtClean="0"/>
              <a:pPr/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696913"/>
            <a:ext cx="4646612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86493" tIns="43247" rIns="86493" bIns="43247"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414" y="8830659"/>
            <a:ext cx="2972098" cy="464205"/>
          </a:xfrm>
          <a:prstGeom prst="rect">
            <a:avLst/>
          </a:prstGeom>
        </p:spPr>
        <p:txBody>
          <a:bodyPr lIns="86493" tIns="43247" rIns="86493" bIns="43247"/>
          <a:lstStyle/>
          <a:p>
            <a:fld id="{1237EF3D-A3F5-4529-98B9-AEE5AA96D520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696913"/>
            <a:ext cx="4646612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86493" tIns="43247" rIns="86493" bIns="43247"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414" y="8830659"/>
            <a:ext cx="2972098" cy="464205"/>
          </a:xfrm>
          <a:prstGeom prst="rect">
            <a:avLst/>
          </a:prstGeom>
        </p:spPr>
        <p:txBody>
          <a:bodyPr lIns="86493" tIns="43247" rIns="86493" bIns="43247"/>
          <a:lstStyle/>
          <a:p>
            <a:fld id="{1237EF3D-A3F5-4529-98B9-AEE5AA96D520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696913"/>
            <a:ext cx="4646612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86493" tIns="43247" rIns="86493" bIns="43247">
            <a:normAutofit/>
          </a:bodyPr>
          <a:lstStyle/>
          <a:p>
            <a:r>
              <a:rPr lang="en-US" dirty="0"/>
              <a:t>Identify</a:t>
            </a:r>
            <a:r>
              <a:rPr lang="en-US" baseline="0" dirty="0"/>
              <a:t> businesses that reach “campers.”  i.e., tent sales, RV sales, gear, etc.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414" y="8830659"/>
            <a:ext cx="2972098" cy="464205"/>
          </a:xfrm>
          <a:prstGeom prst="rect">
            <a:avLst/>
          </a:prstGeom>
        </p:spPr>
        <p:txBody>
          <a:bodyPr lIns="86493" tIns="43247" rIns="86493" bIns="43247"/>
          <a:lstStyle/>
          <a:p>
            <a:fld id="{1237EF3D-A3F5-4529-98B9-AEE5AA96D520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696913"/>
            <a:ext cx="4646612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86493" tIns="43247" rIns="86493" bIns="43247">
            <a:normAutofit/>
          </a:bodyPr>
          <a:lstStyle/>
          <a:p>
            <a:r>
              <a:rPr lang="en-US" dirty="0"/>
              <a:t>Use handout. Customize for your campground.</a:t>
            </a:r>
            <a:r>
              <a:rPr lang="en-US" baseline="0" dirty="0"/>
              <a:t>  If more than one, use two handouts.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414" y="8830659"/>
            <a:ext cx="2972098" cy="464205"/>
          </a:xfrm>
          <a:prstGeom prst="rect">
            <a:avLst/>
          </a:prstGeom>
        </p:spPr>
        <p:txBody>
          <a:bodyPr lIns="86493" tIns="43247" rIns="86493" bIns="43247"/>
          <a:lstStyle/>
          <a:p>
            <a:fld id="{1237EF3D-A3F5-4529-98B9-AEE5AA96D520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This is great way to identify potential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7EF3D-A3F5-4529-98B9-AEE5AA96D520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698500"/>
            <a:ext cx="4646612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Post Cards, Invitation,</a:t>
            </a:r>
            <a:r>
              <a:rPr lang="en-US" baseline="0" dirty="0"/>
              <a:t> </a:t>
            </a:r>
            <a:r>
              <a:rPr lang="en-US" baseline="0" dirty="0" err="1"/>
              <a:t>Cumpled</a:t>
            </a:r>
            <a:r>
              <a:rPr lang="en-US" baseline="0" dirty="0"/>
              <a:t>, Greeting Cards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7EF3D-A3F5-4529-98B9-AEE5AA96D520}" type="slidenum">
              <a:rPr lang="en-US" smtClean="0"/>
              <a:pPr/>
              <a:t>16</a:t>
            </a:fld>
            <a:endParaRPr lang="en-US" dirty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696913"/>
            <a:ext cx="4646612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86493" tIns="43247" rIns="86493" bIns="43247">
            <a:normAutofit/>
          </a:bodyPr>
          <a:lstStyle/>
          <a:p>
            <a:r>
              <a:rPr lang="en-US" dirty="0"/>
              <a:t>It’s a fully integrated program that uses the following</a:t>
            </a:r>
            <a:r>
              <a:rPr lang="en-US" baseline="0" dirty="0"/>
              <a:t> elements.  Not just a collection of ideas.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414" y="8830659"/>
            <a:ext cx="2972098" cy="464205"/>
          </a:xfrm>
          <a:prstGeom prst="rect">
            <a:avLst/>
          </a:prstGeom>
        </p:spPr>
        <p:txBody>
          <a:bodyPr lIns="86493" tIns="43247" rIns="86493" bIns="43247"/>
          <a:lstStyle/>
          <a:p>
            <a:fld id="{1237EF3D-A3F5-4529-98B9-AEE5AA96D520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696913"/>
            <a:ext cx="4646612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86493" tIns="43247" rIns="86493" bIns="43247">
            <a:normAutofit/>
          </a:bodyPr>
          <a:lstStyle/>
          <a:p>
            <a:r>
              <a:rPr lang="en-US" dirty="0" err="1"/>
              <a:t>Distrubute</a:t>
            </a:r>
            <a:r>
              <a:rPr lang="en-US" baseline="0" dirty="0"/>
              <a:t> certificates or do an email blast with a </a:t>
            </a:r>
            <a:r>
              <a:rPr lang="en-US" baseline="0"/>
              <a:t>printable certificate.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414" y="8830659"/>
            <a:ext cx="2972098" cy="464205"/>
          </a:xfrm>
          <a:prstGeom prst="rect">
            <a:avLst/>
          </a:prstGeom>
        </p:spPr>
        <p:txBody>
          <a:bodyPr lIns="86493" tIns="43247" rIns="86493" bIns="43247"/>
          <a:lstStyle/>
          <a:p>
            <a:fld id="{1237EF3D-A3F5-4529-98B9-AEE5AA96D520}" type="slidenum">
              <a:rPr lang="en-US" smtClean="0"/>
              <a:pPr/>
              <a:t>18</a:t>
            </a:fld>
            <a:endParaRPr lang="en-US"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86493" tIns="43247" rIns="86493" bIns="43247"/>
          <a:lstStyle/>
          <a:p>
            <a:r>
              <a:rPr lang="en-US" dirty="0"/>
              <a:t>Refer</a:t>
            </a:r>
            <a:r>
              <a:rPr lang="en-US" baseline="0" dirty="0"/>
              <a:t> your campers to other campgrounds that are not likely your competition but could be their next stop.  They do the same for you. Bypass all the other competitors within </a:t>
            </a:r>
            <a:r>
              <a:rPr lang="en-US" baseline="0"/>
              <a:t>the competitive radius</a:t>
            </a:r>
            <a:r>
              <a:rPr lang="en-US" baseline="0" dirty="0"/>
              <a:t>.  </a:t>
            </a:r>
            <a:endParaRPr lang="en-US" dirty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698500"/>
            <a:ext cx="4646612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Ask questions,</a:t>
            </a:r>
            <a:r>
              <a:rPr lang="en-US" baseline="0" dirty="0"/>
              <a:t> buy car, echo, green eggs and ham, hot potato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7EF3D-A3F5-4529-98B9-AEE5AA96D520}" type="slidenum">
              <a:rPr lang="en-US" smtClean="0"/>
              <a:pPr/>
              <a:t>20</a:t>
            </a:fld>
            <a:endParaRPr lang="en-US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698500"/>
            <a:ext cx="4646612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Ice</a:t>
            </a:r>
            <a:r>
              <a:rPr lang="en-US" baseline="0" dirty="0"/>
              <a:t> Cream.  Tooth Paste.  Domino’s Yellow Pages;  $6 Haircuts;  Wendy’s/</a:t>
            </a:r>
            <a:r>
              <a:rPr lang="en-US" baseline="0" dirty="0" err="1"/>
              <a:t>Mcd</a:t>
            </a:r>
            <a:r>
              <a:rPr lang="en-US" baseline="0" dirty="0"/>
              <a:t>/</a:t>
            </a:r>
            <a:r>
              <a:rPr lang="en-US" baseline="0" dirty="0" err="1"/>
              <a:t>Braile</a:t>
            </a:r>
            <a:r>
              <a:rPr lang="en-US" baseline="0" dirty="0"/>
              <a:t> Menu;  What the hell.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7EF3D-A3F5-4529-98B9-AEE5AA96D520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698500"/>
            <a:ext cx="4646612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Assign a unique code that can be used for reservations.</a:t>
            </a:r>
            <a:r>
              <a:rPr lang="en-US" baseline="0" dirty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7EF3D-A3F5-4529-98B9-AEE5AA96D520}" type="slidenum">
              <a:rPr lang="en-US" smtClean="0"/>
              <a:pPr/>
              <a:t>21</a:t>
            </a:fld>
            <a:endParaRPr lang="en-US" dirty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237EF3D-A3F5-4529-98B9-AEE5AA96D520}" type="slidenum">
              <a:rPr lang="en-US" smtClean="0"/>
              <a:pPr/>
              <a:t>23</a:t>
            </a:fld>
            <a:endParaRPr lang="en-US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86493" tIns="43247" rIns="86493" bIns="43247"/>
          <a:lstStyle/>
          <a:p>
            <a:r>
              <a:rPr lang="en-US" dirty="0"/>
              <a:t>JEFF:  A typical community has hundreds of opportunities for networking and driving</a:t>
            </a:r>
            <a:r>
              <a:rPr lang="en-US" baseline="0" dirty="0"/>
              <a:t> sales.  You become the Mayor of your community.</a:t>
            </a:r>
            <a:endParaRPr lang="en-US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696913"/>
            <a:ext cx="4646612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86493" tIns="43247" rIns="86493" bIns="43247">
            <a:normAutofit/>
          </a:bodyPr>
          <a:lstStyle/>
          <a:p>
            <a:pPr algn="l" defTabSz="864931" rtl="0">
              <a:lnSpc>
                <a:spcPct val="100000"/>
              </a:lnSpc>
              <a:defRPr/>
            </a:pPr>
            <a:r>
              <a:rPr lang="en-US" dirty="0"/>
              <a:t>549 regulars discounted.  X $8 = $4392.  $2,920 gross</a:t>
            </a:r>
            <a:r>
              <a:rPr lang="en-US" baseline="0" dirty="0"/>
              <a:t> profit increase from promotion. 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414" y="8830659"/>
            <a:ext cx="2972098" cy="464205"/>
          </a:xfrm>
          <a:prstGeom prst="rect">
            <a:avLst/>
          </a:prstGeom>
        </p:spPr>
        <p:txBody>
          <a:bodyPr lIns="86493" tIns="43247" rIns="86493" bIns="43247"/>
          <a:lstStyle/>
          <a:p>
            <a:fld id="{1237EF3D-A3F5-4529-98B9-AEE5AA96D520}" type="slidenum">
              <a:rPr lang="en-US" smtClean="0"/>
              <a:pPr/>
              <a:t>4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696913"/>
            <a:ext cx="4646612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86493" tIns="43247" rIns="86493" bIns="43247">
            <a:normAutofit/>
          </a:bodyPr>
          <a:lstStyle/>
          <a:p>
            <a:pPr algn="l" defTabSz="864931" rtl="0">
              <a:lnSpc>
                <a:spcPct val="100000"/>
              </a:lnSpc>
              <a:defRPr/>
            </a:pPr>
            <a:r>
              <a:rPr lang="en-US" dirty="0"/>
              <a:t>549 regulars discounted.  X $8 = $4392.  $2,920 gross</a:t>
            </a:r>
            <a:r>
              <a:rPr lang="en-US" baseline="0" dirty="0"/>
              <a:t> profit increase from promotion.  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414" y="8830659"/>
            <a:ext cx="2972098" cy="464205"/>
          </a:xfrm>
          <a:prstGeom prst="rect">
            <a:avLst/>
          </a:prstGeom>
        </p:spPr>
        <p:txBody>
          <a:bodyPr lIns="86493" tIns="43247" rIns="86493" bIns="43247"/>
          <a:lstStyle/>
          <a:p>
            <a:fld id="{1237EF3D-A3F5-4529-98B9-AEE5AA96D520}" type="slidenum">
              <a:rPr lang="en-US" smtClean="0"/>
              <a:pPr/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696913"/>
            <a:ext cx="4646612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86493" tIns="43247" rIns="86493" bIns="43247">
            <a:normAutofit/>
          </a:bodyPr>
          <a:lstStyle/>
          <a:p>
            <a:r>
              <a:rPr lang="en-US" dirty="0"/>
              <a:t>2 up format. Insert</a:t>
            </a:r>
            <a:r>
              <a:rPr lang="en-US" baseline="0" dirty="0"/>
              <a:t> Partner name or logo.  Create offer. Add exp date. Track results.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414" y="8830659"/>
            <a:ext cx="2972098" cy="464205"/>
          </a:xfrm>
          <a:prstGeom prst="rect">
            <a:avLst/>
          </a:prstGeom>
        </p:spPr>
        <p:txBody>
          <a:bodyPr lIns="86493" tIns="43247" rIns="86493" bIns="43247"/>
          <a:lstStyle/>
          <a:p>
            <a:fld id="{1237EF3D-A3F5-4529-98B9-AEE5AA96D520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06488" y="696913"/>
            <a:ext cx="4646612" cy="348615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 lIns="86493" tIns="43247" rIns="86493" bIns="43247"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884414" y="8830659"/>
            <a:ext cx="2972098" cy="464205"/>
          </a:xfrm>
          <a:prstGeom prst="rect">
            <a:avLst/>
          </a:prstGeom>
        </p:spPr>
        <p:txBody>
          <a:bodyPr lIns="86493" tIns="43247" rIns="86493" bIns="43247"/>
          <a:lstStyle/>
          <a:p>
            <a:fld id="{1237EF3D-A3F5-4529-98B9-AEE5AA96D520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86493" tIns="43247" rIns="86493" bIns="43247"/>
          <a:lstStyle/>
          <a:p>
            <a:r>
              <a:rPr lang="en-US" dirty="0"/>
              <a:t>Identify</a:t>
            </a:r>
            <a:r>
              <a:rPr lang="en-US" baseline="0" dirty="0"/>
              <a:t> the top communities that feed into your campground.  </a:t>
            </a:r>
            <a:endParaRPr lang="en-US"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 lIns="86493" tIns="43247" rIns="86493" bIns="43247"/>
          <a:lstStyle/>
          <a:p>
            <a:r>
              <a:rPr lang="en-US" dirty="0"/>
              <a:t>Identify</a:t>
            </a:r>
            <a:r>
              <a:rPr lang="en-US" baseline="0" dirty="0"/>
              <a:t> the top communities that feed into your campground.  </a:t>
            </a:r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0"/>
            <a:ext cx="9143999" cy="513543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3355848"/>
            <a:ext cx="8077200" cy="1673352"/>
          </a:xfrm>
          <a:prstGeom prst="rect">
            <a:avLst/>
          </a:prstGeom>
        </p:spPr>
        <p:txBody>
          <a:bodyPr vert="horz" lIns="91440" tIns="0" rIns="45720" bIns="0" rtlCol="0" anchor="t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1828800"/>
            <a:ext cx="8077200" cy="1499616"/>
          </a:xfrm>
          <a:prstGeom prst="rect">
            <a:avLst/>
          </a:prstGeom>
        </p:spPr>
        <p:txBody>
          <a:bodyPr lIns="118872" tIns="0" rIns="45720" bIns="0" anchor="b"/>
          <a:lstStyle>
            <a:lvl1pPr marL="0" indent="0" algn="l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8226729-CB3E-4ED7-9532-EC5EC4ECD03F}" type="datetime1">
              <a:rPr lang="en-US" smtClean="0"/>
              <a:pPr>
                <a:defRPr/>
              </a:pPr>
              <a:t>3/11/2017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3915ABE-0AB7-4F7A-99EB-9C4230AD959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 bwMode="invGray">
          <a:xfrm>
            <a:off x="0" y="5128334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775191"/>
            <a:ext cx="8229600" cy="4625609"/>
          </a:xfrm>
          <a:prstGeom prst="rect">
            <a:avLst/>
          </a:prstGeo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9186FCC-7480-4843-B47C-A279AA025BD8}" type="datetime1">
              <a:rPr lang="en-US" smtClean="0"/>
              <a:pPr>
                <a:defRPr/>
              </a:pPr>
              <a:t>3/11/2017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EA1E83A4-446B-4BD8-9EAE-3B03642DAAD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invGray">
          <a:xfrm>
            <a:off x="6598920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108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Rectangle 7"/>
          <p:cNvSpPr/>
          <p:nvPr/>
        </p:nvSpPr>
        <p:spPr bwMode="ltGray">
          <a:xfrm>
            <a:off x="6647687" y="0"/>
            <a:ext cx="2514601" cy="685800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81800" y="274640"/>
            <a:ext cx="1905000" cy="5851525"/>
          </a:xfrm>
          <a:prstGeom prst="rect">
            <a:avLst/>
          </a:prstGeo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04800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236821F5-E0D7-43AA-801C-3203BB4FC573}" type="datetime1">
              <a:rPr lang="en-US" smtClean="0"/>
              <a:pPr>
                <a:defRPr/>
              </a:pPr>
              <a:t>3/11/2017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7" y="6377459"/>
            <a:ext cx="3836404" cy="365125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DBD0520-436E-49F7-8BF3-38E4A6354E47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 bwMode="ltGray">
          <a:xfrm>
            <a:off x="0" y="1"/>
            <a:ext cx="9144000" cy="2602520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ectangle 11"/>
          <p:cNvSpPr/>
          <p:nvPr/>
        </p:nvSpPr>
        <p:spPr bwMode="invGray">
          <a:xfrm>
            <a:off x="0" y="2602520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49808" y="118872"/>
            <a:ext cx="8013192" cy="1636776"/>
          </a:xfrm>
          <a:prstGeom prst="rect">
            <a:avLst/>
          </a:prstGeom>
        </p:spPr>
        <p:txBody>
          <a:bodyPr vert="horz" lIns="91440" tIns="0" rIns="91440" bIns="0" rtlCol="0" anchor="b">
            <a:norm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>
            <a:lvl1pPr algn="l">
              <a:defRPr sz="4700" b="1" cap="none" baseline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40664" y="1828800"/>
            <a:ext cx="8022336" cy="685800"/>
          </a:xfrm>
          <a:prstGeom prst="rect">
            <a:avLst/>
          </a:prstGeom>
        </p:spPr>
        <p:txBody>
          <a:bodyPr lIns="146304" tIns="0" rIns="45720" bIns="0" anchor="t"/>
          <a:lstStyle>
            <a:lvl1pPr marL="0" indent="0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8F717BB-EEE8-4EF6-8C12-2F16B7131975}" type="datetime1">
              <a:rPr lang="en-US" smtClean="0"/>
              <a:pPr>
                <a:defRPr/>
              </a:pPr>
              <a:t>3/11/2017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32C1809-4C37-412D-8919-44F4CD1F4CD0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773936"/>
            <a:ext cx="4038600" cy="4623816"/>
          </a:xfrm>
          <a:prstGeom prst="rect">
            <a:avLst/>
          </a:prstGeom>
        </p:spPr>
        <p:txBody>
          <a:bodyPr lIns="91440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73936"/>
            <a:ext cx="4038600" cy="4623816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643EA6C3-0E75-4253-A2E4-623DBB48668B}" type="datetime1">
              <a:rPr lang="en-US" smtClean="0"/>
              <a:pPr>
                <a:defRPr/>
              </a:pPr>
              <a:t>3/11/2017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CB873436-9331-47DF-9337-6B741E3013A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/>
          <a:lstStyle>
            <a:lvl1pPr>
              <a:defRPr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98987"/>
            <a:ext cx="4040188" cy="715355"/>
          </a:xfrm>
          <a:prstGeom prst="rect">
            <a:avLst/>
          </a:prstGeo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49512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698987"/>
            <a:ext cx="4041775" cy="715355"/>
          </a:xfrm>
          <a:prstGeom prst="rect">
            <a:avLst/>
          </a:prstGeom>
        </p:spPr>
        <p:txBody>
          <a:bodyPr lIns="146304" anchor="ctr"/>
          <a:lstStyle>
            <a:lvl1pPr marL="0" indent="0">
              <a:buNone/>
              <a:defRPr sz="2300" b="1" cap="all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49512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A11BAEB4-3FAA-403B-AA0A-D805630CA011}" type="datetime1">
              <a:rPr lang="en-US" smtClean="0"/>
              <a:pPr>
                <a:defRPr/>
              </a:pPr>
              <a:t>3/11/2017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4B013751-1FA0-4769-A04B-426E41B72C14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51062"/>
          </a:xfrm>
          <a:prstGeom prst="rect">
            <a:avLst/>
          </a:prstGeom>
        </p:spPr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06F708B-B45F-4802-8172-1530D74C5134}" type="datetime1">
              <a:rPr lang="en-US" smtClean="0"/>
              <a:pPr>
                <a:defRPr/>
              </a:pPr>
              <a:t>3/11/2017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8E72F771-4165-4FF0-925B-D08A3561646D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01D396A3-3A72-477B-9624-E0BBC130F66C}" type="datetime1">
              <a:rPr lang="en-US" smtClean="0"/>
              <a:pPr>
                <a:defRPr/>
              </a:pPr>
              <a:t>3/11/2017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5C597BE4-08B9-4955-B893-9AE218BD9AF5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838" y="152400"/>
            <a:ext cx="2523744" cy="978408"/>
          </a:xfrm>
          <a:prstGeom prst="rect">
            <a:avLst/>
          </a:prstGeom>
        </p:spPr>
        <p:txBody>
          <a:bodyPr vert="horz" lIns="73152" rIns="45720" bIns="0" rtlCol="0" anchor="b">
            <a:normAutofit/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19377" y="1743133"/>
            <a:ext cx="5920641" cy="455888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  <a:extLst/>
          </a:lstStyle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838" y="1730018"/>
            <a:ext cx="2468880" cy="457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476999"/>
            <a:ext cx="2133600" cy="27432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EBC0CA6-63C0-4929-8194-B47380F807FF}" type="datetime1">
              <a:rPr lang="en-US" smtClean="0"/>
              <a:pPr>
                <a:defRPr/>
              </a:pPr>
              <a:t>3/11/2017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640596" y="6476999"/>
            <a:ext cx="5507719" cy="27432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204396" y="6476999"/>
            <a:ext cx="733864" cy="274320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BB4C7A6A-D6A2-45EE-86B8-039F4B232286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Rectangle 11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1453896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4592" y="155448"/>
            <a:ext cx="2525150" cy="978408"/>
          </a:xfrm>
          <a:prstGeom prst="rect">
            <a:avLst/>
          </a:prstGeom>
        </p:spPr>
        <p:txBody>
          <a:bodyPr lIns="73152" bIns="0" anchor="b">
            <a:sp3d prstMaterial="matte"/>
          </a:bodyPr>
          <a:lstStyle>
            <a:lvl1pPr algn="l">
              <a:defRPr sz="2000" b="0"/>
            </a:lvl1pPr>
            <a:extLst/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903805" y="1484808"/>
            <a:ext cx="6247397" cy="5373192"/>
          </a:xfrm>
          <a:prstGeom prst="rect">
            <a:avLst/>
          </a:prstGeom>
          <a:solidFill>
            <a:schemeClr val="bg2">
              <a:shade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  <a:extLst/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4592" y="1728216"/>
            <a:ext cx="2468880" cy="45720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  <a:extLst/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164592" y="1170432"/>
            <a:ext cx="2523744" cy="20116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4916EAD-CC9D-4152-8097-AE8A1835F8B6}" type="datetime1">
              <a:rPr lang="en-US" smtClean="0"/>
              <a:pPr>
                <a:defRPr/>
              </a:pPr>
              <a:t>3/11/2017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9" name="Rectangle 8"/>
          <p:cNvSpPr/>
          <p:nvPr/>
        </p:nvSpPr>
        <p:spPr bwMode="invGray">
          <a:xfrm>
            <a:off x="2855737" y="0"/>
            <a:ext cx="45720" cy="685800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035808" y="1170432"/>
            <a:ext cx="5193792" cy="201168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bg1">
                    <a:shade val="50000"/>
                  </a:schemeClr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339328" y="1170432"/>
            <a:ext cx="733864" cy="201168"/>
          </a:xfrm>
          <a:prstGeom prst="rect">
            <a:avLst/>
          </a:prstGeom>
        </p:spPr>
        <p:txBody>
          <a:bodyPr/>
          <a:lstStyle/>
          <a:p>
            <a:pPr>
              <a:defRPr/>
            </a:pPr>
            <a:fld id="{3292AE84-C45F-4B61-993D-488EB78C0701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50000"/>
            <a:lumOff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 bwMode="invGray">
          <a:xfrm>
            <a:off x="0" y="1435895"/>
            <a:ext cx="9144000" cy="45720"/>
          </a:xfrm>
          <a:prstGeom prst="rect">
            <a:avLst/>
          </a:prstGeom>
          <a:solidFill>
            <a:srgbClr val="FFFFFF"/>
          </a:solidFill>
          <a:ln w="48000" cap="flat" cmpd="thickThin" algn="ctr">
            <a:noFill/>
            <a:prstDash val="solid"/>
          </a:ln>
          <a:effectLst>
            <a:outerShdw blurRad="31750" dist="10160" dir="5400000" algn="tl" rotWithShape="0">
              <a:srgbClr val="000000">
                <a:alpha val="60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Rectangle 6"/>
          <p:cNvSpPr/>
          <p:nvPr/>
        </p:nvSpPr>
        <p:spPr bwMode="ltGray">
          <a:xfrm>
            <a:off x="0" y="0"/>
            <a:ext cx="9143999" cy="1433733"/>
          </a:xfrm>
          <a:prstGeom prst="rect">
            <a:avLst/>
          </a:prstGeom>
          <a:solidFill>
            <a:srgbClr val="000000"/>
          </a:solidFill>
          <a:ln w="48000" cap="flat" cmpd="thickThin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pic>
        <p:nvPicPr>
          <p:cNvPr id="9" name="Picture 8" descr="A SF Logo No Mkg.png"/>
          <p:cNvPicPr>
            <a:picLocks noChangeAspect="1"/>
          </p:cNvPicPr>
          <p:nvPr userDrawn="1"/>
        </p:nvPicPr>
        <p:blipFill>
          <a:blip r:embed="rId18"/>
          <a:stretch>
            <a:fillRect/>
          </a:stretch>
        </p:blipFill>
        <p:spPr>
          <a:xfrm>
            <a:off x="179930" y="128609"/>
            <a:ext cx="2366945" cy="1305124"/>
          </a:xfrm>
          <a:prstGeom prst="rect">
            <a:avLst/>
          </a:prstGeom>
        </p:spPr>
      </p:pic>
      <p:pic>
        <p:nvPicPr>
          <p:cNvPr id="11" name="Picture 10" descr="WACOColorLogo.png"/>
          <p:cNvPicPr>
            <a:picLocks noChangeAspect="1"/>
          </p:cNvPicPr>
          <p:nvPr userDrawn="1"/>
        </p:nvPicPr>
        <p:blipFill>
          <a:blip r:embed="rId19"/>
          <a:stretch>
            <a:fillRect/>
          </a:stretch>
        </p:blipFill>
        <p:spPr>
          <a:xfrm>
            <a:off x="8115300" y="228598"/>
            <a:ext cx="822491" cy="773142"/>
          </a:xfrm>
          <a:prstGeom prst="rect">
            <a:avLst/>
          </a:prstGeom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4285" r:id="rId1"/>
    <p:sldLayoutId id="2147484286" r:id="rId2"/>
    <p:sldLayoutId id="2147484287" r:id="rId3"/>
    <p:sldLayoutId id="2147484288" r:id="rId4"/>
    <p:sldLayoutId id="2147484289" r:id="rId5"/>
    <p:sldLayoutId id="2147484290" r:id="rId6"/>
    <p:sldLayoutId id="2147484291" r:id="rId7"/>
    <p:sldLayoutId id="2147484292" r:id="rId8"/>
    <p:sldLayoutId id="2147484293" r:id="rId9"/>
    <p:sldLayoutId id="2147484294" r:id="rId10"/>
    <p:sldLayoutId id="2147484295" r:id="rId11"/>
    <p:sldLayoutId id="2147484298" r:id="rId12"/>
    <p:sldLayoutId id="2147484299" r:id="rId13"/>
    <p:sldLayoutId id="2147484300" r:id="rId14"/>
    <p:sldLayoutId id="2147484301" r:id="rId15"/>
    <p:sldLayoutId id="2147484302" r:id="rId16"/>
  </p:sldLayoutIdLst>
  <p:txStyles>
    <p:titleStyle>
      <a:lvl1pPr algn="l" rtl="0" eaLnBrk="1" latinLnBrk="0" hangingPunct="1">
        <a:spcBef>
          <a:spcPct val="0"/>
        </a:spcBef>
        <a:buNone/>
        <a:defRPr kumimoji="0" sz="4500" b="1" kern="1200">
          <a:solidFill>
            <a:schemeClr val="accent1">
              <a:satMod val="150000"/>
            </a:schemeClr>
          </a:solidFill>
          <a:effectLst/>
          <a:latin typeface="+mj-lt"/>
          <a:ea typeface="+mj-ea"/>
          <a:cs typeface="+mj-cs"/>
        </a:defRPr>
      </a:lvl1pPr>
      <a:extLst/>
    </p:titleStyle>
    <p:bodyStyle>
      <a:lvl1pPr marL="438912" indent="-320040" algn="l" rtl="0" eaLnBrk="1" latinLnBrk="0" hangingPunct="1">
        <a:spcBef>
          <a:spcPts val="0"/>
        </a:spcBef>
        <a:buClr>
          <a:schemeClr val="accent1"/>
        </a:buClr>
        <a:buSzPct val="80000"/>
        <a:buFont typeface="Wingdings 2"/>
        <a:buChar char=""/>
        <a:defRPr kumimoji="0"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indent="-274320" algn="l" rtl="0" eaLnBrk="1" latinLnBrk="0" hangingPunct="1">
        <a:spcBef>
          <a:spcPct val="20000"/>
        </a:spcBef>
        <a:buClr>
          <a:schemeClr val="accent2"/>
        </a:buClr>
        <a:buSzPct val="90000"/>
        <a:buFont typeface="Wingdings"/>
        <a:buChar char="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996696" indent="-228600" algn="l" rtl="0" eaLnBrk="1" latinLnBrk="0" hangingPunct="1">
        <a:spcBef>
          <a:spcPct val="20000"/>
        </a:spcBef>
        <a:buClr>
          <a:schemeClr val="accent3"/>
        </a:buClr>
        <a:buFont typeface="Arial"/>
        <a:buChar char="▪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216152" indent="-182880" algn="l" rtl="0" eaLnBrk="1" latinLnBrk="0" hangingPunct="1">
        <a:spcBef>
          <a:spcPct val="20000"/>
        </a:spcBef>
        <a:buClr>
          <a:schemeClr val="accent4"/>
        </a:buClr>
        <a:buFont typeface="Arial"/>
        <a:buChar char="▪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26464" indent="-182880" algn="l" rtl="0" eaLnBrk="1" latinLnBrk="0" hangingPunct="1">
        <a:spcBef>
          <a:spcPct val="20000"/>
        </a:spcBef>
        <a:buClr>
          <a:schemeClr val="accent5"/>
        </a:buClr>
        <a:buFont typeface="Wingdings 3"/>
        <a:buChar char=""/>
        <a:defRPr kumimoji="0" lang="en-US" sz="2000" kern="1200" smtClean="0">
          <a:solidFill>
            <a:schemeClr val="tx1"/>
          </a:solidFill>
          <a:latin typeface="+mn-lt"/>
          <a:ea typeface="+mn-ea"/>
          <a:cs typeface="+mn-cs"/>
        </a:defRPr>
      </a:lvl5pPr>
      <a:lvl6pPr marL="1627632" indent="-182880" algn="l" rtl="0" eaLnBrk="1" latinLnBrk="0" hangingPunct="1">
        <a:spcBef>
          <a:spcPct val="20000"/>
        </a:spcBef>
        <a:buClr>
          <a:schemeClr val="accent6"/>
        </a:buClr>
        <a:buSzPct val="100000"/>
        <a:buFont typeface="Wingdings 2"/>
        <a:buChar char="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ct val="20000"/>
        </a:spcBef>
        <a:buClr>
          <a:schemeClr val="accent1"/>
        </a:buClr>
        <a:buSzPct val="100000"/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ct val="20000"/>
        </a:spcBef>
        <a:buClr>
          <a:schemeClr val="accent2"/>
        </a:buClr>
        <a:buFont typeface="Wingdings 2" pitchFamily="18" charset="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2231136" indent="-182880" algn="l" rtl="0" eaLnBrk="1" latinLnBrk="0" hangingPunct="1">
        <a:spcBef>
          <a:spcPct val="20000"/>
        </a:spcBef>
        <a:buClr>
          <a:schemeClr val="accent3"/>
        </a:buClr>
        <a:buFont typeface="Wingdings 2" pitchFamily="18" charset="2"/>
        <a:buChar char="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4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image" Target="../media/image14.png"/><Relationship Id="rId7" Type="http://schemas.openxmlformats.org/officeDocument/2006/relationships/image" Target="../media/image18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10" Type="http://schemas.openxmlformats.org/officeDocument/2006/relationships/image" Target="../media/image21.jpeg"/><Relationship Id="rId4" Type="http://schemas.openxmlformats.org/officeDocument/2006/relationships/image" Target="../media/image15.jpeg"/><Relationship Id="rId9" Type="http://schemas.openxmlformats.org/officeDocument/2006/relationships/image" Target="../media/image20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jpeg"/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arallelogram 12"/>
          <p:cNvSpPr/>
          <p:nvPr/>
        </p:nvSpPr>
        <p:spPr>
          <a:xfrm>
            <a:off x="-1238249" y="2628900"/>
            <a:ext cx="9791700" cy="2211114"/>
          </a:xfrm>
          <a:prstGeom prst="parallelogram">
            <a:avLst>
              <a:gd name="adj" fmla="val 36665"/>
            </a:avLst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75" name="Title 8"/>
          <p:cNvSpPr>
            <a:spLocks noGrp="1"/>
          </p:cNvSpPr>
          <p:nvPr>
            <p:ph type="title" idx="4294967295"/>
          </p:nvPr>
        </p:nvSpPr>
        <p:spPr>
          <a:xfrm>
            <a:off x="-33338" y="0"/>
            <a:ext cx="9144000" cy="93670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br>
              <a:rPr lang="en-US" sz="3600" dirty="0"/>
            </a:br>
            <a:br>
              <a:rPr lang="en-US" sz="3600" dirty="0"/>
            </a:br>
            <a:endParaRPr lang="en-US" sz="3600" dirty="0">
              <a:solidFill>
                <a:schemeClr val="bg1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rot="10800000">
            <a:off x="-33338" y="6426201"/>
            <a:ext cx="7467601" cy="2063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itle 8"/>
          <p:cNvSpPr txBox="1">
            <a:spLocks/>
          </p:cNvSpPr>
          <p:nvPr/>
        </p:nvSpPr>
        <p:spPr>
          <a:xfrm>
            <a:off x="-33338" y="3439607"/>
            <a:ext cx="9144000" cy="936702"/>
          </a:xfrm>
          <a:prstGeom prst="rect">
            <a:avLst/>
          </a:prstGeom>
        </p:spPr>
        <p:txBody>
          <a:bodyPr vert="horz" anchor="ctr">
            <a:normAutofit fontScale="67500" lnSpcReduction="20000"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600" b="1" i="0" u="none" strike="noStrike" kern="1200" cap="none" spc="0" normalizeH="0" baseline="0" noProof="0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en-US" sz="3600" b="1" i="0" u="none" strike="noStrike" kern="1200" cap="none" spc="0" normalizeH="0" baseline="0" noProof="0" dirty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r>
              <a:rPr kumimoji="0" lang="en-US" sz="2700" b="1" i="0" u="none" strike="noStrike" kern="1200" cap="none" spc="0" normalizeH="0" baseline="0" noProof="0" dirty="0">
                <a:ln w="6350">
                  <a:noFill/>
                </a:ln>
                <a:solidFill>
                  <a:schemeClr val="bg1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en-US" sz="3600" b="1" i="0" u="none" strike="noStrike" kern="1200" cap="none" spc="0" normalizeH="0" baseline="0" noProof="0" dirty="0">
              <a:ln w="6350">
                <a:noFill/>
              </a:ln>
              <a:solidFill>
                <a:schemeClr val="bg1"/>
              </a:solidFill>
              <a:effectLst>
                <a:outerShdw blurRad="114300" dist="10160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56898" y="2853213"/>
            <a:ext cx="58674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5400" spc="-15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MARKETING</a:t>
            </a:r>
            <a:r>
              <a:rPr lang="en-US" sz="5400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 </a:t>
            </a:r>
          </a:p>
          <a:p>
            <a:r>
              <a:rPr lang="en-US" sz="5400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WITHOUT  </a:t>
            </a:r>
            <a:r>
              <a:rPr lang="en-US" sz="5400" spc="-15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MONEY</a:t>
            </a:r>
          </a:p>
        </p:txBody>
      </p:sp>
      <p:pic>
        <p:nvPicPr>
          <p:cNvPr id="6" name="Picture 5" descr="Jeff lean no background.gif"/>
          <p:cNvPicPr>
            <a:picLocks noChangeAspect="1"/>
          </p:cNvPicPr>
          <p:nvPr/>
        </p:nvPicPr>
        <p:blipFill>
          <a:blip r:embed="rId3"/>
          <a:srcRect l="7984" t="4626" r="16359" b="40692"/>
          <a:stretch>
            <a:fillRect/>
          </a:stretch>
        </p:blipFill>
        <p:spPr>
          <a:xfrm>
            <a:off x="5902362" y="3439607"/>
            <a:ext cx="3439758" cy="341839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85800" y="1899850"/>
            <a:ext cx="7296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spc="3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Mastering the Art of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09600" y="5837020"/>
            <a:ext cx="52927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JEFF </a:t>
            </a:r>
            <a:r>
              <a:rPr lang="en-US" sz="3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SLUTSKY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434263" y="0"/>
            <a:ext cx="1676399" cy="13085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7" name="Picture 16" descr="WACOWisconsinCampgroundsLogo-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4535" y="371116"/>
            <a:ext cx="5810250" cy="62865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845502" y="4852790"/>
            <a:ext cx="570992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/>
              <a:t>A Campground Owners Guide to “Getting More For Less</a:t>
            </a:r>
            <a:r>
              <a:rPr lang="en-US" dirty="0"/>
              <a:t>”</a:t>
            </a:r>
          </a:p>
        </p:txBody>
      </p:sp>
    </p:spTree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idx="4294967295"/>
          </p:nvPr>
        </p:nvSpPr>
        <p:spPr>
          <a:xfrm>
            <a:off x="0" y="3177853"/>
            <a:ext cx="3105299" cy="2758157"/>
          </a:xfrm>
          <a:prstGeom prst="rect">
            <a:avLst/>
          </a:prstGeom>
        </p:spPr>
        <p:txBody>
          <a:bodyPr rIns="64291" bIns="32146">
            <a:normAutofit/>
          </a:bodyPr>
          <a:lstStyle/>
          <a:p>
            <a:endParaRPr lang="en-US" dirty="0"/>
          </a:p>
          <a:p>
            <a:pPr marL="625379" indent="0">
              <a:buClr>
                <a:srgbClr val="B83600"/>
              </a:buClr>
              <a:buSzPct val="105000"/>
              <a:buNone/>
            </a:pPr>
            <a:endParaRPr lang="en-US" dirty="0"/>
          </a:p>
          <a:p>
            <a:pPr marL="914259" indent="0">
              <a:buClr>
                <a:srgbClr val="B83600"/>
              </a:buClr>
              <a:buSzPct val="105000"/>
            </a:pPr>
            <a:endParaRPr lang="en-US" sz="2000" dirty="0"/>
          </a:p>
          <a:p>
            <a:pPr marL="914259" indent="0">
              <a:buClr>
                <a:srgbClr val="B83600"/>
              </a:buClr>
              <a:buSzPct val="105000"/>
            </a:pPr>
            <a:endParaRPr lang="en-US" sz="2000" dirty="0"/>
          </a:p>
          <a:p>
            <a:pPr>
              <a:buNone/>
            </a:pPr>
            <a:r>
              <a:rPr lang="en-US" b="0" dirty="0"/>
              <a:t>			</a:t>
            </a:r>
          </a:p>
        </p:txBody>
      </p:sp>
      <p:cxnSp>
        <p:nvCxnSpPr>
          <p:cNvPr id="15" name="Straight Connector 14"/>
          <p:cNvCxnSpPr/>
          <p:nvPr/>
        </p:nvCxnSpPr>
        <p:spPr>
          <a:xfrm rot="10800000">
            <a:off x="-33337" y="6426204"/>
            <a:ext cx="7467601" cy="2063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07220" y="1525442"/>
            <a:ext cx="8251031" cy="800205"/>
          </a:xfrm>
          <a:prstGeom prst="rect">
            <a:avLst/>
          </a:prstGeom>
          <a:noFill/>
        </p:spPr>
        <p:txBody>
          <a:bodyPr wrap="square" lIns="91425" tIns="45713" rIns="91425" bIns="45713" rtlCol="0">
            <a:spAutoFit/>
          </a:bodyPr>
          <a:lstStyle/>
          <a:p>
            <a:r>
              <a:rPr lang="en-US" sz="4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Who is most likely to camp?</a:t>
            </a:r>
            <a:endParaRPr lang="en-US" sz="46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07220" y="2459421"/>
            <a:ext cx="7393781" cy="2677642"/>
          </a:xfrm>
          <a:prstGeom prst="rect">
            <a:avLst/>
          </a:prstGeom>
          <a:noFill/>
        </p:spPr>
        <p:txBody>
          <a:bodyPr wrap="square" lIns="91425" tIns="45713" rIns="91425" bIns="45713" rtlCol="0">
            <a:spAutoFit/>
          </a:bodyPr>
          <a:lstStyle/>
          <a:p>
            <a:pPr indent="290468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Serve a similar 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customer base 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(CAMPERS)</a:t>
            </a:r>
          </a:p>
          <a:p>
            <a:pPr indent="290468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What do they have in common?</a:t>
            </a:r>
          </a:p>
          <a:p>
            <a:pPr indent="290468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What products and/or services do they buy?</a:t>
            </a:r>
          </a:p>
          <a:p>
            <a:pPr indent="290468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What groups do they belong to?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979682" y="361280"/>
            <a:ext cx="4524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pc="-15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DEMOGRAPHIC</a:t>
            </a:r>
            <a:r>
              <a:rPr lang="en-US" sz="3600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  CONTROL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1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idx="4294967295"/>
          </p:nvPr>
        </p:nvSpPr>
        <p:spPr>
          <a:xfrm>
            <a:off x="0" y="3177853"/>
            <a:ext cx="3105299" cy="2758157"/>
          </a:xfrm>
          <a:prstGeom prst="rect">
            <a:avLst/>
          </a:prstGeom>
        </p:spPr>
        <p:txBody>
          <a:bodyPr rIns="64291" bIns="32146">
            <a:normAutofit/>
          </a:bodyPr>
          <a:lstStyle/>
          <a:p>
            <a:endParaRPr lang="en-US" dirty="0"/>
          </a:p>
          <a:p>
            <a:pPr marL="625379" indent="0">
              <a:buClr>
                <a:srgbClr val="B83600"/>
              </a:buClr>
              <a:buSzPct val="105000"/>
              <a:buNone/>
            </a:pPr>
            <a:endParaRPr lang="en-US" dirty="0"/>
          </a:p>
          <a:p>
            <a:pPr marL="914259" indent="0">
              <a:buClr>
                <a:srgbClr val="B83600"/>
              </a:buClr>
              <a:buSzPct val="105000"/>
            </a:pPr>
            <a:endParaRPr lang="en-US" sz="2000" dirty="0"/>
          </a:p>
          <a:p>
            <a:pPr marL="914259" indent="0">
              <a:buClr>
                <a:srgbClr val="B83600"/>
              </a:buClr>
              <a:buSzPct val="105000"/>
            </a:pPr>
            <a:endParaRPr lang="en-US" sz="2000" dirty="0"/>
          </a:p>
          <a:p>
            <a:pPr>
              <a:buNone/>
            </a:pPr>
            <a:r>
              <a:rPr lang="en-US" b="0" dirty="0"/>
              <a:t>			</a:t>
            </a:r>
          </a:p>
        </p:txBody>
      </p:sp>
      <p:cxnSp>
        <p:nvCxnSpPr>
          <p:cNvPr id="15" name="Straight Connector 14"/>
          <p:cNvCxnSpPr/>
          <p:nvPr/>
        </p:nvCxnSpPr>
        <p:spPr>
          <a:xfrm rot="10800000">
            <a:off x="-33337" y="6426204"/>
            <a:ext cx="7467601" cy="2063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07220" y="1446612"/>
            <a:ext cx="8251031" cy="1520607"/>
          </a:xfrm>
          <a:prstGeom prst="rect">
            <a:avLst/>
          </a:prstGeom>
          <a:noFill/>
        </p:spPr>
        <p:txBody>
          <a:bodyPr wrap="square" lIns="91425" tIns="45713" rIns="91425" bIns="45713" rtlCol="0">
            <a:spAutoFit/>
          </a:bodyPr>
          <a:lstStyle/>
          <a:p>
            <a:r>
              <a:rPr lang="en-US" sz="4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Selecting The </a:t>
            </a:r>
            <a:r>
              <a:rPr lang="en-US" sz="4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BEST</a:t>
            </a:r>
            <a:r>
              <a:rPr lang="en-US" sz="4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 Promotional Partners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303735" y="3053955"/>
            <a:ext cx="7393781" cy="3093140"/>
          </a:xfrm>
          <a:prstGeom prst="rect">
            <a:avLst/>
          </a:prstGeom>
          <a:noFill/>
        </p:spPr>
        <p:txBody>
          <a:bodyPr wrap="square" lIns="91425" tIns="45713" rIns="91425" bIns="45713" rtlCol="0">
            <a:spAutoFit/>
          </a:bodyPr>
          <a:lstStyle/>
          <a:p>
            <a:pPr indent="290468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Serve a similar </a:t>
            </a:r>
            <a:r>
              <a:rPr lang="en-US" sz="28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customer base</a:t>
            </a:r>
          </a:p>
          <a:p>
            <a:pPr indent="290468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Geographically suitable for your business</a:t>
            </a:r>
          </a:p>
          <a:p>
            <a:pPr indent="290468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Large customer counts</a:t>
            </a:r>
          </a:p>
          <a:p>
            <a:pPr indent="290468">
              <a:lnSpc>
                <a:spcPct val="150000"/>
              </a:lnSpc>
              <a:buFont typeface="Arial" pitchFamily="34" charset="0"/>
              <a:buChar char="•"/>
            </a:pP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You already know the decision maker</a:t>
            </a:r>
          </a:p>
          <a:p>
            <a:pPr indent="290468">
              <a:lnSpc>
                <a:spcPct val="150000"/>
              </a:lnSpc>
            </a:pPr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979682" y="361280"/>
            <a:ext cx="4524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pc="-15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DEMOGRAPHIC</a:t>
            </a:r>
            <a:r>
              <a:rPr lang="en-US" sz="3600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  CONTROL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1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/>
        </p:nvCxnSpPr>
        <p:spPr>
          <a:xfrm rot="10800000">
            <a:off x="-33337" y="6426204"/>
            <a:ext cx="7467601" cy="2063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872458" y="1900825"/>
            <a:ext cx="7499757" cy="2939252"/>
          </a:xfrm>
          <a:prstGeom prst="rect">
            <a:avLst/>
          </a:prstGeom>
          <a:noFill/>
        </p:spPr>
        <p:txBody>
          <a:bodyPr wrap="square" lIns="91425" tIns="45713" rIns="91425" bIns="45713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4200" dirty="0">
                <a:ln w="5080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cs typeface="Narkisim" pitchFamily="34" charset="-79"/>
              </a:rPr>
              <a:t>PEOPLE MAGNET </a:t>
            </a:r>
            <a:r>
              <a:rPr lang="en-US" sz="4200" dirty="0">
                <a:ln w="5080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cs typeface="Narkisim" pitchFamily="34" charset="-79"/>
              </a:rPr>
              <a:t>Exercise</a:t>
            </a:r>
          </a:p>
          <a:p>
            <a:endParaRPr lang="en-US" sz="2400" b="1" dirty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r>
              <a:rPr lang="en-US" sz="3600" dirty="0">
                <a:ln w="50800"/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List the  </a:t>
            </a:r>
            <a:r>
              <a:rPr lang="en-US" sz="3600" dirty="0">
                <a:ln w="5080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types</a:t>
            </a:r>
            <a:r>
              <a:rPr lang="en-US" sz="3600" dirty="0">
                <a:ln w="50800"/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  of  businesses  or organizations who appeal to your customers.</a:t>
            </a:r>
          </a:p>
          <a:p>
            <a:endParaRPr lang="en-US" sz="1100" b="1" dirty="0">
              <a:ln w="50800"/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909559" y="384967"/>
            <a:ext cx="4524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TARGET  AUDIENCE</a:t>
            </a:r>
          </a:p>
        </p:txBody>
      </p:sp>
    </p:spTree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/>
        </p:nvCxnSpPr>
        <p:spPr>
          <a:xfrm rot="10800000">
            <a:off x="-33337" y="6426204"/>
            <a:ext cx="7467601" cy="2063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872458" y="1900825"/>
            <a:ext cx="7499757" cy="3293195"/>
          </a:xfrm>
          <a:prstGeom prst="rect">
            <a:avLst/>
          </a:prstGeom>
          <a:noFill/>
        </p:spPr>
        <p:txBody>
          <a:bodyPr wrap="square" lIns="91425" tIns="45713" rIns="91425" bIns="45713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4200" dirty="0">
                <a:ln w="5080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cs typeface="Narkisim" pitchFamily="34" charset="-79"/>
              </a:rPr>
              <a:t>Cross Promotion </a:t>
            </a:r>
            <a:r>
              <a:rPr lang="en-US" sz="4200" dirty="0">
                <a:ln w="5080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cs typeface="Narkisim" pitchFamily="34" charset="-79"/>
              </a:rPr>
              <a:t>Exercise</a:t>
            </a:r>
          </a:p>
          <a:p>
            <a:endParaRPr lang="en-US" sz="2400" b="1" dirty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r>
              <a:rPr lang="en-US" sz="3200" dirty="0">
                <a:ln w="50800"/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List 10  businesses in </a:t>
            </a:r>
            <a:r>
              <a:rPr lang="en-US" sz="3200" u="sng" dirty="0">
                <a:ln w="50800"/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your</a:t>
            </a:r>
            <a:r>
              <a:rPr lang="en-US" sz="3200" dirty="0">
                <a:ln w="50800"/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 trading radius that would make good promo partners.</a:t>
            </a:r>
          </a:p>
          <a:p>
            <a:endParaRPr lang="en-US" sz="1400" dirty="0">
              <a:ln w="50800"/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</a:endParaRPr>
          </a:p>
          <a:p>
            <a:r>
              <a:rPr lang="en-US" sz="3200" dirty="0">
                <a:ln w="50800"/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Identify those with owners or managers you already know.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2909559" y="384967"/>
            <a:ext cx="4524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CROSS   PROMOTIONS</a:t>
            </a:r>
            <a:endParaRPr lang="en-US" sz="3600" spc="-15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</a:endParaRPr>
          </a:p>
        </p:txBody>
      </p:sp>
    </p:spTree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/>
        </p:nvCxnSpPr>
        <p:spPr>
          <a:xfrm rot="10800000">
            <a:off x="-33338" y="6426201"/>
            <a:ext cx="7467601" cy="2063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079" name="Title 8"/>
          <p:cNvSpPr txBox="1">
            <a:spLocks/>
          </p:cNvSpPr>
          <p:nvPr/>
        </p:nvSpPr>
        <p:spPr bwMode="auto">
          <a:xfrm>
            <a:off x="177800" y="1811338"/>
            <a:ext cx="8813800" cy="161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sz="1600" dirty="0">
              <a:latin typeface="Calibri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5018" y="1811338"/>
            <a:ext cx="536170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b="1" dirty="0">
              <a:latin typeface="+mn-lt"/>
            </a:endParaRPr>
          </a:p>
          <a:p>
            <a:pPr algn="ctr"/>
            <a:endParaRPr lang="en-US" sz="3200" b="1" dirty="0">
              <a:latin typeface="+mn-lt"/>
            </a:endParaRPr>
          </a:p>
          <a:p>
            <a:pPr algn="ctr"/>
            <a:endParaRPr lang="en-US" sz="3200" b="1" dirty="0">
              <a:solidFill>
                <a:schemeClr val="bg1"/>
              </a:solidFill>
              <a:latin typeface="+mn-lt"/>
            </a:endParaRPr>
          </a:p>
          <a:p>
            <a:pPr algn="ctr"/>
            <a:endParaRPr lang="en-US" sz="3200" b="1" dirty="0">
              <a:solidFill>
                <a:schemeClr val="bg1"/>
              </a:solidFill>
              <a:latin typeface="+mn-lt"/>
            </a:endParaRPr>
          </a:p>
        </p:txBody>
      </p:sp>
      <p:cxnSp>
        <p:nvCxnSpPr>
          <p:cNvPr id="12" name="Straight Connector 11"/>
          <p:cNvCxnSpPr/>
          <p:nvPr/>
        </p:nvCxnSpPr>
        <p:spPr>
          <a:xfrm rot="10800000">
            <a:off x="-33338" y="6426201"/>
            <a:ext cx="7467601" cy="2063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3" name="Rectangle 12"/>
          <p:cNvSpPr/>
          <p:nvPr/>
        </p:nvSpPr>
        <p:spPr>
          <a:xfrm>
            <a:off x="2642839" y="3278300"/>
            <a:ext cx="3780263" cy="206210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2832409" y="3429001"/>
            <a:ext cx="346802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Name</a:t>
            </a:r>
          </a:p>
          <a:p>
            <a:r>
              <a:rPr lang="en-US" dirty="0">
                <a:solidFill>
                  <a:schemeClr val="bg1"/>
                </a:solidFill>
              </a:rPr>
              <a:t>Title</a:t>
            </a:r>
          </a:p>
          <a:p>
            <a:r>
              <a:rPr lang="en-US" dirty="0">
                <a:solidFill>
                  <a:schemeClr val="bg1"/>
                </a:solidFill>
              </a:rPr>
              <a:t>Company</a:t>
            </a:r>
          </a:p>
          <a:p>
            <a:r>
              <a:rPr lang="en-US" dirty="0">
                <a:solidFill>
                  <a:schemeClr val="bg1"/>
                </a:solidFill>
              </a:rPr>
              <a:t>Direct Phone</a:t>
            </a:r>
          </a:p>
          <a:p>
            <a:r>
              <a:rPr lang="en-US" dirty="0">
                <a:solidFill>
                  <a:schemeClr val="bg1"/>
                </a:solidFill>
              </a:rPr>
              <a:t>Email</a:t>
            </a:r>
          </a:p>
          <a:p>
            <a:r>
              <a:rPr lang="en-US" dirty="0">
                <a:solidFill>
                  <a:schemeClr val="bg1"/>
                </a:solidFill>
              </a:rPr>
              <a:t>Address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880946" y="5340403"/>
            <a:ext cx="74469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The promotional opportunities come to you!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80946" y="1770195"/>
            <a:ext cx="76628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Business Card </a:t>
            </a:r>
            <a:r>
              <a:rPr lang="en-US" sz="3600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Drawing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880946" y="2403777"/>
            <a:ext cx="7446936" cy="9848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/>
              <a:t>The Easiest Way To Learn Who Your Customers Are</a:t>
            </a:r>
          </a:p>
          <a:p>
            <a:pPr algn="ctr"/>
            <a:r>
              <a:rPr lang="en-US" sz="2000" dirty="0"/>
              <a:t>The </a:t>
            </a:r>
            <a:r>
              <a:rPr lang="en-US" sz="2000" u="sng" dirty="0"/>
              <a:t>Business Card </a:t>
            </a:r>
            <a:r>
              <a:rPr lang="en-US" sz="2000" dirty="0"/>
              <a:t>Drawing:</a:t>
            </a:r>
          </a:p>
          <a:p>
            <a:pPr algn="ctr"/>
            <a:r>
              <a:rPr lang="en-US" dirty="0"/>
              <a:t> 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832409" y="384967"/>
            <a:ext cx="4524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pc="-15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RECON/INTEL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500"/>
                            </p:stCondLst>
                            <p:childTnLst>
                              <p:par>
                                <p:cTn id="2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00"/>
                                        <p:tgtEl>
                                          <p:spTgt spid="1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build="p"/>
      <p:bldP spid="16" grpId="0"/>
      <p:bldP spid="1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/>
        </p:nvCxnSpPr>
        <p:spPr>
          <a:xfrm rot="10800000">
            <a:off x="-33338" y="6426201"/>
            <a:ext cx="7467601" cy="2063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079" name="Title 8"/>
          <p:cNvSpPr txBox="1">
            <a:spLocks/>
          </p:cNvSpPr>
          <p:nvPr/>
        </p:nvSpPr>
        <p:spPr bwMode="auto">
          <a:xfrm>
            <a:off x="1802442" y="1226634"/>
            <a:ext cx="5880748" cy="27766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sz="1600" dirty="0">
              <a:latin typeface="Calibri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802442" y="1366898"/>
            <a:ext cx="536170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b="1" dirty="0">
              <a:latin typeface="+mn-lt"/>
            </a:endParaRPr>
          </a:p>
          <a:p>
            <a:pPr algn="ctr"/>
            <a:endParaRPr lang="en-US" sz="3200" b="1" dirty="0">
              <a:latin typeface="+mn-lt"/>
            </a:endParaRPr>
          </a:p>
          <a:p>
            <a:pPr algn="ctr"/>
            <a:endParaRPr lang="en-US" sz="3200" b="1" dirty="0">
              <a:solidFill>
                <a:schemeClr val="bg1"/>
              </a:solidFill>
              <a:latin typeface="+mn-lt"/>
            </a:endParaRPr>
          </a:p>
          <a:p>
            <a:pPr algn="ctr"/>
            <a:endParaRPr lang="en-US" sz="3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86589" y="1782696"/>
            <a:ext cx="7662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cap="all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Street Fighter  Fund Raiser</a:t>
            </a:r>
          </a:p>
        </p:txBody>
      </p:sp>
      <p:cxnSp>
        <p:nvCxnSpPr>
          <p:cNvPr id="12" name="Straight Connector 11"/>
          <p:cNvCxnSpPr/>
          <p:nvPr/>
        </p:nvCxnSpPr>
        <p:spPr>
          <a:xfrm rot="10800000">
            <a:off x="-33338" y="6426201"/>
            <a:ext cx="7467601" cy="2063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1487397" y="2412787"/>
            <a:ext cx="686205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Performance based donation limits your risk</a:t>
            </a:r>
          </a:p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non profit group does all the work</a:t>
            </a:r>
          </a:p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They hand out flyers and put up posters</a:t>
            </a:r>
          </a:p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They send out emails</a:t>
            </a:r>
          </a:p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	They contact local media</a:t>
            </a:r>
          </a:p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Non profit only gets credit for business they generate</a:t>
            </a:r>
          </a:p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Single Event or Certificate Distribution</a:t>
            </a:r>
          </a:p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Pick a local cause and a local group</a:t>
            </a:r>
          </a:p>
          <a:p>
            <a:endParaRPr lang="en-US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endParaRPr lang="en-US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624150" y="5155987"/>
            <a:ext cx="620413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Benefit:  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Buying customers is the </a:t>
            </a:r>
            <a:r>
              <a:rPr lang="en-US" sz="2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primary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benefit</a:t>
            </a:r>
          </a:p>
          <a:p>
            <a:pPr>
              <a:buFont typeface="Arial" pitchFamily="34" charset="0"/>
              <a:buChar char="•"/>
            </a:pP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Goodwill and Exposure are </a:t>
            </a:r>
            <a:r>
              <a:rPr lang="en-US" sz="2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secondary</a:t>
            </a:r>
            <a:r>
              <a:rPr lang="en-US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benefits. 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687315" y="384967"/>
            <a:ext cx="4995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pc="-15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PROFIT  </a:t>
            </a:r>
            <a:r>
              <a:rPr lang="en-US" sz="3600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FROM  NON PROFITS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idx="4294967295"/>
          </p:nvPr>
        </p:nvSpPr>
        <p:spPr>
          <a:xfrm>
            <a:off x="396240" y="1504950"/>
            <a:ext cx="7652385" cy="4430715"/>
          </a:xfrm>
          <a:prstGeom prst="rect">
            <a:avLst/>
          </a:prstGeom>
        </p:spPr>
        <p:txBody>
          <a:bodyPr>
            <a:normAutofit/>
          </a:bodyPr>
          <a:lstStyle/>
          <a:p>
            <a:endParaRPr lang="en-US" dirty="0"/>
          </a:p>
          <a:p>
            <a:pPr marL="625475" indent="0">
              <a:buClr>
                <a:srgbClr val="B83600"/>
              </a:buClr>
              <a:buSzPct val="105000"/>
              <a:buNone/>
            </a:pPr>
            <a:endParaRPr lang="en-US" dirty="0"/>
          </a:p>
          <a:p>
            <a:pPr marL="914400" indent="0">
              <a:buClr>
                <a:srgbClr val="B83600"/>
              </a:buClr>
              <a:buSzPct val="105000"/>
            </a:pPr>
            <a:endParaRPr lang="en-US" sz="2000" b="0" dirty="0"/>
          </a:p>
          <a:p>
            <a:pPr marL="914400" indent="0">
              <a:buClr>
                <a:srgbClr val="B83600"/>
              </a:buClr>
              <a:buSzPct val="105000"/>
            </a:pPr>
            <a:endParaRPr lang="en-US" sz="2000" b="0" dirty="0"/>
          </a:p>
          <a:p>
            <a:pPr>
              <a:buNone/>
            </a:pPr>
            <a:r>
              <a:rPr lang="en-US" b="0" dirty="0"/>
              <a:t>			</a:t>
            </a:r>
          </a:p>
        </p:txBody>
      </p:sp>
      <p:cxnSp>
        <p:nvCxnSpPr>
          <p:cNvPr id="15" name="Straight Connector 14"/>
          <p:cNvCxnSpPr/>
          <p:nvPr/>
        </p:nvCxnSpPr>
        <p:spPr>
          <a:xfrm rot="10800000">
            <a:off x="-33338" y="6426201"/>
            <a:ext cx="7467601" cy="2063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2687315" y="384967"/>
            <a:ext cx="4995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pc="-15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PROFIT  </a:t>
            </a:r>
            <a:r>
              <a:rPr lang="en-US" sz="3600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FROM  NON PROFITS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72458" y="1900825"/>
            <a:ext cx="7499757" cy="2985419"/>
          </a:xfrm>
          <a:prstGeom prst="rect">
            <a:avLst/>
          </a:prstGeom>
          <a:noFill/>
        </p:spPr>
        <p:txBody>
          <a:bodyPr wrap="square" lIns="91425" tIns="45713" rIns="91425" bIns="45713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4200" dirty="0">
                <a:ln w="5080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cs typeface="Narkisim" pitchFamily="34" charset="-79"/>
              </a:rPr>
              <a:t>NON PROFIT </a:t>
            </a:r>
            <a:r>
              <a:rPr lang="en-US" sz="4200" dirty="0">
                <a:ln w="5080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cs typeface="Narkisim" pitchFamily="34" charset="-79"/>
              </a:rPr>
              <a:t>GROUP</a:t>
            </a:r>
            <a:r>
              <a:rPr lang="en-US" sz="4200" dirty="0">
                <a:ln w="5080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cs typeface="Narkisim" pitchFamily="34" charset="-79"/>
              </a:rPr>
              <a:t> EXERCISE</a:t>
            </a:r>
          </a:p>
          <a:p>
            <a:endParaRPr lang="en-US" sz="2400" b="1" dirty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r>
              <a:rPr lang="en-US" sz="3600" dirty="0">
                <a:ln w="50800"/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List the </a:t>
            </a:r>
            <a:r>
              <a:rPr lang="en-US" sz="3600" dirty="0">
                <a:ln w="5080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types</a:t>
            </a:r>
            <a:r>
              <a:rPr lang="en-US" sz="3600" dirty="0">
                <a:ln w="50800"/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 of organizations that camp as part of their activities or events.</a:t>
            </a:r>
          </a:p>
          <a:p>
            <a:endParaRPr lang="en-US" sz="1400" dirty="0">
              <a:ln w="50800"/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/>
        </p:nvCxnSpPr>
        <p:spPr>
          <a:xfrm rot="10800000">
            <a:off x="-33337" y="6426204"/>
            <a:ext cx="7467601" cy="2063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872458" y="1900825"/>
            <a:ext cx="7499757" cy="3785638"/>
          </a:xfrm>
          <a:prstGeom prst="rect">
            <a:avLst/>
          </a:prstGeom>
          <a:noFill/>
        </p:spPr>
        <p:txBody>
          <a:bodyPr wrap="square" lIns="91425" tIns="45713" rIns="91425" bIns="45713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4200" dirty="0">
                <a:ln w="5080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cs typeface="Narkisim" pitchFamily="34" charset="-79"/>
              </a:rPr>
              <a:t>Your Non Profits Exercise</a:t>
            </a:r>
          </a:p>
          <a:p>
            <a:endParaRPr lang="en-US" sz="2400" b="1" dirty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r>
              <a:rPr lang="en-US" sz="3200" dirty="0">
                <a:ln w="50800"/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List  5 specific organizations who have asked you for donation or used your campground.</a:t>
            </a:r>
          </a:p>
          <a:p>
            <a:endParaRPr lang="en-US" sz="1400" dirty="0">
              <a:ln w="50800"/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</a:endParaRPr>
          </a:p>
          <a:p>
            <a:r>
              <a:rPr lang="en-US" sz="3200" dirty="0">
                <a:ln w="50800"/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Identify  those with  decision makers you already know.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687315" y="384967"/>
            <a:ext cx="4995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pc="-15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PROFIT  </a:t>
            </a:r>
            <a:r>
              <a:rPr lang="en-US" sz="3600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FROM  NON PROFITS</a:t>
            </a:r>
          </a:p>
        </p:txBody>
      </p:sp>
    </p:spTree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idx="4294967295"/>
          </p:nvPr>
        </p:nvSpPr>
        <p:spPr>
          <a:xfrm>
            <a:off x="0" y="2303860"/>
            <a:ext cx="3105299" cy="2757041"/>
          </a:xfrm>
          <a:prstGeom prst="rect">
            <a:avLst/>
          </a:prstGeom>
        </p:spPr>
        <p:txBody>
          <a:bodyPr rIns="64291" bIns="32146">
            <a:normAutofit/>
          </a:bodyPr>
          <a:lstStyle/>
          <a:p>
            <a:endParaRPr lang="en-US" dirty="0"/>
          </a:p>
          <a:p>
            <a:pPr marL="625379" indent="0">
              <a:buClr>
                <a:srgbClr val="B83600"/>
              </a:buClr>
              <a:buSzPct val="105000"/>
              <a:buNone/>
            </a:pPr>
            <a:endParaRPr lang="en-US" dirty="0"/>
          </a:p>
          <a:p>
            <a:pPr marL="914259" indent="0">
              <a:buClr>
                <a:srgbClr val="B83600"/>
              </a:buClr>
              <a:buSzPct val="105000"/>
            </a:pPr>
            <a:endParaRPr lang="en-US" sz="2000" dirty="0"/>
          </a:p>
          <a:p>
            <a:pPr marL="914259" indent="0">
              <a:buClr>
                <a:srgbClr val="B83600"/>
              </a:buClr>
              <a:buSzPct val="105000"/>
            </a:pPr>
            <a:endParaRPr lang="en-US" sz="2000" dirty="0"/>
          </a:p>
          <a:p>
            <a:pPr>
              <a:buNone/>
            </a:pPr>
            <a:r>
              <a:rPr lang="en-US" b="0" dirty="0"/>
              <a:t>			</a:t>
            </a:r>
          </a:p>
        </p:txBody>
      </p:sp>
      <p:cxnSp>
        <p:nvCxnSpPr>
          <p:cNvPr id="15" name="Straight Connector 14"/>
          <p:cNvCxnSpPr/>
          <p:nvPr/>
        </p:nvCxnSpPr>
        <p:spPr>
          <a:xfrm rot="10800000">
            <a:off x="-33337" y="6426204"/>
            <a:ext cx="7467601" cy="2063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7" name="Picture 6" descr="BioLab Cross Promo Template BW.jpg"/>
          <p:cNvPicPr>
            <a:picLocks noChangeAspect="1"/>
          </p:cNvPicPr>
          <p:nvPr/>
        </p:nvPicPr>
        <p:blipFill>
          <a:blip r:embed="rId3"/>
          <a:srcRect r="49103"/>
          <a:stretch>
            <a:fillRect/>
          </a:stretch>
        </p:blipFill>
        <p:spPr>
          <a:xfrm>
            <a:off x="1720971" y="1827209"/>
            <a:ext cx="2768655" cy="4203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CarpetOne Cross Promo Template.jpg"/>
          <p:cNvPicPr>
            <a:picLocks noChangeAspect="1"/>
          </p:cNvPicPr>
          <p:nvPr/>
        </p:nvPicPr>
        <p:blipFill>
          <a:blip r:embed="rId3"/>
          <a:srcRect l="53682"/>
          <a:stretch>
            <a:fillRect/>
          </a:stretch>
        </p:blipFill>
        <p:spPr>
          <a:xfrm>
            <a:off x="4832560" y="1827209"/>
            <a:ext cx="2850630" cy="42033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2687315" y="384967"/>
            <a:ext cx="499587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pc="-15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PROFIT  </a:t>
            </a:r>
            <a:r>
              <a:rPr lang="en-US" sz="3600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FROM  NON PROFITS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TextBox 20"/>
          <p:cNvSpPr txBox="1"/>
          <p:nvPr/>
        </p:nvSpPr>
        <p:spPr>
          <a:xfrm>
            <a:off x="2648607" y="361280"/>
            <a:ext cx="4855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pc="-15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IN –THE- LOOP   </a:t>
            </a:r>
            <a:r>
              <a:rPr lang="en-US" sz="3600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PROMOTION</a:t>
            </a:r>
          </a:p>
        </p:txBody>
      </p:sp>
      <p:sp>
        <p:nvSpPr>
          <p:cNvPr id="22" name="Freeform 21"/>
          <p:cNvSpPr/>
          <p:nvPr/>
        </p:nvSpPr>
        <p:spPr>
          <a:xfrm>
            <a:off x="4716517" y="1828800"/>
            <a:ext cx="888124" cy="1813020"/>
          </a:xfrm>
          <a:custGeom>
            <a:avLst/>
            <a:gdLst>
              <a:gd name="connsiteX0" fmla="*/ 0 w 938048"/>
              <a:gd name="connsiteY0" fmla="*/ 1655379 h 1655379"/>
              <a:gd name="connsiteX1" fmla="*/ 189186 w 938048"/>
              <a:gd name="connsiteY1" fmla="*/ 1355834 h 1655379"/>
              <a:gd name="connsiteX2" fmla="*/ 756745 w 938048"/>
              <a:gd name="connsiteY2" fmla="*/ 1135117 h 1655379"/>
              <a:gd name="connsiteX3" fmla="*/ 882869 w 938048"/>
              <a:gd name="connsiteY3" fmla="*/ 693683 h 1655379"/>
              <a:gd name="connsiteX4" fmla="*/ 425669 w 938048"/>
              <a:gd name="connsiteY4" fmla="*/ 630621 h 1655379"/>
              <a:gd name="connsiteX5" fmla="*/ 63062 w 938048"/>
              <a:gd name="connsiteY5" fmla="*/ 441434 h 1655379"/>
              <a:gd name="connsiteX6" fmla="*/ 78828 w 938048"/>
              <a:gd name="connsiteY6" fmla="*/ 94593 h 1655379"/>
              <a:gd name="connsiteX7" fmla="*/ 189186 w 938048"/>
              <a:gd name="connsiteY7" fmla="*/ 78828 h 1655379"/>
              <a:gd name="connsiteX8" fmla="*/ 268014 w 938048"/>
              <a:gd name="connsiteY8" fmla="*/ 0 h 165537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938048" h="1655379">
                <a:moveTo>
                  <a:pt x="0" y="1655379"/>
                </a:moveTo>
                <a:cubicBezTo>
                  <a:pt x="31531" y="1548961"/>
                  <a:pt x="63062" y="1442544"/>
                  <a:pt x="189186" y="1355834"/>
                </a:cubicBezTo>
                <a:cubicBezTo>
                  <a:pt x="315310" y="1269124"/>
                  <a:pt x="641131" y="1245476"/>
                  <a:pt x="756745" y="1135117"/>
                </a:cubicBezTo>
                <a:cubicBezTo>
                  <a:pt x="872359" y="1024759"/>
                  <a:pt x="938048" y="777766"/>
                  <a:pt x="882869" y="693683"/>
                </a:cubicBezTo>
                <a:cubicBezTo>
                  <a:pt x="827690" y="609600"/>
                  <a:pt x="562303" y="672662"/>
                  <a:pt x="425669" y="630621"/>
                </a:cubicBezTo>
                <a:cubicBezTo>
                  <a:pt x="289035" y="588580"/>
                  <a:pt x="120869" y="530772"/>
                  <a:pt x="63062" y="441434"/>
                </a:cubicBezTo>
                <a:cubicBezTo>
                  <a:pt x="5255" y="352096"/>
                  <a:pt x="57807" y="155027"/>
                  <a:pt x="78828" y="94593"/>
                </a:cubicBezTo>
                <a:cubicBezTo>
                  <a:pt x="99849" y="34159"/>
                  <a:pt x="157655" y="94594"/>
                  <a:pt x="189186" y="78828"/>
                </a:cubicBezTo>
                <a:cubicBezTo>
                  <a:pt x="220717" y="63063"/>
                  <a:pt x="244365" y="31531"/>
                  <a:pt x="268014" y="0"/>
                </a:cubicBezTo>
              </a:path>
            </a:pathLst>
          </a:custGeom>
          <a:ln w="254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Freeform 22"/>
          <p:cNvSpPr/>
          <p:nvPr/>
        </p:nvSpPr>
        <p:spPr>
          <a:xfrm>
            <a:off x="5202621" y="2175641"/>
            <a:ext cx="3405351" cy="1718442"/>
          </a:xfrm>
          <a:custGeom>
            <a:avLst/>
            <a:gdLst>
              <a:gd name="connsiteX0" fmla="*/ 0 w 3405351"/>
              <a:gd name="connsiteY0" fmla="*/ 1576552 h 1718442"/>
              <a:gd name="connsiteX1" fmla="*/ 504496 w 3405351"/>
              <a:gd name="connsiteY1" fmla="*/ 1592318 h 1718442"/>
              <a:gd name="connsiteX2" fmla="*/ 709448 w 3405351"/>
              <a:gd name="connsiteY2" fmla="*/ 1718442 h 1718442"/>
              <a:gd name="connsiteX3" fmla="*/ 1008993 w 3405351"/>
              <a:gd name="connsiteY3" fmla="*/ 1592318 h 1718442"/>
              <a:gd name="connsiteX4" fmla="*/ 1213945 w 3405351"/>
              <a:gd name="connsiteY4" fmla="*/ 1308538 h 1718442"/>
              <a:gd name="connsiteX5" fmla="*/ 1387365 w 3405351"/>
              <a:gd name="connsiteY5" fmla="*/ 1277007 h 1718442"/>
              <a:gd name="connsiteX6" fmla="*/ 1781503 w 3405351"/>
              <a:gd name="connsiteY6" fmla="*/ 1355835 h 1718442"/>
              <a:gd name="connsiteX7" fmla="*/ 2002220 w 3405351"/>
              <a:gd name="connsiteY7" fmla="*/ 1040525 h 1718442"/>
              <a:gd name="connsiteX8" fmla="*/ 2002220 w 3405351"/>
              <a:gd name="connsiteY8" fmla="*/ 725214 h 1718442"/>
              <a:gd name="connsiteX9" fmla="*/ 2286000 w 3405351"/>
              <a:gd name="connsiteY9" fmla="*/ 583325 h 1718442"/>
              <a:gd name="connsiteX10" fmla="*/ 2270234 w 3405351"/>
              <a:gd name="connsiteY10" fmla="*/ 977462 h 1718442"/>
              <a:gd name="connsiteX11" fmla="*/ 2112579 w 3405351"/>
              <a:gd name="connsiteY11" fmla="*/ 772511 h 1718442"/>
              <a:gd name="connsiteX12" fmla="*/ 2112579 w 3405351"/>
              <a:gd name="connsiteY12" fmla="*/ 378373 h 1718442"/>
              <a:gd name="connsiteX13" fmla="*/ 2380593 w 3405351"/>
              <a:gd name="connsiteY13" fmla="*/ 331076 h 1718442"/>
              <a:gd name="connsiteX14" fmla="*/ 2727434 w 3405351"/>
              <a:gd name="connsiteY14" fmla="*/ 536028 h 1718442"/>
              <a:gd name="connsiteX15" fmla="*/ 3042745 w 3405351"/>
              <a:gd name="connsiteY15" fmla="*/ 630621 h 1718442"/>
              <a:gd name="connsiteX16" fmla="*/ 3216165 w 3405351"/>
              <a:gd name="connsiteY16" fmla="*/ 536028 h 1718442"/>
              <a:gd name="connsiteX17" fmla="*/ 3279227 w 3405351"/>
              <a:gd name="connsiteY17" fmla="*/ 299545 h 1718442"/>
              <a:gd name="connsiteX18" fmla="*/ 3358055 w 3405351"/>
              <a:gd name="connsiteY18" fmla="*/ 220718 h 1718442"/>
              <a:gd name="connsiteX19" fmla="*/ 3405351 w 3405351"/>
              <a:gd name="connsiteY19" fmla="*/ 0 h 1718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3405351" h="1718442">
                <a:moveTo>
                  <a:pt x="0" y="1576552"/>
                </a:moveTo>
                <a:cubicBezTo>
                  <a:pt x="193127" y="1572611"/>
                  <a:pt x="386255" y="1568670"/>
                  <a:pt x="504496" y="1592318"/>
                </a:cubicBezTo>
                <a:cubicBezTo>
                  <a:pt x="622737" y="1615966"/>
                  <a:pt x="625365" y="1718442"/>
                  <a:pt x="709448" y="1718442"/>
                </a:cubicBezTo>
                <a:cubicBezTo>
                  <a:pt x="793531" y="1718442"/>
                  <a:pt x="924910" y="1660635"/>
                  <a:pt x="1008993" y="1592318"/>
                </a:cubicBezTo>
                <a:cubicBezTo>
                  <a:pt x="1093076" y="1524001"/>
                  <a:pt x="1150883" y="1361090"/>
                  <a:pt x="1213945" y="1308538"/>
                </a:cubicBezTo>
                <a:cubicBezTo>
                  <a:pt x="1277007" y="1255986"/>
                  <a:pt x="1292772" y="1269124"/>
                  <a:pt x="1387365" y="1277007"/>
                </a:cubicBezTo>
                <a:cubicBezTo>
                  <a:pt x="1481958" y="1284890"/>
                  <a:pt x="1679027" y="1395249"/>
                  <a:pt x="1781503" y="1355835"/>
                </a:cubicBezTo>
                <a:cubicBezTo>
                  <a:pt x="1883979" y="1316421"/>
                  <a:pt x="1965434" y="1145628"/>
                  <a:pt x="2002220" y="1040525"/>
                </a:cubicBezTo>
                <a:cubicBezTo>
                  <a:pt x="2039006" y="935422"/>
                  <a:pt x="1954923" y="801414"/>
                  <a:pt x="2002220" y="725214"/>
                </a:cubicBezTo>
                <a:cubicBezTo>
                  <a:pt x="2049517" y="649014"/>
                  <a:pt x="2241331" y="541284"/>
                  <a:pt x="2286000" y="583325"/>
                </a:cubicBezTo>
                <a:cubicBezTo>
                  <a:pt x="2330669" y="625366"/>
                  <a:pt x="2299137" y="945931"/>
                  <a:pt x="2270234" y="977462"/>
                </a:cubicBezTo>
                <a:cubicBezTo>
                  <a:pt x="2241331" y="1008993"/>
                  <a:pt x="2138855" y="872359"/>
                  <a:pt x="2112579" y="772511"/>
                </a:cubicBezTo>
                <a:cubicBezTo>
                  <a:pt x="2086303" y="672663"/>
                  <a:pt x="2067910" y="451945"/>
                  <a:pt x="2112579" y="378373"/>
                </a:cubicBezTo>
                <a:cubicBezTo>
                  <a:pt x="2157248" y="304801"/>
                  <a:pt x="2278117" y="304800"/>
                  <a:pt x="2380593" y="331076"/>
                </a:cubicBezTo>
                <a:cubicBezTo>
                  <a:pt x="2483069" y="357352"/>
                  <a:pt x="2617075" y="486104"/>
                  <a:pt x="2727434" y="536028"/>
                </a:cubicBezTo>
                <a:cubicBezTo>
                  <a:pt x="2837793" y="585952"/>
                  <a:pt x="2961290" y="630621"/>
                  <a:pt x="3042745" y="630621"/>
                </a:cubicBezTo>
                <a:cubicBezTo>
                  <a:pt x="3124200" y="630621"/>
                  <a:pt x="3176751" y="591207"/>
                  <a:pt x="3216165" y="536028"/>
                </a:cubicBezTo>
                <a:cubicBezTo>
                  <a:pt x="3255579" y="480849"/>
                  <a:pt x="3255579" y="352097"/>
                  <a:pt x="3279227" y="299545"/>
                </a:cubicBezTo>
                <a:cubicBezTo>
                  <a:pt x="3302875" y="246993"/>
                  <a:pt x="3337034" y="270642"/>
                  <a:pt x="3358055" y="220718"/>
                </a:cubicBezTo>
                <a:cubicBezTo>
                  <a:pt x="3379076" y="170794"/>
                  <a:pt x="3405351" y="0"/>
                  <a:pt x="3405351" y="0"/>
                </a:cubicBezTo>
              </a:path>
            </a:pathLst>
          </a:cu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 23"/>
          <p:cNvSpPr/>
          <p:nvPr/>
        </p:nvSpPr>
        <p:spPr>
          <a:xfrm>
            <a:off x="5060731" y="3718034"/>
            <a:ext cx="3373821" cy="2430518"/>
          </a:xfrm>
          <a:custGeom>
            <a:avLst/>
            <a:gdLst>
              <a:gd name="connsiteX0" fmla="*/ 0 w 3373821"/>
              <a:gd name="connsiteY0" fmla="*/ 65690 h 2430518"/>
              <a:gd name="connsiteX1" fmla="*/ 425669 w 3373821"/>
              <a:gd name="connsiteY1" fmla="*/ 34159 h 2430518"/>
              <a:gd name="connsiteX2" fmla="*/ 662152 w 3373821"/>
              <a:gd name="connsiteY2" fmla="*/ 270642 h 2430518"/>
              <a:gd name="connsiteX3" fmla="*/ 756745 w 3373821"/>
              <a:gd name="connsiteY3" fmla="*/ 412532 h 2430518"/>
              <a:gd name="connsiteX4" fmla="*/ 977462 w 3373821"/>
              <a:gd name="connsiteY4" fmla="*/ 381000 h 2430518"/>
              <a:gd name="connsiteX5" fmla="*/ 1434662 w 3373821"/>
              <a:gd name="connsiteY5" fmla="*/ 790904 h 2430518"/>
              <a:gd name="connsiteX6" fmla="*/ 1418897 w 3373821"/>
              <a:gd name="connsiteY6" fmla="*/ 1200807 h 2430518"/>
              <a:gd name="connsiteX7" fmla="*/ 1481959 w 3373821"/>
              <a:gd name="connsiteY7" fmla="*/ 1516118 h 2430518"/>
              <a:gd name="connsiteX8" fmla="*/ 1608083 w 3373821"/>
              <a:gd name="connsiteY8" fmla="*/ 1563414 h 2430518"/>
              <a:gd name="connsiteX9" fmla="*/ 1891862 w 3373821"/>
              <a:gd name="connsiteY9" fmla="*/ 1721069 h 2430518"/>
              <a:gd name="connsiteX10" fmla="*/ 2286000 w 3373821"/>
              <a:gd name="connsiteY10" fmla="*/ 1768366 h 2430518"/>
              <a:gd name="connsiteX11" fmla="*/ 2743200 w 3373821"/>
              <a:gd name="connsiteY11" fmla="*/ 1784132 h 2430518"/>
              <a:gd name="connsiteX12" fmla="*/ 3184635 w 3373821"/>
              <a:gd name="connsiteY12" fmla="*/ 1894490 h 2430518"/>
              <a:gd name="connsiteX13" fmla="*/ 3279228 w 3373821"/>
              <a:gd name="connsiteY13" fmla="*/ 2036380 h 2430518"/>
              <a:gd name="connsiteX14" fmla="*/ 3310759 w 3373821"/>
              <a:gd name="connsiteY14" fmla="*/ 2162504 h 2430518"/>
              <a:gd name="connsiteX15" fmla="*/ 3373821 w 3373821"/>
              <a:gd name="connsiteY15" fmla="*/ 2335925 h 2430518"/>
              <a:gd name="connsiteX16" fmla="*/ 3310759 w 3373821"/>
              <a:gd name="connsiteY16" fmla="*/ 2430518 h 2430518"/>
              <a:gd name="connsiteX17" fmla="*/ 3310759 w 3373821"/>
              <a:gd name="connsiteY17" fmla="*/ 2430518 h 24305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373821" h="2430518">
                <a:moveTo>
                  <a:pt x="0" y="65690"/>
                </a:moveTo>
                <a:cubicBezTo>
                  <a:pt x="157655" y="32845"/>
                  <a:pt x="315310" y="0"/>
                  <a:pt x="425669" y="34159"/>
                </a:cubicBezTo>
                <a:cubicBezTo>
                  <a:pt x="536028" y="68318"/>
                  <a:pt x="606973" y="207580"/>
                  <a:pt x="662152" y="270642"/>
                </a:cubicBezTo>
                <a:cubicBezTo>
                  <a:pt x="717331" y="333704"/>
                  <a:pt x="704193" y="394139"/>
                  <a:pt x="756745" y="412532"/>
                </a:cubicBezTo>
                <a:cubicBezTo>
                  <a:pt x="809297" y="430925"/>
                  <a:pt x="864476" y="317938"/>
                  <a:pt x="977462" y="381000"/>
                </a:cubicBezTo>
                <a:cubicBezTo>
                  <a:pt x="1090448" y="444062"/>
                  <a:pt x="1361090" y="654270"/>
                  <a:pt x="1434662" y="790904"/>
                </a:cubicBezTo>
                <a:cubicBezTo>
                  <a:pt x="1508235" y="927539"/>
                  <a:pt x="1411014" y="1079938"/>
                  <a:pt x="1418897" y="1200807"/>
                </a:cubicBezTo>
                <a:cubicBezTo>
                  <a:pt x="1426780" y="1321676"/>
                  <a:pt x="1450428" y="1455684"/>
                  <a:pt x="1481959" y="1516118"/>
                </a:cubicBezTo>
                <a:cubicBezTo>
                  <a:pt x="1513490" y="1576552"/>
                  <a:pt x="1539766" y="1529256"/>
                  <a:pt x="1608083" y="1563414"/>
                </a:cubicBezTo>
                <a:cubicBezTo>
                  <a:pt x="1676400" y="1597572"/>
                  <a:pt x="1778876" y="1686910"/>
                  <a:pt x="1891862" y="1721069"/>
                </a:cubicBezTo>
                <a:cubicBezTo>
                  <a:pt x="2004848" y="1755228"/>
                  <a:pt x="2144110" y="1757856"/>
                  <a:pt x="2286000" y="1768366"/>
                </a:cubicBezTo>
                <a:cubicBezTo>
                  <a:pt x="2427890" y="1778876"/>
                  <a:pt x="2593428" y="1763111"/>
                  <a:pt x="2743200" y="1784132"/>
                </a:cubicBezTo>
                <a:cubicBezTo>
                  <a:pt x="2892972" y="1805153"/>
                  <a:pt x="3095297" y="1852449"/>
                  <a:pt x="3184635" y="1894490"/>
                </a:cubicBezTo>
                <a:cubicBezTo>
                  <a:pt x="3273973" y="1936531"/>
                  <a:pt x="3258207" y="1991711"/>
                  <a:pt x="3279228" y="2036380"/>
                </a:cubicBezTo>
                <a:cubicBezTo>
                  <a:pt x="3300249" y="2081049"/>
                  <a:pt x="3294994" y="2112580"/>
                  <a:pt x="3310759" y="2162504"/>
                </a:cubicBezTo>
                <a:cubicBezTo>
                  <a:pt x="3326524" y="2212428"/>
                  <a:pt x="3373821" y="2291256"/>
                  <a:pt x="3373821" y="2335925"/>
                </a:cubicBezTo>
                <a:cubicBezTo>
                  <a:pt x="3373821" y="2380594"/>
                  <a:pt x="3310759" y="2430518"/>
                  <a:pt x="3310759" y="2430518"/>
                </a:cubicBezTo>
                <a:lnTo>
                  <a:pt x="3310759" y="2430518"/>
                </a:lnTo>
              </a:path>
            </a:pathLst>
          </a:custGeom>
          <a:ln w="1905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Freeform 24"/>
          <p:cNvSpPr/>
          <p:nvPr/>
        </p:nvSpPr>
        <p:spPr>
          <a:xfrm>
            <a:off x="4716516" y="3937945"/>
            <a:ext cx="486105" cy="2707222"/>
          </a:xfrm>
          <a:custGeom>
            <a:avLst/>
            <a:gdLst>
              <a:gd name="connsiteX0" fmla="*/ 220717 w 1418896"/>
              <a:gd name="connsiteY0" fmla="*/ 0 h 2703787"/>
              <a:gd name="connsiteX1" fmla="*/ 378372 w 1418896"/>
              <a:gd name="connsiteY1" fmla="*/ 409904 h 2703787"/>
              <a:gd name="connsiteX2" fmla="*/ 362607 w 1418896"/>
              <a:gd name="connsiteY2" fmla="*/ 425669 h 2703787"/>
              <a:gd name="connsiteX3" fmla="*/ 378372 w 1418896"/>
              <a:gd name="connsiteY3" fmla="*/ 693683 h 2703787"/>
              <a:gd name="connsiteX4" fmla="*/ 173421 w 1418896"/>
              <a:gd name="connsiteY4" fmla="*/ 756745 h 2703787"/>
              <a:gd name="connsiteX5" fmla="*/ 78828 w 1418896"/>
              <a:gd name="connsiteY5" fmla="*/ 851338 h 2703787"/>
              <a:gd name="connsiteX6" fmla="*/ 47296 w 1418896"/>
              <a:gd name="connsiteY6" fmla="*/ 930166 h 2703787"/>
              <a:gd name="connsiteX7" fmla="*/ 362607 w 1418896"/>
              <a:gd name="connsiteY7" fmla="*/ 1387366 h 2703787"/>
              <a:gd name="connsiteX8" fmla="*/ 409903 w 1418896"/>
              <a:gd name="connsiteY8" fmla="*/ 1418897 h 2703787"/>
              <a:gd name="connsiteX9" fmla="*/ 378372 w 1418896"/>
              <a:gd name="connsiteY9" fmla="*/ 1513490 h 2703787"/>
              <a:gd name="connsiteX10" fmla="*/ 299545 w 1418896"/>
              <a:gd name="connsiteY10" fmla="*/ 1671145 h 2703787"/>
              <a:gd name="connsiteX11" fmla="*/ 268014 w 1418896"/>
              <a:gd name="connsiteY11" fmla="*/ 1734207 h 2703787"/>
              <a:gd name="connsiteX12" fmla="*/ 425669 w 1418896"/>
              <a:gd name="connsiteY12" fmla="*/ 1813035 h 2703787"/>
              <a:gd name="connsiteX13" fmla="*/ 583324 w 1418896"/>
              <a:gd name="connsiteY13" fmla="*/ 1891862 h 2703787"/>
              <a:gd name="connsiteX14" fmla="*/ 646386 w 1418896"/>
              <a:gd name="connsiteY14" fmla="*/ 2002221 h 2703787"/>
              <a:gd name="connsiteX15" fmla="*/ 457200 w 1418896"/>
              <a:gd name="connsiteY15" fmla="*/ 1986455 h 2703787"/>
              <a:gd name="connsiteX16" fmla="*/ 362607 w 1418896"/>
              <a:gd name="connsiteY16" fmla="*/ 2002221 h 2703787"/>
              <a:gd name="connsiteX17" fmla="*/ 157655 w 1418896"/>
              <a:gd name="connsiteY17" fmla="*/ 2112580 h 2703787"/>
              <a:gd name="connsiteX18" fmla="*/ 394138 w 1418896"/>
              <a:gd name="connsiteY18" fmla="*/ 2222938 h 2703787"/>
              <a:gd name="connsiteX19" fmla="*/ 693683 w 1418896"/>
              <a:gd name="connsiteY19" fmla="*/ 2222938 h 2703787"/>
              <a:gd name="connsiteX20" fmla="*/ 1008993 w 1418896"/>
              <a:gd name="connsiteY20" fmla="*/ 2191407 h 2703787"/>
              <a:gd name="connsiteX21" fmla="*/ 1355834 w 1418896"/>
              <a:gd name="connsiteY21" fmla="*/ 2349062 h 2703787"/>
              <a:gd name="connsiteX22" fmla="*/ 1387365 w 1418896"/>
              <a:gd name="connsiteY22" fmla="*/ 2412124 h 2703787"/>
              <a:gd name="connsiteX23" fmla="*/ 1229710 w 1418896"/>
              <a:gd name="connsiteY23" fmla="*/ 2459421 h 2703787"/>
              <a:gd name="connsiteX24" fmla="*/ 1103586 w 1418896"/>
              <a:gd name="connsiteY24" fmla="*/ 2459421 h 2703787"/>
              <a:gd name="connsiteX25" fmla="*/ 945931 w 1418896"/>
              <a:gd name="connsiteY25" fmla="*/ 2459421 h 2703787"/>
              <a:gd name="connsiteX26" fmla="*/ 914400 w 1418896"/>
              <a:gd name="connsiteY26" fmla="*/ 2664373 h 2703787"/>
              <a:gd name="connsiteX27" fmla="*/ 945931 w 1418896"/>
              <a:gd name="connsiteY27" fmla="*/ 2695904 h 270378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1418896" h="2703787">
                <a:moveTo>
                  <a:pt x="220717" y="0"/>
                </a:moveTo>
                <a:cubicBezTo>
                  <a:pt x="287720" y="169479"/>
                  <a:pt x="354724" y="338959"/>
                  <a:pt x="378372" y="409904"/>
                </a:cubicBezTo>
                <a:cubicBezTo>
                  <a:pt x="402020" y="480849"/>
                  <a:pt x="362607" y="378373"/>
                  <a:pt x="362607" y="425669"/>
                </a:cubicBezTo>
                <a:cubicBezTo>
                  <a:pt x="362607" y="472965"/>
                  <a:pt x="409903" y="638504"/>
                  <a:pt x="378372" y="693683"/>
                </a:cubicBezTo>
                <a:cubicBezTo>
                  <a:pt x="346841" y="748862"/>
                  <a:pt x="223345" y="730469"/>
                  <a:pt x="173421" y="756745"/>
                </a:cubicBezTo>
                <a:cubicBezTo>
                  <a:pt x="123497" y="783021"/>
                  <a:pt x="99849" y="822435"/>
                  <a:pt x="78828" y="851338"/>
                </a:cubicBezTo>
                <a:cubicBezTo>
                  <a:pt x="57807" y="880241"/>
                  <a:pt x="0" y="840828"/>
                  <a:pt x="47296" y="930166"/>
                </a:cubicBezTo>
                <a:cubicBezTo>
                  <a:pt x="94593" y="1019504"/>
                  <a:pt x="302173" y="1305911"/>
                  <a:pt x="362607" y="1387366"/>
                </a:cubicBezTo>
                <a:cubicBezTo>
                  <a:pt x="423041" y="1468821"/>
                  <a:pt x="407276" y="1397876"/>
                  <a:pt x="409903" y="1418897"/>
                </a:cubicBezTo>
                <a:cubicBezTo>
                  <a:pt x="412530" y="1439918"/>
                  <a:pt x="396765" y="1471449"/>
                  <a:pt x="378372" y="1513490"/>
                </a:cubicBezTo>
                <a:cubicBezTo>
                  <a:pt x="359979" y="1555531"/>
                  <a:pt x="299545" y="1671145"/>
                  <a:pt x="299545" y="1671145"/>
                </a:cubicBezTo>
                <a:cubicBezTo>
                  <a:pt x="281152" y="1707931"/>
                  <a:pt x="246993" y="1710559"/>
                  <a:pt x="268014" y="1734207"/>
                </a:cubicBezTo>
                <a:cubicBezTo>
                  <a:pt x="289035" y="1757855"/>
                  <a:pt x="425669" y="1813035"/>
                  <a:pt x="425669" y="1813035"/>
                </a:cubicBezTo>
                <a:cubicBezTo>
                  <a:pt x="478221" y="1839311"/>
                  <a:pt x="546538" y="1860331"/>
                  <a:pt x="583324" y="1891862"/>
                </a:cubicBezTo>
                <a:cubicBezTo>
                  <a:pt x="620110" y="1923393"/>
                  <a:pt x="667407" y="1986455"/>
                  <a:pt x="646386" y="2002221"/>
                </a:cubicBezTo>
                <a:cubicBezTo>
                  <a:pt x="625365" y="2017987"/>
                  <a:pt x="504496" y="1986455"/>
                  <a:pt x="457200" y="1986455"/>
                </a:cubicBezTo>
                <a:cubicBezTo>
                  <a:pt x="409904" y="1986455"/>
                  <a:pt x="412531" y="1981200"/>
                  <a:pt x="362607" y="2002221"/>
                </a:cubicBezTo>
                <a:cubicBezTo>
                  <a:pt x="312683" y="2023242"/>
                  <a:pt x="152400" y="2075794"/>
                  <a:pt x="157655" y="2112580"/>
                </a:cubicBezTo>
                <a:cubicBezTo>
                  <a:pt x="162910" y="2149366"/>
                  <a:pt x="304800" y="2204545"/>
                  <a:pt x="394138" y="2222938"/>
                </a:cubicBezTo>
                <a:cubicBezTo>
                  <a:pt x="483476" y="2241331"/>
                  <a:pt x="591207" y="2228193"/>
                  <a:pt x="693683" y="2222938"/>
                </a:cubicBezTo>
                <a:cubicBezTo>
                  <a:pt x="796159" y="2217683"/>
                  <a:pt x="898634" y="2170386"/>
                  <a:pt x="1008993" y="2191407"/>
                </a:cubicBezTo>
                <a:cubicBezTo>
                  <a:pt x="1119352" y="2212428"/>
                  <a:pt x="1292772" y="2312276"/>
                  <a:pt x="1355834" y="2349062"/>
                </a:cubicBezTo>
                <a:cubicBezTo>
                  <a:pt x="1418896" y="2385848"/>
                  <a:pt x="1408386" y="2393731"/>
                  <a:pt x="1387365" y="2412124"/>
                </a:cubicBezTo>
                <a:cubicBezTo>
                  <a:pt x="1366344" y="2430517"/>
                  <a:pt x="1277006" y="2451538"/>
                  <a:pt x="1229710" y="2459421"/>
                </a:cubicBezTo>
                <a:cubicBezTo>
                  <a:pt x="1182414" y="2467304"/>
                  <a:pt x="1103586" y="2459421"/>
                  <a:pt x="1103586" y="2459421"/>
                </a:cubicBezTo>
                <a:cubicBezTo>
                  <a:pt x="1056290" y="2459421"/>
                  <a:pt x="977462" y="2425262"/>
                  <a:pt x="945931" y="2459421"/>
                </a:cubicBezTo>
                <a:cubicBezTo>
                  <a:pt x="914400" y="2493580"/>
                  <a:pt x="914400" y="2624959"/>
                  <a:pt x="914400" y="2664373"/>
                </a:cubicBezTo>
                <a:cubicBezTo>
                  <a:pt x="914400" y="2703787"/>
                  <a:pt x="943304" y="2688021"/>
                  <a:pt x="945931" y="2695904"/>
                </a:cubicBezTo>
              </a:path>
            </a:pathLst>
          </a:custGeom>
          <a:ln w="22225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3074276" y="3937944"/>
            <a:ext cx="3353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 </a:t>
            </a:r>
          </a:p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CAMPGROUND</a:t>
            </a:r>
          </a:p>
        </p:txBody>
      </p:sp>
      <p:sp>
        <p:nvSpPr>
          <p:cNvPr id="27" name="Freeform 26"/>
          <p:cNvSpPr/>
          <p:nvPr/>
        </p:nvSpPr>
        <p:spPr>
          <a:xfrm>
            <a:off x="354724" y="1849821"/>
            <a:ext cx="4545724" cy="1870841"/>
          </a:xfrm>
          <a:custGeom>
            <a:avLst/>
            <a:gdLst>
              <a:gd name="connsiteX0" fmla="*/ 4311869 w 4545724"/>
              <a:gd name="connsiteY0" fmla="*/ 1870841 h 1870841"/>
              <a:gd name="connsiteX1" fmla="*/ 4217276 w 4545724"/>
              <a:gd name="connsiteY1" fmla="*/ 1303282 h 1870841"/>
              <a:gd name="connsiteX2" fmla="*/ 2341179 w 4545724"/>
              <a:gd name="connsiteY2" fmla="*/ 467710 h 1870841"/>
              <a:gd name="connsiteX3" fmla="*/ 2325414 w 4545724"/>
              <a:gd name="connsiteY3" fmla="*/ 546538 h 1870841"/>
              <a:gd name="connsiteX4" fmla="*/ 1805152 w 4545724"/>
              <a:gd name="connsiteY4" fmla="*/ 530772 h 1870841"/>
              <a:gd name="connsiteX5" fmla="*/ 1773621 w 4545724"/>
              <a:gd name="connsiteY5" fmla="*/ 515007 h 1870841"/>
              <a:gd name="connsiteX6" fmla="*/ 2246586 w 4545724"/>
              <a:gd name="connsiteY6" fmla="*/ 120869 h 1870841"/>
              <a:gd name="connsiteX7" fmla="*/ 1947042 w 4545724"/>
              <a:gd name="connsiteY7" fmla="*/ 26276 h 1870841"/>
              <a:gd name="connsiteX8" fmla="*/ 1505607 w 4545724"/>
              <a:gd name="connsiteY8" fmla="*/ 278524 h 1870841"/>
              <a:gd name="connsiteX9" fmla="*/ 1631731 w 4545724"/>
              <a:gd name="connsiteY9" fmla="*/ 1539765 h 1870841"/>
              <a:gd name="connsiteX10" fmla="*/ 1284890 w 4545724"/>
              <a:gd name="connsiteY10" fmla="*/ 1114096 h 1870841"/>
              <a:gd name="connsiteX11" fmla="*/ 1079938 w 4545724"/>
              <a:gd name="connsiteY11" fmla="*/ 1177158 h 1870841"/>
              <a:gd name="connsiteX12" fmla="*/ 496614 w 4545724"/>
              <a:gd name="connsiteY12" fmla="*/ 1003738 h 1870841"/>
              <a:gd name="connsiteX13" fmla="*/ 102476 w 4545724"/>
              <a:gd name="connsiteY13" fmla="*/ 972207 h 1870841"/>
              <a:gd name="connsiteX14" fmla="*/ 39414 w 4545724"/>
              <a:gd name="connsiteY14" fmla="*/ 767255 h 1870841"/>
              <a:gd name="connsiteX15" fmla="*/ 338959 w 4545724"/>
              <a:gd name="connsiteY15" fmla="*/ 735724 h 1870841"/>
              <a:gd name="connsiteX16" fmla="*/ 591207 w 4545724"/>
              <a:gd name="connsiteY16" fmla="*/ 341586 h 1870841"/>
              <a:gd name="connsiteX17" fmla="*/ 575442 w 4545724"/>
              <a:gd name="connsiteY17" fmla="*/ 310055 h 18708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4545724" h="1870841">
                <a:moveTo>
                  <a:pt x="4311869" y="1870841"/>
                </a:moveTo>
                <a:cubicBezTo>
                  <a:pt x="4428796" y="1703989"/>
                  <a:pt x="4545724" y="1537137"/>
                  <a:pt x="4217276" y="1303282"/>
                </a:cubicBezTo>
                <a:cubicBezTo>
                  <a:pt x="3888828" y="1069427"/>
                  <a:pt x="2656489" y="593834"/>
                  <a:pt x="2341179" y="467710"/>
                </a:cubicBezTo>
                <a:cubicBezTo>
                  <a:pt x="2025869" y="341586"/>
                  <a:pt x="2414752" y="536028"/>
                  <a:pt x="2325414" y="546538"/>
                </a:cubicBezTo>
                <a:cubicBezTo>
                  <a:pt x="2236076" y="557048"/>
                  <a:pt x="1897117" y="536027"/>
                  <a:pt x="1805152" y="530772"/>
                </a:cubicBezTo>
                <a:cubicBezTo>
                  <a:pt x="1713187" y="525517"/>
                  <a:pt x="1700049" y="583324"/>
                  <a:pt x="1773621" y="515007"/>
                </a:cubicBezTo>
                <a:cubicBezTo>
                  <a:pt x="1847193" y="446690"/>
                  <a:pt x="2217683" y="202324"/>
                  <a:pt x="2246586" y="120869"/>
                </a:cubicBezTo>
                <a:cubicBezTo>
                  <a:pt x="2275490" y="39414"/>
                  <a:pt x="2070538" y="0"/>
                  <a:pt x="1947042" y="26276"/>
                </a:cubicBezTo>
                <a:cubicBezTo>
                  <a:pt x="1823546" y="52552"/>
                  <a:pt x="1558159" y="26276"/>
                  <a:pt x="1505607" y="278524"/>
                </a:cubicBezTo>
                <a:cubicBezTo>
                  <a:pt x="1453055" y="530772"/>
                  <a:pt x="1668517" y="1400503"/>
                  <a:pt x="1631731" y="1539765"/>
                </a:cubicBezTo>
                <a:cubicBezTo>
                  <a:pt x="1594945" y="1679027"/>
                  <a:pt x="1376855" y="1174530"/>
                  <a:pt x="1284890" y="1114096"/>
                </a:cubicBezTo>
                <a:cubicBezTo>
                  <a:pt x="1192925" y="1053662"/>
                  <a:pt x="1211317" y="1195551"/>
                  <a:pt x="1079938" y="1177158"/>
                </a:cubicBezTo>
                <a:cubicBezTo>
                  <a:pt x="948559" y="1158765"/>
                  <a:pt x="659524" y="1037897"/>
                  <a:pt x="496614" y="1003738"/>
                </a:cubicBezTo>
                <a:cubicBezTo>
                  <a:pt x="333704" y="969580"/>
                  <a:pt x="178676" y="1011621"/>
                  <a:pt x="102476" y="972207"/>
                </a:cubicBezTo>
                <a:cubicBezTo>
                  <a:pt x="26276" y="932793"/>
                  <a:pt x="0" y="806669"/>
                  <a:pt x="39414" y="767255"/>
                </a:cubicBezTo>
                <a:cubicBezTo>
                  <a:pt x="78828" y="727841"/>
                  <a:pt x="246993" y="806669"/>
                  <a:pt x="338959" y="735724"/>
                </a:cubicBezTo>
                <a:cubicBezTo>
                  <a:pt x="430925" y="664779"/>
                  <a:pt x="551793" y="412531"/>
                  <a:pt x="591207" y="341586"/>
                </a:cubicBezTo>
                <a:cubicBezTo>
                  <a:pt x="630621" y="270641"/>
                  <a:pt x="603031" y="290348"/>
                  <a:pt x="575442" y="310055"/>
                </a:cubicBezTo>
              </a:path>
            </a:pathLst>
          </a:cu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Freeform 27"/>
          <p:cNvSpPr/>
          <p:nvPr/>
        </p:nvSpPr>
        <p:spPr>
          <a:xfrm>
            <a:off x="688428" y="3783724"/>
            <a:ext cx="4009696" cy="2887717"/>
          </a:xfrm>
          <a:custGeom>
            <a:avLst/>
            <a:gdLst>
              <a:gd name="connsiteX0" fmla="*/ 4009696 w 4009696"/>
              <a:gd name="connsiteY0" fmla="*/ 0 h 2887717"/>
              <a:gd name="connsiteX1" fmla="*/ 2070538 w 4009696"/>
              <a:gd name="connsiteY1" fmla="*/ 94593 h 2887717"/>
              <a:gd name="connsiteX2" fmla="*/ 1865586 w 4009696"/>
              <a:gd name="connsiteY2" fmla="*/ 457200 h 2887717"/>
              <a:gd name="connsiteX3" fmla="*/ 273269 w 4009696"/>
              <a:gd name="connsiteY3" fmla="*/ 2538248 h 2887717"/>
              <a:gd name="connsiteX4" fmla="*/ 225972 w 4009696"/>
              <a:gd name="connsiteY4" fmla="*/ 2554014 h 288771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009696" h="2887717">
                <a:moveTo>
                  <a:pt x="4009696" y="0"/>
                </a:moveTo>
                <a:cubicBezTo>
                  <a:pt x="3218793" y="9196"/>
                  <a:pt x="2427890" y="18393"/>
                  <a:pt x="2070538" y="94593"/>
                </a:cubicBezTo>
                <a:cubicBezTo>
                  <a:pt x="1713186" y="170793"/>
                  <a:pt x="2165131" y="49924"/>
                  <a:pt x="1865586" y="457200"/>
                </a:cubicBezTo>
                <a:cubicBezTo>
                  <a:pt x="1566041" y="864476"/>
                  <a:pt x="546538" y="2188779"/>
                  <a:pt x="273269" y="2538248"/>
                </a:cubicBezTo>
                <a:cubicBezTo>
                  <a:pt x="0" y="2887717"/>
                  <a:pt x="231227" y="2556641"/>
                  <a:pt x="225972" y="2554014"/>
                </a:cubicBezTo>
              </a:path>
            </a:pathLst>
          </a:custGeom>
          <a:ln w="1905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0" name="Straight Arrow Connector 29"/>
          <p:cNvCxnSpPr/>
          <p:nvPr/>
        </p:nvCxnSpPr>
        <p:spPr>
          <a:xfrm>
            <a:off x="4900448" y="3783724"/>
            <a:ext cx="4041228" cy="0"/>
          </a:xfrm>
          <a:prstGeom prst="straightConnector1">
            <a:avLst/>
          </a:prstGeom>
          <a:ln w="47625">
            <a:solidFill>
              <a:srgbClr val="FF0000"/>
            </a:solidFill>
            <a:prstDash val="dash"/>
            <a:tailEnd type="arrow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6679324" y="3783724"/>
            <a:ext cx="239635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200 - 400  MILES</a:t>
            </a:r>
          </a:p>
        </p:txBody>
      </p:sp>
      <p:pic>
        <p:nvPicPr>
          <p:cNvPr id="12" name="Picture 11" descr="campground-clipart-green-tent-h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627" y="3641820"/>
            <a:ext cx="625614" cy="2961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2" name="Picture 31" descr="camping-clipar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90716" y="1766291"/>
            <a:ext cx="784967" cy="598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3" name="Picture 32" descr="camping-clipar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42068" y="5849283"/>
            <a:ext cx="784967" cy="598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4" name="Picture 33" descr="camping-clipar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516" y="6372172"/>
            <a:ext cx="784967" cy="598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5" name="Picture 34" descr="camping-clipar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724" y="6148552"/>
            <a:ext cx="784967" cy="598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6" name="Picture 35" descr="camping-clipar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8247" y="1320154"/>
            <a:ext cx="784967" cy="598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7" name="Picture 36" descr="camping-clipart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4724" y="1849821"/>
            <a:ext cx="784967" cy="598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2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 animBg="1"/>
      <p:bldP spid="24" grpId="0" animBg="1"/>
      <p:bldP spid="25" grpId="0" animBg="1"/>
      <p:bldP spid="27" grpId="0" animBg="1"/>
      <p:bldP spid="28" grpId="0" animBg="1"/>
      <p:bldP spid="3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/>
        </p:nvCxnSpPr>
        <p:spPr>
          <a:xfrm rot="10800000">
            <a:off x="-33338" y="6426201"/>
            <a:ext cx="7467601" cy="2063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Title 8"/>
          <p:cNvSpPr>
            <a:spLocks noGrp="1"/>
          </p:cNvSpPr>
          <p:nvPr>
            <p:ph type="title" idx="4294967295"/>
          </p:nvPr>
        </p:nvSpPr>
        <p:spPr>
          <a:xfrm>
            <a:off x="-33338" y="0"/>
            <a:ext cx="9144000" cy="93670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br>
              <a:rPr lang="en-US" sz="3600" dirty="0"/>
            </a:br>
            <a:br>
              <a:rPr lang="en-US" sz="3600" dirty="0"/>
            </a:br>
            <a:endParaRPr lang="en-US" sz="3600" dirty="0">
              <a:solidFill>
                <a:schemeClr val="bg1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56897" y="2853213"/>
            <a:ext cx="7746123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GETTING  </a:t>
            </a:r>
            <a:r>
              <a:rPr lang="en-US" sz="5400" spc="-15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FREE</a:t>
            </a:r>
            <a:r>
              <a:rPr lang="en-US" sz="54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  ADVERTISING  </a:t>
            </a:r>
          </a:p>
          <a:p>
            <a:pPr algn="ctr"/>
            <a:r>
              <a:rPr lang="en-US" sz="5400" spc="-15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WITH  CROSS  PROMOTIONS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909559" y="384967"/>
            <a:ext cx="4524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GETTING</a:t>
            </a:r>
            <a:r>
              <a:rPr lang="en-US" sz="3600" spc="-15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  RESULTS</a:t>
            </a:r>
          </a:p>
        </p:txBody>
      </p:sp>
    </p:spTree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/>
        </p:nvCxnSpPr>
        <p:spPr>
          <a:xfrm rot="10800000">
            <a:off x="-33338" y="6426201"/>
            <a:ext cx="7467601" cy="2063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8914" name="AutoShape 2" descr="data:image/jpeg;base64,/9j/4AAQSkZJRgABAQAAAQABAAD/2wCEAAkGBxQTERUUEhQVFhQUFRYUFRUUFxcXFxcXHRUWFxcXGBYZHCogGhwlHxcXITEhJSorLi4wFx8zODMuNyotLisBCgoKDg0OGxAQGy8kICU2NCwsNy8sLCwsNywsLCwsLCw0LCwsLCwsLCwsLCwsLCwsLCwsLCwsLCwsLCwsLCwsLP/AABEIAQYAwAMBEQACEQEDEQH/xAAbAAEAAgMBAQAAAAAAAAAAAAAAAwYCBAUBB//EAEQQAAIBAwIEAwYDBgMGBQUAAAECAwAEERIhBRMxQQYiUTIzYXFzsgcUgSNCUpGhsSRikhUWcoLB8JSio9HhFyU0VGP/xAAbAQEAAgMBAQAAAAAAAAAAAAAAAwQBAgUGB//EADsRAAIBAwICBwcDAwMEAwAAAAABAgMEERIhBTETMkFRYXGxBhQiM5Gh0YHB8BU04UJS8SMkQ5IWJVP/2gAMAwEAAhEDEQA/AK/XlT68KyBQxkUArBkUAoBQCgFAKAUAoBQCgFAKAUAoBQwKAUAoZJ7H30X1I/vFS0uuipefIn5P0IKjLRv8O4S0scsxYRwwgcyRhq8xxpjRARrc6lwMgeZd9xm5b22uOqTwkcXiHFvd6io046pv9BZ8NjmEumcqYoZZgkkYV30Rs2FKuynfGQcHGcZ3ImpW9Go/hbKV5xO/tYrXCKz2p5XluakUDuSER3x/AjP/AEUGqat6kurFnad/bU9qlSKfmjAqdIbDBWOFYqQpPcBiME7HYelYlQqRWXFklK9t6r0wmm/B7nlRYLORTAzgUwMimBkUArBkUAoBQCgFAKAUArJg3eG8IlnI5ajDMEDudKaiQAue5yRsAetWKVvUqckc+84nb2nzJb9y3Zv8L8JSzSGNJYzIpfVgScpSrAFObowzbjYHbfbbFWlZZ2T3OH/8galrkvg/TP0NC/4TLENRCtGTgSxtrjPmK+0NxupAyBnG2aq1bedPrHas+KW11tCW/c9n/k0qrnSJ7H30X1I/vFSUuuirefIn5P0IKiLTLkVH+7oI/wD2SZP/ABhRM/8Apf0ruNf9rseF1f8A3Px9/wC2xoeDvD0V6WTnSxSqmWGhSrK3kfQwbOPNg5A2cepqK1pUpbxbyWeM3t1TXR1oQcW9ufY/Pmdb8JbpjcyoGk5RhLrG7Zwdce5A8qt5mzpHfvjNTW8/jlFPZFHi1JujSrTS1S54+30IYeNXHFFSxZEBaQyyT90jRy4xEAACMomdRz3xqJGelVdulgw7N8PULvVnlheLXb4GmvhqOZ7uO2M2uzB80pQrMylldcLGvLOVOk5YEbkCopWdOWVFNNFmnxy6paZ1WpRl2Lmv54knDvD3/wBuF2sQnmlfTGj7xxprKFymoBidPVjgal9DnalbqFPKjmXiaXvFp1brR0jhBf7eZo+MbCC3MMkeg6oi89sspbQ6qpIBVyyqSx7kApttkVivRpxalp8MG/Db66rQnS6RrCynjOy7Cw8Z8L2EVxawf4lXnyCI5FcDOApcy5I82QNPXzZ6CpJW9DKTW7K1Li3EXCdRTyo4zlIqPiHhf5a5kg1axGRhiMEhkVxkDbOGxttt26VzLuiqU8I9Vwe+neUNc1ung59VDrigFAKAUAoBQCgOhwOwE0vn1CJAHlKhmOnIUABRncncjcAMe1W7Wj0s8HJ4vf8AulDUus9l+f0PrPhjg7clGuFTrriiUllhU7hQ2ldQ2UgaQBoQ7sNZ7ySSwj5zOcpycpPLfM4vDuHMbm6fU8Zjn8ih2C8twshMaYKnWSykEbsznqBWuhZyZdRuOn/k7vE+C4ile3jQOyP+xkBMOWCBmMYB82lcYHXf1Odmk1hmIycZKUXho+U+JeDNbSqCrKki8xA2xHZkO/Y/PYjc1wruj0U9uTPonBr93dHMutHZ/k59j76L6kf3rUFLrovXn9vPyfoQ1GWTtcC4/wAmKW3ljMttP7aq2l0bAGuMnbPlXY43UHPXN+2ulGDhPked4nwideqrig8S/Bhwbjn5OQyWyl2I0FrhQDy9SsUVI3IDEquXLEeXZRvUkLijSfwJkNzwu8vor3iUVjljPPxyR8I49NbSSSQaFMhJOpFY4zkLqwGx02BxnfFaK+cJPSluTPgMK8IdNJ5Sxs1j7ol8OceNte/mSikPqWSOMBQFYJq5ak4B1Rq3Xc6umds0bz/qapLBre8FbtVSpSbcXlZ9DLi3EGLSPFxGd1dnZItV0GAYkhGViI0UZwSCdhsvap51o7yVT9DnW9jNqNOVt8S5yb2wY2vGwbM2dxG0kOrXEyMFkibVqwAwKsuSxwemSOmNMVO8i4aKheueC1Y1/eLVpPufL9zmaohJHhZRGp/aHKvKw2Oy5RF3Gkb7amYltlGiqUNSWNl2ks7S/wCinqacpLGFtFeK8S1XviyCbidtdFZ0iiUq6ssZIIEmlhodtQy+46jSMZ7WfeaMqilnl4HIjwq+p286agnqx2rOxxfFV+s95NLG2pJCjKcOuBy1XSQ6ggjT8Rv17CnfSUp5Tyd3gNKdK36OpBxafb2nKqid0UAoBQCgFAKAUMFn8JRxGMiWOOQSXUEZEjYxgMVKgEFmyTtuMAk9K7HDV8MmeM9qZPpKa7MfufaB0rpHlT5qFu5uJSqlyBFHI9uZBGgZM6ZgmdWdSq7Ro+k4y2R5hUbU+WSZSp4y19/ufSiNqkIT4v4tso4xIYs4N7ISSDnWwkEg1YAIBjQDGcADJrncRS0JnpfZib6ea8P3K9Ye9i+pH961y6XXR6+8/t5+T9CGoiyKyMCmRgUB5WTGT2s7gVqZFMjApkYQpkCsGRQCgFAKAUAoBQwd3wlehXeFzNpmGwhDFmdFdgpCox0lTJkgZXAIIIBHS4fPEnE8v7TUFKlGr3bfU+sxeIU0DKThsb4tLwqGx2JhBIz32rsHiineGZZobd1kglExnml18i6w5ZmYP5Yj3xscEjqOwAt8fiJCp1JOpywXTaXjDGToOeSNyMEjsSRk9aA+T+KbjdIijKygvIWR0LsWKq2JI0cgqurcHBkZckKK5PEZvKiey9mKMVCdTO72OTY++i+pH961QpddHorz+3n5P0IaiLQoBQA1sng1ksrBZuB2Nu3DrqaSBGltyoQ8y4AYMECs6iXc6i3TA27V16SpzpObitsnjL2d1QvI0I1pNSx297wca1uIW1rJbxjVDMY3R7lCrrFMVPmnIYa4iuNt61o6JNKUEsrJJe9NTg5Uq8npaTT8fE0jXKfM9dDOEbsfB52tzcrGTAp0l8r2bSSFzkgNsTj+xqyrSbp6+w5c+M28Ln3d5zy8M9xqQxlmVFGWdlRR0yzMFUZ7bkVBTpuc1FdpeubhUKTqPktze45wWa0kEc4TLKHUxsWUjJHUqpyCNxjuKnuLZ0WsvmU+HcUhep6U013nOBqtg6eo9rBkVgyKAUAoBQCgNjhtyIpkkZSyrzAyqdLEPBLFsSCARzM/pVq2qRhJuRyuLWlS5oqNPGU09yyL4vjGAI7jSBjSZl/y4wcbez6dDVr3ml3s8/8A0G8x/o+/4JofG0Stq5Vy3XZp1I3BG4079c/MVsrqinnc1fs/eNf6f5+hCniyEKFEV1gYIAnTGQcggaOud6x7zS72Z/oN5z+D7/g4XHuJC4m5gVlARUAdg7bM7bkAfx4HyqrdVY1GtJ3OD2NW1jJVMb9xr2PvovqR/eKhpddF+8+RPyfoQVEWxQCgFZMMt3hnI4XxFhg7Iu4DAYBLEhgRsHB3FdezyqEn5+h4njaUuJU0/Dz5srqB7mWGMBVYRCEEIoGEaaTVoXA2Q5PTcGos+8TivDcvqL4XSqzazmXw5fPJ2U4Tbw8Nju51aWS4fRFEHaNF3bdinmPlRifmBgbmpOho0qWuSyVHxC8u7zoKEtCXguzt3OhNbt/s22S3LRRX9ysUiyOZOWxkPus48jFGY56gD+ImrSSlTSjsmcl1NF1OdV6nHONubXLJqcc4faQX0VokBddcCSyPNMJS0jKBoKOFTSGVvZIJOAFxmomqVOrGCj+pdhK7uLWpcSq7Lsxs/wBjq3qwLxkpxBkaMQqlvzjmPGxQSFydR3l3YnLHJ6qBK8dLiXdsUYKasc0k+eJY8tv0IuP2UsDvNd2lvc22G5TwRopjz7rXjSeXvuG1jcEHIGczysuaTXlua22JKMKE3Gb55eIvyx+5Q41wAOuABn1rgTabyj6PSjpgo9xlWhKKAUAoBQCgFZAoYFYAoBWQT2PvovqR/eKkpddFW8+RPyfoQVEWxQCgPDWyeDSaysHSseP3EMZjhkCRt7SCKFg50hSXLxksSABuauq+mliKS/Q4j9n7ectVSUpPxZr2vEZYiTE6xllKMY4bdCVPUZWPOKxG8muWF+htV4JbzXxOTx3yb9S9QeHZJOGWiQpHco3+IbmTvEY3ZR5YWQbKNUgIYncn9OqqSdNR5o8dK7nG5nVXwPwSf1y/qc/xNbXZNpb3MaWlqJI44zC+tUb2QTITkOF1FSQANyc9tKqk3Fco/wAwTWk6EadSeXKph7NbYfN82WLifh+7N4biKCydkCrDLNLch9kxqljUaHcEnBGDjG42xM4ZllIoQr4p9G5PHauwpvFrie3uLlL+JJXukiLOj40oGfDQeQ4IIAGoDBi31ZzVSpV6JtVN8nbtbKN3CMrWWlw7JLfPflbYZIviSKLh8lnbiduaXBacRqscbBQyoqOeoz6eZ2b0WtJXdONPTF5J6XBrurdKrWSispvHgViuQz2aFYMigFAKAUAoBQCgFAKAUBPY++i+pH94qWl10VLz5E/J+hBURbFAKAUAoBWUYaOmvFAyRJI1yghTlqbWcRhl1Mw1RMpUt5jlwQTtkV06d7BxSllY7jytbgdaNWU6WiSlv8S/5JOK8dMkEVugcRQsZA00nNmdzqwzNgAAB2GkZG9Yq3qaShnbvNrTgEoylOu1lprEeSz/ADuMLziqTOzzRzszksypdFYyT7WlWiZkU+gY46DAArd3tNvMs/XYg/oN1BaIODXe4/F6P1IuOcWe6m5sgC4RY0RckKi5IGTuxyzEk9c1Tubjpnk7fC+Gqyg1nLfNmhVY6grBkUAoBQCgFAKAUAoBQCgFAT2PvovqR/eKlpddFS8+RPyfoQVEWxWTBiHGcZGfTv8AyrbQ8ZNVOLenO5lWuDYUwBWcGHLbJvxcFna3a5RVaFFLOyyRkphQzB11ZDAEZXrVz3GenUmjif1+gqvRSjJPON1/k0KpHcTFYMigFAKAUAoBQCgFAKAUAoBQCgFAT2PvovqR/eKlpddFS8+RPyfoQVEWxj/4A3JPYADcn4VtCLk8Ijq1I04uctkuZa/ylxFFb20ttYhi7sqXMv7aRpGAAwrAR9kzlui7ZGD3oQ0wjBpHz2tWhUrVK8JT84rC8E3nkQ+KeEQW/ElhRXaFxESiyYZWkkZDh2ViQAA2n/P1AAqCrSoxqqLXM6FpeX1SynONTGjwTb25bnYvfCtgt/HZh7oPLGSNLRlFYLI4JLKW1FY226dNt6kdtQctONypHi3EeidXXtnHJfg5PAPCHOv5rd3PLtyeY6bFvNiMDIIBYAk9caWA7EQU7OLqyT5I6V1xyqrSnOO0pZ/TGx0uAXED8H4kYI5IwUc6ZJBIdLQgIc6RjbqN8HO5GMWoaOjloXLJyLjp/e6cq7y3h7d2SjVwGfRI8hWDYUArIFYAoBQCgFAKAUAoBQCgFAKAnsffRfUj+8VLS66Kl58ifk/QgqItnqsQQynDKQyn0YEFTv6EA/pUlObhJSXYQXFGNalKnLk1gsD+KFe5S5mtI3mQLkiaRVYqDpYR4IUgnIyWG3TO46PvtKUlKUdzzD9n7mNOVKnVWl74x+/P9iC94wk3EVunDpHzIZXU4kOYypKpjT5WCKBnoWY7jArDr0p1lUbxg2jw+7t7KVBRjJvuf1e+Drf72QNxVbwpMIxGVIZY9SvoZAw0ynIIY+hGeh7T+80ek1Z8Dn/0m+91dHQueee/LBjwLxalvxC5mJaSC5YksqFXUamePKNjOgOyHGc9RnocRuacKr3ymSVOE3NW1hHRiUMrG26e+SPg1/ZQWd3aieVuf5Y5OQRhAmlMgsMkY82dOdW3rWY1aEYuOrn+5FVsuIVqkKjpdVJc12fqVQH+/fY4ztkAnB+GT8zXImop/DyPbUHNwTqLD7VzPa0RMzTlvgJBGcglGkB06hoVXZmbzAqoCMdgzHScL7OrpUbDXHVJnl732jVGs6dOGpLnvg6V7ZyRFRIB5hlHQ6o3GcEo+BnHdSAw7gbZr17WVJ+B0uHcWpXiwtpdxDVU6yFYMigFAKAUAoBQCgFAKAUBPY++i+pH94qWl10VLz5E/J+hBURbFDArOQKDApkCmRgUyMCgGCegydz+gBYnJ2AABJJ2ABJwBUtOlKpLESrd3dO3p66jwvuTScDa4hVFkCEhklK4YFNMJgy+cLpVyzr10cw9tvRU01FJ9h8yuJwnVlKGcN9vMX1s9u76tZjnuWaaLG0MIiQrMBk6ZYsuCe/JmUgqrUlFSWGa0qkqc1OLw0QAEbN1GQ2P4gcH+oNecqw0zcT6jaV+moxqd6PaiLAoZFAKAUAoBQCgFAKAUBPY++i+pH94qWl10VLz5E/J+hBURbMXzjato4zuRzUmmovDLLHwa3HDPzrc8yGQxCLmRhC3MKZ1CDIGAWx8MZ711+iodF0mk8d75fu891VXt54XcQ+HuBwzWl1NNJOGtl1/szFpfyswUK0WQcrjdj7QrShRo1Ia2sYJr7iN9a3EaMZJ6sY279sczl23DJ5E1xwSumsxhkXmeYLqxhRq9kjzaQuduu1VnbSmtVNbfc6keK0qD6G4l8a57bGu6kEhlZWGxVgVYfNSMj9arTpyg8NHTpXFKrHVTkmjytME2UM0wCWyueXIH0LIulkeNyQro2CRqHsnKjfBHUEEE1btbhUpNtczj8W4a7ymlGWGi0W/i+1RQGtrhdlGtTFJpOrJlZmIZzv3QgDV5SGYHqwvKU3hM8jccEu6MXJxyl3E3jPki1LJE8sciM8kkM/NjdNRYK83VC5Gktgrh8HJbIsnJKNBc8wu38Usjjt5XcyocHcZV1P61w76OKrfefQPZ+rrs1HtWxNVI7orBkUAoBQCgFAKGBQyKAUBPY++i+pH94qWl10VLz5E/J+hBURbFZMMtc8xTgVuCqtzbyQeYuNh+YcEaHU9YwOvc12dSjaptZPEdG63F5KMnHnuufLxPeGTheCXzBVj/wARGnk5hLj/AA5IJkdj0YjrjrWYNO3bSxkiu6bhxOMZTcsY3eM9+OSIOMcL/KxW0EtxdPJMTKkFs6RxqWYdGZS0j5bboOvs7Zk06Ixi8/oQOs7mrUrxjBJLfVl+Hjubn4qziO5h06Wkht9TGRUkD7uEEisCGHlf/XkYNaXU9E4kvCLbp6FZN4W3b3HZ4vFZR8RtrVLG1KzIGcmFRgOXCaQBjIMbEkgnfbFTycVNRxzKNONeVCdbpHiLS5vtfmafDeDWMl9c2X5d9KKz88zSZUqY8qoGAoBkIHXPLOc1pGnRc3BR5fuTzur2FGnWdV75SXl6/qfPomyAfUA/0riVUlJpHvbWUpUoynzaMmrRE0llYLf4dw/DHDoTy5DEHCtETFvoXnpkyKuNOCCQU3B8pr0dGTlTTZ8x4jRjRupwjyT9dypySK5k5ZZ1iEbNNs5Yl47dkkk9pmy0bDWiEaZMKA1RXdNTpt9xb4Jczo3UYrlLZ/sYiuAz6KKGRWAKGMis4BHNMFxnuQqjuWPQAdzUlOlKbwkV7i6pUI6qksFk4d4Ivpl1rEsakZBuHMZP/IFZx/zAVdhw+b6zwcG49paEHinFy+yNOXwxeKwCwGYEE8y31tH/AKpUTOfVcisz4dJL4Xn7GtH2npSeKkHH7/g0L61lhxz4ZYsnAMqMqk9gHI0k/DNV52dWO7R06HGbOs8Rnv45XqRVVwdXIrBknsffRfUj+8VLS66Kl58ifk/QgqItnjDIPyraLSeWR1YOcXFPGTpXXG5ZLdbciJYUOVRI/ZbfLBmJYMdTb5z5j61dlfNx06Vg4cPZ+nGp0qqS1c+a/BJB4gkW0/KGOBoepysustqDaywlzqyAfTbGMbVsr6Kjo07EUuASdXplValzzhM17fjNykaxrcShExpAbBGOwbqF/wAoOnG2MbVF77V5Jlt8Cs5PVKG/m/TkYX/EZLhla5YzBQy4bCEq2NS60XOCQPXHbrWVeOTTqbpGHwWnTi1bPQ3zfP7NnYvPFrSX0V4bdA8UYjCc1ipI5mGzoBX3r7ebt6VYd9TbUtO5zI+z1wqcqXSLD35c/McL8WGG5uZxbhvzOfIZyOXklnw/J82Sc9BjAG9FfU1Jyw9xU9n686UabmsRzjbvK1GmAANgNgCdRA7AnAycY3wPkKoVHGUm4npbaFSFJKo02u7kb/BrITyMrOVVF1uIwHmYdlhi6u537HAwcHIBtWlr0nxS5HG4zxb3VdHT6z+xbp4rjkiK2hZURTyI2t3ilAY5Y6pBLhzkszFN23OM12UklhHhZScm5PmyizmUyTO7yjmSxpJDIFyGjR5AHf2m0M+ACqHzLsAAKrXksUWdXgdPXex8NxXAPoqZHLMFAJ7sqj5kgD/v4VJCm58iGtXjSinLtaX1Mi4HU4/72rCpyb2RvOtTgnKTSS5lk4F4Iu7ncpyI/wCOZSCf+GLZj/zaR6E1epWEpdbY89ee0dGm3GgtT+xcIPwst8ftJp3JG+kogHywuR/qNXoWVGPZk4Fbj17UTSkorwX5z6nd8OeDbazYtEmpzsJJNDSKO6q+kMAdts42FWIxUeRyqtapWeZvPmWECtiMYoCK5tlkRkkVXRgVZWAZWB6gg7EfA0B8D8R8DayungPuz+0tzuQYy3s6jvlD5cHJA07nNci/oqL1pcz23s9fOrDoZvLjuvI0K5p6cmsffRfUj+9akpddFa8/t5+T9CGoi0KAUAoBWTAoMisGRWTDIDxCGNv8QZgg/dhjDM4xk4diFTfbcN0O3Sula2tOa1Sf6HmeK8WuKEnSpw8pb/Y+ucKihiEaaMrIiyLb27YQg5zliQ1y5AOWkOltI0rnOeskksI8VOcpyzJ5ZucH4QutoZ7VOW4aUaokeLUCmQraiEI19Cq6iGZQoBByalW8WcIEyJd2SRzqDPGbeYsc8svkQyjEsD6Y28gYKDpGkHOdZRUlhklKpOnLVB4fgU2wtmuZVSGNIyy5CCR3RQCSXaSQkn2lGd/3cDcAcupBV56aaxjmeyoV52FF1bublKXJc/54l+sfwvJROfKuWZWlCAnCqwZY4mbGCWALSEZwoAAyxNyjaQpxa7+ZwbzjNa4qKa2S5L9/Ms3h/wAEW1rI0qxhpmIOs5ITYKBGrE6NgMtuzdSTVhRiuSOXOrUnnVJvO/6nevZjGhYKWI7AMc/oqlv5A1sRnJtfFcJJWUSwELqzPFLHHp9eY6AL8m0t8KA61tfxSe7kR/8AgZW/saA2aAUBHPOqKWchVHUk4A/WgPk/4h8Xiu7WK5jUrHFdvCksg0cxTC/MKhtwmtFG+N4zttVa7hqpNI6vBaypXcW3hb5KFDc6mIwQABgkYLdDkA76cFd++oYrkVbeVOOWe3teI07mpKMOS5Pv8vDxN6x99F9SP71qKl10WLz+3n5P0IaiLQoBQCgPKyjVh1wI21A8zmDGMaHQrlCdRycMrA4GzA9zi9Wt4qkpxOHZ8TqVLudvWWMcvE9qid0msrN5WKx6cqjSHW2kaFKhjnHq69dhuSQAas29u6zaRzOI8ShZxUpLOXjY1rGZJNTbtFGGaYx+Y6VGWRWXYu2NIwT11eyCas0LOaqfFskcziHG6Dt8UXmUuzuL5Z8buJbO0khid3aMwzNEZEMEqHOGCZyQGBRX8uC2T5t+smmso8VKEoPTJYZ2uA3kz8TkyqNFltNxGC2sFSxjeRfL5cxBVO4ETHYMurJqSeKLeWIv+VCi4/Mpe2ysdMcz8sQ3EOemspzG09TzMjcEgCoT+FltUE0cl1BLBEkmlpIzgAnGNMOXUmIEK6ZJUZQaSBHGlGDbj28yzVvK1WChN5S5bcj6zwW7EsQYEkdmLRvq9SDGdPXbt06VIVjT4Q0STyxK8xbVk80lgzEFyI5G8zaQcac4UYAAoDrXF2iY1ui6jpXUwXUeuBk7n4UBFNxOFBl5olHqzqB/U0ByL/jHDHBMs9k4HUvJC2O3c7UBhYtZSkNBM5X90xXFwsOxOy6XEZ3zsPl2oCfiEQ0Yjv2g6BSPyzAfD9pGSf1NAaOi0Qabi/EsrBtL3E0GpcgjVHEAI1I1EZCZ7HI2oDgeL5bK1hiQFiFQCBBh9QUAARZbZcbExqcZBypGqsSkorLN6dOVSShBZbPmMcWZJJSArynJUEEKOwyANTbklsZJJPeuJd3HSvC5I99wbhfukNU+s+fd5G9Y++i+pH961WpddHTvP7efk/QhqItCgFAKAVkwQzuRpOTpDDI7ZIKhseo1Y+TGrNKTlBwObc0oQrRuGt1s/J/glFV2dFPvMkYqQysyMu6sjMjKcEZVlII2JGx71vTqypvMWQXNpSuI6aqyia+v55RiWeWQAYAkkdl+BKE4J6bnfapnd1J7SexQp8GtaO9OHxdmd9z6f+Ecinh/LLozrJKZEU5ZNcjsocHuV36Dau3SxoWDwd6p9PLXzyWDhd1bxl4Y0SMpKUMcQzk6VIbCj+HTnPTGDsKkKpF44niWym5rquUYJq04aTGUXSwIfJA8pVgRnY9Kw2kss2hCU3piss+WTeJmlflsBbWbyuZhaxRiZ4yHVSxwfMFMY8vmABwSQKpK+g6mns7zvS9n68bfXjM+7bl+S3X/AI8jSHTbTc99JLc0iGcoc5aEGLQ7pu3LZQSF797aqRaynnyOPK1qwko1IuOdt00vqU5/HF7zC6NEJFAHNMBTmqMHEqLMVJG4/wApJ0nB3pzvlF7Ya+53KPs9KpHEm4y8cOLX6Hd4X+J0pXTeWySAjDGA4+GOXISD/rHyrKv6ecM0n7N3Khqi033cv59ju8F47wfLOqwwu2NbTRaHOMAapWGGxt+8asxr05cpHKq8OuqXXpv6ZX1WUWqDjNq3sXEB7DTJGf7GpSme3Bt3bDiJmzpGoKxyVLYGfgCfkD6UBPYxR6A0SqqsAw0qFyCMg4x6UBJdWqSKUkRXRhgq6hlI9CDsaA+HeNOMvK88EGn8uj4hWTU2iSMkNLG+dSZbUunddPbzGqFe7gpdG1ldp6Th3B606KuISxLOUuzC/Jw1P9ulcieM7HtabbinLmbNj76L6kf3is0uuiG8+RPyfoQVEWxQCgFAKGDU4hjSAzaUJw7A4IGDgZ7ZOB+vxq3bc20svsOVxSSUEpvEG/ieceX3J7C0m0LlG82AOYSrMcDOFwWxnJywAx8Klq0oyk90cGj7R0LeOh6p+P8AyZ7glWUqw6qcZHodjgg+oJqrUpOHkek4fxGje0+kpP8AJ7URfZiF3JGRnAOCQDjUBkDY+2w3/iNSxr1IrEXsVKljb1Z65wTYVcAKM6VJKrk4UkkkqOi5JJ29TWfeKv8AuZquG2i/8cfogUGdR3bGNR3OPTJ3rSVWcubbJ6dtRp9SCXkkvQyrTJNgxkjDAhgCD1B3FbRnKLymaTpQmnGSyj0CsNt8zMYKKwj2sZNmdLw7wyOWXXcyLHaw4edm2DbnRFk9dRHQbkKR3FdKxpJ/HI8vx+9nTSo03u+7ng+itw2O4EbwAhWjLRZBSRumZWGAy6i6OWOGIz3Kkdc8UWDgvAEh3J1v5hqP8JOwwNs7EnbrJJgANigOwSAPh0oCtcd8WxwvHGDlnnMPbAKxGRv0BMSE9jKPSmUZUW+R8RtwdK5JJ0jJPUnG5PxrzVSWZNn1S2goUYR7kSVGWCex99F9SP7xUlLroq3nyJ+T9CCoi2KAUANZRgRKzsVjVnIxqxgBc9MsxAHyzn4VPCi2svCRyL/jdrZvTUe/cllmVpEDkzRgsQgjikGQNZRdbqdjvKi47ebv0u0qOhfC/wBf2PFcZ4xK/ajTzGC+5vWN0zurgM2vcnbKhtEv8JOCskK9scoEkDJqWpTjpabwcJwTWCDjH/5DH0jjX+RkbP8A5/6VQq/LivM9v7Hx/wCjOXj+xrVVPZiiWTDaW7PFYHpWXFo1U0+TPa1NhQyeE1nDNXJIwSZSSoYEgaiAQSB6kdh8alVGbWcFaV5Qi9MppPzMBdpnGtc+moU6KeM4NveaOrTqWfM6PAuFS3E6RwKHbVzDzdTxIuwZ3XI8uyjA9rAGCM1dtdc5JNbI4HGPd6FKUoyxOfbzb8PBeR9H4hwprVZGWeUNI0a8+TzyPKwIUKpOnCszssarpLSKAAVzXXPEllubGSO2EVoxRgNIdsSOCTgyEucOwJLsWznB2JNAUb8SPGcizpbWuDy5MzORkBwjNGoBBB0Noc9tSqv8QFetXjDK7Tp2PDKty4y/0t49cnz+UF1CMSVUsV3OoFm1uxbOSxbBLd8CuVK7m8eB7KlwehDXttLG3kZ1UbydeMcJIVqbE9j76L6kf3ipaXXRUvPkT8n6EFRFsUANbJZZpOWlZLZ4b8Az3KJNJIsMLqrptrkZSMg4yFQEYIyWO+4FdWlw9c5s8jee0uJONvHbvf4K3d2k9nK0UjCPSxXQ5ETSky6mljkYhXVkCgYOVJA2072J04rZo8fcTdWo6k929zkMJUYKzi4YJuYWUzgE+chc/tPMqspGccpQwGTW0ZRa+HZGqwbHh/i8Tq0bkAKAr+QaV0akDlXyQjJoU5HlKYPtDOlenLrRNKkHzRdfC3DLa8vfPpmjS2cyFZDpUiSPla2jYDJBnwD1wfStbWm2nrj5ZJrOvXpJqMnHPdsWex4PwWd+XEIWY50hJZBqAGSYyHGsfFc1Z6Om+xfQue/3PLpJf+z/ACcTjv4cEyEwRtgOGjVXEsLRhfYminlVtWT7QZhsNh0rDoQ7FgxUvLipBwlUk15s0rzwTPJ5hGY51BAQRk8z0V5QRGq986nI9OoMPumYuMpNjht3UsamuDyu5vZnE43wC5tCBcR6QxwsiHXExwTgNgEHY7MBntmudXtJ0lnmj3PD+N0bp6MaZdz/AGOaKqYZ2tSOdc3Ol8o2GG2pCoceoyJFb9N6v0NUVtt9fwcC/wBFSTTSf6J/bUmbdt4nucgLy5mTdUlt0lfsMphQ+cHqrevzrownPt5Hl7qhbrZbPyf/AB9y1cG8UR3za7vg+Zo2AM8WEIwc+YNiTY4PVtznY1YTOU12F44dcJa6nt7J1E2lnVUZHdgukENIcSMewOnJYnJJOcJGW2+Zt8Js/wA3creypIiRBltYZRpZSfLJM8f7jHBVQfMAWJ6gLkwc3x546W2Y28BzcgpnoQgZJGBbPppQkdxIoB32iq1Oji5FuytJXNaNNdvN+B8p+ZJJ3JJySSckk9ySc5+NeenJybkz6ZRpwpU1CHJbHtaEwrBkUBPY++i+pH94qWl10VLz5E/J+hBURbFAKymayipLDOr4a8U3diojiYSwAnEMuTpBPsxuN1+HUD0711qXEFjE0eOvfZuWpyt2sdzL1ZfifA4ImhkT1xpdP3e7afU/6T8Kuq4pS5SOHV4XeU+tTf6b+hvSeK+FToYn5ciEqDGYTKCWUsvkRW3wD22II6ipE0+TKU4ShtNNeawa78L4OG1tJyumz3VxAvbbQ8ij94bY7j1o6cX2EemL7CDjVjZCIxQTWiW8kbo8QuhbZZ/KZeYmrmNg4xIG7fEHJscePhEOAJbuB0BBx+cgRtt1OtYBjBGQy6SCMgioY28FLUuZEqUU8ovXB+NRLCNdwkzan3hbn4Gpiqao1yxVcDJGTipyU5vFPxHtItlYu3YYI3xnDIAZFPzStXOK5smhb1Z40xf0Pl3jDxpc3zhRqWAbiEBU1OD5GfLEsB16jJA8oIqtWrQccZOtw+wqxqqbjuuSzj1/YrTWruMvqB/t8h1/oaq9JThtHB2pWtxV+KrlfzwNj/ZuRgu3wwenw0nK/wBKgd3vsi5HhCcWpSf6f5yja4QgjlAl1PBoOfLETqyMIFZSFU+bONJ32YEZq1RuoYzN4+pxuIcEq6lGhHK73hfj9y2cP8S28K6IbVUUkMBpRACMbN5Zs9wGC533Pep43tJ9pQqcAvYLkn5Mscf4lxImOVK7Y28yhQfTWcHHphP0rEr6iu02p+zt7LmkvN/jJz//AKqXG/8AhYRnp+2c4+f7Iav6VG+I0+5llezFx2zX3PmfFLV5LiW4ZizzOXkG4XJ7AavZHQDc42yetRq8U+ski2+Byt1mm2+/s9H+zMbW4KnS2rp082B8s+z82rWrSjNZRPa3k6M9M0/557/VnSjkB6f+1c6UHHmeip1VNZRnWhKKAnsffRfUj+8VLS66Kl58ifk/QgqItigFAKyYFMjBiyA9Rn51spYNXBPmjxIgOgAz6DH9q2Vaa7X9SGVpQlzgvojNduhI+RI757fHetveKn+5/Ui/pto//FH6IlS5kGNMkgx0xI4x22waz71V/wBz+o/pln/+Uf8A1X4I53L+2zPnrrJb7ia1lXqS5yf1N4WNtB5jTin4JGOmo9RY0LlgBaamNKFYNsHtAMUyBQYFBgUApkYI5otQ+W42B/7/AEqSFTSV69BVVgwiODpJz6Zz0+BPX+vzqSotS1JEFCThLo5y8l+P4/MnquXxWDJPY++i+pH94qWl10VLz5E/J+hBURbFAKAUAoBQCgFAKAUAoBQCgFAKAUAoBQCgFAeYrbPYa6Ue1qZFDJPY++i+pH94qWl10VLz5E/J+hBURbFAKAUAoBQGJcDqRW2GYyeCUeo/nWdLBnWuBkVgyKA8JrKWTVvBbOCeAbmdA7aYUYZHMBLkeugdP1IPwq9SsJzWXscC79orehLTFOT8OX1M+Nfh/PBG0ivHIqAs3VGAAySAxwcfOs1bCUFlPJra+0dCtNQlFxb/AF9CoA1QZ6FM9rBsKAUAoBQCgFAKAnsffRfUj+8VLS66Kl58ifk/QgqItigFAKyYPM9T6dfh8/StlFvsNdcVs2K1Ni6fh/4hgtwYZY2d5p0CkKpChgiDJJyN89K6VnWhFaWt2eX45w+vXk60GlGK33fZuXnxZxmCzVDLBzBIxXCqhxgZ31Yq/XqQpLLR5zh9nXu5uNKWGt+bOKvBOHcSjZ7YCKQdSg0MpO41xeywPr88GoOho145gdD37iPDammrlrx3T8mfNeJ2L28zwy7OjadujfwlfUEYP61yqlKUJaT2NrdwuKKqxez+3/Brd8d/Tvt1rTSyw5JbnZ8HWySX1uj4Kl8kHoSqsyj+YFT2kU6qTObxipKnZzcef5ZevxL4/c2xiSBjGjhiZAASWBHkBYEDbf1P6GujeVp08aTzHALG2uXJ1d2uzP3KTfeL7qa3MEsgZWIJbSFcgHOklcAjOO2du+aoTu5zjpZ6OjwS1o11WgmsdnYcRVJzgE43OBnA9Tiqyi2dWU4x5vBiDWMG2T3NYMigFAKwZFAKAUBPY++i+pH94qWl10VLz5E/J+hBURbFAKA8NZRqz6L4W4+fyJMsqwpbzxKWWIMGiKr5CoGxY5y1de3q6qeZbYPFcTsNF5ppxcnKLe77d9/07jmcc8LM0l0Y1/bCeNo4o8GMwzNpV9lyDqznsMHtvUdS21uTXP8AYtWfF+ijTjUeYYeW+epdnocvikEMPEEjt86IpYVZiSdTq6lzv032x8DUM1CNZKJ0KFSvWsJ1K3OSljbGzWxcvxgH7CA//wBiP5xsf+lXOIdRHD9mH/3E14fuivfhbq/P+XOnkya/TGUxn9cf1qtYZ6Q6vtLp91WeeVj7l+VFPFmIA1CzXPwzM2n9cA10Ul0vjg8o3NWSXZq/ZFJ8QeJ7dI7i1tbcprZ0klJALNrw5xuWzgjcj/pVK4uIJOEYnouH8Kr1JU7mtUylhpc9vQpcMrIwZCVZSGVh1BG4IrnRk000enqUo1IOEllM+j8I8ewTpyb+NRnYuVDRN8WU7p/UD1FdSneQqfDUR4664DXt5dLayzjfua/JqeM/BCIEltNleRI2TJZRzGCq6HrjLDI+O1a17OO0oEvDeO1Pip3G+E2n4rsZY5UksRBb2VqZVPvpOm2QCS3dzud+mMVa0umlGEc95yVKF5KpWuaml9i/byILrwdbycQZnQGNodbICVHN16dXlI6jt671rK1hKpqaN6fGLinadHCW6fPw7jj+D+GwScTvAIkMUQKIjKGUEMFyNWd/I2/xNQ29ODqy22Rf4lc142FFuT1S3feZx+F7VjcXd22iDnyqiIdChVlMQJ077suwH/Ws+7023UnyNVxW7jGnbW28sLPa8vftIIvCdpeSg2TlLdF/avl2Jcnyook6EAEkn+Ja091pVH8HLtJ5cYvLSLjcxzN8lhLbv25mtx3wZBHbyT290HEXtBijgnOAoZMYYkgDatKtpBQcoy5Fiz47XqVo0qtLGruyvs+wpVc09QKwZFAT2PvovqR/eKlpddFS8+RPyfoQVEWxQCgFZMHa4R4lkt4TEkVuyswcmWMs2RgrnzAHBGRkbVapXTpx0pI5F3wilcVellOSfLZ/4OhbeIDCslyZuZeXS6Aq+zAgPtOOgbbyr+vc1Oq+iLm3lsoz4cq9SNuoaaUN8vnJ/wA5sq8D4dDnfWp36k6gf1NUoNuaZ3a8UqMl4M+y+P8Agkt3bokIUsJlbzHSAuhwTn9R0rt3VKVWGlHz/hF7C0rupPljG3fsaNlbW3B7ctI+uaTrjGuQjoiL2UZ6n1ya0jGFrDfmWK1W54xXSgsRX0S72+85/wCGvEXuL27mkxqdI9h0UamAUfAAAVpZ1HOUpMscdtoWtvRow7M/Xbc5nhXw7Bd3N5z2OUmk0xq2knMkmXONzjGP71HSowqVJOXeWr3iVxa21FUe1LLxnsWxzuBeHY5uIvb69UMTOSdQDOqnAUEdTkgEj0NQU7eMqzhnZFy74nVpWEa2MTl4ciwXP4W+b9nc4TPR49TAfMMAf5CrL4ctWzOfS9qJKHx0034Pb0On4n4xFZRW1qG1FXt9WTllijdGLN8To/v6VNWqxpKMPI5tlZVr2VStjC3f6tPZGfjL/aJdWsWzEyDPL5WrVknOX6ggjp6Vi46dtOnyNuF/09KSu18XjnH2NXwDNcC7uI7x2MwiiYB2DFV1PkeUkD2lOB6isWsqmqSqcyXjEbZ0adS1WItvsx3d5J4Tsnsoby4uFKs0jkDqWVS2nGP4mYgDvt61mjB01OUuZHf143c6NGk9kl9e36HH8C8S/MCTh10hYOJJN8hlJbU4bO6nUdQPY/pUNtPpM0pov8WtVbuF5by5YXhtsvTci4JxFeG3NxZXPmgdhl+4DIAGYD90qQDjpisU5qhN05cmSXdvLiVvC7o7Tj2eW+3j6nK8ZeFxZsrRNqgm2XfcY8wUke0Mbg/D9TBdUOj3i9mX+E8T98+GosTj/P08SuVRO+hWDIoCex99F9SP7xUtLroqXnyJ+T9CCoi2KAUAoBQwKzkYLD4K8QJZyyPIjOroAAgUkMGyPaI7E/0q3a140m9SOLxjh1S9jGNNpYb59zO3xT8TZWBFvEI/88h1t+ijYH5k1YqcRb6iwc229mIRea08+C2+/wDgpN5dySuXldnc9WY5Py+A+A2rnzqSm8yPTULenQjoppJfz6mMNw6Z0O6Z2OhmXPz0nfrWIzlHkzNSjTqY1xTx3rJgGOc5Od98nO/Xemp88mzpxaxjYRsVIKkqRuCpII+RHSik08piUIyTjJZR1/8Aeu906fzUuPmuf9WM/wBan97q4xk539Gss56Nff8AODkSOWJZiSxOSWJJJ9STuaruTluzowpxhHTFYXgdbh3ie7gQJFOyoNgpVHAHoutTgfDpU8LqrBYTKFfhFnWm5zhu/Fr0Zqw8XnWf8wsh5xOS5x5tgCGHQjAAx8K1VeanrzuSz4fQlR6Bx+Hs/OTo8V8X3Vxo5jJpR1kCIulWZWDDVuSRkdM1LO8nNrPYU6PA7agpaE8tNZe7We4sR/E46c/lV5mOvMOn7M/pVn+o7bR3OT/8XerHS/D5f5wQcK43w+aMniIzcNI0jOY5CDnAVUMeSFCqowfTvWadajOP/U5mbnh/ELepizzoxhYa+6fb4mh458Sx3RjigUiGHcEjTqONIwp3Cgbb+tQ3lzGpiMeSLvBeF1LbVVrdZ/YqtUD0QrAFAT2PvovqR/eKlpddFS8+RPyfoQVEWxQCgFAKAUAoYFAKGRQCgFAKAUAoBQCgFDArIwKwBQyKAUBPY++i+pH94qWl10VLz5E/J+hBURbFAKAUAoBQCgFAKAUAoBQCgFAKAUAoBQCgFAKAUAoCex99F9SP7xUtLroqXnyJ+T9CCoi2KAUAoBQCgFAKAUAoBQCgFAKAUAoBQCgFAKAUAoBQE9j76L6kf3ipaXXRUvPkT8n6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8916" name="AutoShape 4" descr="data:image/jpeg;base64,/9j/4AAQSkZJRgABAQAAAQABAAD/2wCEAAkGBxQTERUUEhQVFhQUFRYUFRUUFxcXFxcXHRUWFxcXGBYZHCogGhwlHxcXITEhJSorLi4wFx8zODMuNyotLisBCgoKDg0OGxAQGy8kICU2NCwsNy8sLCwsNywsLCwsLCw0LCwsLCwsLCwsLCwsLCwsLCwsLCwsLCwsLCwsLCwsLP/AABEIAQYAwAMBEQACEQEDEQH/xAAbAAEAAgMBAQAAAAAAAAAAAAAAAwYCBAUBB//EAEQQAAIBAwIEAwYDBgMGBQUAAAECAwAEERIhBRMxQQYiUTIzYXFzsgcUgSNCUpGhsSRikhUWcoLB8JSio9HhFyU0VGP/xAAbAQEAAgMBAQAAAAAAAAAAAAAAAwQBAgUGB//EADsRAAIBAwICBwcDAwMEAwAAAAABAgMEERIhBTETMkFRYXGxBhQiM5Gh0YHB8BU04UJS8SMkQ5IWJVP/2gAMAwEAAhEDEQA/AK/XlT68KyBQxkUArBkUAoBQCgFAKAUAoBQCgFAKAUAoBQwKAUAoZJ7H30X1I/vFS0uuipefIn5P0IKjLRv8O4S0scsxYRwwgcyRhq8xxpjRARrc6lwMgeZd9xm5b22uOqTwkcXiHFvd6io046pv9BZ8NjmEumcqYoZZgkkYV30Rs2FKuynfGQcHGcZ3ImpW9Go/hbKV5xO/tYrXCKz2p5XluakUDuSER3x/AjP/AEUGqat6kurFnad/bU9qlSKfmjAqdIbDBWOFYqQpPcBiME7HYelYlQqRWXFklK9t6r0wmm/B7nlRYLORTAzgUwMimBkUArBkUAoBQCgFAKAUArJg3eG8IlnI5ajDMEDudKaiQAue5yRsAetWKVvUqckc+84nb2nzJb9y3Zv8L8JSzSGNJYzIpfVgScpSrAFObowzbjYHbfbbFWlZZ2T3OH/8galrkvg/TP0NC/4TLENRCtGTgSxtrjPmK+0NxupAyBnG2aq1bedPrHas+KW11tCW/c9n/k0qrnSJ7H30X1I/vFSUuuirefIn5P0IKiLTLkVH+7oI/wD2SZP/ABhRM/8Apf0ruNf9rseF1f8A3Px9/wC2xoeDvD0V6WTnSxSqmWGhSrK3kfQwbOPNg5A2cepqK1pUpbxbyWeM3t1TXR1oQcW9ufY/Pmdb8JbpjcyoGk5RhLrG7Zwdce5A8qt5mzpHfvjNTW8/jlFPZFHi1JujSrTS1S54+30IYeNXHFFSxZEBaQyyT90jRy4xEAACMomdRz3xqJGelVdulgw7N8PULvVnlheLXb4GmvhqOZ7uO2M2uzB80pQrMylldcLGvLOVOk5YEbkCopWdOWVFNNFmnxy6paZ1WpRl2Lmv54knDvD3/wBuF2sQnmlfTGj7xxprKFymoBidPVjgal9DnalbqFPKjmXiaXvFp1brR0jhBf7eZo+MbCC3MMkeg6oi89sspbQ6qpIBVyyqSx7kApttkVivRpxalp8MG/Db66rQnS6RrCynjOy7Cw8Z8L2EVxawf4lXnyCI5FcDOApcy5I82QNPXzZ6CpJW9DKTW7K1Li3EXCdRTyo4zlIqPiHhf5a5kg1axGRhiMEhkVxkDbOGxttt26VzLuiqU8I9Vwe+neUNc1ung59VDrigFAKAUAoBQCgOhwOwE0vn1CJAHlKhmOnIUABRncncjcAMe1W7Wj0s8HJ4vf8AulDUus9l+f0PrPhjg7clGuFTrriiUllhU7hQ2ldQ2UgaQBoQ7sNZ7ySSwj5zOcpycpPLfM4vDuHMbm6fU8Zjn8ih2C8twshMaYKnWSykEbsznqBWuhZyZdRuOn/k7vE+C4ile3jQOyP+xkBMOWCBmMYB82lcYHXf1Odmk1hmIycZKUXho+U+JeDNbSqCrKki8xA2xHZkO/Y/PYjc1wruj0U9uTPonBr93dHMutHZ/k59j76L6kf3rUFLrovXn9vPyfoQ1GWTtcC4/wAmKW3ljMttP7aq2l0bAGuMnbPlXY43UHPXN+2ulGDhPked4nwideqrig8S/Bhwbjn5OQyWyl2I0FrhQDy9SsUVI3IDEquXLEeXZRvUkLijSfwJkNzwu8vor3iUVjljPPxyR8I49NbSSSQaFMhJOpFY4zkLqwGx02BxnfFaK+cJPSluTPgMK8IdNJ5Sxs1j7ol8OceNte/mSikPqWSOMBQFYJq5ak4B1Rq3Xc6umds0bz/qapLBre8FbtVSpSbcXlZ9DLi3EGLSPFxGd1dnZItV0GAYkhGViI0UZwSCdhsvap51o7yVT9DnW9jNqNOVt8S5yb2wY2vGwbM2dxG0kOrXEyMFkibVqwAwKsuSxwemSOmNMVO8i4aKheueC1Y1/eLVpPufL9zmaohJHhZRGp/aHKvKw2Oy5RF3Gkb7amYltlGiqUNSWNl2ks7S/wCinqacpLGFtFeK8S1XviyCbidtdFZ0iiUq6ssZIIEmlhodtQy+46jSMZ7WfeaMqilnl4HIjwq+p286agnqx2rOxxfFV+s95NLG2pJCjKcOuBy1XSQ6ggjT8Rv17CnfSUp5Tyd3gNKdK36OpBxafb2nKqid0UAoBQCgFAKAUMFn8JRxGMiWOOQSXUEZEjYxgMVKgEFmyTtuMAk9K7HDV8MmeM9qZPpKa7MfufaB0rpHlT5qFu5uJSqlyBFHI9uZBGgZM6ZgmdWdSq7Ro+k4y2R5hUbU+WSZSp4y19/ufSiNqkIT4v4tso4xIYs4N7ISSDnWwkEg1YAIBjQDGcADJrncRS0JnpfZib6ea8P3K9Ye9i+pH961y6XXR6+8/t5+T9CGoiyKyMCmRgUB5WTGT2s7gVqZFMjApkYQpkCsGRQCgFAKAUAoBQwd3wlehXeFzNpmGwhDFmdFdgpCox0lTJkgZXAIIIBHS4fPEnE8v7TUFKlGr3bfU+sxeIU0DKThsb4tLwqGx2JhBIz32rsHiineGZZobd1kglExnml18i6w5ZmYP5Yj3xscEjqOwAt8fiJCp1JOpywXTaXjDGToOeSNyMEjsSRk9aA+T+KbjdIijKygvIWR0LsWKq2JI0cgqurcHBkZckKK5PEZvKiey9mKMVCdTO72OTY++i+pH961QpddHorz+3n5P0IaiLQoBQA1sng1ksrBZuB2Nu3DrqaSBGltyoQ8y4AYMECs6iXc6i3TA27V16SpzpObitsnjL2d1QvI0I1pNSx297wca1uIW1rJbxjVDMY3R7lCrrFMVPmnIYa4iuNt61o6JNKUEsrJJe9NTg5Uq8npaTT8fE0jXKfM9dDOEbsfB52tzcrGTAp0l8r2bSSFzkgNsTj+xqyrSbp6+w5c+M28Ln3d5zy8M9xqQxlmVFGWdlRR0yzMFUZ7bkVBTpuc1FdpeubhUKTqPktze45wWa0kEc4TLKHUxsWUjJHUqpyCNxjuKnuLZ0WsvmU+HcUhep6U013nOBqtg6eo9rBkVgyKAUAoBQCgNjhtyIpkkZSyrzAyqdLEPBLFsSCARzM/pVq2qRhJuRyuLWlS5oqNPGU09yyL4vjGAI7jSBjSZl/y4wcbez6dDVr3ml3s8/8A0G8x/o+/4JofG0Stq5Vy3XZp1I3BG4079c/MVsrqinnc1fs/eNf6f5+hCniyEKFEV1gYIAnTGQcggaOud6x7zS72Z/oN5z+D7/g4XHuJC4m5gVlARUAdg7bM7bkAfx4HyqrdVY1GtJ3OD2NW1jJVMb9xr2PvovqR/eKhpddF+8+RPyfoQVEWxQCgFZMMt3hnI4XxFhg7Iu4DAYBLEhgRsHB3FdezyqEn5+h4njaUuJU0/Dz5srqB7mWGMBVYRCEEIoGEaaTVoXA2Q5PTcGos+8TivDcvqL4XSqzazmXw5fPJ2U4Tbw8Nju51aWS4fRFEHaNF3bdinmPlRifmBgbmpOho0qWuSyVHxC8u7zoKEtCXguzt3OhNbt/s22S3LRRX9ysUiyOZOWxkPus48jFGY56gD+ImrSSlTSjsmcl1NF1OdV6nHONubXLJqcc4faQX0VokBddcCSyPNMJS0jKBoKOFTSGVvZIJOAFxmomqVOrGCj+pdhK7uLWpcSq7Lsxs/wBjq3qwLxkpxBkaMQqlvzjmPGxQSFydR3l3YnLHJ6qBK8dLiXdsUYKasc0k+eJY8tv0IuP2UsDvNd2lvc22G5TwRopjz7rXjSeXvuG1jcEHIGczysuaTXlua22JKMKE3Gb55eIvyx+5Q41wAOuABn1rgTabyj6PSjpgo9xlWhKKAUAoBQCgFZAoYFYAoBWQT2PvovqR/eKkpddFW8+RPyfoQVEWxQCgPDWyeDSaysHSseP3EMZjhkCRt7SCKFg50hSXLxksSABuauq+mliKS/Q4j9n7ectVSUpPxZr2vEZYiTE6xllKMY4bdCVPUZWPOKxG8muWF+htV4JbzXxOTx3yb9S9QeHZJOGWiQpHco3+IbmTvEY3ZR5YWQbKNUgIYncn9OqqSdNR5o8dK7nG5nVXwPwSf1y/qc/xNbXZNpb3MaWlqJI44zC+tUb2QTITkOF1FSQANyc9tKqk3Fco/wAwTWk6EadSeXKph7NbYfN82WLifh+7N4biKCydkCrDLNLch9kxqljUaHcEnBGDjG42xM4ZllIoQr4p9G5PHauwpvFrie3uLlL+JJXukiLOj40oGfDQeQ4IIAGoDBi31ZzVSpV6JtVN8nbtbKN3CMrWWlw7JLfPflbYZIviSKLh8lnbiduaXBacRqscbBQyoqOeoz6eZ2b0WtJXdONPTF5J6XBrurdKrWSispvHgViuQz2aFYMigFAKAUAoBQCgFAKAUBPY++i+pH94qWl10VLz5E/J+hBURbFAKAUAoBWUYaOmvFAyRJI1yghTlqbWcRhl1Mw1RMpUt5jlwQTtkV06d7BxSllY7jytbgdaNWU6WiSlv8S/5JOK8dMkEVugcRQsZA00nNmdzqwzNgAAB2GkZG9Yq3qaShnbvNrTgEoylOu1lprEeSz/ADuMLziqTOzzRzszksypdFYyT7WlWiZkU+gY46DAArd3tNvMs/XYg/oN1BaIODXe4/F6P1IuOcWe6m5sgC4RY0RckKi5IGTuxyzEk9c1Tubjpnk7fC+Gqyg1nLfNmhVY6grBkUAoBQCgFAKAUAoBQCgFAT2PvovqR/eKlpddFS8+RPyfoQVEWxWTBiHGcZGfTv8AyrbQ8ZNVOLenO5lWuDYUwBWcGHLbJvxcFna3a5RVaFFLOyyRkphQzB11ZDAEZXrVz3GenUmjif1+gqvRSjJPON1/k0KpHcTFYMigFAKAUAoBQCgFAKAUAoBQCgFAT2PvovqR/eKlpddFS8+RPyfoQVEWxj/4A3JPYADcn4VtCLk8Ijq1I04uctkuZa/ylxFFb20ttYhi7sqXMv7aRpGAAwrAR9kzlui7ZGD3oQ0wjBpHz2tWhUrVK8JT84rC8E3nkQ+KeEQW/ElhRXaFxESiyYZWkkZDh2ViQAA2n/P1AAqCrSoxqqLXM6FpeX1SynONTGjwTb25bnYvfCtgt/HZh7oPLGSNLRlFYLI4JLKW1FY226dNt6kdtQctONypHi3EeidXXtnHJfg5PAPCHOv5rd3PLtyeY6bFvNiMDIIBYAk9caWA7EQU7OLqyT5I6V1xyqrSnOO0pZ/TGx0uAXED8H4kYI5IwUc6ZJBIdLQgIc6RjbqN8HO5GMWoaOjloXLJyLjp/e6cq7y3h7d2SjVwGfRI8hWDYUArIFYAoBQCgFAKAUAoBQCgFAKAnsffRfUj+8VLS66Kl58ifk/QgqItnqsQQynDKQyn0YEFTv6EA/pUlObhJSXYQXFGNalKnLk1gsD+KFe5S5mtI3mQLkiaRVYqDpYR4IUgnIyWG3TO46PvtKUlKUdzzD9n7mNOVKnVWl74x+/P9iC94wk3EVunDpHzIZXU4kOYypKpjT5WCKBnoWY7jArDr0p1lUbxg2jw+7t7KVBRjJvuf1e+Drf72QNxVbwpMIxGVIZY9SvoZAw0ynIIY+hGeh7T+80ek1Z8Dn/0m+91dHQueee/LBjwLxalvxC5mJaSC5YksqFXUamePKNjOgOyHGc9RnocRuacKr3ymSVOE3NW1hHRiUMrG26e+SPg1/ZQWd3aieVuf5Y5OQRhAmlMgsMkY82dOdW3rWY1aEYuOrn+5FVsuIVqkKjpdVJc12fqVQH+/fY4ztkAnB+GT8zXImop/DyPbUHNwTqLD7VzPa0RMzTlvgJBGcglGkB06hoVXZmbzAqoCMdgzHScL7OrpUbDXHVJnl732jVGs6dOGpLnvg6V7ZyRFRIB5hlHQ6o3GcEo+BnHdSAw7gbZr17WVJ+B0uHcWpXiwtpdxDVU6yFYMigFAKAUAoBQCgFAKAUBPY++i+pH94qWl10VLz5E/J+hBURbFDArOQKDApkCmRgUyMCgGCegydz+gBYnJ2AABJJ2ABJwBUtOlKpLESrd3dO3p66jwvuTScDa4hVFkCEhklK4YFNMJgy+cLpVyzr10cw9tvRU01FJ9h8yuJwnVlKGcN9vMX1s9u76tZjnuWaaLG0MIiQrMBk6ZYsuCe/JmUgqrUlFSWGa0qkqc1OLw0QAEbN1GQ2P4gcH+oNecqw0zcT6jaV+moxqd6PaiLAoZFAKAUAoBQCgFAKAUBPY++i+pH94qWl10VLz5E/J+hBURbMXzjato4zuRzUmmovDLLHwa3HDPzrc8yGQxCLmRhC3MKZ1CDIGAWx8MZ711+iodF0mk8d75fu891VXt54XcQ+HuBwzWl1NNJOGtl1/szFpfyswUK0WQcrjdj7QrShRo1Ia2sYJr7iN9a3EaMZJ6sY279sczl23DJ5E1xwSumsxhkXmeYLqxhRq9kjzaQuduu1VnbSmtVNbfc6keK0qD6G4l8a57bGu6kEhlZWGxVgVYfNSMj9arTpyg8NHTpXFKrHVTkmjytME2UM0wCWyueXIH0LIulkeNyQro2CRqHsnKjfBHUEEE1btbhUpNtczj8W4a7ymlGWGi0W/i+1RQGtrhdlGtTFJpOrJlZmIZzv3QgDV5SGYHqwvKU3hM8jccEu6MXJxyl3E3jPki1LJE8sciM8kkM/NjdNRYK83VC5Gktgrh8HJbIsnJKNBc8wu38Usjjt5XcyocHcZV1P61w76OKrfefQPZ+rrs1HtWxNVI7orBkUAoBQCgFAKGBQyKAUBPY++i+pH94qWl10VLz5E/J+hBURbFZMMtc8xTgVuCqtzbyQeYuNh+YcEaHU9YwOvc12dSjaptZPEdG63F5KMnHnuufLxPeGTheCXzBVj/wARGnk5hLj/AA5IJkdj0YjrjrWYNO3bSxkiu6bhxOMZTcsY3eM9+OSIOMcL/KxW0EtxdPJMTKkFs6RxqWYdGZS0j5bboOvs7Zk06Ixi8/oQOs7mrUrxjBJLfVl+Hjubn4qziO5h06Wkht9TGRUkD7uEEisCGHlf/XkYNaXU9E4kvCLbp6FZN4W3b3HZ4vFZR8RtrVLG1KzIGcmFRgOXCaQBjIMbEkgnfbFTycVNRxzKNONeVCdbpHiLS5vtfmafDeDWMl9c2X5d9KKz88zSZUqY8qoGAoBkIHXPLOc1pGnRc3BR5fuTzur2FGnWdV75SXl6/qfPomyAfUA/0riVUlJpHvbWUpUoynzaMmrRE0llYLf4dw/DHDoTy5DEHCtETFvoXnpkyKuNOCCQU3B8pr0dGTlTTZ8x4jRjRupwjyT9dypySK5k5ZZ1iEbNNs5Yl47dkkk9pmy0bDWiEaZMKA1RXdNTpt9xb4Jczo3UYrlLZ/sYiuAz6KKGRWAKGMis4BHNMFxnuQqjuWPQAdzUlOlKbwkV7i6pUI6qksFk4d4Ivpl1rEsakZBuHMZP/IFZx/zAVdhw+b6zwcG49paEHinFy+yNOXwxeKwCwGYEE8y31tH/AKpUTOfVcisz4dJL4Xn7GtH2npSeKkHH7/g0L61lhxz4ZYsnAMqMqk9gHI0k/DNV52dWO7R06HGbOs8Rnv45XqRVVwdXIrBknsffRfUj+8VLS66Kl58ifk/QgqItnjDIPyraLSeWR1YOcXFPGTpXXG5ZLdbciJYUOVRI/ZbfLBmJYMdTb5z5j61dlfNx06Vg4cPZ+nGp0qqS1c+a/BJB4gkW0/KGOBoepysustqDaywlzqyAfTbGMbVsr6Kjo07EUuASdXplValzzhM17fjNykaxrcShExpAbBGOwbqF/wAoOnG2MbVF77V5Jlt8Cs5PVKG/m/TkYX/EZLhla5YzBQy4bCEq2NS60XOCQPXHbrWVeOTTqbpGHwWnTi1bPQ3zfP7NnYvPFrSX0V4bdA8UYjCc1ipI5mGzoBX3r7ebt6VYd9TbUtO5zI+z1wqcqXSLD35c/McL8WGG5uZxbhvzOfIZyOXklnw/J82Sc9BjAG9FfU1Jyw9xU9n686UabmsRzjbvK1GmAANgNgCdRA7AnAycY3wPkKoVHGUm4npbaFSFJKo02u7kb/BrITyMrOVVF1uIwHmYdlhi6u537HAwcHIBtWlr0nxS5HG4zxb3VdHT6z+xbp4rjkiK2hZURTyI2t3ilAY5Y6pBLhzkszFN23OM12UklhHhZScm5PmyizmUyTO7yjmSxpJDIFyGjR5AHf2m0M+ACqHzLsAAKrXksUWdXgdPXex8NxXAPoqZHLMFAJ7sqj5kgD/v4VJCm58iGtXjSinLtaX1Mi4HU4/72rCpyb2RvOtTgnKTSS5lk4F4Iu7ncpyI/wCOZSCf+GLZj/zaR6E1epWEpdbY89ee0dGm3GgtT+xcIPwst8ftJp3JG+kogHywuR/qNXoWVGPZk4Fbj17UTSkorwX5z6nd8OeDbazYtEmpzsJJNDSKO6q+kMAdts42FWIxUeRyqtapWeZvPmWECtiMYoCK5tlkRkkVXRgVZWAZWB6gg7EfA0B8D8R8DayungPuz+0tzuQYy3s6jvlD5cHJA07nNci/oqL1pcz23s9fOrDoZvLjuvI0K5p6cmsffRfUj+9akpddFa8/t5+T9CGoi0KAUAoBWTAoMisGRWTDIDxCGNv8QZgg/dhjDM4xk4diFTfbcN0O3Sula2tOa1Sf6HmeK8WuKEnSpw8pb/Y+ucKihiEaaMrIiyLb27YQg5zliQ1y5AOWkOltI0rnOeskksI8VOcpyzJ5ZucH4QutoZ7VOW4aUaokeLUCmQraiEI19Cq6iGZQoBByalW8WcIEyJd2SRzqDPGbeYsc8svkQyjEsD6Y28gYKDpGkHOdZRUlhklKpOnLVB4fgU2wtmuZVSGNIyy5CCR3RQCSXaSQkn2lGd/3cDcAcupBV56aaxjmeyoV52FF1bublKXJc/54l+sfwvJROfKuWZWlCAnCqwZY4mbGCWALSEZwoAAyxNyjaQpxa7+ZwbzjNa4qKa2S5L9/Ms3h/wAEW1rI0qxhpmIOs5ITYKBGrE6NgMtuzdSTVhRiuSOXOrUnnVJvO/6nevZjGhYKWI7AMc/oqlv5A1sRnJtfFcJJWUSwELqzPFLHHp9eY6AL8m0t8KA61tfxSe7kR/8AgZW/saA2aAUBHPOqKWchVHUk4A/WgPk/4h8Xiu7WK5jUrHFdvCksg0cxTC/MKhtwmtFG+N4zttVa7hqpNI6vBaypXcW3hb5KFDc6mIwQABgkYLdDkA76cFd++oYrkVbeVOOWe3teI07mpKMOS5Pv8vDxN6x99F9SP71qKl10WLz+3n5P0IaiLQoBQCgPKyjVh1wI21A8zmDGMaHQrlCdRycMrA4GzA9zi9Wt4qkpxOHZ8TqVLudvWWMcvE9qid0msrN5WKx6cqjSHW2kaFKhjnHq69dhuSQAas29u6zaRzOI8ShZxUpLOXjY1rGZJNTbtFGGaYx+Y6VGWRWXYu2NIwT11eyCas0LOaqfFskcziHG6Dt8UXmUuzuL5Z8buJbO0khid3aMwzNEZEMEqHOGCZyQGBRX8uC2T5t+smmso8VKEoPTJYZ2uA3kz8TkyqNFltNxGC2sFSxjeRfL5cxBVO4ETHYMurJqSeKLeWIv+VCi4/Mpe2ysdMcz8sQ3EOemspzG09TzMjcEgCoT+FltUE0cl1BLBEkmlpIzgAnGNMOXUmIEK6ZJUZQaSBHGlGDbj28yzVvK1WChN5S5bcj6zwW7EsQYEkdmLRvq9SDGdPXbt06VIVjT4Q0STyxK8xbVk80lgzEFyI5G8zaQcac4UYAAoDrXF2iY1ui6jpXUwXUeuBk7n4UBFNxOFBl5olHqzqB/U0ByL/jHDHBMs9k4HUvJC2O3c7UBhYtZSkNBM5X90xXFwsOxOy6XEZ3zsPl2oCfiEQ0Yjv2g6BSPyzAfD9pGSf1NAaOi0Qabi/EsrBtL3E0GpcgjVHEAI1I1EZCZ7HI2oDgeL5bK1hiQFiFQCBBh9QUAARZbZcbExqcZBypGqsSkorLN6dOVSShBZbPmMcWZJJSArynJUEEKOwyANTbklsZJJPeuJd3HSvC5I99wbhfukNU+s+fd5G9Y++i+pH961WpddHTvP7efk/QhqItCgFAKAVkwQzuRpOTpDDI7ZIKhseo1Y+TGrNKTlBwObc0oQrRuGt1s/J/glFV2dFPvMkYqQysyMu6sjMjKcEZVlII2JGx71vTqypvMWQXNpSuI6aqyia+v55RiWeWQAYAkkdl+BKE4J6bnfapnd1J7SexQp8GtaO9OHxdmd9z6f+Ecinh/LLozrJKZEU5ZNcjsocHuV36Dau3SxoWDwd6p9PLXzyWDhd1bxl4Y0SMpKUMcQzk6VIbCj+HTnPTGDsKkKpF44niWym5rquUYJq04aTGUXSwIfJA8pVgRnY9Kw2kss2hCU3piss+WTeJmlflsBbWbyuZhaxRiZ4yHVSxwfMFMY8vmABwSQKpK+g6mns7zvS9n68bfXjM+7bl+S3X/AI8jSHTbTc99JLc0iGcoc5aEGLQ7pu3LZQSF797aqRaynnyOPK1qwko1IuOdt00vqU5/HF7zC6NEJFAHNMBTmqMHEqLMVJG4/wApJ0nB3pzvlF7Ya+53KPs9KpHEm4y8cOLX6Hd4X+J0pXTeWySAjDGA4+GOXISD/rHyrKv6ecM0n7N3Khqi033cv59ju8F47wfLOqwwu2NbTRaHOMAapWGGxt+8asxr05cpHKq8OuqXXpv6ZX1WUWqDjNq3sXEB7DTJGf7GpSme3Bt3bDiJmzpGoKxyVLYGfgCfkD6UBPYxR6A0SqqsAw0qFyCMg4x6UBJdWqSKUkRXRhgq6hlI9CDsaA+HeNOMvK88EGn8uj4hWTU2iSMkNLG+dSZbUunddPbzGqFe7gpdG1ldp6Th3B606KuISxLOUuzC/Jw1P9ulcieM7HtabbinLmbNj76L6kf3is0uuiG8+RPyfoQVEWxQCgFAKGDU4hjSAzaUJw7A4IGDgZ7ZOB+vxq3bc20svsOVxSSUEpvEG/ieceX3J7C0m0LlG82AOYSrMcDOFwWxnJywAx8Klq0oyk90cGj7R0LeOh6p+P8AyZ7glWUqw6qcZHodjgg+oJqrUpOHkek4fxGje0+kpP8AJ7URfZiF3JGRnAOCQDjUBkDY+2w3/iNSxr1IrEXsVKljb1Z65wTYVcAKM6VJKrk4UkkkqOi5JJ29TWfeKv8AuZquG2i/8cfogUGdR3bGNR3OPTJ3rSVWcubbJ6dtRp9SCXkkvQyrTJNgxkjDAhgCD1B3FbRnKLymaTpQmnGSyj0CsNt8zMYKKwj2sZNmdLw7wyOWXXcyLHaw4edm2DbnRFk9dRHQbkKR3FdKxpJ/HI8vx+9nTSo03u+7ng+itw2O4EbwAhWjLRZBSRumZWGAy6i6OWOGIz3Kkdc8UWDgvAEh3J1v5hqP8JOwwNs7EnbrJJgANigOwSAPh0oCtcd8WxwvHGDlnnMPbAKxGRv0BMSE9jKPSmUZUW+R8RtwdK5JJ0jJPUnG5PxrzVSWZNn1S2goUYR7kSVGWCex99F9SP7xUlLroq3nyJ+T9CCoi2KAUANZRgRKzsVjVnIxqxgBc9MsxAHyzn4VPCi2svCRyL/jdrZvTUe/cllmVpEDkzRgsQgjikGQNZRdbqdjvKi47ebv0u0qOhfC/wBf2PFcZ4xK/ajTzGC+5vWN0zurgM2vcnbKhtEv8JOCskK9scoEkDJqWpTjpabwcJwTWCDjH/5DH0jjX+RkbP8A5/6VQq/LivM9v7Hx/wCjOXj+xrVVPZiiWTDaW7PFYHpWXFo1U0+TPa1NhQyeE1nDNXJIwSZSSoYEgaiAQSB6kdh8alVGbWcFaV5Qi9MppPzMBdpnGtc+moU6KeM4NveaOrTqWfM6PAuFS3E6RwKHbVzDzdTxIuwZ3XI8uyjA9rAGCM1dtdc5JNbI4HGPd6FKUoyxOfbzb8PBeR9H4hwprVZGWeUNI0a8+TzyPKwIUKpOnCszssarpLSKAAVzXXPEllubGSO2EVoxRgNIdsSOCTgyEucOwJLsWznB2JNAUb8SPGcizpbWuDy5MzORkBwjNGoBBB0Noc9tSqv8QFetXjDK7Tp2PDKty4y/0t49cnz+UF1CMSVUsV3OoFm1uxbOSxbBLd8CuVK7m8eB7KlwehDXttLG3kZ1UbydeMcJIVqbE9j76L6kf3ipaXXRUvPkT8n6EFRFsUANbJZZpOWlZLZ4b8Az3KJNJIsMLqrptrkZSMg4yFQEYIyWO+4FdWlw9c5s8jee0uJONvHbvf4K3d2k9nK0UjCPSxXQ5ETSky6mljkYhXVkCgYOVJA2072J04rZo8fcTdWo6k929zkMJUYKzi4YJuYWUzgE+chc/tPMqspGccpQwGTW0ZRa+HZGqwbHh/i8Tq0bkAKAr+QaV0akDlXyQjJoU5HlKYPtDOlenLrRNKkHzRdfC3DLa8vfPpmjS2cyFZDpUiSPla2jYDJBnwD1wfStbWm2nrj5ZJrOvXpJqMnHPdsWex4PwWd+XEIWY50hJZBqAGSYyHGsfFc1Z6Om+xfQue/3PLpJf+z/ACcTjv4cEyEwRtgOGjVXEsLRhfYminlVtWT7QZhsNh0rDoQ7FgxUvLipBwlUk15s0rzwTPJ5hGY51BAQRk8z0V5QRGq986nI9OoMPumYuMpNjht3UsamuDyu5vZnE43wC5tCBcR6QxwsiHXExwTgNgEHY7MBntmudXtJ0lnmj3PD+N0bp6MaZdz/AGOaKqYZ2tSOdc3Ol8o2GG2pCoceoyJFb9N6v0NUVtt9fwcC/wBFSTTSf6J/bUmbdt4nucgLy5mTdUlt0lfsMphQ+cHqrevzrownPt5Hl7qhbrZbPyf/AB9y1cG8UR3za7vg+Zo2AM8WEIwc+YNiTY4PVtznY1YTOU12F44dcJa6nt7J1E2lnVUZHdgukENIcSMewOnJYnJJOcJGW2+Zt8Js/wA3creypIiRBltYZRpZSfLJM8f7jHBVQfMAWJ6gLkwc3x546W2Y28BzcgpnoQgZJGBbPppQkdxIoB32iq1Oji5FuytJXNaNNdvN+B8p+ZJJ3JJySSckk9ySc5+NeenJybkz6ZRpwpU1CHJbHtaEwrBkUBPY++i+pH94qWl10VLz5E/J+hBURbFAKymayipLDOr4a8U3diojiYSwAnEMuTpBPsxuN1+HUD0711qXEFjE0eOvfZuWpyt2sdzL1ZfifA4ImhkT1xpdP3e7afU/6T8Kuq4pS5SOHV4XeU+tTf6b+hvSeK+FToYn5ciEqDGYTKCWUsvkRW3wD22II6ipE0+TKU4ShtNNeawa78L4OG1tJyumz3VxAvbbQ8ij94bY7j1o6cX2EemL7CDjVjZCIxQTWiW8kbo8QuhbZZ/KZeYmrmNg4xIG7fEHJscePhEOAJbuB0BBx+cgRtt1OtYBjBGQy6SCMgioY28FLUuZEqUU8ovXB+NRLCNdwkzan3hbn4Gpiqao1yxVcDJGTipyU5vFPxHtItlYu3YYI3xnDIAZFPzStXOK5smhb1Z40xf0Pl3jDxpc3zhRqWAbiEBU1OD5GfLEsB16jJA8oIqtWrQccZOtw+wqxqqbjuuSzj1/YrTWruMvqB/t8h1/oaq9JThtHB2pWtxV+KrlfzwNj/ZuRgu3wwenw0nK/wBKgd3vsi5HhCcWpSf6f5yja4QgjlAl1PBoOfLETqyMIFZSFU+bONJ32YEZq1RuoYzN4+pxuIcEq6lGhHK73hfj9y2cP8S28K6IbVUUkMBpRACMbN5Zs9wGC533Pep43tJ9pQqcAvYLkn5Mscf4lxImOVK7Y28yhQfTWcHHphP0rEr6iu02p+zt7LmkvN/jJz//AKqXG/8AhYRnp+2c4+f7Iav6VG+I0+5llezFx2zX3PmfFLV5LiW4ZizzOXkG4XJ7AavZHQDc42yetRq8U+ski2+Byt1mm2+/s9H+zMbW4KnS2rp082B8s+z82rWrSjNZRPa3k6M9M0/557/VnSjkB6f+1c6UHHmeip1VNZRnWhKKAnsffRfUj+8VLS66Kl58ifk/QgqItigFAKyYFMjBiyA9Rn51spYNXBPmjxIgOgAz6DH9q2Vaa7X9SGVpQlzgvojNduhI+RI757fHetveKn+5/Ui/pto//FH6IlS5kGNMkgx0xI4x22waz71V/wBz+o/pln/+Uf8A1X4I53L+2zPnrrJb7ia1lXqS5yf1N4WNtB5jTin4JGOmo9RY0LlgBaamNKFYNsHtAMUyBQYFBgUApkYI5otQ+W42B/7/AEqSFTSV69BVVgwiODpJz6Zz0+BPX+vzqSotS1JEFCThLo5y8l+P4/MnquXxWDJPY++i+pH94qWl10VLz5E/J+hBURbFAKAUAoBQCgFAKAUAoBQCgFAKAUAoBQCgFAeYrbPYa6Ue1qZFDJPY++i+pH94qWl10VLz5E/J+hBURbFAKAUAoBQGJcDqRW2GYyeCUeo/nWdLBnWuBkVgyKA8JrKWTVvBbOCeAbmdA7aYUYZHMBLkeugdP1IPwq9SsJzWXscC79orehLTFOT8OX1M+Nfh/PBG0ivHIqAs3VGAAySAxwcfOs1bCUFlPJra+0dCtNQlFxb/AF9CoA1QZ6FM9rBsKAUAoBQCgFAKAnsffRfUj+8VLS66Kl58ifk/QgqItigFAKyYPM9T6dfh8/StlFvsNdcVs2K1Ni6fh/4hgtwYZY2d5p0CkKpChgiDJJyN89K6VnWhFaWt2eX45w+vXk60GlGK33fZuXnxZxmCzVDLBzBIxXCqhxgZ31Yq/XqQpLLR5zh9nXu5uNKWGt+bOKvBOHcSjZ7YCKQdSg0MpO41xeywPr88GoOho145gdD37iPDammrlrx3T8mfNeJ2L28zwy7OjadujfwlfUEYP61yqlKUJaT2NrdwuKKqxez+3/Brd8d/Tvt1rTSyw5JbnZ8HWySX1uj4Kl8kHoSqsyj+YFT2kU6qTObxipKnZzcef5ZevxL4/c2xiSBjGjhiZAASWBHkBYEDbf1P6GujeVp08aTzHALG2uXJ1d2uzP3KTfeL7qa3MEsgZWIJbSFcgHOklcAjOO2du+aoTu5zjpZ6OjwS1o11WgmsdnYcRVJzgE43OBnA9Tiqyi2dWU4x5vBiDWMG2T3NYMigFAKwZFAKAUBPY++i+pH94qWl10VLz5E/J+hBURbFAKA8NZRqz6L4W4+fyJMsqwpbzxKWWIMGiKr5CoGxY5y1de3q6qeZbYPFcTsNF5ppxcnKLe77d9/07jmcc8LM0l0Y1/bCeNo4o8GMwzNpV9lyDqznsMHtvUdS21uTXP8AYtWfF+ijTjUeYYeW+epdnocvikEMPEEjt86IpYVZiSdTq6lzv032x8DUM1CNZKJ0KFSvWsJ1K3OSljbGzWxcvxgH7CA//wBiP5xsf+lXOIdRHD9mH/3E14fuivfhbq/P+XOnkya/TGUxn9cf1qtYZ6Q6vtLp91WeeVj7l+VFPFmIA1CzXPwzM2n9cA10Ul0vjg8o3NWSXZq/ZFJ8QeJ7dI7i1tbcprZ0klJALNrw5xuWzgjcj/pVK4uIJOEYnouH8Kr1JU7mtUylhpc9vQpcMrIwZCVZSGVh1BG4IrnRk000enqUo1IOEllM+j8I8ewTpyb+NRnYuVDRN8WU7p/UD1FdSneQqfDUR4664DXt5dLayzjfua/JqeM/BCIEltNleRI2TJZRzGCq6HrjLDI+O1a17OO0oEvDeO1Pip3G+E2n4rsZY5UksRBb2VqZVPvpOm2QCS3dzud+mMVa0umlGEc95yVKF5KpWuaml9i/byILrwdbycQZnQGNodbICVHN16dXlI6jt671rK1hKpqaN6fGLinadHCW6fPw7jj+D+GwScTvAIkMUQKIjKGUEMFyNWd/I2/xNQ29ODqy22Rf4lc142FFuT1S3feZx+F7VjcXd22iDnyqiIdChVlMQJ077suwH/Ws+7023UnyNVxW7jGnbW28sLPa8vftIIvCdpeSg2TlLdF/avl2Jcnyook6EAEkn+Ja091pVH8HLtJ5cYvLSLjcxzN8lhLbv25mtx3wZBHbyT290HEXtBijgnOAoZMYYkgDatKtpBQcoy5Fiz47XqVo0qtLGruyvs+wpVc09QKwZFAT2PvovqR/eKlpddFS8+RPyfoQVEWxQCgFZMHa4R4lkt4TEkVuyswcmWMs2RgrnzAHBGRkbVapXTpx0pI5F3wilcVellOSfLZ/4OhbeIDCslyZuZeXS6Aq+zAgPtOOgbbyr+vc1Oq+iLm3lsoz4cq9SNuoaaUN8vnJ/wA5sq8D4dDnfWp36k6gf1NUoNuaZ3a8UqMl4M+y+P8Agkt3bokIUsJlbzHSAuhwTn9R0rt3VKVWGlHz/hF7C0rupPljG3fsaNlbW3B7ctI+uaTrjGuQjoiL2UZ6n1ya0jGFrDfmWK1W54xXSgsRX0S72+85/wCGvEXuL27mkxqdI9h0UamAUfAAAVpZ1HOUpMscdtoWtvRow7M/Xbc5nhXw7Bd3N5z2OUmk0xq2knMkmXONzjGP71HSowqVJOXeWr3iVxa21FUe1LLxnsWxzuBeHY5uIvb69UMTOSdQDOqnAUEdTkgEj0NQU7eMqzhnZFy74nVpWEa2MTl4ciwXP4W+b9nc4TPR49TAfMMAf5CrL4ctWzOfS9qJKHx0034Pb0On4n4xFZRW1qG1FXt9WTllijdGLN8To/v6VNWqxpKMPI5tlZVr2VStjC3f6tPZGfjL/aJdWsWzEyDPL5WrVknOX6ggjp6Vi46dtOnyNuF/09KSu18XjnH2NXwDNcC7uI7x2MwiiYB2DFV1PkeUkD2lOB6isWsqmqSqcyXjEbZ0adS1WItvsx3d5J4Tsnsoby4uFKs0jkDqWVS2nGP4mYgDvt61mjB01OUuZHf143c6NGk9kl9e36HH8C8S/MCTh10hYOJJN8hlJbU4bO6nUdQPY/pUNtPpM0pov8WtVbuF5by5YXhtsvTci4JxFeG3NxZXPmgdhl+4DIAGYD90qQDjpisU5qhN05cmSXdvLiVvC7o7Tj2eW+3j6nK8ZeFxZsrRNqgm2XfcY8wUke0Mbg/D9TBdUOj3i9mX+E8T98+GosTj/P08SuVRO+hWDIoCex99F9SP7xUtLroqXnyJ+T9CCoi2KAUAoBQwKzkYLD4K8QJZyyPIjOroAAgUkMGyPaI7E/0q3a140m9SOLxjh1S9jGNNpYb59zO3xT8TZWBFvEI/88h1t+ijYH5k1YqcRb6iwc229mIRea08+C2+/wDgpN5dySuXldnc9WY5Py+A+A2rnzqSm8yPTULenQjoppJfz6mMNw6Z0O6Z2OhmXPz0nfrWIzlHkzNSjTqY1xTx3rJgGOc5Od98nO/Xemp88mzpxaxjYRsVIKkqRuCpII+RHSik08piUIyTjJZR1/8Aeu906fzUuPmuf9WM/wBan97q4xk539Gss56Nff8AODkSOWJZiSxOSWJJJ9STuaruTluzowpxhHTFYXgdbh3ie7gQJFOyoNgpVHAHoutTgfDpU8LqrBYTKFfhFnWm5zhu/Fr0Zqw8XnWf8wsh5xOS5x5tgCGHQjAAx8K1VeanrzuSz4fQlR6Bx+Hs/OTo8V8X3Vxo5jJpR1kCIulWZWDDVuSRkdM1LO8nNrPYU6PA7agpaE8tNZe7We4sR/E46c/lV5mOvMOn7M/pVn+o7bR3OT/8XerHS/D5f5wQcK43w+aMniIzcNI0jOY5CDnAVUMeSFCqowfTvWadajOP/U5mbnh/ELepizzoxhYa+6fb4mh458Sx3RjigUiGHcEjTqONIwp3Cgbb+tQ3lzGpiMeSLvBeF1LbVVrdZ/YqtUD0QrAFAT2PvovqR/eKlpddFS8+RPyfoQVEWxQCgFAKAUAoYFAKGRQCgFAKAUAoBQCgFDArIwKwBQyKAUBPY++i+pH94qWl10VLz5E/J+hBURbFAKAUAoBQCgFAKAUAoBQCgFAKAUAoBQCgFAKAUAoCex99F9SP7xUtLroqXnyJ+T9CCoi2KAUAoBQCgFAKAUAoBQCgFAKAUAoBQCgFAKAUAoBQE9j76L6kf3ipaXXRUvPkT8n6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648607" y="361280"/>
            <a:ext cx="4855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pc="-15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IN –THE- LOOP   </a:t>
            </a:r>
            <a:r>
              <a:rPr lang="en-US" sz="3600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PROMOTION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72458" y="1900825"/>
            <a:ext cx="7499757" cy="3293195"/>
          </a:xfrm>
          <a:prstGeom prst="rect">
            <a:avLst/>
          </a:prstGeom>
          <a:noFill/>
        </p:spPr>
        <p:txBody>
          <a:bodyPr wrap="square" lIns="91425" tIns="45713" rIns="91425" bIns="45713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ctr"/>
            <a:r>
              <a:rPr lang="en-US" sz="4200" dirty="0">
                <a:ln w="5080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cs typeface="Narkisim" pitchFamily="34" charset="-79"/>
              </a:rPr>
              <a:t>In-The-Loop </a:t>
            </a:r>
            <a:r>
              <a:rPr lang="en-US" sz="4200" dirty="0">
                <a:ln w="50800"/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cs typeface="Narkisim" pitchFamily="34" charset="-79"/>
              </a:rPr>
              <a:t> Exercise</a:t>
            </a:r>
          </a:p>
          <a:p>
            <a:endParaRPr lang="en-US" sz="2400" b="1" dirty="0">
              <a:ln w="50800"/>
              <a:solidFill>
                <a:schemeClr val="bg1">
                  <a:shade val="50000"/>
                </a:schemeClr>
              </a:solidFill>
            </a:endParaRPr>
          </a:p>
          <a:p>
            <a:r>
              <a:rPr lang="en-US" sz="3200" dirty="0">
                <a:ln w="50800"/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List  </a:t>
            </a:r>
            <a:r>
              <a:rPr lang="en-US" sz="3200" dirty="0">
                <a:ln w="50800"/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5</a:t>
            </a:r>
            <a:r>
              <a:rPr lang="en-US" sz="3200" dirty="0">
                <a:ln w="50800"/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  Campground  locations  that  </a:t>
            </a:r>
            <a:r>
              <a:rPr lang="en-US" sz="3200" dirty="0">
                <a:ln w="5080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ARE NOT </a:t>
            </a:r>
            <a:r>
              <a:rPr lang="en-US" sz="3200" dirty="0">
                <a:ln w="50800"/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close enough to you to be a serious competitor yet close enough to refer for their next stop.</a:t>
            </a:r>
          </a:p>
          <a:p>
            <a:endParaRPr lang="en-US" sz="1400" dirty="0">
              <a:ln w="50800"/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</a:endParaRPr>
          </a:p>
        </p:txBody>
      </p:sp>
    </p:spTree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8"/>
          <p:cNvSpPr>
            <a:spLocks noGrp="1"/>
          </p:cNvSpPr>
          <p:nvPr>
            <p:ph type="title" idx="4294967295"/>
          </p:nvPr>
        </p:nvSpPr>
        <p:spPr>
          <a:xfrm>
            <a:off x="-33338" y="0"/>
            <a:ext cx="9144000" cy="936702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br>
              <a:rPr lang="en-US" sz="3600" dirty="0"/>
            </a:br>
            <a:br>
              <a:rPr lang="en-US" sz="3600" dirty="0"/>
            </a:br>
            <a:endParaRPr lang="en-US" sz="3600" dirty="0">
              <a:solidFill>
                <a:schemeClr val="bg1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 rot="10800000">
            <a:off x="-33338" y="6426201"/>
            <a:ext cx="7467601" cy="2063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0418" name="AutoShape 2" descr="http://101fundraising.org/wp-content/uploads/2013/06/hotpotato.png"/>
          <p:cNvSpPr>
            <a:spLocks noChangeAspect="1" noChangeArrowheads="1"/>
          </p:cNvSpPr>
          <p:nvPr/>
        </p:nvSpPr>
        <p:spPr bwMode="auto">
          <a:xfrm>
            <a:off x="63500" y="-136525"/>
            <a:ext cx="2486025" cy="3333750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648607" y="361280"/>
            <a:ext cx="48557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pc="-15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AMBASSADOR    </a:t>
            </a:r>
            <a:r>
              <a:rPr lang="en-US" sz="3600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PROMOTION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9851" y="1900825"/>
            <a:ext cx="8019294" cy="4278080"/>
          </a:xfrm>
          <a:prstGeom prst="rect">
            <a:avLst/>
          </a:prstGeom>
          <a:noFill/>
        </p:spPr>
        <p:txBody>
          <a:bodyPr wrap="square" lIns="91425" tIns="45713" rIns="91425" bIns="45713" rtlCol="0">
            <a:sp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>
              <a:buFont typeface="Arial" pitchFamily="34" charset="0"/>
              <a:buChar char="•"/>
            </a:pPr>
            <a:r>
              <a:rPr lang="en-US" sz="3200" dirty="0">
                <a:ln w="50800"/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 Recruit 10 – 15 loyal customers to start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>
                <a:ln w="50800"/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 Create prizes and rewards for referrals</a:t>
            </a:r>
          </a:p>
          <a:p>
            <a:pPr>
              <a:buFont typeface="Arial" pitchFamily="34" charset="0"/>
              <a:buChar char="•"/>
            </a:pPr>
            <a:r>
              <a:rPr lang="en-US" sz="3200" dirty="0">
                <a:ln w="50800"/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 Provide tools for them to reach their friends</a:t>
            </a:r>
          </a:p>
          <a:p>
            <a:pPr marL="346075">
              <a:buFont typeface="Courier New" pitchFamily="49" charset="0"/>
              <a:buChar char="o"/>
            </a:pPr>
            <a:r>
              <a:rPr lang="en-US" sz="3200" dirty="0">
                <a:ln w="50800"/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	</a:t>
            </a:r>
            <a:r>
              <a:rPr lang="en-US" sz="2800" b="1" dirty="0">
                <a:ln w="50800"/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Use social media (</a:t>
            </a:r>
            <a:r>
              <a:rPr lang="en-US" sz="2800" b="1" dirty="0" err="1">
                <a:ln w="50800"/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Facebook</a:t>
            </a:r>
            <a:r>
              <a:rPr lang="en-US" sz="2800" b="1" dirty="0">
                <a:ln w="50800"/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</a:t>
            </a:r>
            <a:r>
              <a:rPr lang="en-US" sz="2800" b="1" dirty="0" err="1">
                <a:ln w="50800"/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Instagram</a:t>
            </a:r>
            <a:r>
              <a:rPr lang="en-US" sz="2800" b="1" dirty="0">
                <a:ln w="50800"/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, etc.)</a:t>
            </a:r>
          </a:p>
          <a:p>
            <a:pPr marL="346075">
              <a:buFont typeface="Courier New" pitchFamily="49" charset="0"/>
              <a:buChar char="o"/>
            </a:pPr>
            <a:r>
              <a:rPr lang="en-US" sz="2800" b="1" dirty="0">
                <a:ln w="50800"/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Mailers &amp; Flyers</a:t>
            </a:r>
          </a:p>
          <a:p>
            <a:pPr marL="346075">
              <a:buFont typeface="Courier New" pitchFamily="49" charset="0"/>
              <a:buChar char="o"/>
            </a:pPr>
            <a:r>
              <a:rPr lang="en-US" sz="2800" b="1" dirty="0">
                <a:ln w="50800"/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Announcements at meetings</a:t>
            </a:r>
          </a:p>
          <a:p>
            <a:pPr marL="346075">
              <a:buFont typeface="Courier New" pitchFamily="49" charset="0"/>
              <a:buChar char="o"/>
            </a:pPr>
            <a:r>
              <a:rPr lang="en-US" sz="2800" b="1" dirty="0">
                <a:ln w="50800"/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	Email blasts</a:t>
            </a:r>
          </a:p>
          <a:p>
            <a:endParaRPr lang="en-US" sz="2800" dirty="0">
              <a:ln w="50800"/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</a:endParaRPr>
          </a:p>
          <a:p>
            <a:endParaRPr lang="en-US" sz="3200" dirty="0">
              <a:ln w="50800"/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</a:endParaRPr>
          </a:p>
        </p:txBody>
      </p:sp>
    </p:spTree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Straight Connector 14"/>
          <p:cNvCxnSpPr/>
          <p:nvPr/>
        </p:nvCxnSpPr>
        <p:spPr>
          <a:xfrm rot="10800000">
            <a:off x="-33338" y="6426201"/>
            <a:ext cx="7467601" cy="2063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079" name="Title 8"/>
          <p:cNvSpPr txBox="1">
            <a:spLocks/>
          </p:cNvSpPr>
          <p:nvPr/>
        </p:nvSpPr>
        <p:spPr bwMode="auto">
          <a:xfrm>
            <a:off x="177800" y="1811338"/>
            <a:ext cx="8813800" cy="161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sz="1600" dirty="0">
              <a:latin typeface="Calibri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5018" y="1811338"/>
            <a:ext cx="536170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b="1" dirty="0">
              <a:latin typeface="+mn-lt"/>
            </a:endParaRPr>
          </a:p>
          <a:p>
            <a:pPr algn="ctr"/>
            <a:endParaRPr lang="en-US" sz="3200" b="1" dirty="0">
              <a:latin typeface="+mn-lt"/>
            </a:endParaRPr>
          </a:p>
          <a:p>
            <a:pPr algn="ctr"/>
            <a:endParaRPr lang="en-US" sz="3200" b="1" dirty="0">
              <a:solidFill>
                <a:schemeClr val="bg1"/>
              </a:solidFill>
              <a:latin typeface="+mn-lt"/>
            </a:endParaRPr>
          </a:p>
          <a:p>
            <a:pPr algn="ctr"/>
            <a:endParaRPr lang="en-US" sz="3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65018" y="318655"/>
            <a:ext cx="7662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Street Fighter Books</a:t>
            </a:r>
          </a:p>
        </p:txBody>
      </p:sp>
      <p:cxnSp>
        <p:nvCxnSpPr>
          <p:cNvPr id="12" name="Straight Connector 11"/>
          <p:cNvCxnSpPr/>
          <p:nvPr/>
        </p:nvCxnSpPr>
        <p:spPr>
          <a:xfrm rot="10800000">
            <a:off x="-33338" y="6426201"/>
            <a:ext cx="7467601" cy="2063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9" name="Picture 18" descr="Smart Selling FRONT Cover.jp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65335" y="1811338"/>
            <a:ext cx="1491300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Picture 12" descr="Book Cover red book.bmp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80723" y="1894062"/>
            <a:ext cx="1417712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Picture 10" descr="Big Screen Cover JPEG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19155" y="1631733"/>
            <a:ext cx="1150621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0" name="TextBox 19"/>
          <p:cNvSpPr txBox="1"/>
          <p:nvPr/>
        </p:nvSpPr>
        <p:spPr>
          <a:xfrm>
            <a:off x="665018" y="4742209"/>
            <a:ext cx="379088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$20 Each </a:t>
            </a:r>
          </a:p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Or any 3 for $40</a:t>
            </a:r>
          </a:p>
          <a:p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ANY 6 for $60</a:t>
            </a:r>
          </a:p>
        </p:txBody>
      </p:sp>
      <p:sp>
        <p:nvSpPr>
          <p:cNvPr id="14" name="Title 8"/>
          <p:cNvSpPr txBox="1">
            <a:spLocks/>
          </p:cNvSpPr>
          <p:nvPr/>
        </p:nvSpPr>
        <p:spPr>
          <a:xfrm>
            <a:off x="2474259" y="267258"/>
            <a:ext cx="5531224" cy="936702"/>
          </a:xfrm>
          <a:prstGeom prst="rect">
            <a:avLst/>
          </a:prstGeom>
        </p:spPr>
        <p:txBody>
          <a:bodyPr vert="horz" lIns="91440" rIns="45720" rtlCol="0" anchor="ctr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satMod val="1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lang="en-US" sz="3200" b="1" dirty="0">
              <a:solidFill>
                <a:schemeClr val="accent1">
                  <a:satMod val="150000"/>
                </a:schemeClr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Impact" pitchFamily="34" charset="0"/>
                <a:ea typeface="+mj-ea"/>
                <a:cs typeface="+mj-cs"/>
              </a:rPr>
              <a:t>LEARN  MORE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mpact" pitchFamily="34" charset="0"/>
                <a:ea typeface="+mj-ea"/>
                <a:cs typeface="+mj-cs"/>
              </a:rPr>
              <a:t>  STREET FIGHTING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satMod val="1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6" name="Picture 15" descr="Smart Selling FRONT Cover.jpg"/>
          <p:cNvPicPr>
            <a:picLocks noChangeAspect="1"/>
          </p:cNvPicPr>
          <p:nvPr/>
        </p:nvPicPr>
        <p:blipFill>
          <a:blip r:embed="rId5"/>
          <a:srcRect l="17820" r="16638"/>
          <a:stretch>
            <a:fillRect/>
          </a:stretch>
        </p:blipFill>
        <p:spPr>
          <a:xfrm>
            <a:off x="177800" y="1690316"/>
            <a:ext cx="1498285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Picture 16" descr="Smart Selling FRONT Cover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77876" y="1690316"/>
            <a:ext cx="1556051" cy="228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Picture 17" descr="Oboma Book Cover High Res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611000">
            <a:off x="6430064" y="3190540"/>
            <a:ext cx="2008398" cy="30551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1" name="Picture 20" descr="credit_card_logos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2869" y="6212399"/>
            <a:ext cx="2474259" cy="469481"/>
          </a:xfrm>
          <a:prstGeom prst="rect">
            <a:avLst/>
          </a:prstGeom>
        </p:spPr>
      </p:pic>
      <p:pic>
        <p:nvPicPr>
          <p:cNvPr id="22" name="Picture 21" descr="photo2 copy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rot="21075002">
            <a:off x="3342560" y="3080618"/>
            <a:ext cx="3454992" cy="2661967"/>
          </a:xfrm>
          <a:prstGeom prst="rect">
            <a:avLst/>
          </a:prstGeom>
        </p:spPr>
      </p:pic>
      <p:pic>
        <p:nvPicPr>
          <p:cNvPr id="24" name="Picture 23" descr="Oboma Book Cover High Res.jp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611000">
            <a:off x="4229728" y="3202569"/>
            <a:ext cx="2008398" cy="29449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40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Oval 24"/>
          <p:cNvSpPr/>
          <p:nvPr/>
        </p:nvSpPr>
        <p:spPr>
          <a:xfrm>
            <a:off x="4067558" y="3392456"/>
            <a:ext cx="1896105" cy="189610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 rot="10800000">
            <a:off x="-33338" y="6426201"/>
            <a:ext cx="7467601" cy="2063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3079" name="Title 8"/>
          <p:cNvSpPr txBox="1">
            <a:spLocks/>
          </p:cNvSpPr>
          <p:nvPr/>
        </p:nvSpPr>
        <p:spPr bwMode="auto">
          <a:xfrm>
            <a:off x="177800" y="1811338"/>
            <a:ext cx="8813800" cy="1617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eaLnBrk="0" hangingPunct="0"/>
            <a:endParaRPr lang="en-US" sz="1400" dirty="0">
              <a:latin typeface="Calibri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665018" y="1811338"/>
            <a:ext cx="5361709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200" b="1" dirty="0">
              <a:latin typeface="+mn-lt"/>
            </a:endParaRPr>
          </a:p>
          <a:p>
            <a:pPr algn="ctr"/>
            <a:endParaRPr lang="en-US" sz="3200" b="1" dirty="0">
              <a:latin typeface="+mn-lt"/>
            </a:endParaRPr>
          </a:p>
          <a:p>
            <a:pPr algn="ctr"/>
            <a:endParaRPr lang="en-US" sz="3200" b="1" dirty="0">
              <a:solidFill>
                <a:schemeClr val="bg1"/>
              </a:solidFill>
              <a:latin typeface="+mn-lt"/>
            </a:endParaRPr>
          </a:p>
          <a:p>
            <a:pPr algn="ctr"/>
            <a:endParaRPr lang="en-US" sz="3200" b="1" dirty="0">
              <a:solidFill>
                <a:schemeClr val="bg1"/>
              </a:solidFill>
              <a:latin typeface="+mn-lt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42448" y="2040836"/>
            <a:ext cx="336190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  <a:p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6  </a:t>
            </a:r>
            <a:r>
              <a:rPr lang="en-US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 </a:t>
            </a: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VIDEOS</a:t>
            </a:r>
          </a:p>
          <a:p>
            <a:pPr marL="342900" indent="-342900">
              <a:buAutoNum type="arabicPlain" startAt="4"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AUDIO  ALBUMS</a:t>
            </a:r>
          </a:p>
          <a:p>
            <a:pPr marL="342900" indent="-342900">
              <a:buAutoNum type="arabicPlain" startAt="3"/>
            </a:pPr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WORKBOOKS</a:t>
            </a:r>
          </a:p>
          <a:p>
            <a:pPr marL="342900" indent="-342900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3 	BOOKS </a:t>
            </a:r>
            <a:endParaRPr lang="en-US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</a:endParaRPr>
          </a:p>
          <a:p>
            <a:endParaRPr lang="en-US" dirty="0"/>
          </a:p>
          <a:p>
            <a:r>
              <a:rPr lang="en-US" sz="3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en-US" sz="2400" dirty="0"/>
          </a:p>
        </p:txBody>
      </p:sp>
      <p:cxnSp>
        <p:nvCxnSpPr>
          <p:cNvPr id="12" name="Straight Connector 11"/>
          <p:cNvCxnSpPr/>
          <p:nvPr/>
        </p:nvCxnSpPr>
        <p:spPr>
          <a:xfrm rot="10800000">
            <a:off x="-33338" y="6426201"/>
            <a:ext cx="7467601" cy="2063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1" name="Picture 10" descr="Big Screen Cover JPEG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448" y="4750153"/>
            <a:ext cx="919997" cy="1462246"/>
          </a:xfrm>
          <a:prstGeom prst="rect">
            <a:avLst/>
          </a:prstGeom>
        </p:spPr>
      </p:pic>
      <p:pic>
        <p:nvPicPr>
          <p:cNvPr id="13" name="Picture 12" descr="Book Cover red book.bmp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31880" y="4719988"/>
            <a:ext cx="1020753" cy="1645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15" descr="Solutions Book Cover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8064" y="4750153"/>
            <a:ext cx="1087377" cy="164592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13" descr="Flash Drive No Backgroun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32659" y="1203960"/>
            <a:ext cx="3007483" cy="1647664"/>
          </a:xfrm>
          <a:prstGeom prst="rect">
            <a:avLst/>
          </a:prstGeom>
        </p:spPr>
      </p:pic>
      <p:sp>
        <p:nvSpPr>
          <p:cNvPr id="19" name="Title 8"/>
          <p:cNvSpPr txBox="1">
            <a:spLocks/>
          </p:cNvSpPr>
          <p:nvPr/>
        </p:nvSpPr>
        <p:spPr>
          <a:xfrm>
            <a:off x="2474259" y="267258"/>
            <a:ext cx="5531224" cy="936702"/>
          </a:xfrm>
          <a:prstGeom prst="rect">
            <a:avLst/>
          </a:prstGeom>
        </p:spPr>
        <p:txBody>
          <a:bodyPr vert="horz" lIns="91440" rIns="45720" rtlCol="0" anchor="ctr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satMod val="1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lang="en-US" sz="3200" b="1" dirty="0">
              <a:solidFill>
                <a:schemeClr val="accent1">
                  <a:satMod val="150000"/>
                </a:schemeClr>
              </a:solidFill>
              <a:latin typeface="+mj-lt"/>
              <a:ea typeface="+mj-ea"/>
              <a:cs typeface="+mj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mpact" pitchFamily="34" charset="0"/>
                <a:ea typeface="+mj-ea"/>
                <a:cs typeface="+mj-cs"/>
              </a:rPr>
              <a:t>VIDEO 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mpact" pitchFamily="34" charset="0"/>
                <a:ea typeface="+mj-ea"/>
                <a:cs typeface="+mj-cs"/>
              </a:rPr>
              <a:t>&amp; 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Impact" pitchFamily="34" charset="0"/>
                <a:ea typeface="+mj-ea"/>
                <a:cs typeface="+mj-cs"/>
              </a:rPr>
              <a:t>AUDIO </a:t>
            </a:r>
            <a:r>
              <a:rPr lang="en-US" sz="2400" b="1" dirty="0">
                <a:solidFill>
                  <a:srgbClr val="FF0000"/>
                </a:solidFill>
                <a:latin typeface="Impact" pitchFamily="34" charset="0"/>
                <a:ea typeface="+mj-ea"/>
                <a:cs typeface="+mj-cs"/>
              </a:rPr>
              <a:t>WITH</a:t>
            </a:r>
            <a:r>
              <a:rPr lang="en-US" sz="3200" b="1" dirty="0">
                <a:solidFill>
                  <a:srgbClr val="FF0000"/>
                </a:solidFill>
                <a:latin typeface="Impact" pitchFamily="34" charset="0"/>
                <a:ea typeface="+mj-ea"/>
                <a:cs typeface="+mj-cs"/>
              </a:rPr>
              <a:t> 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/>
                <a:uLnTx/>
                <a:uFillTx/>
                <a:latin typeface="Impact" pitchFamily="34" charset="0"/>
                <a:ea typeface="+mj-ea"/>
                <a:cs typeface="+mj-cs"/>
              </a:rPr>
              <a:t>COACHING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0" name="Title 8"/>
          <p:cNvSpPr txBox="1">
            <a:spLocks/>
          </p:cNvSpPr>
          <p:nvPr/>
        </p:nvSpPr>
        <p:spPr>
          <a:xfrm>
            <a:off x="6817934" y="3325234"/>
            <a:ext cx="2041820" cy="1886081"/>
          </a:xfrm>
          <a:prstGeom prst="rect">
            <a:avLst/>
          </a:prstGeom>
        </p:spPr>
        <p:txBody>
          <a:bodyPr vert="horz" lIns="91440" rIns="45720" rtlCol="0" anchor="ctr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itchFamily="34" charset="0"/>
                <a:ea typeface="+mj-ea"/>
                <a:cs typeface="+mj-cs"/>
              </a:rPr>
              <a:t>PLUS YOU GET 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itchFamily="34" charset="0"/>
                <a:ea typeface="+mj-ea"/>
                <a:cs typeface="+mj-cs"/>
              </a:rPr>
              <a:t>JEFF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itchFamily="34" charset="0"/>
                <a:ea typeface="+mj-ea"/>
                <a:cs typeface="+mj-cs"/>
              </a:rPr>
              <a:t> FOR 1 YEAR!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itchFamily="34" charset="0"/>
                <a:ea typeface="+mj-ea"/>
                <a:cs typeface="+mj-cs"/>
              </a:rPr>
              <a:t> 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satMod val="1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21" name="Picture 20" descr="credit_card_logos.jp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22869" y="6212399"/>
            <a:ext cx="2474259" cy="469481"/>
          </a:xfrm>
          <a:prstGeom prst="rect">
            <a:avLst/>
          </a:prstGeom>
        </p:spPr>
      </p:pic>
      <p:pic>
        <p:nvPicPr>
          <p:cNvPr id="22" name="Picture 21" descr="Jeff-head-goofy-low-res.jp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993059" y="4661688"/>
            <a:ext cx="1772099" cy="2020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3" name="TextBox 22"/>
          <p:cNvSpPr txBox="1"/>
          <p:nvPr/>
        </p:nvSpPr>
        <p:spPr>
          <a:xfrm>
            <a:off x="3804351" y="3740057"/>
            <a:ext cx="245455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ea typeface="Adobe Fangsong Std R" pitchFamily="18" charset="-128"/>
              </a:rPr>
              <a:t>REG. 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ea typeface="Adobe Fangsong Std R" pitchFamily="18" charset="-128"/>
              </a:rPr>
              <a:t>$500</a:t>
            </a:r>
          </a:p>
        </p:txBody>
      </p:sp>
      <p:sp>
        <p:nvSpPr>
          <p:cNvPr id="26" name="&quot;No&quot; Symbol 25"/>
          <p:cNvSpPr/>
          <p:nvPr/>
        </p:nvSpPr>
        <p:spPr>
          <a:xfrm>
            <a:off x="4067558" y="3392456"/>
            <a:ext cx="1896105" cy="1896105"/>
          </a:xfrm>
          <a:prstGeom prst="noSmoking">
            <a:avLst>
              <a:gd name="adj" fmla="val 7109"/>
            </a:avLst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27" name="Explosion 1 26"/>
          <p:cNvSpPr/>
          <p:nvPr/>
        </p:nvSpPr>
        <p:spPr>
          <a:xfrm>
            <a:off x="3515048" y="2564790"/>
            <a:ext cx="3033165" cy="3622954"/>
          </a:xfrm>
          <a:prstGeom prst="irregularSeal1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extBox 27"/>
          <p:cNvSpPr txBox="1"/>
          <p:nvPr/>
        </p:nvSpPr>
        <p:spPr>
          <a:xfrm rot="496844">
            <a:off x="4193686" y="3873441"/>
            <a:ext cx="155733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>
                <a:latin typeface="Impact" pitchFamily="34" charset="0"/>
              </a:rPr>
              <a:t>$299</a:t>
            </a:r>
          </a:p>
        </p:txBody>
      </p:sp>
      <p:sp>
        <p:nvSpPr>
          <p:cNvPr id="24" name="Title 8"/>
          <p:cNvSpPr txBox="1">
            <a:spLocks/>
          </p:cNvSpPr>
          <p:nvPr/>
        </p:nvSpPr>
        <p:spPr>
          <a:xfrm>
            <a:off x="5991718" y="2040836"/>
            <a:ext cx="2885090" cy="1047908"/>
          </a:xfrm>
          <a:prstGeom prst="rect">
            <a:avLst/>
          </a:prstGeom>
        </p:spPr>
        <p:txBody>
          <a:bodyPr vert="horz" lIns="91440" rIns="45720" rtlCol="0" anchor="ctr">
            <a:noAutofit/>
            <a:scene3d>
              <a:camera prst="orthographicFront"/>
              <a:lightRig rig="threePt" dir="t">
                <a:rot lat="0" lon="0" rev="4800000"/>
              </a:lightRig>
            </a:scene3d>
            <a:sp3d prstMaterial="matte">
              <a:bevelT w="50800" h="1016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ea typeface="+mj-ea"/>
                <a:cs typeface="+mj-cs"/>
              </a:rPr>
              <a:t>STREET FIGHTER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ea typeface="+mj-ea"/>
                <a:cs typeface="+mj-cs"/>
              </a:rPr>
              <a:t>FLASH DRIVE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  <a:ea typeface="+mj-ea"/>
                <a:cs typeface="+mj-cs"/>
              </a:rPr>
              <a:t>MP3 – MP4</a:t>
            </a:r>
            <a:r>
              <a:rPr kumimoji="0" lang="en-US" sz="1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itchFamily="34" charset="0"/>
                <a:ea typeface="+mj-ea"/>
                <a:cs typeface="+mj-cs"/>
              </a:rPr>
              <a:t> </a:t>
            </a: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satMod val="1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</a:br>
            <a:b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</a:b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9" name="TextBox 28"/>
          <p:cNvSpPr txBox="1"/>
          <p:nvPr/>
        </p:nvSpPr>
        <p:spPr>
          <a:xfrm rot="515449">
            <a:off x="4595140" y="3673384"/>
            <a:ext cx="102084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ONLY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5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70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000"/>
                            </p:stCondLst>
                            <p:childTnLst>
                              <p:par>
                                <p:cTn id="5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2000"/>
                            </p:stCondLst>
                            <p:childTnLst>
                              <p:par>
                                <p:cTn id="66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6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3000"/>
                            </p:stCondLst>
                            <p:childTnLst>
                              <p:par>
                                <p:cTn id="8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2" dur="500" tmFilter="0, 0; .2, .5; .8, .5; 1, 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3" dur="250" autoRev="1" fill="hold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9" grpId="0" uiExpand="1" build="p"/>
      <p:bldP spid="20" grpId="0"/>
      <p:bldP spid="23" grpId="0"/>
      <p:bldP spid="26" grpId="0" animBg="1"/>
      <p:bldP spid="27" grpId="0" animBg="1"/>
      <p:bldP spid="28" grpId="0" build="allAtOnce"/>
      <p:bldP spid="24" grpId="0"/>
      <p:bldP spid="2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/>
          <p:cNvSpPr txBox="1"/>
          <p:nvPr/>
        </p:nvSpPr>
        <p:spPr>
          <a:xfrm>
            <a:off x="2909559" y="267893"/>
            <a:ext cx="452470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INDENTIFY   THE OPPORTUNITIES</a:t>
            </a:r>
          </a:p>
        </p:txBody>
      </p:sp>
      <p:sp>
        <p:nvSpPr>
          <p:cNvPr id="5" name="Text Box 3"/>
          <p:cNvSpPr txBox="1">
            <a:spLocks noChangeArrowheads="1"/>
          </p:cNvSpPr>
          <p:nvPr/>
        </p:nvSpPr>
        <p:spPr bwMode="auto">
          <a:xfrm>
            <a:off x="1351401" y="2031201"/>
            <a:ext cx="5818706" cy="2031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25" tIns="45713" rIns="91425" bIns="45713">
            <a:spAutoFit/>
          </a:bodyPr>
          <a:lstStyle/>
          <a:p>
            <a:pPr algn="ctr">
              <a:spcBef>
                <a:spcPct val="15000"/>
              </a:spcBef>
            </a:pPr>
            <a:r>
              <a:rPr lang="en-US" sz="4200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typical communities from where you get </a:t>
            </a:r>
            <a:r>
              <a:rPr lang="en-US" sz="4200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your</a:t>
            </a:r>
            <a:r>
              <a:rPr lang="en-US" sz="4200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 campers </a:t>
            </a:r>
          </a:p>
        </p:txBody>
      </p:sp>
      <p:pic>
        <p:nvPicPr>
          <p:cNvPr id="8" name="Picture 1" descr="Neighborhood Map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4960" y="535781"/>
            <a:ext cx="5402915" cy="63222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585459" y="5686256"/>
            <a:ext cx="4648200" cy="58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 lIns="91425" tIns="45713" rIns="91425" bIns="45713">
            <a:spAutoFit/>
          </a:bodyPr>
          <a:lstStyle/>
          <a:p>
            <a:pPr marL="566651" indent="-566651">
              <a:spcBef>
                <a:spcPct val="15000"/>
              </a:spcBef>
            </a:pPr>
            <a:r>
              <a:rPr lang="en-US" sz="3200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Gahanna, Ohio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768146" y="535781"/>
            <a:ext cx="2803921" cy="5940074"/>
          </a:xfrm>
          <a:prstGeom prst="rect">
            <a:avLst/>
          </a:prstGeom>
          <a:noFill/>
        </p:spPr>
        <p:txBody>
          <a:bodyPr wrap="square" lIns="91425" tIns="45713" rIns="91425" bIns="45713" rtlCol="0">
            <a:spAutoFit/>
          </a:bodyPr>
          <a:lstStyle/>
          <a:p>
            <a:pPr algn="r"/>
            <a:r>
              <a:rPr lang="en-US" sz="2000" b="1" dirty="0">
                <a:solidFill>
                  <a:srgbClr val="FFFFFF"/>
                </a:solidFill>
                <a:latin typeface="+mj-lt"/>
              </a:rPr>
              <a:t>Schools</a:t>
            </a:r>
          </a:p>
          <a:p>
            <a:pPr algn="r"/>
            <a:r>
              <a:rPr lang="en-US" sz="2000" b="1" dirty="0">
                <a:solidFill>
                  <a:srgbClr val="FFFFFF"/>
                </a:solidFill>
                <a:latin typeface="+mj-lt"/>
              </a:rPr>
              <a:t>Businesses</a:t>
            </a:r>
          </a:p>
          <a:p>
            <a:pPr algn="r"/>
            <a:r>
              <a:rPr lang="en-US" sz="2000" b="1" dirty="0">
                <a:solidFill>
                  <a:srgbClr val="FFFFFF"/>
                </a:solidFill>
                <a:latin typeface="+mj-lt"/>
              </a:rPr>
              <a:t>Retailers</a:t>
            </a:r>
          </a:p>
          <a:p>
            <a:pPr algn="r"/>
            <a:r>
              <a:rPr lang="en-US" sz="2000" b="1" dirty="0">
                <a:solidFill>
                  <a:srgbClr val="FFFFFF"/>
                </a:solidFill>
                <a:latin typeface="+mj-lt"/>
              </a:rPr>
              <a:t>Hospital</a:t>
            </a:r>
          </a:p>
          <a:p>
            <a:pPr algn="r"/>
            <a:r>
              <a:rPr lang="en-US" sz="2000" b="1" dirty="0">
                <a:solidFill>
                  <a:srgbClr val="FFFFFF"/>
                </a:solidFill>
                <a:latin typeface="+mj-lt"/>
              </a:rPr>
              <a:t>Clinics</a:t>
            </a:r>
          </a:p>
          <a:p>
            <a:pPr algn="r"/>
            <a:r>
              <a:rPr lang="en-US" sz="2000" b="1" dirty="0">
                <a:solidFill>
                  <a:srgbClr val="FFFFFF"/>
                </a:solidFill>
                <a:latin typeface="+mj-lt"/>
              </a:rPr>
              <a:t>Offices</a:t>
            </a:r>
          </a:p>
          <a:p>
            <a:pPr algn="r"/>
            <a:r>
              <a:rPr lang="en-US" sz="2000" b="1" dirty="0">
                <a:solidFill>
                  <a:srgbClr val="FFFFFF"/>
                </a:solidFill>
                <a:latin typeface="+mj-lt"/>
              </a:rPr>
              <a:t>Government</a:t>
            </a:r>
          </a:p>
          <a:p>
            <a:pPr algn="r"/>
            <a:r>
              <a:rPr lang="en-US" sz="2000" b="1" dirty="0">
                <a:solidFill>
                  <a:srgbClr val="FFFFFF"/>
                </a:solidFill>
                <a:latin typeface="+mj-lt"/>
              </a:rPr>
              <a:t>Churches/Temples</a:t>
            </a:r>
          </a:p>
          <a:p>
            <a:pPr algn="r"/>
            <a:r>
              <a:rPr lang="en-US" sz="2000" b="1" dirty="0">
                <a:solidFill>
                  <a:srgbClr val="FFFFFF"/>
                </a:solidFill>
                <a:latin typeface="+mj-lt"/>
              </a:rPr>
              <a:t>Recreation</a:t>
            </a:r>
          </a:p>
          <a:p>
            <a:pPr algn="r"/>
            <a:r>
              <a:rPr lang="en-US" sz="2000" b="1" dirty="0">
                <a:solidFill>
                  <a:srgbClr val="FFFFFF"/>
                </a:solidFill>
                <a:latin typeface="+mj-lt"/>
              </a:rPr>
              <a:t>Manufacturing</a:t>
            </a:r>
          </a:p>
          <a:p>
            <a:pPr algn="r"/>
            <a:r>
              <a:rPr lang="en-US" sz="2000" b="1" dirty="0">
                <a:solidFill>
                  <a:srgbClr val="FFFFFF"/>
                </a:solidFill>
                <a:latin typeface="+mj-lt"/>
              </a:rPr>
              <a:t>Distribution</a:t>
            </a:r>
          </a:p>
          <a:p>
            <a:pPr algn="r"/>
            <a:r>
              <a:rPr lang="en-US" sz="2000" b="1" dirty="0">
                <a:solidFill>
                  <a:srgbClr val="FFFFFF"/>
                </a:solidFill>
                <a:latin typeface="+mj-lt"/>
              </a:rPr>
              <a:t>Shopping Centers</a:t>
            </a:r>
          </a:p>
          <a:p>
            <a:pPr algn="r"/>
            <a:r>
              <a:rPr lang="en-US" sz="2000" b="1" dirty="0">
                <a:solidFill>
                  <a:srgbClr val="FFFFFF"/>
                </a:solidFill>
                <a:latin typeface="+mj-lt"/>
              </a:rPr>
              <a:t>Apartments</a:t>
            </a:r>
          </a:p>
          <a:p>
            <a:pPr algn="r"/>
            <a:r>
              <a:rPr lang="en-US" sz="2000" b="1" dirty="0">
                <a:solidFill>
                  <a:srgbClr val="FFFFFF"/>
                </a:solidFill>
                <a:latin typeface="+mj-lt"/>
              </a:rPr>
              <a:t>Houses</a:t>
            </a:r>
          </a:p>
          <a:p>
            <a:pPr algn="r"/>
            <a:r>
              <a:rPr lang="en-US" sz="2000" b="1" dirty="0">
                <a:solidFill>
                  <a:srgbClr val="FFFFFF"/>
                </a:solidFill>
                <a:latin typeface="+mj-lt"/>
              </a:rPr>
              <a:t>Non profit groups</a:t>
            </a:r>
          </a:p>
          <a:p>
            <a:pPr algn="r"/>
            <a:r>
              <a:rPr lang="en-US" sz="2000" b="1" dirty="0">
                <a:solidFill>
                  <a:srgbClr val="FFFFFF"/>
                </a:solidFill>
                <a:latin typeface="+mj-lt"/>
              </a:rPr>
              <a:t>Clubs</a:t>
            </a:r>
          </a:p>
          <a:p>
            <a:pPr algn="r"/>
            <a:r>
              <a:rPr lang="en-US" sz="2000" b="1" dirty="0">
                <a:solidFill>
                  <a:srgbClr val="FFFFFF"/>
                </a:solidFill>
                <a:latin typeface="+mj-lt"/>
              </a:rPr>
              <a:t>Associations</a:t>
            </a:r>
          </a:p>
          <a:p>
            <a:pPr algn="r"/>
            <a:r>
              <a:rPr lang="en-US" sz="2000" b="1" dirty="0">
                <a:solidFill>
                  <a:srgbClr val="FFFFFF"/>
                </a:solidFill>
                <a:latin typeface="+mj-lt"/>
              </a:rPr>
              <a:t>Entertainment</a:t>
            </a:r>
          </a:p>
          <a:p>
            <a:pPr algn="r"/>
            <a:r>
              <a:rPr lang="en-US" sz="2000" b="1" dirty="0">
                <a:solidFill>
                  <a:srgbClr val="FFFFFF"/>
                </a:solidFill>
                <a:latin typeface="+mj-lt"/>
              </a:rPr>
              <a:t>Events/Festivals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7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8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8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9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950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0"/>
                            </p:stCondLst>
                            <p:childTnLst>
                              <p:par>
                                <p:cTn id="5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500"/>
                            </p:stCondLst>
                            <p:childTnLst>
                              <p:par>
                                <p:cTn id="5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1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1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000"/>
                            </p:stCondLst>
                            <p:childTnLst>
                              <p:par>
                                <p:cTn id="6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2500"/>
                            </p:stCondLst>
                            <p:childTnLst>
                              <p:par>
                                <p:cTn id="7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3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6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4000"/>
                            </p:stCondLst>
                            <p:childTnLst>
                              <p:par>
                                <p:cTn id="8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6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4500"/>
                            </p:stCondLst>
                            <p:childTnLst>
                              <p:par>
                                <p:cTn id="8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6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itle 8"/>
          <p:cNvSpPr>
            <a:spLocks noGrp="1"/>
          </p:cNvSpPr>
          <p:nvPr>
            <p:ph type="title" idx="4294967295"/>
          </p:nvPr>
        </p:nvSpPr>
        <p:spPr>
          <a:xfrm>
            <a:off x="669182" y="3569083"/>
            <a:ext cx="8033370" cy="567035"/>
          </a:xfrm>
          <a:prstGeom prst="rect">
            <a:avLst/>
          </a:prstGeom>
        </p:spPr>
        <p:txBody>
          <a:bodyPr tIns="32146" bIns="32146">
            <a:normAutofit/>
          </a:bodyPr>
          <a:lstStyle/>
          <a:p>
            <a:r>
              <a:rPr lang="en-US" sz="28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Calculating ROI: Tactical Example</a:t>
            </a:r>
          </a:p>
        </p:txBody>
      </p:sp>
      <p:cxnSp>
        <p:nvCxnSpPr>
          <p:cNvPr id="15" name="Straight Connector 14"/>
          <p:cNvCxnSpPr/>
          <p:nvPr/>
        </p:nvCxnSpPr>
        <p:spPr>
          <a:xfrm rot="10800000">
            <a:off x="-33337" y="6426204"/>
            <a:ext cx="7467601" cy="2063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1" name="Picture 10" descr="5 dollar 3 up Cert Summerville Stapl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67286" y="1805682"/>
            <a:ext cx="4202813" cy="1730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714375" y="3974267"/>
          <a:ext cx="7504430" cy="2492686"/>
        </p:xfrm>
        <a:graphic>
          <a:graphicData uri="http://schemas.openxmlformats.org/drawingml/2006/table">
            <a:tbl>
              <a:tblPr/>
              <a:tblGrid>
                <a:gridCol w="4196026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20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863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7921"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Staples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en-US" sz="2000" b="1" i="0" u="none" strike="noStrike" dirty="0">
                        <a:solidFill>
                          <a:srgbClr val="FF0000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0953">
                <a:tc>
                  <a:txBody>
                    <a:bodyPr/>
                    <a:lstStyle/>
                    <a:p>
                      <a:pPr algn="l" fontAlgn="b">
                        <a:lnSpc>
                          <a:spcPts val="2500"/>
                        </a:lnSpc>
                      </a:pPr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Pieces Dist.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2500"/>
                        </a:lnSpc>
                      </a:pPr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2500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2500"/>
                        </a:lnSpc>
                      </a:pPr>
                      <a:endParaRPr lang="en-US" sz="2400" b="0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0953">
                <a:tc>
                  <a:txBody>
                    <a:bodyPr/>
                    <a:lstStyle/>
                    <a:p>
                      <a:pPr algn="l" fontAlgn="b">
                        <a:lnSpc>
                          <a:spcPts val="2500"/>
                        </a:lnSpc>
                      </a:pPr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Redemptions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2500"/>
                        </a:lnSpc>
                      </a:pPr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397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2500"/>
                        </a:lnSpc>
                      </a:pPr>
                      <a:endParaRPr lang="en-US" sz="2400" b="0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0953">
                <a:tc>
                  <a:txBody>
                    <a:bodyPr/>
                    <a:lstStyle/>
                    <a:p>
                      <a:pPr algn="l" fontAlgn="b">
                        <a:lnSpc>
                          <a:spcPts val="2500"/>
                        </a:lnSpc>
                      </a:pPr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First Time Buyers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2500"/>
                        </a:lnSpc>
                      </a:pPr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128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2500"/>
                        </a:lnSpc>
                      </a:pPr>
                      <a:endParaRPr lang="en-US" sz="2400" b="0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0953">
                <a:tc>
                  <a:txBody>
                    <a:bodyPr/>
                    <a:lstStyle/>
                    <a:p>
                      <a:pPr algn="l" fontAlgn="b">
                        <a:lnSpc>
                          <a:spcPts val="2500"/>
                        </a:lnSpc>
                      </a:pPr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Anticipated</a:t>
                      </a:r>
                      <a:r>
                        <a:rPr lang="en-US" sz="2400" b="0" i="0" u="none" strike="noStrike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Regulars</a:t>
                      </a:r>
                      <a:endParaRPr lang="en-US" sz="2400" b="0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2500"/>
                        </a:lnSpc>
                      </a:pPr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2500"/>
                        </a:lnSpc>
                      </a:pPr>
                      <a:endParaRPr lang="en-US" sz="2400" b="0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0953">
                <a:tc>
                  <a:txBody>
                    <a:bodyPr/>
                    <a:lstStyle/>
                    <a:p>
                      <a:pPr algn="l" fontAlgn="b">
                        <a:lnSpc>
                          <a:spcPts val="2500"/>
                        </a:lnSpc>
                      </a:pPr>
                      <a:endParaRPr lang="en-US" sz="2400" b="0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>
                        <a:lnSpc>
                          <a:spcPts val="2500"/>
                        </a:lnSpc>
                      </a:pPr>
                      <a:endParaRPr lang="en-US" sz="2400" b="1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>
                        <a:lnSpc>
                          <a:spcPts val="2500"/>
                        </a:lnSpc>
                      </a:pPr>
                      <a:endParaRPr lang="en-US" sz="2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2909559" y="384967"/>
            <a:ext cx="4524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CROSS   PROMOTIONS</a:t>
            </a:r>
            <a:endParaRPr lang="en-US" sz="3600" spc="-15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5" name="Title 8"/>
          <p:cNvSpPr>
            <a:spLocks noGrp="1"/>
          </p:cNvSpPr>
          <p:nvPr>
            <p:ph type="title" idx="4294967295"/>
          </p:nvPr>
        </p:nvSpPr>
        <p:spPr>
          <a:xfrm>
            <a:off x="669182" y="3569083"/>
            <a:ext cx="8033370" cy="567035"/>
          </a:xfrm>
          <a:prstGeom prst="rect">
            <a:avLst/>
          </a:prstGeom>
        </p:spPr>
        <p:txBody>
          <a:bodyPr tIns="32146" bIns="32146">
            <a:normAutofit/>
          </a:bodyPr>
          <a:lstStyle/>
          <a:p>
            <a:r>
              <a:rPr lang="en-US" sz="2800" b="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Calculating ROI: Tactical Example</a:t>
            </a:r>
          </a:p>
        </p:txBody>
      </p:sp>
      <p:cxnSp>
        <p:nvCxnSpPr>
          <p:cNvPr id="15" name="Straight Connector 14"/>
          <p:cNvCxnSpPr/>
          <p:nvPr/>
        </p:nvCxnSpPr>
        <p:spPr>
          <a:xfrm rot="10800000">
            <a:off x="-33337" y="6426204"/>
            <a:ext cx="7467601" cy="2063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1" name="Picture 10" descr="5 dollar 3 up Cert Summerville Staples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67286" y="1805682"/>
            <a:ext cx="4202813" cy="1730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aphicFrame>
        <p:nvGraphicFramePr>
          <p:cNvPr id="13" name="Table 12"/>
          <p:cNvGraphicFramePr>
            <a:graphicFrameLocks noGrp="1"/>
          </p:cNvGraphicFramePr>
          <p:nvPr/>
        </p:nvGraphicFramePr>
        <p:xfrm>
          <a:off x="714375" y="3974267"/>
          <a:ext cx="6224007" cy="2492686"/>
        </p:xfrm>
        <a:graphic>
          <a:graphicData uri="http://schemas.openxmlformats.org/drawingml/2006/table">
            <a:tbl>
              <a:tblPr/>
              <a:tblGrid>
                <a:gridCol w="291560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22016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8638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37921">
                <a:tc>
                  <a:txBody>
                    <a:bodyPr/>
                    <a:lstStyle/>
                    <a:p>
                      <a:pPr algn="ctr" fontAlgn="b"/>
                      <a:endParaRPr lang="en-US" sz="2000" b="0" i="0" u="none" strike="noStrike" dirty="0">
                        <a:solidFill>
                          <a:schemeClr val="bg2">
                            <a:lumMod val="20000"/>
                            <a:lumOff val="8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Staples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/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BB&amp;T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0953">
                <a:tc>
                  <a:txBody>
                    <a:bodyPr/>
                    <a:lstStyle/>
                    <a:p>
                      <a:pPr algn="l" fontAlgn="b">
                        <a:lnSpc>
                          <a:spcPts val="2500"/>
                        </a:lnSpc>
                      </a:pPr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Pieces Dist.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2500"/>
                        </a:lnSpc>
                      </a:pPr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2500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2500"/>
                        </a:lnSpc>
                      </a:pPr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3000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0953">
                <a:tc>
                  <a:txBody>
                    <a:bodyPr/>
                    <a:lstStyle/>
                    <a:p>
                      <a:pPr algn="l" fontAlgn="b">
                        <a:lnSpc>
                          <a:spcPts val="2500"/>
                        </a:lnSpc>
                      </a:pPr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Redemptions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2500"/>
                        </a:lnSpc>
                      </a:pPr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397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2500"/>
                        </a:lnSpc>
                      </a:pPr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615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0953">
                <a:tc>
                  <a:txBody>
                    <a:bodyPr/>
                    <a:lstStyle/>
                    <a:p>
                      <a:pPr algn="l" fontAlgn="b">
                        <a:lnSpc>
                          <a:spcPts val="2500"/>
                        </a:lnSpc>
                      </a:pPr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First Time Buyers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2500"/>
                        </a:lnSpc>
                      </a:pPr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128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2500"/>
                        </a:lnSpc>
                      </a:pPr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226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0953">
                <a:tc>
                  <a:txBody>
                    <a:bodyPr/>
                    <a:lstStyle/>
                    <a:p>
                      <a:pPr algn="l" fontAlgn="b">
                        <a:lnSpc>
                          <a:spcPts val="2500"/>
                        </a:lnSpc>
                      </a:pPr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Anticipated</a:t>
                      </a:r>
                      <a:r>
                        <a:rPr lang="en-US" sz="2400" b="0" i="0" u="none" strike="noStrike" baseline="0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Regulars</a:t>
                      </a:r>
                      <a:endParaRPr lang="en-US" sz="2400" b="0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2500"/>
                        </a:lnSpc>
                      </a:pPr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32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b">
                        <a:lnSpc>
                          <a:spcPts val="2500"/>
                        </a:lnSpc>
                      </a:pPr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56.5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0953">
                <a:tc>
                  <a:txBody>
                    <a:bodyPr/>
                    <a:lstStyle/>
                    <a:p>
                      <a:pPr algn="l" fontAlgn="b">
                        <a:lnSpc>
                          <a:spcPts val="2500"/>
                        </a:lnSpc>
                      </a:pPr>
                      <a:endParaRPr lang="en-US" sz="2400" b="0" i="0" u="none" strike="noStrike" dirty="0">
                        <a:solidFill>
                          <a:schemeClr val="tx1"/>
                        </a:solidFill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b">
                        <a:lnSpc>
                          <a:spcPts val="2500"/>
                        </a:lnSpc>
                      </a:pPr>
                      <a:r>
                        <a:rPr lang="en-US" sz="2400" b="1" i="0" u="none" strike="noStrike" dirty="0">
                          <a:solidFill>
                            <a:schemeClr val="tx1"/>
                          </a:solidFill>
                          <a:effectLst>
                            <a:outerShdw blurRad="38100" dist="38100" dir="2700000" algn="tl">
                              <a:srgbClr val="000000">
                                <a:alpha val="43137"/>
                              </a:srgbClr>
                            </a:outerShdw>
                          </a:effectLst>
                          <a:latin typeface="Arial" pitchFamily="34" charset="0"/>
                          <a:cs typeface="Arial" pitchFamily="34" charset="0"/>
                        </a:rPr>
                        <a:t> $39,825</a:t>
                      </a: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xBody>
                    <a:bodyPr/>
                    <a:lstStyle/>
                    <a:p>
                      <a:pPr algn="r" fontAlgn="b">
                        <a:lnSpc>
                          <a:spcPts val="2500"/>
                        </a:lnSpc>
                      </a:pPr>
                      <a:endParaRPr lang="en-US" sz="2400" b="1" i="0" u="none" strike="noStrike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 marL="7620" marR="7620" marT="7620" marB="0" anchor="b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7" name="Picture 6" descr="5 dollar 3 up Cert Summerville BBT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015992" y="1602023"/>
            <a:ext cx="4202813" cy="17305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2909559" y="384967"/>
            <a:ext cx="4524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CROSS   PROMOTIONS</a:t>
            </a:r>
            <a:endParaRPr lang="en-US" sz="3600" spc="-15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idx="4294967295"/>
          </p:nvPr>
        </p:nvSpPr>
        <p:spPr>
          <a:xfrm>
            <a:off x="0" y="2303860"/>
            <a:ext cx="3105299" cy="2757041"/>
          </a:xfrm>
          <a:prstGeom prst="rect">
            <a:avLst/>
          </a:prstGeom>
        </p:spPr>
        <p:txBody>
          <a:bodyPr rIns="64291" bIns="32146">
            <a:normAutofit/>
          </a:bodyPr>
          <a:lstStyle/>
          <a:p>
            <a:endParaRPr lang="en-US" dirty="0"/>
          </a:p>
          <a:p>
            <a:pPr marL="625379" indent="0">
              <a:buClr>
                <a:srgbClr val="B83600"/>
              </a:buClr>
              <a:buSzPct val="105000"/>
              <a:buNone/>
            </a:pPr>
            <a:endParaRPr lang="en-US" dirty="0"/>
          </a:p>
          <a:p>
            <a:pPr marL="914259" indent="0">
              <a:buClr>
                <a:srgbClr val="B83600"/>
              </a:buClr>
              <a:buSzPct val="105000"/>
            </a:pPr>
            <a:endParaRPr lang="en-US" sz="2000" dirty="0"/>
          </a:p>
          <a:p>
            <a:pPr marL="914259" indent="0">
              <a:buClr>
                <a:srgbClr val="B83600"/>
              </a:buClr>
              <a:buSzPct val="105000"/>
            </a:pPr>
            <a:endParaRPr lang="en-US" sz="2000" dirty="0"/>
          </a:p>
          <a:p>
            <a:pPr>
              <a:buNone/>
            </a:pPr>
            <a:r>
              <a:rPr lang="en-US" b="0" dirty="0"/>
              <a:t>			</a:t>
            </a:r>
          </a:p>
        </p:txBody>
      </p:sp>
      <p:cxnSp>
        <p:nvCxnSpPr>
          <p:cNvPr id="15" name="Straight Connector 14"/>
          <p:cNvCxnSpPr/>
          <p:nvPr/>
        </p:nvCxnSpPr>
        <p:spPr>
          <a:xfrm rot="10800000">
            <a:off x="53285" y="6621463"/>
            <a:ext cx="7467601" cy="2063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Shape 30"/>
          <p:cNvSpPr txBox="1">
            <a:spLocks/>
          </p:cNvSpPr>
          <p:nvPr/>
        </p:nvSpPr>
        <p:spPr>
          <a:xfrm>
            <a:off x="3038887" y="189186"/>
            <a:ext cx="4395377" cy="1178719"/>
          </a:xfrm>
          <a:prstGeom prst="rect">
            <a:avLst/>
          </a:prstGeom>
        </p:spPr>
        <p:txBody>
          <a:bodyPr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i="0" u="none" strike="noStrike" kern="1200" cap="all" spc="0" normalizeH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Impact" pitchFamily="34" charset="0"/>
                <a:ea typeface="+mj-ea"/>
                <a:cs typeface="+mj-cs"/>
              </a:rPr>
              <a:t>Cross  Promotion Certificate  Format</a:t>
            </a:r>
          </a:p>
        </p:txBody>
      </p:sp>
      <p:pic>
        <p:nvPicPr>
          <p:cNvPr id="7" name="Picture 6" descr="BioLab Cross Promo Template BW.jpg"/>
          <p:cNvPicPr>
            <a:picLocks noChangeAspect="1"/>
          </p:cNvPicPr>
          <p:nvPr/>
        </p:nvPicPr>
        <p:blipFill>
          <a:blip r:embed="rId3"/>
          <a:srcRect r="48266"/>
          <a:stretch>
            <a:fillRect/>
          </a:stretch>
        </p:blipFill>
        <p:spPr>
          <a:xfrm rot="21318793">
            <a:off x="1700131" y="1776141"/>
            <a:ext cx="2889647" cy="431610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 descr="CarpetOne Cross Promo Template.jpg"/>
          <p:cNvPicPr>
            <a:picLocks noChangeAspect="1"/>
          </p:cNvPicPr>
          <p:nvPr/>
        </p:nvPicPr>
        <p:blipFill>
          <a:blip r:embed="rId3"/>
          <a:srcRect l="52581"/>
          <a:stretch>
            <a:fillRect/>
          </a:stretch>
        </p:blipFill>
        <p:spPr>
          <a:xfrm rot="502483">
            <a:off x="5061471" y="1835171"/>
            <a:ext cx="2648606" cy="4316106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 rot="20312633">
            <a:off x="6944792" y="5947110"/>
            <a:ext cx="481498" cy="431796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 rot="1141913">
            <a:off x="4306119" y="5569161"/>
            <a:ext cx="590360" cy="440161"/>
          </a:xfrm>
          <a:prstGeom prst="ellipse">
            <a:avLst/>
          </a:prstGeom>
          <a:noFill/>
          <a:ln w="317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500"/>
                            </p:stCondLst>
                            <p:childTnLst>
                              <p:par>
                                <p:cTn id="2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3"/>
          <p:cNvSpPr>
            <a:spLocks noGrp="1"/>
          </p:cNvSpPr>
          <p:nvPr>
            <p:ph idx="4294967295"/>
          </p:nvPr>
        </p:nvSpPr>
        <p:spPr>
          <a:xfrm>
            <a:off x="0" y="2303860"/>
            <a:ext cx="3105299" cy="2757041"/>
          </a:xfrm>
          <a:prstGeom prst="rect">
            <a:avLst/>
          </a:prstGeom>
        </p:spPr>
        <p:txBody>
          <a:bodyPr rIns="64291" bIns="32146">
            <a:normAutofit/>
          </a:bodyPr>
          <a:lstStyle/>
          <a:p>
            <a:endParaRPr lang="en-US" dirty="0"/>
          </a:p>
          <a:p>
            <a:pPr marL="625379" indent="0">
              <a:buClr>
                <a:srgbClr val="B83600"/>
              </a:buClr>
              <a:buSzPct val="105000"/>
              <a:buNone/>
            </a:pPr>
            <a:endParaRPr lang="en-US" dirty="0"/>
          </a:p>
          <a:p>
            <a:pPr marL="914259" indent="0">
              <a:buClr>
                <a:srgbClr val="B83600"/>
              </a:buClr>
              <a:buSzPct val="105000"/>
            </a:pPr>
            <a:endParaRPr lang="en-US" sz="2000" dirty="0"/>
          </a:p>
          <a:p>
            <a:pPr marL="914259" indent="0">
              <a:buClr>
                <a:srgbClr val="B83600"/>
              </a:buClr>
              <a:buSzPct val="105000"/>
            </a:pPr>
            <a:endParaRPr lang="en-US" sz="2000" dirty="0"/>
          </a:p>
          <a:p>
            <a:pPr>
              <a:buNone/>
            </a:pPr>
            <a:r>
              <a:rPr lang="en-US" b="0" dirty="0"/>
              <a:t>			</a:t>
            </a:r>
          </a:p>
        </p:txBody>
      </p:sp>
      <p:cxnSp>
        <p:nvCxnSpPr>
          <p:cNvPr id="15" name="Straight Connector 14"/>
          <p:cNvCxnSpPr/>
          <p:nvPr/>
        </p:nvCxnSpPr>
        <p:spPr>
          <a:xfrm rot="10800000">
            <a:off x="-33337" y="6426204"/>
            <a:ext cx="7467601" cy="20639"/>
          </a:xfrm>
          <a:prstGeom prst="line">
            <a:avLst/>
          </a:prstGeom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/>
        </p:nvSpPr>
        <p:spPr>
          <a:xfrm>
            <a:off x="607220" y="1900625"/>
            <a:ext cx="8251031" cy="806470"/>
          </a:xfrm>
          <a:prstGeom prst="rect">
            <a:avLst/>
          </a:prstGeom>
          <a:noFill/>
        </p:spPr>
        <p:txBody>
          <a:bodyPr wrap="square" lIns="91425" tIns="45713" rIns="91425" bIns="45713" rtlCol="0">
            <a:spAutoFit/>
          </a:bodyPr>
          <a:lstStyle/>
          <a:p>
            <a:r>
              <a:rPr lang="en-US" sz="4600" cap="all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3 C’s  </a:t>
            </a:r>
            <a:r>
              <a:rPr lang="en-US" sz="4600" cap="all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of  Cross  Promotions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2909559" y="2869324"/>
            <a:ext cx="4446984" cy="2816141"/>
          </a:xfrm>
          <a:prstGeom prst="rect">
            <a:avLst/>
          </a:prstGeom>
          <a:noFill/>
        </p:spPr>
        <p:txBody>
          <a:bodyPr wrap="square" lIns="91425" tIns="45713" rIns="91425" bIns="45713" rtlCol="0">
            <a:spAutoFit/>
          </a:bodyPr>
          <a:lstStyle/>
          <a:p>
            <a:pPr indent="290468">
              <a:lnSpc>
                <a:spcPct val="150000"/>
              </a:lnSpc>
              <a:buFont typeface="Arial" pitchFamily="34" charset="0"/>
              <a:buChar char="•"/>
            </a:pPr>
            <a:r>
              <a:rPr lang="en-US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Cost</a:t>
            </a:r>
          </a:p>
          <a:p>
            <a:pPr indent="290468">
              <a:lnSpc>
                <a:spcPct val="150000"/>
              </a:lnSpc>
              <a:buFont typeface="Arial" pitchFamily="34" charset="0"/>
              <a:buChar char="•"/>
            </a:pPr>
            <a:r>
              <a:rPr lang="en-US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Control</a:t>
            </a:r>
          </a:p>
          <a:p>
            <a:pPr indent="290468">
              <a:lnSpc>
                <a:spcPct val="150000"/>
              </a:lnSpc>
              <a:buFont typeface="Arial" pitchFamily="34" charset="0"/>
              <a:buChar char="•"/>
            </a:pPr>
            <a:r>
              <a:rPr lang="en-US" sz="3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Credibility</a:t>
            </a:r>
          </a:p>
          <a:p>
            <a:pPr indent="290468">
              <a:lnSpc>
                <a:spcPct val="150000"/>
              </a:lnSpc>
            </a:pPr>
            <a:endParaRPr lang="en-US" sz="1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909559" y="384967"/>
            <a:ext cx="4524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CROSS   PROMOTIONS</a:t>
            </a:r>
            <a:endParaRPr lang="en-US" sz="3600" spc="-15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Impact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uild="p"/>
      <p:bldP spid="11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ampground-clipart-green-tent-h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179" y="3641834"/>
            <a:ext cx="1811611" cy="857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2869325" y="4499330"/>
            <a:ext cx="3353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 CAMPGROUND</a:t>
            </a:r>
          </a:p>
        </p:txBody>
      </p:sp>
      <p:sp>
        <p:nvSpPr>
          <p:cNvPr id="13" name="Oval 12"/>
          <p:cNvSpPr/>
          <p:nvPr/>
        </p:nvSpPr>
        <p:spPr>
          <a:xfrm>
            <a:off x="6794938" y="2680138"/>
            <a:ext cx="709448" cy="70944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877504" y="5323490"/>
            <a:ext cx="709448" cy="70944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99242" y="1768366"/>
            <a:ext cx="709448" cy="70944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361793" y="1768366"/>
            <a:ext cx="709448" cy="70944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4361793" y="5323490"/>
            <a:ext cx="709448" cy="70944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499242" y="4499330"/>
            <a:ext cx="709448" cy="70944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853966" y="5678214"/>
            <a:ext cx="709448" cy="70944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979682" y="361280"/>
            <a:ext cx="4524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pc="-15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GEOGRAPHIC  </a:t>
            </a:r>
            <a:r>
              <a:rPr lang="en-US" sz="3600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CONTROL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campground-clipart-green-tent-h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36179" y="3641834"/>
            <a:ext cx="1811611" cy="8574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1" name="TextBox 10"/>
          <p:cNvSpPr txBox="1"/>
          <p:nvPr/>
        </p:nvSpPr>
        <p:spPr>
          <a:xfrm>
            <a:off x="2869325" y="4499330"/>
            <a:ext cx="33532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 CAMPGROUND</a:t>
            </a:r>
          </a:p>
        </p:txBody>
      </p:sp>
      <p:sp>
        <p:nvSpPr>
          <p:cNvPr id="13" name="Oval 12"/>
          <p:cNvSpPr/>
          <p:nvPr/>
        </p:nvSpPr>
        <p:spPr>
          <a:xfrm>
            <a:off x="8192939" y="1768366"/>
            <a:ext cx="709448" cy="70944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7877504" y="5323490"/>
            <a:ext cx="709448" cy="70944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99242" y="1768366"/>
            <a:ext cx="709448" cy="70944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4361793" y="1768366"/>
            <a:ext cx="709448" cy="70944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4361793" y="5323490"/>
            <a:ext cx="709448" cy="70944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499242" y="4499330"/>
            <a:ext cx="709448" cy="70944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853966" y="5678214"/>
            <a:ext cx="709448" cy="70944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2979682" y="361280"/>
            <a:ext cx="45247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spc="-15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COMPETATIVE  </a:t>
            </a:r>
            <a:r>
              <a:rPr lang="en-US" sz="3600" spc="-1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itchFamily="34" charset="0"/>
              </a:rPr>
              <a:t>CONTROL</a:t>
            </a:r>
          </a:p>
        </p:txBody>
      </p:sp>
      <p:pic>
        <p:nvPicPr>
          <p:cNvPr id="16" name="Picture 15" descr="tent campoing.jpe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18132" y="2123090"/>
            <a:ext cx="1518744" cy="1158042"/>
          </a:xfrm>
          <a:prstGeom prst="rect">
            <a:avLst/>
          </a:prstGeom>
        </p:spPr>
      </p:pic>
      <p:sp>
        <p:nvSpPr>
          <p:cNvPr id="22" name="TextBox 21"/>
          <p:cNvSpPr txBox="1"/>
          <p:nvPr/>
        </p:nvSpPr>
        <p:spPr>
          <a:xfrm>
            <a:off x="6852621" y="3066420"/>
            <a:ext cx="20497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YOUR COMPETITOR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Modul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ustom 1">
      <a:majorFont>
        <a:latin typeface="Calibri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300000"/>
              </a:schemeClr>
            </a:gs>
            <a:gs pos="12000">
              <a:schemeClr val="phClr">
                <a:tint val="48000"/>
                <a:satMod val="300000"/>
              </a:schemeClr>
            </a:gs>
            <a:gs pos="20000">
              <a:schemeClr val="phClr">
                <a:tint val="49000"/>
                <a:satMod val="300000"/>
              </a:schemeClr>
            </a:gs>
            <a:gs pos="100000">
              <a:schemeClr val="phClr">
                <a:shade val="30000"/>
              </a:schemeClr>
            </a:gs>
          </a:gsLst>
          <a:path path="circle">
            <a:fillToRect l="10000" t="-25000" r="10000" b="125000"/>
          </a:path>
        </a:gradFill>
        <a:blipFill>
          <a:blip xmlns:r="http://schemas.openxmlformats.org/officeDocument/2006/relationships" r:embed="rId1">
            <a:duotone>
              <a:schemeClr val="phClr">
                <a:shade val="75000"/>
                <a:satMod val="105000"/>
              </a:schemeClr>
              <a:schemeClr val="phClr">
                <a:tint val="95000"/>
                <a:satMod val="105000"/>
              </a:schemeClr>
            </a:duotone>
          </a:blip>
          <a:tile tx="0" ty="0" sx="38000" sy="38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Module</Template>
  <TotalTime>5800</TotalTime>
  <Words>814</Words>
  <Application>Microsoft Office PowerPoint</Application>
  <PresentationFormat>On-screen Show (4:3)</PresentationFormat>
  <Paragraphs>243</Paragraphs>
  <Slides>23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23</vt:i4>
      </vt:variant>
    </vt:vector>
  </HeadingPairs>
  <TitlesOfParts>
    <vt:vector size="34" baseType="lpstr">
      <vt:lpstr>Adobe Fangsong Std R</vt:lpstr>
      <vt:lpstr>ＭＳ Ｐゴシック</vt:lpstr>
      <vt:lpstr>Arial</vt:lpstr>
      <vt:lpstr>Calibri</vt:lpstr>
      <vt:lpstr>Courier New</vt:lpstr>
      <vt:lpstr>Impact</vt:lpstr>
      <vt:lpstr>Narkisim</vt:lpstr>
      <vt:lpstr>Wingdings</vt:lpstr>
      <vt:lpstr>Wingdings 2</vt:lpstr>
      <vt:lpstr>Wingdings 3</vt:lpstr>
      <vt:lpstr>Module</vt:lpstr>
      <vt:lpstr>  </vt:lpstr>
      <vt:lpstr>  </vt:lpstr>
      <vt:lpstr>PowerPoint Presentation</vt:lpstr>
      <vt:lpstr>Calculating ROI: Tactical Example</vt:lpstr>
      <vt:lpstr>Calculating ROI: Tactical Example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</vt:lpstr>
      <vt:lpstr>PowerPoint Presentation</vt:lpstr>
      <vt:lpstr>PowerPoint Presentation</vt:lpstr>
    </vt:vector>
  </TitlesOfParts>
  <Company>Networld Alliance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Robynne Gardner</dc:creator>
  <cp:lastModifiedBy>Jeff Slutsky</cp:lastModifiedBy>
  <cp:revision>265</cp:revision>
  <dcterms:created xsi:type="dcterms:W3CDTF">2011-08-17T15:30:09Z</dcterms:created>
  <dcterms:modified xsi:type="dcterms:W3CDTF">2017-03-11T20:03:41Z</dcterms:modified>
</cp:coreProperties>
</file>