
<file path=[Content_Types].xml><?xml version="1.0" encoding="utf-8"?>
<Types xmlns="http://schemas.openxmlformats.org/package/2006/content-types">
  <Default Extension="png" ContentType="image/png"/>
  <Default Extension="mpeg" ContentType="video/mpe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89" r:id="rId2"/>
    <p:sldId id="288" r:id="rId3"/>
    <p:sldId id="311" r:id="rId4"/>
    <p:sldId id="290" r:id="rId5"/>
    <p:sldId id="313" r:id="rId6"/>
    <p:sldId id="314" r:id="rId7"/>
    <p:sldId id="315" r:id="rId8"/>
    <p:sldId id="316" r:id="rId9"/>
    <p:sldId id="317" r:id="rId10"/>
    <p:sldId id="331" r:id="rId11"/>
    <p:sldId id="333" r:id="rId12"/>
    <p:sldId id="334" r:id="rId13"/>
    <p:sldId id="335" r:id="rId14"/>
    <p:sldId id="332" r:id="rId15"/>
    <p:sldId id="337" r:id="rId16"/>
    <p:sldId id="319" r:id="rId17"/>
    <p:sldId id="325" r:id="rId18"/>
    <p:sldId id="318" r:id="rId19"/>
    <p:sldId id="320" r:id="rId20"/>
    <p:sldId id="321" r:id="rId21"/>
    <p:sldId id="322" r:id="rId22"/>
    <p:sldId id="336" r:id="rId23"/>
    <p:sldId id="323" r:id="rId24"/>
    <p:sldId id="326" r:id="rId25"/>
    <p:sldId id="329" r:id="rId26"/>
    <p:sldId id="339" r:id="rId27"/>
    <p:sldId id="341" r:id="rId28"/>
    <p:sldId id="338" r:id="rId29"/>
    <p:sldId id="340" r:id="rId30"/>
    <p:sldId id="342" r:id="rId31"/>
    <p:sldId id="343" r:id="rId32"/>
    <p:sldId id="345" r:id="rId33"/>
    <p:sldId id="346" r:id="rId34"/>
    <p:sldId id="344" r:id="rId35"/>
    <p:sldId id="347" r:id="rId36"/>
    <p:sldId id="348" r:id="rId37"/>
    <p:sldId id="350" r:id="rId38"/>
    <p:sldId id="349" r:id="rId39"/>
    <p:sldId id="351" r:id="rId40"/>
    <p:sldId id="352" r:id="rId41"/>
    <p:sldId id="353" r:id="rId42"/>
    <p:sldId id="327" r:id="rId43"/>
    <p:sldId id="328" r:id="rId44"/>
    <p:sldId id="354" r:id="rId45"/>
    <p:sldId id="356" r:id="rId46"/>
    <p:sldId id="330" r:id="rId47"/>
    <p:sldId id="355" r:id="rId4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27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8" autoAdjust="0"/>
    <p:restoredTop sz="83659" autoAdjust="0"/>
  </p:normalViewPr>
  <p:slideViewPr>
    <p:cSldViewPr snapToGrid="0">
      <p:cViewPr varScale="1">
        <p:scale>
          <a:sx n="92" d="100"/>
          <a:sy n="92" d="100"/>
        </p:scale>
        <p:origin x="-99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5" y="3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A10EEA4B-582F-4F06-90B8-7B148FAF1043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42034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5" y="8842034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1F627A49-73D4-481D-9361-A788E8008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95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5" y="3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0FA427C3-0D53-49B4-B4A2-93DEBDF3D1FA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6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42034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5" y="8842034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0B2A8693-ED32-446A-A5A5-2D7F87EAC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62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Bayfield County, WI  (near Iron River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A8693-ED32-446A-A5A5-2D7F87EACE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99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25 minutes</a:t>
            </a:r>
            <a:r>
              <a:rPr lang="en-US" baseline="0" dirty="0" smtClean="0"/>
              <a:t> lead time if you’re monitoring upstream warnings.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A8693-ED32-446A-A5A5-2D7F87EACE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37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forestry, the term 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widowmaker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 fool killer describes a detached or broken limb or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top and denotes the hazards that such features cause, being responsible for causing fatalities to forest workers.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A8693-ED32-446A-A5A5-2D7F87EACE4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8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DD772-1A50-4DF1-BB4C-1F0E25E82C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C7782D01-1D25-4BDA-8749-AB28E140EA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694-DF5B-4C09-A03A-A834E49260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1CC5-6975-4DDD-BB1E-86657608A8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32C0-4A25-4102-85FA-600476A1CA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040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5E1E-46BA-4206-8E6D-BBF126EF90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D9FF-661B-463D-925D-96C31FCA24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1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D611-9136-4391-A85F-993142A900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AA22-705B-46AD-95E0-309F44408F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1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920A-D3AB-4D5F-939C-B4DE63B270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7D5E-F197-4441-8C9B-945DD7CEC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1AB4-BB78-4AAC-A46A-B1D3240DED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1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6"/>
            <a:fld id="{9C836E25-9358-4DB5-9E0D-6F09B83984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6"/>
              <a:t>2/27/2017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6"/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040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9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1863"/>
            <a:ext cx="7772400" cy="1758587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Outdoor Weather Safety </a:t>
            </a:r>
            <a:br>
              <a:rPr lang="en-US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 Campgrounds</a:t>
            </a:r>
            <a:endParaRPr lang="en-US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599"/>
            <a:ext cx="6400800" cy="2143991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2017 Wisconsin Association of Campground Owners Convention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March 15, 2017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Jeff Last, National Weather Service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Green Bay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479"/>
            <a:ext cx="1047206" cy="1047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60" y="5830479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23" y="3151756"/>
            <a:ext cx="4258134" cy="279128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01" y="3229635"/>
            <a:ext cx="2772693" cy="263552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0709"/>
            <a:ext cx="7772400" cy="360534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Birch Grove Campground Storm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July 21, 2016</a:t>
            </a:r>
            <a:endParaRPr lang="en-US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479"/>
            <a:ext cx="1047206" cy="1047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60" y="5830479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Birch Grove Campground Storm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line of thunderstorms moved across Bayfield </a:t>
            </a:r>
            <a:r>
              <a:rPr lang="en-US" dirty="0" smtClean="0"/>
              <a:t>County between 4:00 </a:t>
            </a:r>
            <a:r>
              <a:rPr lang="en-US" dirty="0"/>
              <a:t>am and 4:30 am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Winds of 75 to 90 mph blew down hundreds of trees around the </a:t>
            </a:r>
            <a:r>
              <a:rPr lang="en-US" dirty="0" smtClean="0"/>
              <a:t>campground at about 4:18 am.</a:t>
            </a:r>
            <a:endParaRPr lang="en-US" dirty="0"/>
          </a:p>
          <a:p>
            <a:r>
              <a:rPr lang="en-US" dirty="0"/>
              <a:t>Four people were injured.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2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Birch Grove Campground Storm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0030"/>
            <a:ext cx="8279177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Severe Thunderstorm </a:t>
            </a:r>
            <a:r>
              <a:rPr lang="en-US" sz="2800" b="1" dirty="0" smtClean="0"/>
              <a:t>Watch</a:t>
            </a:r>
            <a:r>
              <a:rPr lang="en-US" sz="2800" dirty="0" smtClean="0"/>
              <a:t> issued at </a:t>
            </a:r>
            <a:br>
              <a:rPr lang="en-US" sz="2800" dirty="0" smtClean="0"/>
            </a:br>
            <a:r>
              <a:rPr lang="en-US" sz="2800" dirty="0" smtClean="0"/>
              <a:t>12:30 am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99" y="2555913"/>
            <a:ext cx="4585255" cy="3509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94024" y="2699131"/>
            <a:ext cx="2922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Over 3 ½ hours before</a:t>
            </a:r>
            <a:br>
              <a:rPr lang="en-US" sz="2000" b="1" i="1" dirty="0" smtClean="0"/>
            </a:br>
            <a:r>
              <a:rPr lang="en-US" sz="2000" b="1" i="1" dirty="0" smtClean="0"/>
              <a:t>the storms hit the</a:t>
            </a:r>
            <a:br>
              <a:rPr lang="en-US" sz="2000" b="1" i="1" dirty="0" smtClean="0"/>
            </a:br>
            <a:r>
              <a:rPr lang="en-US" sz="2000" b="1" i="1" dirty="0" smtClean="0"/>
              <a:t>campground</a:t>
            </a:r>
            <a:endParaRPr lang="en-US" sz="2000" b="1" i="1" dirty="0"/>
          </a:p>
        </p:txBody>
      </p:sp>
      <p:sp>
        <p:nvSpPr>
          <p:cNvPr id="9" name="5-Point Star 8"/>
          <p:cNvSpPr/>
          <p:nvPr/>
        </p:nvSpPr>
        <p:spPr>
          <a:xfrm>
            <a:off x="3977119" y="4164369"/>
            <a:ext cx="154236" cy="13211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Birch Grove Campground Storm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003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Severe Thunderstorm </a:t>
            </a:r>
            <a:r>
              <a:rPr lang="en-US" sz="2800" b="1" dirty="0" smtClean="0"/>
              <a:t>Warnings</a:t>
            </a:r>
            <a:r>
              <a:rPr lang="en-US" sz="2800" dirty="0" smtClean="0"/>
              <a:t> issued at </a:t>
            </a:r>
            <a:br>
              <a:rPr lang="en-US" sz="2800" dirty="0" smtClean="0"/>
            </a:br>
            <a:r>
              <a:rPr lang="en-US" sz="2800" dirty="0" smtClean="0"/>
              <a:t>3:50 am (upstream) and 4:05 am (which included the campground).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56" y="2974369"/>
            <a:ext cx="4117072" cy="35035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1850838" y="4583015"/>
            <a:ext cx="154236" cy="13211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31316" y="3172808"/>
            <a:ext cx="2898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About 25 minutes and</a:t>
            </a:r>
            <a:br>
              <a:rPr lang="en-US" sz="2000" b="1" i="1" dirty="0" smtClean="0"/>
            </a:br>
            <a:r>
              <a:rPr lang="en-US" sz="2000" b="1" i="1" dirty="0" smtClean="0"/>
              <a:t>13 minutes before </a:t>
            </a:r>
            <a:br>
              <a:rPr lang="en-US" sz="2000" b="1" i="1" dirty="0" smtClean="0"/>
            </a:br>
            <a:r>
              <a:rPr lang="en-US" sz="2000" b="1" i="1" dirty="0" smtClean="0"/>
              <a:t>the storms hit the </a:t>
            </a:r>
            <a:br>
              <a:rPr lang="en-US" sz="2000" b="1" i="1" dirty="0" smtClean="0"/>
            </a:br>
            <a:r>
              <a:rPr lang="en-US" sz="2000" b="1" i="1" dirty="0" smtClean="0"/>
              <a:t>campground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5752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Birch Grove Campground 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Birch Grove Campground in Washburn, 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84" y="1484851"/>
            <a:ext cx="3134492" cy="2351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Birch Grove Campground in Washburn, W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39" y="1484851"/>
            <a:ext cx="3134493" cy="2351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Birch Grove Camp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210" y="4051781"/>
            <a:ext cx="4177356" cy="2351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4247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Dangers?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58981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Nighttime, when campers are sleeping.</a:t>
            </a:r>
          </a:p>
          <a:p>
            <a:r>
              <a:rPr lang="en-US" sz="2800" dirty="0" smtClean="0"/>
              <a:t>Who is monitoring the weather</a:t>
            </a:r>
            <a:r>
              <a:rPr lang="en-US" sz="2800" dirty="0" smtClean="0">
                <a:latin typeface="Book Antiqua" panose="02040602050305030304" pitchFamily="18" charset="0"/>
              </a:rPr>
              <a:t>?</a:t>
            </a:r>
          </a:p>
          <a:p>
            <a:r>
              <a:rPr lang="en-US" sz="2800" dirty="0" smtClean="0"/>
              <a:t>Do your campers know which city and county they are in</a:t>
            </a:r>
            <a:r>
              <a:rPr lang="en-US" sz="2800" dirty="0" smtClean="0">
                <a:latin typeface="Book Antiqua" panose="02040602050305030304" pitchFamily="18" charset="0"/>
              </a:rPr>
              <a:t>?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Will they recognize it if a warning has been issued for the location</a:t>
            </a:r>
            <a:r>
              <a:rPr lang="en-US" sz="2800" dirty="0" smtClean="0">
                <a:latin typeface="Book Antiqua" panose="02040602050305030304" pitchFamily="18" charset="0"/>
              </a:rPr>
              <a:t>?</a:t>
            </a:r>
          </a:p>
          <a:p>
            <a:r>
              <a:rPr lang="en-US" sz="2800" dirty="0" smtClean="0"/>
              <a:t>Are shelters available</a:t>
            </a:r>
            <a:r>
              <a:rPr lang="en-US" sz="2800" dirty="0" smtClean="0">
                <a:latin typeface="Book Antiqua" panose="02040602050305030304" pitchFamily="18" charset="0"/>
              </a:rPr>
              <a:t>?</a:t>
            </a:r>
            <a:r>
              <a:rPr lang="en-US" sz="2800" dirty="0" smtClean="0"/>
              <a:t> Easily accessible</a:t>
            </a:r>
            <a:r>
              <a:rPr lang="en-US" sz="2800" dirty="0" smtClean="0">
                <a:latin typeface="Book Antiqua" panose="02040602050305030304" pitchFamily="18" charset="0"/>
              </a:rPr>
              <a:t>?</a:t>
            </a:r>
            <a:r>
              <a:rPr lang="en-US" sz="2800" dirty="0" smtClean="0"/>
              <a:t> Found in the dark</a:t>
            </a:r>
            <a:r>
              <a:rPr lang="en-US" sz="2800" dirty="0" smtClean="0">
                <a:latin typeface="Book Antiqua" panose="02040602050305030304" pitchFamily="18" charset="0"/>
              </a:rPr>
              <a:t>?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480">
            <a:off x="2264909" y="3071715"/>
            <a:ext cx="1175046" cy="1866078"/>
          </a:xfrm>
          <a:prstGeom prst="rect">
            <a:avLst/>
          </a:prstGeom>
          <a:noFill/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5135" y="2910418"/>
            <a:ext cx="2638002" cy="212095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8011"/>
            <a:ext cx="7772400" cy="395804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Sources for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Weather Information</a:t>
            </a:r>
            <a:endParaRPr lang="en-US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479"/>
            <a:ext cx="1047206" cy="1047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60" y="5830479"/>
            <a:ext cx="990600" cy="990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11" y="3780570"/>
            <a:ext cx="2925221" cy="221073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2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for Weather Info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For the safety of your visitors and staff, it is critical to have a 24/7 weather source.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Multiple sources of weather warnings ensure redundancy.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5" y="1374941"/>
            <a:ext cx="4788210" cy="469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464367" y="1600200"/>
            <a:ext cx="345142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www.weather.gov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All forecasts, watches and warnings are available, but requires monitoring.</a:t>
            </a:r>
            <a:endParaRPr lang="en-US" dirty="0"/>
          </a:p>
        </p:txBody>
      </p:sp>
      <p:pic>
        <p:nvPicPr>
          <p:cNvPr id="7" name="Picture 11" descr="Imag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8408" y="3126491"/>
            <a:ext cx="3155631" cy="35225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4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4.bp.blogspot.com/_yG2HbYQQYOw/TA_w0TItF3I/AAAAAAAAJlk/BDjdmCQ3FtI/s1600/!0_2010_NWS-WeatherRa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33" y="3235323"/>
            <a:ext cx="1793877" cy="17938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Weather Radio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02629" y="1600200"/>
            <a:ext cx="4264089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24/7 weather info directly from the NWS.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Turns on automatically when alert is issued.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Battery back-up if power is lost.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i="1" dirty="0" smtClean="0"/>
              <a:t>“The smoke alarm for severe weather”</a:t>
            </a:r>
            <a:endParaRPr lang="en-US" b="1" i="1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6226" y="1519042"/>
            <a:ext cx="2926080" cy="23525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" name="Picture 2" descr="NWRAllHazard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3609" y="3784677"/>
            <a:ext cx="1306451" cy="13175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01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Weather Safety for Campgrounds</a:t>
            </a:r>
            <a:endParaRPr lang="en-US" sz="3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1209"/>
            <a:ext cx="8372168" cy="481847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b="1" dirty="0" smtClean="0">
              <a:latin typeface="Century Gothic" panose="020B0502020202020204" pitchFamily="34" charset="0"/>
            </a:endParaRP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Wisconsin Severe Weather Climatology</a:t>
            </a: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Birch Grove Campground Storm</a:t>
            </a: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Sources of Weather Information</a:t>
            </a: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Sheltering from the Storm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Weather hazards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Campground shelters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Identifying diseased and weak trees</a:t>
            </a:r>
          </a:p>
          <a:p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Become a Weather-Ready Nation Ambassador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9031" y="1249279"/>
            <a:ext cx="4253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Today’s Presentation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19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Commercial/Cable TV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09451" y="1600200"/>
            <a:ext cx="447099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Local warnings are broadcast on most local network TV stations and national weather channels.</a:t>
            </a:r>
            <a:endParaRPr lang="en-US" dirty="0"/>
          </a:p>
        </p:txBody>
      </p:sp>
      <p:pic>
        <p:nvPicPr>
          <p:cNvPr id="11" name="Picture 12" descr="weat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848" y="4190604"/>
            <a:ext cx="3243907" cy="218888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5860" y="5987394"/>
            <a:ext cx="387182" cy="38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" y="1621980"/>
            <a:ext cx="3125093" cy="23617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71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Phones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97681" y="1600200"/>
            <a:ext cx="45458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Numerous apps for forecasts, warnings, and weather data are available (including </a:t>
            </a:r>
            <a:br>
              <a:rPr lang="en-US" sz="2400" dirty="0" smtClean="0"/>
            </a:br>
            <a:r>
              <a:rPr lang="en-US" sz="2400" dirty="0" smtClean="0"/>
              <a:t>Red Cross and FEMA).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Apps can alert you when warning issued for your area.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Check your mobile device app store.</a:t>
            </a: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16346" y="1877875"/>
            <a:ext cx="2564510" cy="2319724"/>
            <a:chOff x="1282362" y="4093816"/>
            <a:chExt cx="2564510" cy="2319724"/>
          </a:xfrm>
        </p:grpSpPr>
        <p:grpSp>
          <p:nvGrpSpPr>
            <p:cNvPr id="12" name="Group 11"/>
            <p:cNvGrpSpPr/>
            <p:nvPr/>
          </p:nvGrpSpPr>
          <p:grpSpPr>
            <a:xfrm rot="1048680">
              <a:off x="2626043" y="4116995"/>
              <a:ext cx="1220829" cy="2161127"/>
              <a:chOff x="3218817" y="2333612"/>
              <a:chExt cx="1792570" cy="3499273"/>
            </a:xfrm>
          </p:grpSpPr>
          <p:pic>
            <p:nvPicPr>
              <p:cNvPr id="16" name="Picture 7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8817" y="2333612"/>
                <a:ext cx="1792570" cy="3499273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5457" y="2786856"/>
                <a:ext cx="1576611" cy="250681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20448388">
              <a:off x="1282362" y="4093816"/>
              <a:ext cx="1135247" cy="2319724"/>
              <a:chOff x="519802" y="688984"/>
              <a:chExt cx="2268023" cy="4770409"/>
            </a:xfrm>
          </p:grpSpPr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802" y="688984"/>
                <a:ext cx="2268023" cy="4770409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277" y="1350142"/>
                <a:ext cx="2048682" cy="3632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3671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Phones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97682" y="1600200"/>
            <a:ext cx="4372593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Wireless Emergency Alerts (WEA) are emergency messages sent by authorized government agencies (including NWS).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Tornado Warnings and Flash Flood Warnings are sent as WEA.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Weather apps should be considered as well to ensure all warnings are received.</a:t>
            </a: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16346" y="1877875"/>
            <a:ext cx="2564510" cy="2319724"/>
            <a:chOff x="1282362" y="4093816"/>
            <a:chExt cx="2564510" cy="2319724"/>
          </a:xfrm>
        </p:grpSpPr>
        <p:grpSp>
          <p:nvGrpSpPr>
            <p:cNvPr id="12" name="Group 11"/>
            <p:cNvGrpSpPr/>
            <p:nvPr/>
          </p:nvGrpSpPr>
          <p:grpSpPr>
            <a:xfrm rot="1048680">
              <a:off x="2626043" y="4116995"/>
              <a:ext cx="1220829" cy="2161127"/>
              <a:chOff x="3218817" y="2333612"/>
              <a:chExt cx="1792570" cy="3499273"/>
            </a:xfrm>
          </p:grpSpPr>
          <p:pic>
            <p:nvPicPr>
              <p:cNvPr id="16" name="Picture 7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8817" y="2333612"/>
                <a:ext cx="1792570" cy="3499273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5457" y="2786856"/>
                <a:ext cx="1576611" cy="250681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20448388">
              <a:off x="1282362" y="4093816"/>
              <a:ext cx="1135247" cy="2319724"/>
              <a:chOff x="519802" y="688984"/>
              <a:chExt cx="2268023" cy="4770409"/>
            </a:xfrm>
          </p:grpSpPr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802" y="688984"/>
                <a:ext cx="2268023" cy="4770409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277" y="1350142"/>
                <a:ext cx="2048682" cy="3632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8" y="2374534"/>
            <a:ext cx="3039243" cy="1326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53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Outdoor Sirens?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97681" y="1600200"/>
            <a:ext cx="446072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Most, but not all, counties have outdoor sirens which are operated by local officials (NOT the NWS).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Different counties have different activation rules.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And you still have to turn on a source of info for details!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8" name="Picture 2" descr="http://www.dearbornfreepress.com/wp-content/uploads/2010/08/siren_tower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5" y="1524161"/>
            <a:ext cx="2861630" cy="268207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0715002">
            <a:off x="998916" y="4165437"/>
            <a:ext cx="29652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</a:rPr>
              <a:t>Do NOT rely on outdoor sirens alone for alerts.</a:t>
            </a:r>
          </a:p>
        </p:txBody>
      </p:sp>
    </p:spTree>
    <p:extLst>
      <p:ext uri="{BB962C8B-B14F-4D97-AF65-F5344CB8AC3E}">
        <p14:creationId xmlns:p14="http://schemas.microsoft.com/office/powerpoint/2010/main" val="6498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https://s-media-cache-ak0.pinimg.com/originals/1e/82/3c/1e823c27c0ecef4a0d1d6d153bd08cd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26" y="2427384"/>
            <a:ext cx="4234333" cy="31548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8011"/>
            <a:ext cx="7772400" cy="395804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Sheltering from the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Storm</a:t>
            </a:r>
            <a:endParaRPr lang="en-US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479"/>
            <a:ext cx="1047206" cy="1047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60" y="5830479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Sheltering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Lightning and high winds are the most likely hazards associated with thunderstorms.</a:t>
            </a:r>
          </a:p>
          <a:p>
            <a:r>
              <a:rPr lang="en-US" sz="2400" dirty="0" smtClean="0"/>
              <a:t>Lightning occurs with all thunderstorms, whether they are “severe” or not.</a:t>
            </a:r>
          </a:p>
          <a:p>
            <a:r>
              <a:rPr lang="en-US" sz="2400" dirty="0" smtClean="0"/>
              <a:t>The key is to get inside a sturdy shelter.</a:t>
            </a:r>
          </a:p>
          <a:p>
            <a:r>
              <a:rPr lang="en-US" sz="2400" dirty="0" smtClean="0"/>
              <a:t>Best shelters are made of concrete, brick or stone.</a:t>
            </a:r>
          </a:p>
          <a:p>
            <a:r>
              <a:rPr lang="en-US" sz="2400" dirty="0" smtClean="0"/>
              <a:t>Shower or bathroom stalls, closets or interior hallways offer the best protection.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Lightning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77056"/>
          </a:xfrm>
        </p:spPr>
        <p:txBody>
          <a:bodyPr>
            <a:noAutofit/>
          </a:bodyPr>
          <a:lstStyle/>
          <a:p>
            <a:r>
              <a:rPr lang="en-US" sz="2400" dirty="0" smtClean="0"/>
              <a:t>Cloud-to-ground lightning</a:t>
            </a:r>
            <a:br>
              <a:rPr lang="en-US" sz="2400" dirty="0" smtClean="0"/>
            </a:br>
            <a:r>
              <a:rPr lang="en-US" sz="2400" dirty="0" smtClean="0"/>
              <a:t>can occur with any storm.</a:t>
            </a:r>
          </a:p>
          <a:p>
            <a:r>
              <a:rPr lang="en-US" sz="2400" dirty="0" smtClean="0"/>
              <a:t>Weather warnings are not</a:t>
            </a:r>
            <a:br>
              <a:rPr lang="en-US" sz="2400" dirty="0" smtClean="0"/>
            </a:br>
            <a:r>
              <a:rPr lang="en-US" sz="2400" dirty="0" smtClean="0"/>
              <a:t>issued for lightning alone.</a:t>
            </a:r>
          </a:p>
          <a:p>
            <a:r>
              <a:rPr lang="en-US" sz="2400" dirty="0" smtClean="0"/>
              <a:t>Tents are not safe.</a:t>
            </a:r>
          </a:p>
          <a:p>
            <a:r>
              <a:rPr lang="en-US" sz="2400" dirty="0" smtClean="0"/>
              <a:t>A metal camper or vehicle</a:t>
            </a:r>
            <a:br>
              <a:rPr lang="en-US" sz="2400" dirty="0" smtClean="0"/>
            </a:br>
            <a:r>
              <a:rPr lang="en-US" sz="2400" dirty="0" smtClean="0"/>
              <a:t>with windows rolled up is </a:t>
            </a:r>
            <a:br>
              <a:rPr lang="en-US" sz="2400" dirty="0" smtClean="0"/>
            </a:br>
            <a:r>
              <a:rPr lang="en-US" sz="2400" dirty="0" smtClean="0"/>
              <a:t>relatively safe in lightning.</a:t>
            </a:r>
          </a:p>
          <a:p>
            <a:r>
              <a:rPr lang="en-US" sz="2400" dirty="0" smtClean="0"/>
              <a:t>A sturdy, permanent shelter is safest.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921" y="1546878"/>
            <a:ext cx="3124811" cy="3214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angle 5"/>
          <p:cNvSpPr/>
          <p:nvPr/>
        </p:nvSpPr>
        <p:spPr>
          <a:xfrm>
            <a:off x="2032572" y="5850374"/>
            <a:ext cx="5206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/>
              <a:t>“When thunder roars, </a:t>
            </a:r>
            <a:r>
              <a:rPr lang="en-US" sz="2400" b="1" i="1" dirty="0" smtClean="0"/>
              <a:t>go indoors!”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9975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Lightning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7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When caught outdoors:</a:t>
            </a:r>
            <a:endParaRPr lang="en-US" sz="2000" b="1" dirty="0" smtClean="0"/>
          </a:p>
          <a:p>
            <a:r>
              <a:rPr lang="en-US" sz="2400" dirty="0" smtClean="0"/>
              <a:t>Get out of boats and away</a:t>
            </a:r>
            <a:br>
              <a:rPr lang="en-US" sz="2400" dirty="0" smtClean="0"/>
            </a:br>
            <a:r>
              <a:rPr lang="en-US" sz="2400" dirty="0" smtClean="0"/>
              <a:t>from water</a:t>
            </a:r>
          </a:p>
          <a:p>
            <a:r>
              <a:rPr lang="en-US" sz="2400" b="1" dirty="0" smtClean="0"/>
              <a:t>Never</a:t>
            </a:r>
            <a:r>
              <a:rPr lang="en-US" sz="2400" dirty="0" smtClean="0"/>
              <a:t> take shelter under an</a:t>
            </a:r>
            <a:br>
              <a:rPr lang="en-US" sz="2400" dirty="0" smtClean="0"/>
            </a:br>
            <a:r>
              <a:rPr lang="en-US" sz="2400" dirty="0" smtClean="0"/>
              <a:t>isolated tree</a:t>
            </a:r>
          </a:p>
          <a:p>
            <a:r>
              <a:rPr lang="en-US" sz="2400" dirty="0" smtClean="0"/>
              <a:t>In the woods, take shelter</a:t>
            </a:r>
            <a:br>
              <a:rPr lang="en-US" sz="2400" dirty="0" smtClean="0"/>
            </a:br>
            <a:r>
              <a:rPr lang="en-US" sz="2400" dirty="0" smtClean="0"/>
              <a:t>under a grove of shorter trees</a:t>
            </a:r>
          </a:p>
          <a:p>
            <a:r>
              <a:rPr lang="en-US" sz="2400" dirty="0" smtClean="0"/>
              <a:t>Stay away from metal objects,</a:t>
            </a:r>
            <a:br>
              <a:rPr lang="en-US" sz="2400" dirty="0" smtClean="0"/>
            </a:br>
            <a:r>
              <a:rPr lang="en-US" sz="2400" dirty="0" smtClean="0"/>
              <a:t>such as piers, playgrounds, </a:t>
            </a:r>
            <a:br>
              <a:rPr lang="en-US" sz="2400" dirty="0" smtClean="0"/>
            </a:br>
            <a:r>
              <a:rPr lang="en-US" sz="2400" dirty="0" smtClean="0"/>
              <a:t>poles and fences.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32" y="1547063"/>
            <a:ext cx="2735008" cy="39535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32572" y="5850374"/>
            <a:ext cx="5206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/>
              <a:t>“When thunder roars, </a:t>
            </a:r>
            <a:r>
              <a:rPr lang="en-US" sz="2400" b="1" i="1" dirty="0" smtClean="0"/>
              <a:t>go indoors!”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1459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Winds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7707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The most likely hazard in</a:t>
            </a:r>
            <a:br>
              <a:rPr lang="en-US" sz="2400" dirty="0" smtClean="0"/>
            </a:br>
            <a:r>
              <a:rPr lang="en-US" sz="2400" dirty="0" smtClean="0"/>
              <a:t>a severe thunderstorm is</a:t>
            </a:r>
            <a:br>
              <a:rPr lang="en-US" sz="2400" dirty="0" smtClean="0"/>
            </a:br>
            <a:r>
              <a:rPr lang="en-US" sz="2400" dirty="0" smtClean="0"/>
              <a:t>high winds.</a:t>
            </a:r>
          </a:p>
          <a:p>
            <a:r>
              <a:rPr lang="en-US" sz="2400" dirty="0" smtClean="0"/>
              <a:t>Wind gusts over 70 mph</a:t>
            </a:r>
            <a:br>
              <a:rPr lang="en-US" sz="2400" dirty="0" smtClean="0"/>
            </a:br>
            <a:r>
              <a:rPr lang="en-US" sz="2400" dirty="0" smtClean="0"/>
              <a:t>can blow down numerous</a:t>
            </a:r>
            <a:br>
              <a:rPr lang="en-US" sz="2400" dirty="0" smtClean="0"/>
            </a:br>
            <a:r>
              <a:rPr lang="en-US" sz="2400" dirty="0" smtClean="0"/>
              <a:t>trees.</a:t>
            </a:r>
          </a:p>
          <a:p>
            <a:r>
              <a:rPr lang="en-US" sz="2400" dirty="0" smtClean="0"/>
              <a:t>Pine trees are most</a:t>
            </a:r>
            <a:br>
              <a:rPr lang="en-US" sz="2400" dirty="0" smtClean="0"/>
            </a:br>
            <a:r>
              <a:rPr lang="en-US" sz="2400" dirty="0" smtClean="0"/>
              <a:t>susceptible to winds of 70-80 mph. </a:t>
            </a:r>
          </a:p>
          <a:p>
            <a:r>
              <a:rPr lang="en-US" sz="2400" dirty="0" smtClean="0"/>
              <a:t>Hardwood trees usually require higher winds to snap, although soil moisture and soil type can result in uprooting at lower speeds.</a:t>
            </a:r>
          </a:p>
          <a:p>
            <a:r>
              <a:rPr lang="en-US" sz="2400" dirty="0" smtClean="0"/>
              <a:t>Damaged/diseased trees can be toppled by gusts as low as 40 to 45 mph!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Wind_trees2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8910" y="1501488"/>
            <a:ext cx="4037785" cy="2271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88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Winds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Sheltering in a sturdy, </a:t>
            </a:r>
            <a:br>
              <a:rPr lang="en-US" sz="2400" dirty="0" smtClean="0"/>
            </a:br>
            <a:r>
              <a:rPr lang="en-US" sz="2400" dirty="0" smtClean="0"/>
              <a:t>permanent building is</a:t>
            </a:r>
            <a:br>
              <a:rPr lang="en-US" sz="2400" dirty="0" smtClean="0"/>
            </a:br>
            <a:r>
              <a:rPr lang="en-US" sz="2400" dirty="0" smtClean="0"/>
              <a:t>the best option.</a:t>
            </a:r>
          </a:p>
          <a:p>
            <a:r>
              <a:rPr lang="en-US" sz="2400" dirty="0" smtClean="0"/>
              <a:t>Vehicles may provide</a:t>
            </a:r>
            <a:br>
              <a:rPr lang="en-US" sz="2400" dirty="0" smtClean="0"/>
            </a:br>
            <a:r>
              <a:rPr lang="en-US" sz="2400" dirty="0" smtClean="0"/>
              <a:t>some protection, but</a:t>
            </a:r>
            <a:br>
              <a:rPr lang="en-US" sz="2400" dirty="0" smtClean="0"/>
            </a:br>
            <a:r>
              <a:rPr lang="en-US" sz="2400" dirty="0" smtClean="0"/>
              <a:t>it only takes one tree</a:t>
            </a:r>
            <a:br>
              <a:rPr lang="en-US" sz="2400" dirty="0" smtClean="0"/>
            </a:br>
            <a:r>
              <a:rPr lang="en-US" sz="2400" dirty="0" smtClean="0"/>
              <a:t>to crush a camper, car, </a:t>
            </a:r>
            <a:br>
              <a:rPr lang="en-US" sz="2400" dirty="0" smtClean="0"/>
            </a:br>
            <a:r>
              <a:rPr lang="en-US" sz="2400" dirty="0" smtClean="0"/>
              <a:t>or truck.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racine_win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2882" y="1624452"/>
            <a:ext cx="4293259" cy="24187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0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1321" mute="1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66" y="3229635"/>
            <a:ext cx="2822999" cy="235114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3229635"/>
            <a:ext cx="2455817" cy="235114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0709"/>
            <a:ext cx="7772400" cy="360534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Wisconsin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Severe Weather 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Climatology</a:t>
            </a:r>
            <a:endParaRPr lang="en-US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479"/>
            <a:ext cx="1047206" cy="1047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60" y="5830479"/>
            <a:ext cx="990600" cy="9906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782" y="3571831"/>
            <a:ext cx="3324633" cy="275394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Campground Shelters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4376" y="32735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45" y="1613376"/>
            <a:ext cx="4200525" cy="2762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21" y="3458218"/>
            <a:ext cx="3435247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82511" y="5566279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Okay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3435" y="2221894"/>
            <a:ext cx="3950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Wooden Structures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562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Campground Shelters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55" y="1599757"/>
            <a:ext cx="4267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5" y="3428557"/>
            <a:ext cx="3657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9045" y="2065364"/>
            <a:ext cx="39934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Cinder Blocks, Brick</a:t>
            </a:r>
          </a:p>
          <a:p>
            <a:pPr algn="ctr"/>
            <a:r>
              <a:rPr lang="en-US" sz="3200" dirty="0" smtClean="0"/>
              <a:t>or Stone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419087" y="5586982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Good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0285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Campground Shelters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16" y="1618488"/>
            <a:ext cx="4812628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2035" y="2231134"/>
            <a:ext cx="3130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Solid Concrete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390730" y="5586984"/>
            <a:ext cx="1327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Better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332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Campground Shelters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854" y="2231134"/>
            <a:ext cx="30187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Concrete and</a:t>
            </a:r>
          </a:p>
          <a:p>
            <a:r>
              <a:rPr lang="en-US" sz="3200" dirty="0" smtClean="0"/>
              <a:t>Under Ground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390730" y="5586984"/>
            <a:ext cx="990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Best</a:t>
            </a:r>
            <a:endParaRPr lang="en-US" sz="32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11" y="1603661"/>
            <a:ext cx="4262037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8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Campground Shelters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66" y="3130166"/>
            <a:ext cx="2143125" cy="21431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01" y="1447001"/>
            <a:ext cx="2143125" cy="21431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8001" y="1814252"/>
            <a:ext cx="5147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Consider adding signage</a:t>
            </a:r>
          </a:p>
          <a:p>
            <a:r>
              <a:rPr lang="en-US" sz="2800" dirty="0" smtClean="0"/>
              <a:t>to designated storm shelters.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31832" y="3857123"/>
            <a:ext cx="4500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Campers will see them</a:t>
            </a:r>
          </a:p>
          <a:p>
            <a:r>
              <a:rPr lang="en-US" sz="2800" dirty="0" smtClean="0"/>
              <a:t>every time they use the</a:t>
            </a:r>
          </a:p>
          <a:p>
            <a:r>
              <a:rPr lang="en-US" sz="2800" dirty="0" smtClean="0"/>
              <a:t>bathroom or shower.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299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Identifying Diseased or Damaged Trees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Since diseased or damaged trees are at greater risk of falling during windstorms:</a:t>
            </a:r>
          </a:p>
          <a:p>
            <a:pPr lvl="1"/>
            <a:r>
              <a:rPr lang="en-US" sz="2600" dirty="0" smtClean="0"/>
              <a:t>They should be identified and </a:t>
            </a:r>
            <a:r>
              <a:rPr lang="en-US" sz="2600" b="1" dirty="0" smtClean="0"/>
              <a:t>removed</a:t>
            </a:r>
            <a:r>
              <a:rPr lang="en-US" sz="2600" dirty="0" smtClean="0"/>
              <a:t>, if possible.</a:t>
            </a:r>
          </a:p>
          <a:p>
            <a:pPr lvl="1"/>
            <a:r>
              <a:rPr lang="en-US" sz="2600" dirty="0" smtClean="0"/>
              <a:t>If they cannot be removed, campers should be cautioned not to set up tents, trailers or RVs near them.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497" y="5126165"/>
            <a:ext cx="2315185" cy="1554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Identifying Diseased or Damaged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Warning Signs of Dead, Damaged, Diseased or Decayed Trees:</a:t>
            </a:r>
          </a:p>
          <a:p>
            <a:pPr lvl="1"/>
            <a:r>
              <a:rPr lang="en-US" dirty="0" smtClean="0"/>
              <a:t>Large cavities or hollows</a:t>
            </a:r>
          </a:p>
          <a:p>
            <a:pPr lvl="1"/>
            <a:r>
              <a:rPr lang="en-US" dirty="0" smtClean="0"/>
              <a:t>Cracks or splits</a:t>
            </a:r>
          </a:p>
          <a:p>
            <a:pPr lvl="1"/>
            <a:r>
              <a:rPr lang="en-US" dirty="0" smtClean="0"/>
              <a:t>Loose or missing bark</a:t>
            </a:r>
          </a:p>
          <a:p>
            <a:pPr lvl="1"/>
            <a:r>
              <a:rPr lang="en-US" dirty="0" smtClean="0"/>
              <a:t>Mushrooms or shelf fungus</a:t>
            </a:r>
          </a:p>
          <a:p>
            <a:pPr lvl="1"/>
            <a:r>
              <a:rPr lang="en-US" dirty="0" smtClean="0"/>
              <a:t>Nesting holes (Carpenter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Ants, Bees or Birds)</a:t>
            </a:r>
          </a:p>
          <a:p>
            <a:pPr lvl="1"/>
            <a:r>
              <a:rPr lang="en-US" dirty="0" smtClean="0"/>
              <a:t>Bulges</a:t>
            </a:r>
          </a:p>
          <a:p>
            <a:pPr lvl="1"/>
            <a:r>
              <a:rPr lang="en-US" dirty="0" smtClean="0"/>
              <a:t>Deadwood and “</a:t>
            </a:r>
            <a:r>
              <a:rPr lang="en-US" dirty="0" err="1" smtClean="0"/>
              <a:t>Widowmakers</a:t>
            </a:r>
            <a:r>
              <a:rPr lang="en-US" dirty="0" smtClean="0"/>
              <a:t>”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91" y="2735444"/>
            <a:ext cx="3051927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Identifying Diseased or Damaged Trees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Large Cavities or Hollows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Cracks or Splits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51" y="1754489"/>
            <a:ext cx="2739634" cy="2052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01" y="4116705"/>
            <a:ext cx="1847850" cy="2466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40" y="4207192"/>
            <a:ext cx="1591921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18" y="2252091"/>
            <a:ext cx="2344462" cy="1554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4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Identifying Diseased or Damaged Trees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Loose or Missing Bark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Mushrooms or</a:t>
            </a:r>
          </a:p>
          <a:p>
            <a:pPr marL="0" indent="0">
              <a:buNone/>
            </a:pPr>
            <a:r>
              <a:rPr lang="en-US" dirty="0" smtClean="0"/>
              <a:t>Shelf Fungus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032" y="1814064"/>
            <a:ext cx="2592481" cy="1941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86" y="4116988"/>
            <a:ext cx="2712162" cy="2034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652" y="4301908"/>
            <a:ext cx="1722861" cy="1664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645" y="2245672"/>
            <a:ext cx="2122769" cy="1408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5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Identifying Diseased or Damaged Trees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Nesting Holes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Bulges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40" y="1600200"/>
            <a:ext cx="20574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52" y="1783080"/>
            <a:ext cx="3108960" cy="2266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03" y="4572000"/>
            <a:ext cx="3020473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01" y="2466403"/>
            <a:ext cx="2647950" cy="1724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2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Thunderstorms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650" y="1600200"/>
            <a:ext cx="3148149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Large Hail</a:t>
            </a:r>
            <a:br>
              <a:rPr lang="en-US" dirty="0" smtClean="0"/>
            </a:br>
            <a:r>
              <a:rPr lang="en-US" sz="2400" dirty="0" smtClean="0"/>
              <a:t>(3/4” or larger)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2" y="1384663"/>
            <a:ext cx="4809858" cy="525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07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Identifying Diseased or Damaged Trees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Deadwood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“</a:t>
            </a:r>
            <a:r>
              <a:rPr lang="en-US" dirty="0" err="1" smtClean="0"/>
              <a:t>Widowmakers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24" y="1673352"/>
            <a:ext cx="4064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90" y="4325112"/>
            <a:ext cx="3438138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Shallow Rooted and </a:t>
            </a:r>
            <a:br>
              <a:rPr lang="en-US" b="1" dirty="0" smtClean="0"/>
            </a:br>
            <a:r>
              <a:rPr lang="en-US" b="1" dirty="0" smtClean="0"/>
              <a:t>Leaning Trees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Shallow Rooted Trees</a:t>
            </a:r>
          </a:p>
          <a:p>
            <a:pPr lvl="1"/>
            <a:r>
              <a:rPr lang="en-US" dirty="0" smtClean="0"/>
              <a:t>Easily uprooted</a:t>
            </a:r>
          </a:p>
          <a:p>
            <a:pPr marL="457200" lvl="1" indent="0">
              <a:buNone/>
            </a:pPr>
            <a:r>
              <a:rPr lang="en-US" dirty="0" smtClean="0"/>
              <a:t>   when soil is wet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 Leaning Trees</a:t>
            </a:r>
          </a:p>
          <a:p>
            <a:pPr lvl="1"/>
            <a:r>
              <a:rPr lang="en-US" dirty="0" smtClean="0"/>
              <a:t>Look for soil mound on</a:t>
            </a:r>
          </a:p>
          <a:p>
            <a:pPr marL="457200" lvl="1" indent="0">
              <a:buNone/>
            </a:pPr>
            <a:r>
              <a:rPr lang="en-US" dirty="0" smtClean="0"/>
              <a:t>   opposite side of lean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88" y="1770888"/>
            <a:ext cx="3154680" cy="210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88" y="4283964"/>
            <a:ext cx="3265715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3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8011"/>
            <a:ext cx="7772400" cy="395804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Become a </a:t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Weather-Ready Nation Ambassador</a:t>
            </a:r>
            <a:endParaRPr lang="en-US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479"/>
            <a:ext cx="1047206" cy="1047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60" y="5830479"/>
            <a:ext cx="990600" cy="990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08" y="3734034"/>
            <a:ext cx="2682575" cy="13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5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Become an Ambassador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76104"/>
            <a:ext cx="8334103" cy="4650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Building a nation resilient to hazardous weather takes many people and organizations.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The Weather-Ready Nation Ambassador program recognizes those organizations that are improving the nation’s readiness and responsiveness to severe weather.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11" y="4883566"/>
            <a:ext cx="2436202" cy="122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7578" y="5236881"/>
            <a:ext cx="4971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www.weather.gov/grb/wrn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0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Become an Ambassador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76104"/>
            <a:ext cx="8334103" cy="4650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Campground owners are a great example of potential Ambassadors, helping the NWS promote weather safety messages.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11" y="4883566"/>
            <a:ext cx="2436202" cy="122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7578" y="5236881"/>
            <a:ext cx="4971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www.weather.gov/grb/wrn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51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Safety Brochure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492">
            <a:off x="334889" y="496948"/>
            <a:ext cx="3506736" cy="54666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61" y="1252923"/>
            <a:ext cx="2087050" cy="318549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27" y="3453864"/>
            <a:ext cx="2153725" cy="318626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28" y="1472455"/>
            <a:ext cx="2128896" cy="318549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4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 You!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6" y="1517072"/>
            <a:ext cx="3246293" cy="2443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7679289" y="4175087"/>
            <a:ext cx="279400" cy="396875"/>
          </a:xfrm>
          <a:custGeom>
            <a:avLst/>
            <a:gdLst>
              <a:gd name="T0" fmla="*/ 2147483647 w 176"/>
              <a:gd name="T1" fmla="*/ 0 h 250"/>
              <a:gd name="T2" fmla="*/ 2147483647 w 176"/>
              <a:gd name="T3" fmla="*/ 0 h 250"/>
              <a:gd name="T4" fmla="*/ 2147483647 w 176"/>
              <a:gd name="T5" fmla="*/ 2147483647 h 250"/>
              <a:gd name="T6" fmla="*/ 2147483647 w 176"/>
              <a:gd name="T7" fmla="*/ 2147483647 h 250"/>
              <a:gd name="T8" fmla="*/ 2147483647 w 176"/>
              <a:gd name="T9" fmla="*/ 2147483647 h 250"/>
              <a:gd name="T10" fmla="*/ 0 w 176"/>
              <a:gd name="T11" fmla="*/ 2147483647 h 250"/>
              <a:gd name="T12" fmla="*/ 2147483647 w 176"/>
              <a:gd name="T13" fmla="*/ 0 h 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"/>
              <a:gd name="T22" fmla="*/ 0 h 250"/>
              <a:gd name="T23" fmla="*/ 176 w 176"/>
              <a:gd name="T24" fmla="*/ 250 h 2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" h="250">
                <a:moveTo>
                  <a:pt x="3" y="0"/>
                </a:moveTo>
                <a:lnTo>
                  <a:pt x="176" y="0"/>
                </a:lnTo>
                <a:lnTo>
                  <a:pt x="176" y="250"/>
                </a:lnTo>
                <a:lnTo>
                  <a:pt x="108" y="250"/>
                </a:lnTo>
                <a:lnTo>
                  <a:pt x="108" y="203"/>
                </a:lnTo>
                <a:lnTo>
                  <a:pt x="0" y="203"/>
                </a:lnTo>
                <a:lnTo>
                  <a:pt x="3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7804702" y="3728999"/>
            <a:ext cx="357187" cy="439738"/>
          </a:xfrm>
          <a:custGeom>
            <a:avLst/>
            <a:gdLst>
              <a:gd name="T0" fmla="*/ 0 w 225"/>
              <a:gd name="T1" fmla="*/ 0 h 277"/>
              <a:gd name="T2" fmla="*/ 0 w 225"/>
              <a:gd name="T3" fmla="*/ 2147483647 h 277"/>
              <a:gd name="T4" fmla="*/ 2147483647 w 225"/>
              <a:gd name="T5" fmla="*/ 2147483647 h 277"/>
              <a:gd name="T6" fmla="*/ 2147483647 w 225"/>
              <a:gd name="T7" fmla="*/ 2147483647 h 277"/>
              <a:gd name="T8" fmla="*/ 2147483647 w 225"/>
              <a:gd name="T9" fmla="*/ 2147483647 h 277"/>
              <a:gd name="T10" fmla="*/ 2147483647 w 225"/>
              <a:gd name="T11" fmla="*/ 2147483647 h 277"/>
              <a:gd name="T12" fmla="*/ 2147483647 w 225"/>
              <a:gd name="T13" fmla="*/ 2147483647 h 277"/>
              <a:gd name="T14" fmla="*/ 2147483647 w 225"/>
              <a:gd name="T15" fmla="*/ 2147483647 h 277"/>
              <a:gd name="T16" fmla="*/ 2147483647 w 225"/>
              <a:gd name="T17" fmla="*/ 2147483647 h 277"/>
              <a:gd name="T18" fmla="*/ 2147483647 w 225"/>
              <a:gd name="T19" fmla="*/ 2147483647 h 277"/>
              <a:gd name="T20" fmla="*/ 2147483647 w 225"/>
              <a:gd name="T21" fmla="*/ 0 h 277"/>
              <a:gd name="T22" fmla="*/ 0 w 225"/>
              <a:gd name="T23" fmla="*/ 0 h 27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25"/>
              <a:gd name="T37" fmla="*/ 0 h 277"/>
              <a:gd name="T38" fmla="*/ 225 w 225"/>
              <a:gd name="T39" fmla="*/ 277 h 27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25" h="277">
                <a:moveTo>
                  <a:pt x="0" y="0"/>
                </a:moveTo>
                <a:lnTo>
                  <a:pt x="0" y="79"/>
                </a:lnTo>
                <a:lnTo>
                  <a:pt x="23" y="81"/>
                </a:lnTo>
                <a:lnTo>
                  <a:pt x="23" y="277"/>
                </a:lnTo>
                <a:lnTo>
                  <a:pt x="172" y="277"/>
                </a:lnTo>
                <a:lnTo>
                  <a:pt x="172" y="229"/>
                </a:lnTo>
                <a:lnTo>
                  <a:pt x="225" y="229"/>
                </a:lnTo>
                <a:lnTo>
                  <a:pt x="225" y="7"/>
                </a:lnTo>
                <a:lnTo>
                  <a:pt x="144" y="101"/>
                </a:lnTo>
                <a:lnTo>
                  <a:pt x="101" y="79"/>
                </a:lnTo>
                <a:lnTo>
                  <a:pt x="99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>
            <a:spLocks noChangeArrowheads="1"/>
          </p:cNvSpPr>
          <p:nvPr/>
        </p:nvSpPr>
        <p:spPr bwMode="auto">
          <a:xfrm>
            <a:off x="7958689" y="5260937"/>
            <a:ext cx="200025" cy="361950"/>
          </a:xfrm>
          <a:custGeom>
            <a:avLst/>
            <a:gdLst>
              <a:gd name="T0" fmla="*/ 0 w 126"/>
              <a:gd name="T1" fmla="*/ 0 h 228"/>
              <a:gd name="T2" fmla="*/ 0 w 126"/>
              <a:gd name="T3" fmla="*/ 2147483647 h 228"/>
              <a:gd name="T4" fmla="*/ 2147483647 w 126"/>
              <a:gd name="T5" fmla="*/ 2147483647 h 228"/>
              <a:gd name="T6" fmla="*/ 2147483647 w 126"/>
              <a:gd name="T7" fmla="*/ 0 h 228"/>
              <a:gd name="T8" fmla="*/ 0 w 126"/>
              <a:gd name="T9" fmla="*/ 0 h 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228"/>
              <a:gd name="T17" fmla="*/ 126 w 126"/>
              <a:gd name="T18" fmla="*/ 228 h 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228">
                <a:moveTo>
                  <a:pt x="0" y="0"/>
                </a:moveTo>
                <a:lnTo>
                  <a:pt x="0" y="228"/>
                </a:lnTo>
                <a:lnTo>
                  <a:pt x="126" y="228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B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>
            <a:spLocks noChangeArrowheads="1"/>
          </p:cNvSpPr>
          <p:nvPr/>
        </p:nvSpPr>
        <p:spPr bwMode="auto">
          <a:xfrm>
            <a:off x="5953677" y="4910965"/>
            <a:ext cx="371475" cy="403225"/>
          </a:xfrm>
          <a:custGeom>
            <a:avLst/>
            <a:gdLst>
              <a:gd name="T0" fmla="*/ 0 w 234"/>
              <a:gd name="T1" fmla="*/ 0 h 254"/>
              <a:gd name="T2" fmla="*/ 0 w 234"/>
              <a:gd name="T3" fmla="*/ 2147483647 h 254"/>
              <a:gd name="T4" fmla="*/ 2147483647 w 234"/>
              <a:gd name="T5" fmla="*/ 2147483647 h 254"/>
              <a:gd name="T6" fmla="*/ 2147483647 w 234"/>
              <a:gd name="T7" fmla="*/ 2147483647 h 254"/>
              <a:gd name="T8" fmla="*/ 2147483647 w 234"/>
              <a:gd name="T9" fmla="*/ 0 h 254"/>
              <a:gd name="T10" fmla="*/ 0 w 234"/>
              <a:gd name="T11" fmla="*/ 0 h 2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4"/>
              <a:gd name="T19" fmla="*/ 0 h 254"/>
              <a:gd name="T20" fmla="*/ 234 w 234"/>
              <a:gd name="T21" fmla="*/ 254 h 2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4" h="254">
                <a:moveTo>
                  <a:pt x="0" y="0"/>
                </a:moveTo>
                <a:lnTo>
                  <a:pt x="0" y="254"/>
                </a:lnTo>
                <a:lnTo>
                  <a:pt x="54" y="223"/>
                </a:lnTo>
                <a:lnTo>
                  <a:pt x="234" y="223"/>
                </a:lnTo>
                <a:lnTo>
                  <a:pt x="23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reeform 11"/>
          <p:cNvSpPr>
            <a:spLocks noChangeArrowheads="1"/>
          </p:cNvSpPr>
          <p:nvPr/>
        </p:nvSpPr>
        <p:spPr bwMode="auto">
          <a:xfrm>
            <a:off x="6234664" y="4175087"/>
            <a:ext cx="406400" cy="646112"/>
          </a:xfrm>
          <a:custGeom>
            <a:avLst/>
            <a:gdLst>
              <a:gd name="T0" fmla="*/ 0 w 256"/>
              <a:gd name="T1" fmla="*/ 2147483647 h 407"/>
              <a:gd name="T2" fmla="*/ 0 w 256"/>
              <a:gd name="T3" fmla="*/ 2147483647 h 407"/>
              <a:gd name="T4" fmla="*/ 2147483647 w 256"/>
              <a:gd name="T5" fmla="*/ 2147483647 h 407"/>
              <a:gd name="T6" fmla="*/ 2147483647 w 256"/>
              <a:gd name="T7" fmla="*/ 2147483647 h 407"/>
              <a:gd name="T8" fmla="*/ 2147483647 w 256"/>
              <a:gd name="T9" fmla="*/ 2147483647 h 407"/>
              <a:gd name="T10" fmla="*/ 2147483647 w 256"/>
              <a:gd name="T11" fmla="*/ 2147483647 h 407"/>
              <a:gd name="T12" fmla="*/ 2147483647 w 256"/>
              <a:gd name="T13" fmla="*/ 0 h 407"/>
              <a:gd name="T14" fmla="*/ 0 w 256"/>
              <a:gd name="T15" fmla="*/ 2147483647 h 4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6"/>
              <a:gd name="T25" fmla="*/ 0 h 407"/>
              <a:gd name="T26" fmla="*/ 256 w 256"/>
              <a:gd name="T27" fmla="*/ 407 h 4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6" h="407">
                <a:moveTo>
                  <a:pt x="0" y="3"/>
                </a:moveTo>
                <a:lnTo>
                  <a:pt x="0" y="407"/>
                </a:lnTo>
                <a:lnTo>
                  <a:pt x="256" y="407"/>
                </a:lnTo>
                <a:lnTo>
                  <a:pt x="154" y="210"/>
                </a:lnTo>
                <a:lnTo>
                  <a:pt x="154" y="71"/>
                </a:lnTo>
                <a:lnTo>
                  <a:pt x="181" y="53"/>
                </a:lnTo>
                <a:lnTo>
                  <a:pt x="181" y="0"/>
                </a:lnTo>
                <a:lnTo>
                  <a:pt x="0" y="3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>
            <a:spLocks noChangeArrowheads="1"/>
          </p:cNvSpPr>
          <p:nvPr/>
        </p:nvSpPr>
        <p:spPr bwMode="auto">
          <a:xfrm>
            <a:off x="5806039" y="3017799"/>
            <a:ext cx="612775" cy="312738"/>
          </a:xfrm>
          <a:custGeom>
            <a:avLst/>
            <a:gdLst>
              <a:gd name="T0" fmla="*/ 2147483647 w 386"/>
              <a:gd name="T1" fmla="*/ 0 h 197"/>
              <a:gd name="T2" fmla="*/ 2147483647 w 386"/>
              <a:gd name="T3" fmla="*/ 0 h 197"/>
              <a:gd name="T4" fmla="*/ 2147483647 w 386"/>
              <a:gd name="T5" fmla="*/ 2147483647 h 197"/>
              <a:gd name="T6" fmla="*/ 2147483647 w 386"/>
              <a:gd name="T7" fmla="*/ 2147483647 h 197"/>
              <a:gd name="T8" fmla="*/ 2147483647 w 386"/>
              <a:gd name="T9" fmla="*/ 2147483647 h 197"/>
              <a:gd name="T10" fmla="*/ 0 w 386"/>
              <a:gd name="T11" fmla="*/ 2147483647 h 197"/>
              <a:gd name="T12" fmla="*/ 2147483647 w 386"/>
              <a:gd name="T13" fmla="*/ 0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6"/>
              <a:gd name="T22" fmla="*/ 0 h 197"/>
              <a:gd name="T23" fmla="*/ 386 w 386"/>
              <a:gd name="T24" fmla="*/ 197 h 1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6" h="197">
                <a:moveTo>
                  <a:pt x="3" y="0"/>
                </a:moveTo>
                <a:lnTo>
                  <a:pt x="386" y="0"/>
                </a:lnTo>
                <a:lnTo>
                  <a:pt x="386" y="128"/>
                </a:lnTo>
                <a:lnTo>
                  <a:pt x="312" y="128"/>
                </a:lnTo>
                <a:lnTo>
                  <a:pt x="312" y="197"/>
                </a:lnTo>
                <a:lnTo>
                  <a:pt x="0" y="197"/>
                </a:lnTo>
                <a:lnTo>
                  <a:pt x="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>
            <a:spLocks noChangeArrowheads="1"/>
          </p:cNvSpPr>
          <p:nvPr/>
        </p:nvSpPr>
        <p:spPr bwMode="auto">
          <a:xfrm>
            <a:off x="5348839" y="2698712"/>
            <a:ext cx="588963" cy="349250"/>
          </a:xfrm>
          <a:custGeom>
            <a:avLst/>
            <a:gdLst>
              <a:gd name="T0" fmla="*/ 0 w 371"/>
              <a:gd name="T1" fmla="*/ 2147483647 h 220"/>
              <a:gd name="T2" fmla="*/ 2147483647 w 371"/>
              <a:gd name="T3" fmla="*/ 2147483647 h 220"/>
              <a:gd name="T4" fmla="*/ 2147483647 w 371"/>
              <a:gd name="T5" fmla="*/ 2147483647 h 220"/>
              <a:gd name="T6" fmla="*/ 2147483647 w 371"/>
              <a:gd name="T7" fmla="*/ 2147483647 h 220"/>
              <a:gd name="T8" fmla="*/ 2147483647 w 371"/>
              <a:gd name="T9" fmla="*/ 2147483647 h 220"/>
              <a:gd name="T10" fmla="*/ 2147483647 w 371"/>
              <a:gd name="T11" fmla="*/ 0 h 220"/>
              <a:gd name="T12" fmla="*/ 0 w 371"/>
              <a:gd name="T13" fmla="*/ 2147483647 h 2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1"/>
              <a:gd name="T22" fmla="*/ 0 h 220"/>
              <a:gd name="T23" fmla="*/ 371 w 371"/>
              <a:gd name="T24" fmla="*/ 220 h 2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1" h="220">
                <a:moveTo>
                  <a:pt x="0" y="3"/>
                </a:moveTo>
                <a:lnTo>
                  <a:pt x="3" y="220"/>
                </a:lnTo>
                <a:lnTo>
                  <a:pt x="270" y="220"/>
                </a:lnTo>
                <a:lnTo>
                  <a:pt x="273" y="184"/>
                </a:lnTo>
                <a:lnTo>
                  <a:pt x="371" y="184"/>
                </a:lnTo>
                <a:lnTo>
                  <a:pt x="37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14"/>
          <p:cNvSpPr>
            <a:spLocks noChangeArrowheads="1"/>
          </p:cNvSpPr>
          <p:nvPr/>
        </p:nvSpPr>
        <p:spPr bwMode="auto">
          <a:xfrm>
            <a:off x="6477552" y="4178262"/>
            <a:ext cx="280987" cy="642937"/>
          </a:xfrm>
          <a:custGeom>
            <a:avLst/>
            <a:gdLst>
              <a:gd name="T0" fmla="*/ 2147483647 w 177"/>
              <a:gd name="T1" fmla="*/ 0 h 405"/>
              <a:gd name="T2" fmla="*/ 2147483647 w 177"/>
              <a:gd name="T3" fmla="*/ 2147483647 h 405"/>
              <a:gd name="T4" fmla="*/ 0 w 177"/>
              <a:gd name="T5" fmla="*/ 2147483647 h 405"/>
              <a:gd name="T6" fmla="*/ 0 w 177"/>
              <a:gd name="T7" fmla="*/ 2147483647 h 405"/>
              <a:gd name="T8" fmla="*/ 2147483647 w 177"/>
              <a:gd name="T9" fmla="*/ 2147483647 h 405"/>
              <a:gd name="T10" fmla="*/ 2147483647 w 177"/>
              <a:gd name="T11" fmla="*/ 2147483647 h 405"/>
              <a:gd name="T12" fmla="*/ 2147483647 w 177"/>
              <a:gd name="T13" fmla="*/ 0 h 405"/>
              <a:gd name="T14" fmla="*/ 2147483647 w 177"/>
              <a:gd name="T15" fmla="*/ 0 h 4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7"/>
              <a:gd name="T25" fmla="*/ 0 h 405"/>
              <a:gd name="T26" fmla="*/ 177 w 177"/>
              <a:gd name="T27" fmla="*/ 405 h 40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7" h="405">
                <a:moveTo>
                  <a:pt x="25" y="0"/>
                </a:moveTo>
                <a:lnTo>
                  <a:pt x="25" y="50"/>
                </a:lnTo>
                <a:lnTo>
                  <a:pt x="0" y="75"/>
                </a:lnTo>
                <a:lnTo>
                  <a:pt x="0" y="202"/>
                </a:lnTo>
                <a:lnTo>
                  <a:pt x="101" y="405"/>
                </a:lnTo>
                <a:lnTo>
                  <a:pt x="177" y="405"/>
                </a:lnTo>
                <a:lnTo>
                  <a:pt x="177" y="0"/>
                </a:lnTo>
                <a:lnTo>
                  <a:pt x="25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>
            <a:spLocks noChangeArrowheads="1"/>
          </p:cNvSpPr>
          <p:nvPr/>
        </p:nvSpPr>
        <p:spPr bwMode="auto">
          <a:xfrm>
            <a:off x="4831314" y="1484274"/>
            <a:ext cx="519113" cy="641350"/>
          </a:xfrm>
          <a:custGeom>
            <a:avLst/>
            <a:gdLst>
              <a:gd name="T0" fmla="*/ 0 w 327"/>
              <a:gd name="T1" fmla="*/ 2147483647 h 404"/>
              <a:gd name="T2" fmla="*/ 0 w 327"/>
              <a:gd name="T3" fmla="*/ 2147483647 h 404"/>
              <a:gd name="T4" fmla="*/ 2147483647 w 327"/>
              <a:gd name="T5" fmla="*/ 2147483647 h 404"/>
              <a:gd name="T6" fmla="*/ 2147483647 w 327"/>
              <a:gd name="T7" fmla="*/ 2147483647 h 404"/>
              <a:gd name="T8" fmla="*/ 2147483647 w 327"/>
              <a:gd name="T9" fmla="*/ 2147483647 h 404"/>
              <a:gd name="T10" fmla="*/ 2147483647 w 327"/>
              <a:gd name="T11" fmla="*/ 2147483647 h 404"/>
              <a:gd name="T12" fmla="*/ 2147483647 w 327"/>
              <a:gd name="T13" fmla="*/ 0 h 404"/>
              <a:gd name="T14" fmla="*/ 2147483647 w 327"/>
              <a:gd name="T15" fmla="*/ 2147483647 h 404"/>
              <a:gd name="T16" fmla="*/ 0 w 327"/>
              <a:gd name="T17" fmla="*/ 2147483647 h 4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7"/>
              <a:gd name="T28" fmla="*/ 0 h 404"/>
              <a:gd name="T29" fmla="*/ 327 w 327"/>
              <a:gd name="T30" fmla="*/ 404 h 4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7" h="404">
                <a:moveTo>
                  <a:pt x="0" y="76"/>
                </a:moveTo>
                <a:lnTo>
                  <a:pt x="0" y="404"/>
                </a:lnTo>
                <a:lnTo>
                  <a:pt x="327" y="404"/>
                </a:lnTo>
                <a:lnTo>
                  <a:pt x="327" y="25"/>
                </a:lnTo>
                <a:lnTo>
                  <a:pt x="201" y="76"/>
                </a:lnTo>
                <a:lnTo>
                  <a:pt x="125" y="76"/>
                </a:lnTo>
                <a:lnTo>
                  <a:pt x="75" y="0"/>
                </a:lnTo>
                <a:lnTo>
                  <a:pt x="50" y="76"/>
                </a:lnTo>
                <a:lnTo>
                  <a:pt x="0" y="76"/>
                </a:lnTo>
                <a:close/>
              </a:path>
            </a:pathLst>
          </a:custGeom>
          <a:solidFill>
            <a:srgbClr val="FFFFCC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reeform 16"/>
          <p:cNvSpPr>
            <a:spLocks noChangeArrowheads="1"/>
          </p:cNvSpPr>
          <p:nvPr/>
        </p:nvSpPr>
        <p:spPr bwMode="auto">
          <a:xfrm>
            <a:off x="5350427" y="1284249"/>
            <a:ext cx="604837" cy="841375"/>
          </a:xfrm>
          <a:custGeom>
            <a:avLst/>
            <a:gdLst>
              <a:gd name="T0" fmla="*/ 0 w 381"/>
              <a:gd name="T1" fmla="*/ 2147483647 h 530"/>
              <a:gd name="T2" fmla="*/ 2147483647 w 381"/>
              <a:gd name="T3" fmla="*/ 2147483647 h 530"/>
              <a:gd name="T4" fmla="*/ 2147483647 w 381"/>
              <a:gd name="T5" fmla="*/ 2147483647 h 530"/>
              <a:gd name="T6" fmla="*/ 2147483647 w 381"/>
              <a:gd name="T7" fmla="*/ 0 h 530"/>
              <a:gd name="T8" fmla="*/ 2147483647 w 381"/>
              <a:gd name="T9" fmla="*/ 2147483647 h 530"/>
              <a:gd name="T10" fmla="*/ 2147483647 w 381"/>
              <a:gd name="T11" fmla="*/ 2147483647 h 530"/>
              <a:gd name="T12" fmla="*/ 2147483647 w 381"/>
              <a:gd name="T13" fmla="*/ 2147483647 h 530"/>
              <a:gd name="T14" fmla="*/ 2147483647 w 381"/>
              <a:gd name="T15" fmla="*/ 2147483647 h 530"/>
              <a:gd name="T16" fmla="*/ 2147483647 w 381"/>
              <a:gd name="T17" fmla="*/ 2147483647 h 530"/>
              <a:gd name="T18" fmla="*/ 0 w 381"/>
              <a:gd name="T19" fmla="*/ 2147483647 h 530"/>
              <a:gd name="T20" fmla="*/ 0 w 381"/>
              <a:gd name="T21" fmla="*/ 2147483647 h 53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1"/>
              <a:gd name="T34" fmla="*/ 0 h 530"/>
              <a:gd name="T35" fmla="*/ 381 w 381"/>
              <a:gd name="T36" fmla="*/ 530 h 53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1" h="530">
                <a:moveTo>
                  <a:pt x="0" y="151"/>
                </a:moveTo>
                <a:lnTo>
                  <a:pt x="153" y="75"/>
                </a:lnTo>
                <a:lnTo>
                  <a:pt x="229" y="75"/>
                </a:lnTo>
                <a:lnTo>
                  <a:pt x="304" y="0"/>
                </a:lnTo>
                <a:lnTo>
                  <a:pt x="381" y="50"/>
                </a:lnTo>
                <a:lnTo>
                  <a:pt x="304" y="177"/>
                </a:lnTo>
                <a:lnTo>
                  <a:pt x="330" y="177"/>
                </a:lnTo>
                <a:lnTo>
                  <a:pt x="279" y="277"/>
                </a:lnTo>
                <a:lnTo>
                  <a:pt x="279" y="530"/>
                </a:lnTo>
                <a:lnTo>
                  <a:pt x="0" y="530"/>
                </a:lnTo>
                <a:lnTo>
                  <a:pt x="0" y="151"/>
                </a:lnTo>
                <a:close/>
              </a:path>
            </a:pathLst>
          </a:custGeom>
          <a:solidFill>
            <a:srgbClr val="FFFFCC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Freeform 17"/>
          <p:cNvSpPr>
            <a:spLocks noChangeArrowheads="1"/>
          </p:cNvSpPr>
          <p:nvPr/>
        </p:nvSpPr>
        <p:spPr bwMode="auto">
          <a:xfrm>
            <a:off x="5793339" y="1646199"/>
            <a:ext cx="442913" cy="682625"/>
          </a:xfrm>
          <a:custGeom>
            <a:avLst/>
            <a:gdLst>
              <a:gd name="T0" fmla="*/ 0 w 279"/>
              <a:gd name="T1" fmla="*/ 2147483647 h 430"/>
              <a:gd name="T2" fmla="*/ 0 w 279"/>
              <a:gd name="T3" fmla="*/ 2147483647 h 430"/>
              <a:gd name="T4" fmla="*/ 2147483647 w 279"/>
              <a:gd name="T5" fmla="*/ 2147483647 h 430"/>
              <a:gd name="T6" fmla="*/ 2147483647 w 279"/>
              <a:gd name="T7" fmla="*/ 2147483647 h 430"/>
              <a:gd name="T8" fmla="*/ 2147483647 w 279"/>
              <a:gd name="T9" fmla="*/ 2147483647 h 430"/>
              <a:gd name="T10" fmla="*/ 2147483647 w 279"/>
              <a:gd name="T11" fmla="*/ 2147483647 h 430"/>
              <a:gd name="T12" fmla="*/ 2147483647 w 279"/>
              <a:gd name="T13" fmla="*/ 2147483647 h 430"/>
              <a:gd name="T14" fmla="*/ 2147483647 w 279"/>
              <a:gd name="T15" fmla="*/ 2147483647 h 430"/>
              <a:gd name="T16" fmla="*/ 2147483647 w 279"/>
              <a:gd name="T17" fmla="*/ 0 h 430"/>
              <a:gd name="T18" fmla="*/ 0 w 279"/>
              <a:gd name="T19" fmla="*/ 2147483647 h 4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9"/>
              <a:gd name="T31" fmla="*/ 0 h 430"/>
              <a:gd name="T32" fmla="*/ 279 w 279"/>
              <a:gd name="T33" fmla="*/ 430 h 4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9" h="430">
                <a:moveTo>
                  <a:pt x="0" y="49"/>
                </a:moveTo>
                <a:lnTo>
                  <a:pt x="0" y="430"/>
                </a:lnTo>
                <a:lnTo>
                  <a:pt x="279" y="430"/>
                </a:lnTo>
                <a:lnTo>
                  <a:pt x="279" y="329"/>
                </a:lnTo>
                <a:lnTo>
                  <a:pt x="229" y="329"/>
                </a:lnTo>
                <a:lnTo>
                  <a:pt x="229" y="277"/>
                </a:lnTo>
                <a:lnTo>
                  <a:pt x="178" y="277"/>
                </a:lnTo>
                <a:lnTo>
                  <a:pt x="178" y="49"/>
                </a:lnTo>
                <a:lnTo>
                  <a:pt x="127" y="0"/>
                </a:lnTo>
                <a:lnTo>
                  <a:pt x="0" y="49"/>
                </a:lnTo>
                <a:close/>
              </a:path>
            </a:pathLst>
          </a:custGeom>
          <a:solidFill>
            <a:srgbClr val="FFFFCC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>
            <a:spLocks noChangeArrowheads="1"/>
          </p:cNvSpPr>
          <p:nvPr/>
        </p:nvSpPr>
        <p:spPr bwMode="auto">
          <a:xfrm>
            <a:off x="6075914" y="1723987"/>
            <a:ext cx="441325" cy="604837"/>
          </a:xfrm>
          <a:custGeom>
            <a:avLst/>
            <a:gdLst>
              <a:gd name="T0" fmla="*/ 0 w 278"/>
              <a:gd name="T1" fmla="*/ 0 h 381"/>
              <a:gd name="T2" fmla="*/ 2147483647 w 278"/>
              <a:gd name="T3" fmla="*/ 0 h 381"/>
              <a:gd name="T4" fmla="*/ 2147483647 w 278"/>
              <a:gd name="T5" fmla="*/ 2147483647 h 381"/>
              <a:gd name="T6" fmla="*/ 2147483647 w 278"/>
              <a:gd name="T7" fmla="*/ 2147483647 h 381"/>
              <a:gd name="T8" fmla="*/ 2147483647 w 278"/>
              <a:gd name="T9" fmla="*/ 2147483647 h 381"/>
              <a:gd name="T10" fmla="*/ 2147483647 w 278"/>
              <a:gd name="T11" fmla="*/ 2147483647 h 381"/>
              <a:gd name="T12" fmla="*/ 2147483647 w 278"/>
              <a:gd name="T13" fmla="*/ 2147483647 h 381"/>
              <a:gd name="T14" fmla="*/ 2147483647 w 278"/>
              <a:gd name="T15" fmla="*/ 2147483647 h 381"/>
              <a:gd name="T16" fmla="*/ 2147483647 w 278"/>
              <a:gd name="T17" fmla="*/ 2147483647 h 381"/>
              <a:gd name="T18" fmla="*/ 2147483647 w 278"/>
              <a:gd name="T19" fmla="*/ 2147483647 h 381"/>
              <a:gd name="T20" fmla="*/ 2147483647 w 278"/>
              <a:gd name="T21" fmla="*/ 2147483647 h 381"/>
              <a:gd name="T22" fmla="*/ 0 w 278"/>
              <a:gd name="T23" fmla="*/ 2147483647 h 381"/>
              <a:gd name="T24" fmla="*/ 0 w 278"/>
              <a:gd name="T25" fmla="*/ 0 h 3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8"/>
              <a:gd name="T40" fmla="*/ 0 h 381"/>
              <a:gd name="T41" fmla="*/ 278 w 278"/>
              <a:gd name="T42" fmla="*/ 381 h 38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8" h="381">
                <a:moveTo>
                  <a:pt x="0" y="0"/>
                </a:moveTo>
                <a:lnTo>
                  <a:pt x="51" y="0"/>
                </a:lnTo>
                <a:lnTo>
                  <a:pt x="101" y="26"/>
                </a:lnTo>
                <a:lnTo>
                  <a:pt x="176" y="76"/>
                </a:lnTo>
                <a:lnTo>
                  <a:pt x="203" y="177"/>
                </a:lnTo>
                <a:lnTo>
                  <a:pt x="278" y="177"/>
                </a:lnTo>
                <a:lnTo>
                  <a:pt x="278" y="381"/>
                </a:lnTo>
                <a:lnTo>
                  <a:pt x="101" y="381"/>
                </a:lnTo>
                <a:lnTo>
                  <a:pt x="101" y="280"/>
                </a:lnTo>
                <a:lnTo>
                  <a:pt x="51" y="280"/>
                </a:lnTo>
                <a:lnTo>
                  <a:pt x="51" y="228"/>
                </a:lnTo>
                <a:lnTo>
                  <a:pt x="0" y="2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19"/>
          <p:cNvSpPr>
            <a:spLocks noChangeArrowheads="1"/>
          </p:cNvSpPr>
          <p:nvPr/>
        </p:nvSpPr>
        <p:spPr bwMode="auto">
          <a:xfrm>
            <a:off x="6436277" y="2004974"/>
            <a:ext cx="804862" cy="442913"/>
          </a:xfrm>
          <a:custGeom>
            <a:avLst/>
            <a:gdLst>
              <a:gd name="T0" fmla="*/ 2147483647 w 507"/>
              <a:gd name="T1" fmla="*/ 0 h 279"/>
              <a:gd name="T2" fmla="*/ 2147483647 w 507"/>
              <a:gd name="T3" fmla="*/ 2147483647 h 279"/>
              <a:gd name="T4" fmla="*/ 0 w 507"/>
              <a:gd name="T5" fmla="*/ 2147483647 h 279"/>
              <a:gd name="T6" fmla="*/ 0 w 507"/>
              <a:gd name="T7" fmla="*/ 2147483647 h 279"/>
              <a:gd name="T8" fmla="*/ 2147483647 w 507"/>
              <a:gd name="T9" fmla="*/ 2147483647 h 279"/>
              <a:gd name="T10" fmla="*/ 2147483647 w 507"/>
              <a:gd name="T11" fmla="*/ 2147483647 h 279"/>
              <a:gd name="T12" fmla="*/ 2147483647 w 507"/>
              <a:gd name="T13" fmla="*/ 2147483647 h 279"/>
              <a:gd name="T14" fmla="*/ 2147483647 w 507"/>
              <a:gd name="T15" fmla="*/ 2147483647 h 279"/>
              <a:gd name="T16" fmla="*/ 2147483647 w 507"/>
              <a:gd name="T17" fmla="*/ 2147483647 h 279"/>
              <a:gd name="T18" fmla="*/ 2147483647 w 507"/>
              <a:gd name="T19" fmla="*/ 0 h 27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07"/>
              <a:gd name="T31" fmla="*/ 0 h 279"/>
              <a:gd name="T32" fmla="*/ 507 w 507"/>
              <a:gd name="T33" fmla="*/ 279 h 27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07" h="279">
                <a:moveTo>
                  <a:pt x="51" y="0"/>
                </a:moveTo>
                <a:lnTo>
                  <a:pt x="51" y="204"/>
                </a:lnTo>
                <a:lnTo>
                  <a:pt x="0" y="204"/>
                </a:lnTo>
                <a:lnTo>
                  <a:pt x="0" y="279"/>
                </a:lnTo>
                <a:lnTo>
                  <a:pt x="456" y="279"/>
                </a:lnTo>
                <a:lnTo>
                  <a:pt x="456" y="229"/>
                </a:lnTo>
                <a:lnTo>
                  <a:pt x="507" y="229"/>
                </a:lnTo>
                <a:lnTo>
                  <a:pt x="507" y="153"/>
                </a:lnTo>
                <a:lnTo>
                  <a:pt x="431" y="128"/>
                </a:lnTo>
                <a:lnTo>
                  <a:pt x="51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>
            <a:spLocks noChangeArrowheads="1"/>
          </p:cNvSpPr>
          <p:nvPr/>
        </p:nvSpPr>
        <p:spPr bwMode="auto">
          <a:xfrm>
            <a:off x="7160177" y="2247862"/>
            <a:ext cx="482600" cy="763587"/>
          </a:xfrm>
          <a:custGeom>
            <a:avLst/>
            <a:gdLst>
              <a:gd name="T0" fmla="*/ 2147483647 w 304"/>
              <a:gd name="T1" fmla="*/ 0 h 481"/>
              <a:gd name="T2" fmla="*/ 2147483647 w 304"/>
              <a:gd name="T3" fmla="*/ 2147483647 h 481"/>
              <a:gd name="T4" fmla="*/ 2147483647 w 304"/>
              <a:gd name="T5" fmla="*/ 2147483647 h 481"/>
              <a:gd name="T6" fmla="*/ 2147483647 w 304"/>
              <a:gd name="T7" fmla="*/ 2147483647 h 481"/>
              <a:gd name="T8" fmla="*/ 2147483647 w 304"/>
              <a:gd name="T9" fmla="*/ 2147483647 h 481"/>
              <a:gd name="T10" fmla="*/ 2147483647 w 304"/>
              <a:gd name="T11" fmla="*/ 2147483647 h 481"/>
              <a:gd name="T12" fmla="*/ 2147483647 w 304"/>
              <a:gd name="T13" fmla="*/ 2147483647 h 481"/>
              <a:gd name="T14" fmla="*/ 0 w 304"/>
              <a:gd name="T15" fmla="*/ 2147483647 h 481"/>
              <a:gd name="T16" fmla="*/ 0 w 304"/>
              <a:gd name="T17" fmla="*/ 2147483647 h 481"/>
              <a:gd name="T18" fmla="*/ 2147483647 w 304"/>
              <a:gd name="T19" fmla="*/ 2147483647 h 481"/>
              <a:gd name="T20" fmla="*/ 2147483647 w 304"/>
              <a:gd name="T21" fmla="*/ 0 h 4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04"/>
              <a:gd name="T34" fmla="*/ 0 h 481"/>
              <a:gd name="T35" fmla="*/ 304 w 304"/>
              <a:gd name="T36" fmla="*/ 481 h 4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04" h="481">
                <a:moveTo>
                  <a:pt x="51" y="0"/>
                </a:moveTo>
                <a:lnTo>
                  <a:pt x="177" y="76"/>
                </a:lnTo>
                <a:lnTo>
                  <a:pt x="177" y="254"/>
                </a:lnTo>
                <a:lnTo>
                  <a:pt x="304" y="254"/>
                </a:lnTo>
                <a:lnTo>
                  <a:pt x="304" y="481"/>
                </a:lnTo>
                <a:lnTo>
                  <a:pt x="76" y="481"/>
                </a:lnTo>
                <a:lnTo>
                  <a:pt x="76" y="431"/>
                </a:lnTo>
                <a:lnTo>
                  <a:pt x="0" y="431"/>
                </a:lnTo>
                <a:lnTo>
                  <a:pt x="0" y="76"/>
                </a:lnTo>
                <a:lnTo>
                  <a:pt x="51" y="76"/>
                </a:lnTo>
                <a:lnTo>
                  <a:pt x="51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1"/>
          <p:cNvSpPr>
            <a:spLocks noChangeArrowheads="1"/>
          </p:cNvSpPr>
          <p:nvPr/>
        </p:nvSpPr>
        <p:spPr bwMode="auto">
          <a:xfrm>
            <a:off x="7441164" y="2328824"/>
            <a:ext cx="484188" cy="322263"/>
          </a:xfrm>
          <a:custGeom>
            <a:avLst/>
            <a:gdLst>
              <a:gd name="T0" fmla="*/ 0 w 305"/>
              <a:gd name="T1" fmla="*/ 2147483647 h 203"/>
              <a:gd name="T2" fmla="*/ 2147483647 w 305"/>
              <a:gd name="T3" fmla="*/ 0 h 203"/>
              <a:gd name="T4" fmla="*/ 2147483647 w 305"/>
              <a:gd name="T5" fmla="*/ 2147483647 h 203"/>
              <a:gd name="T6" fmla="*/ 2147483647 w 305"/>
              <a:gd name="T7" fmla="*/ 2147483647 h 203"/>
              <a:gd name="T8" fmla="*/ 2147483647 w 305"/>
              <a:gd name="T9" fmla="*/ 2147483647 h 203"/>
              <a:gd name="T10" fmla="*/ 2147483647 w 305"/>
              <a:gd name="T11" fmla="*/ 2147483647 h 203"/>
              <a:gd name="T12" fmla="*/ 2147483647 w 305"/>
              <a:gd name="T13" fmla="*/ 2147483647 h 203"/>
              <a:gd name="T14" fmla="*/ 0 w 305"/>
              <a:gd name="T15" fmla="*/ 2147483647 h 203"/>
              <a:gd name="T16" fmla="*/ 0 w 305"/>
              <a:gd name="T17" fmla="*/ 2147483647 h 2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5"/>
              <a:gd name="T28" fmla="*/ 0 h 203"/>
              <a:gd name="T29" fmla="*/ 305 w 305"/>
              <a:gd name="T30" fmla="*/ 203 h 2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5" h="203">
                <a:moveTo>
                  <a:pt x="0" y="25"/>
                </a:moveTo>
                <a:lnTo>
                  <a:pt x="76" y="0"/>
                </a:lnTo>
                <a:lnTo>
                  <a:pt x="179" y="50"/>
                </a:lnTo>
                <a:lnTo>
                  <a:pt x="254" y="50"/>
                </a:lnTo>
                <a:lnTo>
                  <a:pt x="280" y="101"/>
                </a:lnTo>
                <a:lnTo>
                  <a:pt x="305" y="152"/>
                </a:lnTo>
                <a:lnTo>
                  <a:pt x="305" y="203"/>
                </a:lnTo>
                <a:lnTo>
                  <a:pt x="0" y="203"/>
                </a:lnTo>
                <a:lnTo>
                  <a:pt x="0" y="25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2"/>
          <p:cNvSpPr>
            <a:spLocks noChangeArrowheads="1"/>
          </p:cNvSpPr>
          <p:nvPr/>
        </p:nvSpPr>
        <p:spPr bwMode="auto">
          <a:xfrm>
            <a:off x="7642777" y="2570124"/>
            <a:ext cx="604837" cy="884238"/>
          </a:xfrm>
          <a:custGeom>
            <a:avLst/>
            <a:gdLst>
              <a:gd name="T0" fmla="*/ 2147483647 w 381"/>
              <a:gd name="T1" fmla="*/ 0 h 557"/>
              <a:gd name="T2" fmla="*/ 2147483647 w 381"/>
              <a:gd name="T3" fmla="*/ 2147483647 h 557"/>
              <a:gd name="T4" fmla="*/ 2147483647 w 381"/>
              <a:gd name="T5" fmla="*/ 2147483647 h 557"/>
              <a:gd name="T6" fmla="*/ 2147483647 w 381"/>
              <a:gd name="T7" fmla="*/ 2147483647 h 557"/>
              <a:gd name="T8" fmla="*/ 2147483647 w 381"/>
              <a:gd name="T9" fmla="*/ 2147483647 h 557"/>
              <a:gd name="T10" fmla="*/ 2147483647 w 381"/>
              <a:gd name="T11" fmla="*/ 2147483647 h 557"/>
              <a:gd name="T12" fmla="*/ 2147483647 w 381"/>
              <a:gd name="T13" fmla="*/ 2147483647 h 557"/>
              <a:gd name="T14" fmla="*/ 2147483647 w 381"/>
              <a:gd name="T15" fmla="*/ 2147483647 h 557"/>
              <a:gd name="T16" fmla="*/ 2147483647 w 381"/>
              <a:gd name="T17" fmla="*/ 2147483647 h 557"/>
              <a:gd name="T18" fmla="*/ 2147483647 w 381"/>
              <a:gd name="T19" fmla="*/ 2147483647 h 557"/>
              <a:gd name="T20" fmla="*/ 2147483647 w 381"/>
              <a:gd name="T21" fmla="*/ 2147483647 h 557"/>
              <a:gd name="T22" fmla="*/ 2147483647 w 381"/>
              <a:gd name="T23" fmla="*/ 2147483647 h 557"/>
              <a:gd name="T24" fmla="*/ 2147483647 w 381"/>
              <a:gd name="T25" fmla="*/ 2147483647 h 557"/>
              <a:gd name="T26" fmla="*/ 2147483647 w 381"/>
              <a:gd name="T27" fmla="*/ 2147483647 h 557"/>
              <a:gd name="T28" fmla="*/ 2147483647 w 381"/>
              <a:gd name="T29" fmla="*/ 2147483647 h 557"/>
              <a:gd name="T30" fmla="*/ 2147483647 w 381"/>
              <a:gd name="T31" fmla="*/ 2147483647 h 557"/>
              <a:gd name="T32" fmla="*/ 2147483647 w 381"/>
              <a:gd name="T33" fmla="*/ 2147483647 h 557"/>
              <a:gd name="T34" fmla="*/ 2147483647 w 381"/>
              <a:gd name="T35" fmla="*/ 2147483647 h 557"/>
              <a:gd name="T36" fmla="*/ 0 w 381"/>
              <a:gd name="T37" fmla="*/ 2147483647 h 557"/>
              <a:gd name="T38" fmla="*/ 0 w 381"/>
              <a:gd name="T39" fmla="*/ 2147483647 h 557"/>
              <a:gd name="T40" fmla="*/ 2147483647 w 381"/>
              <a:gd name="T41" fmla="*/ 2147483647 h 557"/>
              <a:gd name="T42" fmla="*/ 2147483647 w 381"/>
              <a:gd name="T43" fmla="*/ 0 h 5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81"/>
              <a:gd name="T67" fmla="*/ 0 h 557"/>
              <a:gd name="T68" fmla="*/ 381 w 381"/>
              <a:gd name="T69" fmla="*/ 557 h 5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81" h="557">
                <a:moveTo>
                  <a:pt x="178" y="0"/>
                </a:moveTo>
                <a:lnTo>
                  <a:pt x="304" y="75"/>
                </a:lnTo>
                <a:lnTo>
                  <a:pt x="304" y="203"/>
                </a:lnTo>
                <a:lnTo>
                  <a:pt x="279" y="278"/>
                </a:lnTo>
                <a:lnTo>
                  <a:pt x="355" y="278"/>
                </a:lnTo>
                <a:lnTo>
                  <a:pt x="355" y="404"/>
                </a:lnTo>
                <a:lnTo>
                  <a:pt x="381" y="455"/>
                </a:lnTo>
                <a:lnTo>
                  <a:pt x="381" y="557"/>
                </a:lnTo>
                <a:lnTo>
                  <a:pt x="330" y="557"/>
                </a:lnTo>
                <a:lnTo>
                  <a:pt x="330" y="532"/>
                </a:lnTo>
                <a:lnTo>
                  <a:pt x="228" y="532"/>
                </a:lnTo>
                <a:lnTo>
                  <a:pt x="228" y="506"/>
                </a:lnTo>
                <a:lnTo>
                  <a:pt x="153" y="506"/>
                </a:lnTo>
                <a:lnTo>
                  <a:pt x="153" y="455"/>
                </a:lnTo>
                <a:lnTo>
                  <a:pt x="102" y="455"/>
                </a:lnTo>
                <a:lnTo>
                  <a:pt x="102" y="404"/>
                </a:lnTo>
                <a:lnTo>
                  <a:pt x="52" y="404"/>
                </a:lnTo>
                <a:lnTo>
                  <a:pt x="52" y="278"/>
                </a:lnTo>
                <a:lnTo>
                  <a:pt x="0" y="278"/>
                </a:lnTo>
                <a:lnTo>
                  <a:pt x="0" y="51"/>
                </a:lnTo>
                <a:lnTo>
                  <a:pt x="178" y="51"/>
                </a:lnTo>
                <a:lnTo>
                  <a:pt x="178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3"/>
          <p:cNvSpPr>
            <a:spLocks noChangeArrowheads="1"/>
          </p:cNvSpPr>
          <p:nvPr/>
        </p:nvSpPr>
        <p:spPr bwMode="auto">
          <a:xfrm>
            <a:off x="4386814" y="2125624"/>
            <a:ext cx="603250" cy="563563"/>
          </a:xfrm>
          <a:custGeom>
            <a:avLst/>
            <a:gdLst>
              <a:gd name="T0" fmla="*/ 2147483647 w 380"/>
              <a:gd name="T1" fmla="*/ 0 h 355"/>
              <a:gd name="T2" fmla="*/ 2147483647 w 380"/>
              <a:gd name="T3" fmla="*/ 2147483647 h 355"/>
              <a:gd name="T4" fmla="*/ 2147483647 w 380"/>
              <a:gd name="T5" fmla="*/ 2147483647 h 355"/>
              <a:gd name="T6" fmla="*/ 0 w 380"/>
              <a:gd name="T7" fmla="*/ 2147483647 h 355"/>
              <a:gd name="T8" fmla="*/ 0 w 380"/>
              <a:gd name="T9" fmla="*/ 2147483647 h 355"/>
              <a:gd name="T10" fmla="*/ 2147483647 w 380"/>
              <a:gd name="T11" fmla="*/ 2147483647 h 355"/>
              <a:gd name="T12" fmla="*/ 2147483647 w 380"/>
              <a:gd name="T13" fmla="*/ 2147483647 h 355"/>
              <a:gd name="T14" fmla="*/ 2147483647 w 380"/>
              <a:gd name="T15" fmla="*/ 2147483647 h 355"/>
              <a:gd name="T16" fmla="*/ 2147483647 w 380"/>
              <a:gd name="T17" fmla="*/ 2147483647 h 355"/>
              <a:gd name="T18" fmla="*/ 2147483647 w 380"/>
              <a:gd name="T19" fmla="*/ 2147483647 h 355"/>
              <a:gd name="T20" fmla="*/ 2147483647 w 380"/>
              <a:gd name="T21" fmla="*/ 0 h 355"/>
              <a:gd name="T22" fmla="*/ 2147483647 w 380"/>
              <a:gd name="T23" fmla="*/ 0 h 3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80"/>
              <a:gd name="T37" fmla="*/ 0 h 355"/>
              <a:gd name="T38" fmla="*/ 380 w 380"/>
              <a:gd name="T39" fmla="*/ 355 h 3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80" h="355">
                <a:moveTo>
                  <a:pt x="280" y="0"/>
                </a:moveTo>
                <a:lnTo>
                  <a:pt x="280" y="52"/>
                </a:lnTo>
                <a:lnTo>
                  <a:pt x="76" y="153"/>
                </a:lnTo>
                <a:lnTo>
                  <a:pt x="0" y="280"/>
                </a:lnTo>
                <a:lnTo>
                  <a:pt x="0" y="331"/>
                </a:lnTo>
                <a:lnTo>
                  <a:pt x="152" y="331"/>
                </a:lnTo>
                <a:lnTo>
                  <a:pt x="152" y="280"/>
                </a:lnTo>
                <a:lnTo>
                  <a:pt x="304" y="280"/>
                </a:lnTo>
                <a:lnTo>
                  <a:pt x="304" y="355"/>
                </a:lnTo>
                <a:lnTo>
                  <a:pt x="380" y="355"/>
                </a:lnTo>
                <a:lnTo>
                  <a:pt x="380" y="0"/>
                </a:lnTo>
                <a:lnTo>
                  <a:pt x="280" y="0"/>
                </a:lnTo>
                <a:close/>
              </a:path>
            </a:pathLst>
          </a:custGeom>
          <a:solidFill>
            <a:srgbClr val="FFFFCC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4"/>
          <p:cNvSpPr>
            <a:spLocks noChangeArrowheads="1"/>
          </p:cNvSpPr>
          <p:nvPr/>
        </p:nvSpPr>
        <p:spPr bwMode="auto">
          <a:xfrm>
            <a:off x="4386814" y="2570124"/>
            <a:ext cx="482600" cy="561975"/>
          </a:xfrm>
          <a:custGeom>
            <a:avLst/>
            <a:gdLst>
              <a:gd name="T0" fmla="*/ 0 w 304"/>
              <a:gd name="T1" fmla="*/ 2147483647 h 354"/>
              <a:gd name="T2" fmla="*/ 0 w 304"/>
              <a:gd name="T3" fmla="*/ 2147483647 h 354"/>
              <a:gd name="T4" fmla="*/ 2147483647 w 304"/>
              <a:gd name="T5" fmla="*/ 2147483647 h 354"/>
              <a:gd name="T6" fmla="*/ 2147483647 w 304"/>
              <a:gd name="T7" fmla="*/ 2147483647 h 354"/>
              <a:gd name="T8" fmla="*/ 2147483647 w 304"/>
              <a:gd name="T9" fmla="*/ 2147483647 h 354"/>
              <a:gd name="T10" fmla="*/ 2147483647 w 304"/>
              <a:gd name="T11" fmla="*/ 2147483647 h 354"/>
              <a:gd name="T12" fmla="*/ 2147483647 w 304"/>
              <a:gd name="T13" fmla="*/ 0 h 354"/>
              <a:gd name="T14" fmla="*/ 2147483647 w 304"/>
              <a:gd name="T15" fmla="*/ 0 h 354"/>
              <a:gd name="T16" fmla="*/ 2147483647 w 304"/>
              <a:gd name="T17" fmla="*/ 2147483647 h 354"/>
              <a:gd name="T18" fmla="*/ 0 w 304"/>
              <a:gd name="T19" fmla="*/ 2147483647 h 3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04"/>
              <a:gd name="T31" fmla="*/ 0 h 354"/>
              <a:gd name="T32" fmla="*/ 304 w 304"/>
              <a:gd name="T33" fmla="*/ 354 h 3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04" h="354">
                <a:moveTo>
                  <a:pt x="0" y="51"/>
                </a:moveTo>
                <a:lnTo>
                  <a:pt x="0" y="101"/>
                </a:lnTo>
                <a:lnTo>
                  <a:pt x="26" y="101"/>
                </a:lnTo>
                <a:lnTo>
                  <a:pt x="101" y="203"/>
                </a:lnTo>
                <a:lnTo>
                  <a:pt x="26" y="354"/>
                </a:lnTo>
                <a:lnTo>
                  <a:pt x="304" y="354"/>
                </a:lnTo>
                <a:lnTo>
                  <a:pt x="304" y="0"/>
                </a:lnTo>
                <a:lnTo>
                  <a:pt x="152" y="0"/>
                </a:lnTo>
                <a:lnTo>
                  <a:pt x="152" y="51"/>
                </a:lnTo>
                <a:lnTo>
                  <a:pt x="0" y="5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25"/>
          <p:cNvSpPr>
            <a:spLocks noChangeArrowheads="1"/>
          </p:cNvSpPr>
          <p:nvPr/>
        </p:nvSpPr>
        <p:spPr bwMode="auto">
          <a:xfrm>
            <a:off x="4386814" y="3494049"/>
            <a:ext cx="482600" cy="320675"/>
          </a:xfrm>
          <a:custGeom>
            <a:avLst/>
            <a:gdLst>
              <a:gd name="T0" fmla="*/ 2147483647 w 304"/>
              <a:gd name="T1" fmla="*/ 0 h 202"/>
              <a:gd name="T2" fmla="*/ 0 w 304"/>
              <a:gd name="T3" fmla="*/ 2147483647 h 202"/>
              <a:gd name="T4" fmla="*/ 2147483647 w 304"/>
              <a:gd name="T5" fmla="*/ 2147483647 h 202"/>
              <a:gd name="T6" fmla="*/ 2147483647 w 304"/>
              <a:gd name="T7" fmla="*/ 2147483647 h 202"/>
              <a:gd name="T8" fmla="*/ 2147483647 w 304"/>
              <a:gd name="T9" fmla="*/ 0 h 202"/>
              <a:gd name="T10" fmla="*/ 2147483647 w 304"/>
              <a:gd name="T11" fmla="*/ 0 h 2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4"/>
              <a:gd name="T19" fmla="*/ 0 h 202"/>
              <a:gd name="T20" fmla="*/ 304 w 304"/>
              <a:gd name="T21" fmla="*/ 202 h 2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4" h="202">
                <a:moveTo>
                  <a:pt x="26" y="0"/>
                </a:moveTo>
                <a:lnTo>
                  <a:pt x="0" y="51"/>
                </a:lnTo>
                <a:lnTo>
                  <a:pt x="152" y="202"/>
                </a:lnTo>
                <a:lnTo>
                  <a:pt x="304" y="202"/>
                </a:lnTo>
                <a:lnTo>
                  <a:pt x="304" y="0"/>
                </a:lnTo>
                <a:lnTo>
                  <a:pt x="26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>
            <a:spLocks noChangeArrowheads="1"/>
          </p:cNvSpPr>
          <p:nvPr/>
        </p:nvSpPr>
        <p:spPr bwMode="auto">
          <a:xfrm>
            <a:off x="4748764" y="3694074"/>
            <a:ext cx="482600" cy="280988"/>
          </a:xfrm>
          <a:custGeom>
            <a:avLst/>
            <a:gdLst>
              <a:gd name="T0" fmla="*/ 0 w 304"/>
              <a:gd name="T1" fmla="*/ 2147483647 h 177"/>
              <a:gd name="T2" fmla="*/ 2147483647 w 304"/>
              <a:gd name="T3" fmla="*/ 2147483647 h 177"/>
              <a:gd name="T4" fmla="*/ 2147483647 w 304"/>
              <a:gd name="T5" fmla="*/ 2147483647 h 177"/>
              <a:gd name="T6" fmla="*/ 2147483647 w 304"/>
              <a:gd name="T7" fmla="*/ 2147483647 h 177"/>
              <a:gd name="T8" fmla="*/ 2147483647 w 304"/>
              <a:gd name="T9" fmla="*/ 2147483647 h 177"/>
              <a:gd name="T10" fmla="*/ 2147483647 w 304"/>
              <a:gd name="T11" fmla="*/ 0 h 177"/>
              <a:gd name="T12" fmla="*/ 2147483647 w 304"/>
              <a:gd name="T13" fmla="*/ 0 h 177"/>
              <a:gd name="T14" fmla="*/ 2147483647 w 304"/>
              <a:gd name="T15" fmla="*/ 2147483647 h 177"/>
              <a:gd name="T16" fmla="*/ 0 w 304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4"/>
              <a:gd name="T28" fmla="*/ 0 h 177"/>
              <a:gd name="T29" fmla="*/ 304 w 304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4" h="177">
                <a:moveTo>
                  <a:pt x="0" y="76"/>
                </a:moveTo>
                <a:lnTo>
                  <a:pt x="25" y="151"/>
                </a:lnTo>
                <a:lnTo>
                  <a:pt x="127" y="177"/>
                </a:lnTo>
                <a:lnTo>
                  <a:pt x="127" y="51"/>
                </a:lnTo>
                <a:lnTo>
                  <a:pt x="304" y="51"/>
                </a:lnTo>
                <a:lnTo>
                  <a:pt x="304" y="0"/>
                </a:lnTo>
                <a:lnTo>
                  <a:pt x="76" y="0"/>
                </a:lnTo>
                <a:lnTo>
                  <a:pt x="76" y="76"/>
                </a:lnTo>
                <a:lnTo>
                  <a:pt x="0" y="76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>
            <a:spLocks noChangeArrowheads="1"/>
          </p:cNvSpPr>
          <p:nvPr/>
        </p:nvSpPr>
        <p:spPr bwMode="auto">
          <a:xfrm>
            <a:off x="4950377" y="3775037"/>
            <a:ext cx="360362" cy="601662"/>
          </a:xfrm>
          <a:custGeom>
            <a:avLst/>
            <a:gdLst>
              <a:gd name="T0" fmla="*/ 0 w 227"/>
              <a:gd name="T1" fmla="*/ 2147483647 h 379"/>
              <a:gd name="T2" fmla="*/ 2147483647 w 227"/>
              <a:gd name="T3" fmla="*/ 2147483647 h 379"/>
              <a:gd name="T4" fmla="*/ 2147483647 w 227"/>
              <a:gd name="T5" fmla="*/ 2147483647 h 379"/>
              <a:gd name="T6" fmla="*/ 2147483647 w 227"/>
              <a:gd name="T7" fmla="*/ 2147483647 h 379"/>
              <a:gd name="T8" fmla="*/ 2147483647 w 227"/>
              <a:gd name="T9" fmla="*/ 0 h 379"/>
              <a:gd name="T10" fmla="*/ 0 w 227"/>
              <a:gd name="T11" fmla="*/ 0 h 379"/>
              <a:gd name="T12" fmla="*/ 0 w 227"/>
              <a:gd name="T13" fmla="*/ 2147483647 h 3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7"/>
              <a:gd name="T22" fmla="*/ 0 h 379"/>
              <a:gd name="T23" fmla="*/ 227 w 227"/>
              <a:gd name="T24" fmla="*/ 379 h 3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7" h="379">
                <a:moveTo>
                  <a:pt x="0" y="126"/>
                </a:moveTo>
                <a:lnTo>
                  <a:pt x="76" y="279"/>
                </a:lnTo>
                <a:lnTo>
                  <a:pt x="202" y="379"/>
                </a:lnTo>
                <a:lnTo>
                  <a:pt x="227" y="228"/>
                </a:lnTo>
                <a:lnTo>
                  <a:pt x="227" y="0"/>
                </a:lnTo>
                <a:lnTo>
                  <a:pt x="0" y="0"/>
                </a:lnTo>
                <a:lnTo>
                  <a:pt x="0" y="126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990064" y="2125624"/>
            <a:ext cx="360363" cy="563563"/>
          </a:xfrm>
          <a:prstGeom prst="rect">
            <a:avLst/>
          </a:prstGeom>
          <a:solidFill>
            <a:srgbClr val="FFFFCC"/>
          </a:solidFill>
          <a:ln w="6654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>
            <a:spLocks noChangeArrowheads="1"/>
          </p:cNvSpPr>
          <p:nvPr/>
        </p:nvSpPr>
        <p:spPr bwMode="auto">
          <a:xfrm>
            <a:off x="5350427" y="2125624"/>
            <a:ext cx="604837" cy="563563"/>
          </a:xfrm>
          <a:custGeom>
            <a:avLst/>
            <a:gdLst>
              <a:gd name="T0" fmla="*/ 0 w 381"/>
              <a:gd name="T1" fmla="*/ 2147483647 h 355"/>
              <a:gd name="T2" fmla="*/ 2147483647 w 381"/>
              <a:gd name="T3" fmla="*/ 2147483647 h 355"/>
              <a:gd name="T4" fmla="*/ 2147483647 w 381"/>
              <a:gd name="T5" fmla="*/ 2147483647 h 355"/>
              <a:gd name="T6" fmla="*/ 2147483647 w 381"/>
              <a:gd name="T7" fmla="*/ 2147483647 h 355"/>
              <a:gd name="T8" fmla="*/ 2147483647 w 381"/>
              <a:gd name="T9" fmla="*/ 0 h 355"/>
              <a:gd name="T10" fmla="*/ 0 w 381"/>
              <a:gd name="T11" fmla="*/ 0 h 355"/>
              <a:gd name="T12" fmla="*/ 0 w 381"/>
              <a:gd name="T13" fmla="*/ 2147483647 h 3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1"/>
              <a:gd name="T22" fmla="*/ 0 h 355"/>
              <a:gd name="T23" fmla="*/ 381 w 381"/>
              <a:gd name="T24" fmla="*/ 355 h 3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1" h="355">
                <a:moveTo>
                  <a:pt x="0" y="355"/>
                </a:moveTo>
                <a:lnTo>
                  <a:pt x="381" y="355"/>
                </a:lnTo>
                <a:lnTo>
                  <a:pt x="381" y="128"/>
                </a:lnTo>
                <a:lnTo>
                  <a:pt x="279" y="128"/>
                </a:lnTo>
                <a:lnTo>
                  <a:pt x="279" y="0"/>
                </a:lnTo>
                <a:lnTo>
                  <a:pt x="0" y="0"/>
                </a:lnTo>
                <a:lnTo>
                  <a:pt x="0" y="355"/>
                </a:lnTo>
                <a:close/>
              </a:path>
            </a:pathLst>
          </a:custGeom>
          <a:solidFill>
            <a:srgbClr val="FFFFCC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955264" y="2328824"/>
            <a:ext cx="481013" cy="682625"/>
          </a:xfrm>
          <a:prstGeom prst="rect">
            <a:avLst/>
          </a:prstGeom>
          <a:solidFill>
            <a:srgbClr val="FFFFCC"/>
          </a:solidFill>
          <a:ln w="832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2" name="Freeform 31"/>
          <p:cNvSpPr>
            <a:spLocks noChangeArrowheads="1"/>
          </p:cNvSpPr>
          <p:nvPr/>
        </p:nvSpPr>
        <p:spPr bwMode="auto">
          <a:xfrm>
            <a:off x="6436277" y="2447887"/>
            <a:ext cx="723900" cy="484187"/>
          </a:xfrm>
          <a:custGeom>
            <a:avLst/>
            <a:gdLst>
              <a:gd name="T0" fmla="*/ 0 w 456"/>
              <a:gd name="T1" fmla="*/ 0 h 305"/>
              <a:gd name="T2" fmla="*/ 0 w 456"/>
              <a:gd name="T3" fmla="*/ 2147483647 h 305"/>
              <a:gd name="T4" fmla="*/ 2147483647 w 456"/>
              <a:gd name="T5" fmla="*/ 2147483647 h 305"/>
              <a:gd name="T6" fmla="*/ 2147483647 w 456"/>
              <a:gd name="T7" fmla="*/ 2147483647 h 305"/>
              <a:gd name="T8" fmla="*/ 2147483647 w 456"/>
              <a:gd name="T9" fmla="*/ 2147483647 h 305"/>
              <a:gd name="T10" fmla="*/ 2147483647 w 456"/>
              <a:gd name="T11" fmla="*/ 0 h 305"/>
              <a:gd name="T12" fmla="*/ 0 w 456"/>
              <a:gd name="T13" fmla="*/ 0 h 3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6"/>
              <a:gd name="T22" fmla="*/ 0 h 305"/>
              <a:gd name="T23" fmla="*/ 456 w 456"/>
              <a:gd name="T24" fmla="*/ 305 h 3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6" h="305">
                <a:moveTo>
                  <a:pt x="0" y="0"/>
                </a:moveTo>
                <a:lnTo>
                  <a:pt x="0" y="228"/>
                </a:lnTo>
                <a:lnTo>
                  <a:pt x="279" y="228"/>
                </a:lnTo>
                <a:lnTo>
                  <a:pt x="279" y="305"/>
                </a:lnTo>
                <a:lnTo>
                  <a:pt x="456" y="305"/>
                </a:lnTo>
                <a:lnTo>
                  <a:pt x="456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reeform 32"/>
          <p:cNvSpPr>
            <a:spLocks noChangeArrowheads="1"/>
          </p:cNvSpPr>
          <p:nvPr/>
        </p:nvSpPr>
        <p:spPr bwMode="auto">
          <a:xfrm>
            <a:off x="6436277" y="2809837"/>
            <a:ext cx="442912" cy="442912"/>
          </a:xfrm>
          <a:custGeom>
            <a:avLst/>
            <a:gdLst>
              <a:gd name="T0" fmla="*/ 0 w 279"/>
              <a:gd name="T1" fmla="*/ 0 h 279"/>
              <a:gd name="T2" fmla="*/ 0 w 279"/>
              <a:gd name="T3" fmla="*/ 2147483647 h 279"/>
              <a:gd name="T4" fmla="*/ 2147483647 w 279"/>
              <a:gd name="T5" fmla="*/ 2147483647 h 279"/>
              <a:gd name="T6" fmla="*/ 2147483647 w 279"/>
              <a:gd name="T7" fmla="*/ 0 h 279"/>
              <a:gd name="T8" fmla="*/ 0 w 279"/>
              <a:gd name="T9" fmla="*/ 0 h 2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9"/>
              <a:gd name="T16" fmla="*/ 0 h 279"/>
              <a:gd name="T17" fmla="*/ 279 w 279"/>
              <a:gd name="T18" fmla="*/ 279 h 2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9" h="279">
                <a:moveTo>
                  <a:pt x="0" y="0"/>
                </a:moveTo>
                <a:lnTo>
                  <a:pt x="0" y="279"/>
                </a:lnTo>
                <a:lnTo>
                  <a:pt x="279" y="279"/>
                </a:lnTo>
                <a:lnTo>
                  <a:pt x="279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reeform 33"/>
          <p:cNvSpPr>
            <a:spLocks noChangeArrowheads="1"/>
          </p:cNvSpPr>
          <p:nvPr/>
        </p:nvSpPr>
        <p:spPr bwMode="auto">
          <a:xfrm>
            <a:off x="6879189" y="2932074"/>
            <a:ext cx="603250" cy="441325"/>
          </a:xfrm>
          <a:custGeom>
            <a:avLst/>
            <a:gdLst>
              <a:gd name="T0" fmla="*/ 0 w 380"/>
              <a:gd name="T1" fmla="*/ 0 h 278"/>
              <a:gd name="T2" fmla="*/ 0 w 380"/>
              <a:gd name="T3" fmla="*/ 2147483647 h 278"/>
              <a:gd name="T4" fmla="*/ 2147483647 w 380"/>
              <a:gd name="T5" fmla="*/ 2147483647 h 278"/>
              <a:gd name="T6" fmla="*/ 2147483647 w 380"/>
              <a:gd name="T7" fmla="*/ 2147483647 h 278"/>
              <a:gd name="T8" fmla="*/ 2147483647 w 380"/>
              <a:gd name="T9" fmla="*/ 2147483647 h 278"/>
              <a:gd name="T10" fmla="*/ 2147483647 w 380"/>
              <a:gd name="T11" fmla="*/ 2147483647 h 278"/>
              <a:gd name="T12" fmla="*/ 2147483647 w 380"/>
              <a:gd name="T13" fmla="*/ 2147483647 h 278"/>
              <a:gd name="T14" fmla="*/ 2147483647 w 380"/>
              <a:gd name="T15" fmla="*/ 2147483647 h 278"/>
              <a:gd name="T16" fmla="*/ 2147483647 w 380"/>
              <a:gd name="T17" fmla="*/ 2147483647 h 278"/>
              <a:gd name="T18" fmla="*/ 2147483647 w 380"/>
              <a:gd name="T19" fmla="*/ 2147483647 h 278"/>
              <a:gd name="T20" fmla="*/ 2147483647 w 380"/>
              <a:gd name="T21" fmla="*/ 2147483647 h 278"/>
              <a:gd name="T22" fmla="*/ 2147483647 w 380"/>
              <a:gd name="T23" fmla="*/ 0 h 278"/>
              <a:gd name="T24" fmla="*/ 0 w 380"/>
              <a:gd name="T25" fmla="*/ 0 h 2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0"/>
              <a:gd name="T40" fmla="*/ 0 h 278"/>
              <a:gd name="T41" fmla="*/ 380 w 380"/>
              <a:gd name="T42" fmla="*/ 278 h 2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0" h="278">
                <a:moveTo>
                  <a:pt x="0" y="0"/>
                </a:moveTo>
                <a:lnTo>
                  <a:pt x="0" y="202"/>
                </a:lnTo>
                <a:lnTo>
                  <a:pt x="101" y="202"/>
                </a:lnTo>
                <a:lnTo>
                  <a:pt x="101" y="278"/>
                </a:lnTo>
                <a:lnTo>
                  <a:pt x="228" y="278"/>
                </a:lnTo>
                <a:lnTo>
                  <a:pt x="228" y="227"/>
                </a:lnTo>
                <a:lnTo>
                  <a:pt x="380" y="227"/>
                </a:lnTo>
                <a:lnTo>
                  <a:pt x="380" y="176"/>
                </a:lnTo>
                <a:lnTo>
                  <a:pt x="354" y="176"/>
                </a:lnTo>
                <a:lnTo>
                  <a:pt x="354" y="50"/>
                </a:lnTo>
                <a:lnTo>
                  <a:pt x="253" y="50"/>
                </a:lnTo>
                <a:lnTo>
                  <a:pt x="253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reeform 34"/>
          <p:cNvSpPr>
            <a:spLocks noChangeArrowheads="1"/>
          </p:cNvSpPr>
          <p:nvPr/>
        </p:nvSpPr>
        <p:spPr bwMode="auto">
          <a:xfrm>
            <a:off x="7241139" y="3292437"/>
            <a:ext cx="360363" cy="282575"/>
          </a:xfrm>
          <a:custGeom>
            <a:avLst/>
            <a:gdLst>
              <a:gd name="T0" fmla="*/ 0 w 227"/>
              <a:gd name="T1" fmla="*/ 0 h 178"/>
              <a:gd name="T2" fmla="*/ 0 w 227"/>
              <a:gd name="T3" fmla="*/ 2147483647 h 178"/>
              <a:gd name="T4" fmla="*/ 2147483647 w 227"/>
              <a:gd name="T5" fmla="*/ 2147483647 h 178"/>
              <a:gd name="T6" fmla="*/ 2147483647 w 227"/>
              <a:gd name="T7" fmla="*/ 2147483647 h 178"/>
              <a:gd name="T8" fmla="*/ 2147483647 w 227"/>
              <a:gd name="T9" fmla="*/ 2147483647 h 178"/>
              <a:gd name="T10" fmla="*/ 2147483647 w 227"/>
              <a:gd name="T11" fmla="*/ 0 h 178"/>
              <a:gd name="T12" fmla="*/ 0 w 227"/>
              <a:gd name="T13" fmla="*/ 0 h 1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7"/>
              <a:gd name="T22" fmla="*/ 0 h 178"/>
              <a:gd name="T23" fmla="*/ 227 w 227"/>
              <a:gd name="T24" fmla="*/ 178 h 1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7" h="178">
                <a:moveTo>
                  <a:pt x="0" y="0"/>
                </a:moveTo>
                <a:lnTo>
                  <a:pt x="0" y="102"/>
                </a:lnTo>
                <a:lnTo>
                  <a:pt x="126" y="102"/>
                </a:lnTo>
                <a:lnTo>
                  <a:pt x="126" y="178"/>
                </a:lnTo>
                <a:lnTo>
                  <a:pt x="227" y="178"/>
                </a:lnTo>
                <a:lnTo>
                  <a:pt x="227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reeform 35"/>
          <p:cNvSpPr>
            <a:spLocks noChangeArrowheads="1"/>
          </p:cNvSpPr>
          <p:nvPr/>
        </p:nvSpPr>
        <p:spPr bwMode="auto">
          <a:xfrm>
            <a:off x="7039527" y="3373399"/>
            <a:ext cx="765175" cy="482600"/>
          </a:xfrm>
          <a:custGeom>
            <a:avLst/>
            <a:gdLst>
              <a:gd name="T0" fmla="*/ 2147483647 w 482"/>
              <a:gd name="T1" fmla="*/ 0 h 304"/>
              <a:gd name="T2" fmla="*/ 2147483647 w 482"/>
              <a:gd name="T3" fmla="*/ 2147483647 h 304"/>
              <a:gd name="T4" fmla="*/ 2147483647 w 482"/>
              <a:gd name="T5" fmla="*/ 2147483647 h 304"/>
              <a:gd name="T6" fmla="*/ 2147483647 w 482"/>
              <a:gd name="T7" fmla="*/ 2147483647 h 304"/>
              <a:gd name="T8" fmla="*/ 2147483647 w 482"/>
              <a:gd name="T9" fmla="*/ 2147483647 h 304"/>
              <a:gd name="T10" fmla="*/ 2147483647 w 482"/>
              <a:gd name="T11" fmla="*/ 2147483647 h 304"/>
              <a:gd name="T12" fmla="*/ 2147483647 w 482"/>
              <a:gd name="T13" fmla="*/ 2147483647 h 304"/>
              <a:gd name="T14" fmla="*/ 2147483647 w 482"/>
              <a:gd name="T15" fmla="*/ 2147483647 h 304"/>
              <a:gd name="T16" fmla="*/ 0 w 482"/>
              <a:gd name="T17" fmla="*/ 2147483647 h 304"/>
              <a:gd name="T18" fmla="*/ 0 w 482"/>
              <a:gd name="T19" fmla="*/ 0 h 304"/>
              <a:gd name="T20" fmla="*/ 2147483647 w 482"/>
              <a:gd name="T21" fmla="*/ 0 h 3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2"/>
              <a:gd name="T34" fmla="*/ 0 h 304"/>
              <a:gd name="T35" fmla="*/ 482 w 482"/>
              <a:gd name="T36" fmla="*/ 304 h 30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2" h="304">
                <a:moveTo>
                  <a:pt x="127" y="0"/>
                </a:moveTo>
                <a:lnTo>
                  <a:pt x="127" y="51"/>
                </a:lnTo>
                <a:lnTo>
                  <a:pt x="253" y="51"/>
                </a:lnTo>
                <a:lnTo>
                  <a:pt x="253" y="127"/>
                </a:lnTo>
                <a:lnTo>
                  <a:pt x="482" y="127"/>
                </a:lnTo>
                <a:lnTo>
                  <a:pt x="482" y="304"/>
                </a:lnTo>
                <a:lnTo>
                  <a:pt x="304" y="304"/>
                </a:lnTo>
                <a:lnTo>
                  <a:pt x="304" y="227"/>
                </a:lnTo>
                <a:lnTo>
                  <a:pt x="0" y="227"/>
                </a:lnTo>
                <a:lnTo>
                  <a:pt x="0" y="0"/>
                </a:lnTo>
                <a:lnTo>
                  <a:pt x="127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reeform 36"/>
          <p:cNvSpPr>
            <a:spLocks noChangeArrowheads="1"/>
          </p:cNvSpPr>
          <p:nvPr/>
        </p:nvSpPr>
        <p:spPr bwMode="auto">
          <a:xfrm>
            <a:off x="4869414" y="2689187"/>
            <a:ext cx="481013" cy="442912"/>
          </a:xfrm>
          <a:custGeom>
            <a:avLst/>
            <a:gdLst>
              <a:gd name="T0" fmla="*/ 0 w 303"/>
              <a:gd name="T1" fmla="*/ 0 h 279"/>
              <a:gd name="T2" fmla="*/ 0 w 303"/>
              <a:gd name="T3" fmla="*/ 2147483647 h 279"/>
              <a:gd name="T4" fmla="*/ 2147483647 w 303"/>
              <a:gd name="T5" fmla="*/ 2147483647 h 279"/>
              <a:gd name="T6" fmla="*/ 2147483647 w 303"/>
              <a:gd name="T7" fmla="*/ 0 h 279"/>
              <a:gd name="T8" fmla="*/ 0 w 303"/>
              <a:gd name="T9" fmla="*/ 0 h 2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3"/>
              <a:gd name="T16" fmla="*/ 0 h 279"/>
              <a:gd name="T17" fmla="*/ 303 w 303"/>
              <a:gd name="T18" fmla="*/ 279 h 2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3" h="279">
                <a:moveTo>
                  <a:pt x="0" y="0"/>
                </a:moveTo>
                <a:lnTo>
                  <a:pt x="0" y="279"/>
                </a:lnTo>
                <a:lnTo>
                  <a:pt x="303" y="279"/>
                </a:lnTo>
                <a:lnTo>
                  <a:pt x="30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869414" y="3132099"/>
            <a:ext cx="361950" cy="56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654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reeform 38"/>
          <p:cNvSpPr>
            <a:spLocks noChangeArrowheads="1"/>
          </p:cNvSpPr>
          <p:nvPr/>
        </p:nvSpPr>
        <p:spPr bwMode="auto">
          <a:xfrm>
            <a:off x="5231364" y="3051137"/>
            <a:ext cx="561975" cy="442912"/>
          </a:xfrm>
          <a:custGeom>
            <a:avLst/>
            <a:gdLst>
              <a:gd name="T0" fmla="*/ 2147483647 w 354"/>
              <a:gd name="T1" fmla="*/ 2147483647 h 279"/>
              <a:gd name="T2" fmla="*/ 0 w 354"/>
              <a:gd name="T3" fmla="*/ 2147483647 h 279"/>
              <a:gd name="T4" fmla="*/ 0 w 354"/>
              <a:gd name="T5" fmla="*/ 2147483647 h 279"/>
              <a:gd name="T6" fmla="*/ 2147483647 w 354"/>
              <a:gd name="T7" fmla="*/ 2147483647 h 279"/>
              <a:gd name="T8" fmla="*/ 2147483647 w 354"/>
              <a:gd name="T9" fmla="*/ 0 h 279"/>
              <a:gd name="T10" fmla="*/ 2147483647 w 354"/>
              <a:gd name="T11" fmla="*/ 0 h 279"/>
              <a:gd name="T12" fmla="*/ 2147483647 w 354"/>
              <a:gd name="T13" fmla="*/ 2147483647 h 2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4"/>
              <a:gd name="T22" fmla="*/ 0 h 279"/>
              <a:gd name="T23" fmla="*/ 354 w 354"/>
              <a:gd name="T24" fmla="*/ 279 h 2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4" h="279">
                <a:moveTo>
                  <a:pt x="75" y="51"/>
                </a:moveTo>
                <a:lnTo>
                  <a:pt x="0" y="51"/>
                </a:lnTo>
                <a:lnTo>
                  <a:pt x="0" y="279"/>
                </a:lnTo>
                <a:lnTo>
                  <a:pt x="354" y="279"/>
                </a:lnTo>
                <a:lnTo>
                  <a:pt x="354" y="0"/>
                </a:lnTo>
                <a:lnTo>
                  <a:pt x="75" y="0"/>
                </a:lnTo>
                <a:lnTo>
                  <a:pt x="75" y="5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reeform 39"/>
          <p:cNvSpPr>
            <a:spLocks noChangeArrowheads="1"/>
          </p:cNvSpPr>
          <p:nvPr/>
        </p:nvSpPr>
        <p:spPr bwMode="auto">
          <a:xfrm>
            <a:off x="5231364" y="3494049"/>
            <a:ext cx="561975" cy="280988"/>
          </a:xfrm>
          <a:custGeom>
            <a:avLst/>
            <a:gdLst>
              <a:gd name="T0" fmla="*/ 0 w 354"/>
              <a:gd name="T1" fmla="*/ 0 h 177"/>
              <a:gd name="T2" fmla="*/ 0 w 354"/>
              <a:gd name="T3" fmla="*/ 2147483647 h 177"/>
              <a:gd name="T4" fmla="*/ 2147483647 w 354"/>
              <a:gd name="T5" fmla="*/ 2147483647 h 177"/>
              <a:gd name="T6" fmla="*/ 2147483647 w 354"/>
              <a:gd name="T7" fmla="*/ 2147483647 h 177"/>
              <a:gd name="T8" fmla="*/ 2147483647 w 354"/>
              <a:gd name="T9" fmla="*/ 0 h 177"/>
              <a:gd name="T10" fmla="*/ 0 w 354"/>
              <a:gd name="T11" fmla="*/ 0 h 1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54"/>
              <a:gd name="T19" fmla="*/ 0 h 177"/>
              <a:gd name="T20" fmla="*/ 354 w 354"/>
              <a:gd name="T21" fmla="*/ 177 h 1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54" h="177">
                <a:moveTo>
                  <a:pt x="0" y="0"/>
                </a:moveTo>
                <a:lnTo>
                  <a:pt x="0" y="177"/>
                </a:lnTo>
                <a:lnTo>
                  <a:pt x="228" y="177"/>
                </a:lnTo>
                <a:lnTo>
                  <a:pt x="354" y="177"/>
                </a:lnTo>
                <a:lnTo>
                  <a:pt x="3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Freeform 40"/>
          <p:cNvSpPr>
            <a:spLocks noChangeArrowheads="1"/>
          </p:cNvSpPr>
          <p:nvPr/>
        </p:nvSpPr>
        <p:spPr bwMode="auto">
          <a:xfrm>
            <a:off x="5793339" y="3333712"/>
            <a:ext cx="442913" cy="641350"/>
          </a:xfrm>
          <a:custGeom>
            <a:avLst/>
            <a:gdLst>
              <a:gd name="T0" fmla="*/ 0 w 279"/>
              <a:gd name="T1" fmla="*/ 0 h 404"/>
              <a:gd name="T2" fmla="*/ 0 w 279"/>
              <a:gd name="T3" fmla="*/ 2147483647 h 404"/>
              <a:gd name="T4" fmla="*/ 2147483647 w 279"/>
              <a:gd name="T5" fmla="*/ 2147483647 h 404"/>
              <a:gd name="T6" fmla="*/ 2147483647 w 279"/>
              <a:gd name="T7" fmla="*/ 2147483647 h 404"/>
              <a:gd name="T8" fmla="*/ 2147483647 w 279"/>
              <a:gd name="T9" fmla="*/ 2147483647 h 404"/>
              <a:gd name="T10" fmla="*/ 2147483647 w 279"/>
              <a:gd name="T11" fmla="*/ 0 h 404"/>
              <a:gd name="T12" fmla="*/ 0 w 279"/>
              <a:gd name="T13" fmla="*/ 0 h 4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9"/>
              <a:gd name="T22" fmla="*/ 0 h 404"/>
              <a:gd name="T23" fmla="*/ 279 w 279"/>
              <a:gd name="T24" fmla="*/ 404 h 4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9" h="404">
                <a:moveTo>
                  <a:pt x="0" y="0"/>
                </a:moveTo>
                <a:lnTo>
                  <a:pt x="0" y="353"/>
                </a:lnTo>
                <a:lnTo>
                  <a:pt x="51" y="353"/>
                </a:lnTo>
                <a:lnTo>
                  <a:pt x="51" y="404"/>
                </a:lnTo>
                <a:lnTo>
                  <a:pt x="279" y="404"/>
                </a:lnTo>
                <a:lnTo>
                  <a:pt x="279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reeform 41"/>
          <p:cNvSpPr>
            <a:spLocks noChangeArrowheads="1"/>
          </p:cNvSpPr>
          <p:nvPr/>
        </p:nvSpPr>
        <p:spPr bwMode="auto">
          <a:xfrm>
            <a:off x="6236252" y="3252749"/>
            <a:ext cx="803275" cy="481013"/>
          </a:xfrm>
          <a:custGeom>
            <a:avLst/>
            <a:gdLst>
              <a:gd name="T0" fmla="*/ 0 w 506"/>
              <a:gd name="T1" fmla="*/ 2147483647 h 303"/>
              <a:gd name="T2" fmla="*/ 0 w 506"/>
              <a:gd name="T3" fmla="*/ 2147483647 h 303"/>
              <a:gd name="T4" fmla="*/ 2147483647 w 506"/>
              <a:gd name="T5" fmla="*/ 2147483647 h 303"/>
              <a:gd name="T6" fmla="*/ 2147483647 w 506"/>
              <a:gd name="T7" fmla="*/ 0 h 303"/>
              <a:gd name="T8" fmla="*/ 2147483647 w 506"/>
              <a:gd name="T9" fmla="*/ 0 h 303"/>
              <a:gd name="T10" fmla="*/ 2147483647 w 506"/>
              <a:gd name="T11" fmla="*/ 2147483647 h 303"/>
              <a:gd name="T12" fmla="*/ 0 w 506"/>
              <a:gd name="T13" fmla="*/ 2147483647 h 3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6"/>
              <a:gd name="T22" fmla="*/ 0 h 303"/>
              <a:gd name="T23" fmla="*/ 506 w 506"/>
              <a:gd name="T24" fmla="*/ 303 h 3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6" h="303">
                <a:moveTo>
                  <a:pt x="0" y="51"/>
                </a:moveTo>
                <a:lnTo>
                  <a:pt x="0" y="303"/>
                </a:lnTo>
                <a:lnTo>
                  <a:pt x="506" y="303"/>
                </a:lnTo>
                <a:lnTo>
                  <a:pt x="506" y="0"/>
                </a:lnTo>
                <a:lnTo>
                  <a:pt x="50" y="0"/>
                </a:lnTo>
                <a:lnTo>
                  <a:pt x="50" y="51"/>
                </a:lnTo>
                <a:lnTo>
                  <a:pt x="0" y="51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reeform 42"/>
          <p:cNvSpPr>
            <a:spLocks noChangeArrowheads="1"/>
          </p:cNvSpPr>
          <p:nvPr/>
        </p:nvSpPr>
        <p:spPr bwMode="auto">
          <a:xfrm>
            <a:off x="6236252" y="3733762"/>
            <a:ext cx="439737" cy="444500"/>
          </a:xfrm>
          <a:custGeom>
            <a:avLst/>
            <a:gdLst>
              <a:gd name="T0" fmla="*/ 0 w 277"/>
              <a:gd name="T1" fmla="*/ 0 h 280"/>
              <a:gd name="T2" fmla="*/ 0 w 277"/>
              <a:gd name="T3" fmla="*/ 2147483647 h 280"/>
              <a:gd name="T4" fmla="*/ 2147483647 w 277"/>
              <a:gd name="T5" fmla="*/ 2147483647 h 280"/>
              <a:gd name="T6" fmla="*/ 2147483647 w 277"/>
              <a:gd name="T7" fmla="*/ 2147483647 h 280"/>
              <a:gd name="T8" fmla="*/ 2147483647 w 277"/>
              <a:gd name="T9" fmla="*/ 2147483647 h 280"/>
              <a:gd name="T10" fmla="*/ 2147483647 w 277"/>
              <a:gd name="T11" fmla="*/ 0 h 280"/>
              <a:gd name="T12" fmla="*/ 0 w 277"/>
              <a:gd name="T13" fmla="*/ 0 h 2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7"/>
              <a:gd name="T22" fmla="*/ 0 h 280"/>
              <a:gd name="T23" fmla="*/ 277 w 277"/>
              <a:gd name="T24" fmla="*/ 280 h 2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7" h="280">
                <a:moveTo>
                  <a:pt x="0" y="0"/>
                </a:moveTo>
                <a:lnTo>
                  <a:pt x="0" y="280"/>
                </a:lnTo>
                <a:lnTo>
                  <a:pt x="277" y="280"/>
                </a:lnTo>
                <a:lnTo>
                  <a:pt x="277" y="101"/>
                </a:lnTo>
                <a:lnTo>
                  <a:pt x="228" y="101"/>
                </a:lnTo>
                <a:lnTo>
                  <a:pt x="228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reeform 43"/>
          <p:cNvSpPr>
            <a:spLocks noChangeArrowheads="1"/>
          </p:cNvSpPr>
          <p:nvPr/>
        </p:nvSpPr>
        <p:spPr bwMode="auto">
          <a:xfrm>
            <a:off x="6598202" y="3733762"/>
            <a:ext cx="441325" cy="444500"/>
          </a:xfrm>
          <a:custGeom>
            <a:avLst/>
            <a:gdLst>
              <a:gd name="T0" fmla="*/ 0 w 278"/>
              <a:gd name="T1" fmla="*/ 0 h 280"/>
              <a:gd name="T2" fmla="*/ 0 w 278"/>
              <a:gd name="T3" fmla="*/ 2147483647 h 280"/>
              <a:gd name="T4" fmla="*/ 2147483647 w 278"/>
              <a:gd name="T5" fmla="*/ 2147483647 h 280"/>
              <a:gd name="T6" fmla="*/ 2147483647 w 278"/>
              <a:gd name="T7" fmla="*/ 2147483647 h 280"/>
              <a:gd name="T8" fmla="*/ 2147483647 w 278"/>
              <a:gd name="T9" fmla="*/ 2147483647 h 280"/>
              <a:gd name="T10" fmla="*/ 2147483647 w 278"/>
              <a:gd name="T11" fmla="*/ 0 h 280"/>
              <a:gd name="T12" fmla="*/ 0 w 278"/>
              <a:gd name="T13" fmla="*/ 0 h 2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8"/>
              <a:gd name="T22" fmla="*/ 0 h 280"/>
              <a:gd name="T23" fmla="*/ 278 w 278"/>
              <a:gd name="T24" fmla="*/ 280 h 2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8" h="280">
                <a:moveTo>
                  <a:pt x="0" y="0"/>
                </a:moveTo>
                <a:lnTo>
                  <a:pt x="0" y="101"/>
                </a:lnTo>
                <a:lnTo>
                  <a:pt x="49" y="101"/>
                </a:lnTo>
                <a:lnTo>
                  <a:pt x="49" y="280"/>
                </a:lnTo>
                <a:lnTo>
                  <a:pt x="278" y="280"/>
                </a:lnTo>
                <a:lnTo>
                  <a:pt x="278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reeform 44"/>
          <p:cNvSpPr>
            <a:spLocks noChangeArrowheads="1"/>
          </p:cNvSpPr>
          <p:nvPr/>
        </p:nvSpPr>
        <p:spPr bwMode="auto">
          <a:xfrm>
            <a:off x="7039527" y="3733762"/>
            <a:ext cx="482600" cy="444500"/>
          </a:xfrm>
          <a:custGeom>
            <a:avLst/>
            <a:gdLst>
              <a:gd name="T0" fmla="*/ 2147483647 w 304"/>
              <a:gd name="T1" fmla="*/ 2147483647 h 280"/>
              <a:gd name="T2" fmla="*/ 2147483647 w 304"/>
              <a:gd name="T3" fmla="*/ 0 h 280"/>
              <a:gd name="T4" fmla="*/ 0 w 304"/>
              <a:gd name="T5" fmla="*/ 0 h 280"/>
              <a:gd name="T6" fmla="*/ 0 w 304"/>
              <a:gd name="T7" fmla="*/ 2147483647 h 280"/>
              <a:gd name="T8" fmla="*/ 2147483647 w 304"/>
              <a:gd name="T9" fmla="*/ 2147483647 h 280"/>
              <a:gd name="T10" fmla="*/ 2147483647 w 304"/>
              <a:gd name="T11" fmla="*/ 2147483647 h 280"/>
              <a:gd name="T12" fmla="*/ 2147483647 w 304"/>
              <a:gd name="T13" fmla="*/ 2147483647 h 2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4"/>
              <a:gd name="T22" fmla="*/ 0 h 280"/>
              <a:gd name="T23" fmla="*/ 304 w 304"/>
              <a:gd name="T24" fmla="*/ 280 h 2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4" h="280">
                <a:moveTo>
                  <a:pt x="304" y="77"/>
                </a:moveTo>
                <a:lnTo>
                  <a:pt x="304" y="0"/>
                </a:lnTo>
                <a:lnTo>
                  <a:pt x="0" y="0"/>
                </a:lnTo>
                <a:lnTo>
                  <a:pt x="0" y="280"/>
                </a:lnTo>
                <a:lnTo>
                  <a:pt x="228" y="280"/>
                </a:lnTo>
                <a:lnTo>
                  <a:pt x="228" y="77"/>
                </a:lnTo>
                <a:lnTo>
                  <a:pt x="304" y="7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Freeform 45"/>
          <p:cNvSpPr>
            <a:spLocks noChangeArrowheads="1"/>
          </p:cNvSpPr>
          <p:nvPr/>
        </p:nvSpPr>
        <p:spPr bwMode="auto">
          <a:xfrm>
            <a:off x="7401477" y="3855999"/>
            <a:ext cx="442912" cy="322263"/>
          </a:xfrm>
          <a:custGeom>
            <a:avLst/>
            <a:gdLst>
              <a:gd name="T0" fmla="*/ 0 w 279"/>
              <a:gd name="T1" fmla="*/ 0 h 203"/>
              <a:gd name="T2" fmla="*/ 0 w 279"/>
              <a:gd name="T3" fmla="*/ 2147483647 h 203"/>
              <a:gd name="T4" fmla="*/ 2147483647 w 279"/>
              <a:gd name="T5" fmla="*/ 2147483647 h 203"/>
              <a:gd name="T6" fmla="*/ 2147483647 w 279"/>
              <a:gd name="T7" fmla="*/ 0 h 203"/>
              <a:gd name="T8" fmla="*/ 0 w 279"/>
              <a:gd name="T9" fmla="*/ 0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9"/>
              <a:gd name="T16" fmla="*/ 0 h 203"/>
              <a:gd name="T17" fmla="*/ 279 w 279"/>
              <a:gd name="T18" fmla="*/ 203 h 2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9" h="203">
                <a:moveTo>
                  <a:pt x="0" y="0"/>
                </a:moveTo>
                <a:lnTo>
                  <a:pt x="0" y="203"/>
                </a:lnTo>
                <a:lnTo>
                  <a:pt x="279" y="203"/>
                </a:lnTo>
                <a:lnTo>
                  <a:pt x="279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Freeform 46"/>
          <p:cNvSpPr>
            <a:spLocks noChangeArrowheads="1"/>
          </p:cNvSpPr>
          <p:nvPr/>
        </p:nvSpPr>
        <p:spPr bwMode="auto">
          <a:xfrm>
            <a:off x="7320514" y="4178262"/>
            <a:ext cx="363538" cy="401637"/>
          </a:xfrm>
          <a:custGeom>
            <a:avLst/>
            <a:gdLst>
              <a:gd name="T0" fmla="*/ 2147483647 w 229"/>
              <a:gd name="T1" fmla="*/ 0 h 253"/>
              <a:gd name="T2" fmla="*/ 2147483647 w 229"/>
              <a:gd name="T3" fmla="*/ 2147483647 h 253"/>
              <a:gd name="T4" fmla="*/ 0 w 229"/>
              <a:gd name="T5" fmla="*/ 2147483647 h 253"/>
              <a:gd name="T6" fmla="*/ 0 w 229"/>
              <a:gd name="T7" fmla="*/ 0 h 253"/>
              <a:gd name="T8" fmla="*/ 2147483647 w 229"/>
              <a:gd name="T9" fmla="*/ 0 h 2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9"/>
              <a:gd name="T16" fmla="*/ 0 h 253"/>
              <a:gd name="T17" fmla="*/ 229 w 229"/>
              <a:gd name="T18" fmla="*/ 253 h 2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9" h="253">
                <a:moveTo>
                  <a:pt x="229" y="0"/>
                </a:moveTo>
                <a:lnTo>
                  <a:pt x="229" y="253"/>
                </a:lnTo>
                <a:lnTo>
                  <a:pt x="0" y="253"/>
                </a:lnTo>
                <a:lnTo>
                  <a:pt x="0" y="0"/>
                </a:lnTo>
                <a:lnTo>
                  <a:pt x="229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58539" y="4178262"/>
            <a:ext cx="561975" cy="2809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9" name="Freeform 48"/>
          <p:cNvSpPr>
            <a:spLocks noChangeArrowheads="1"/>
          </p:cNvSpPr>
          <p:nvPr/>
        </p:nvSpPr>
        <p:spPr bwMode="auto">
          <a:xfrm>
            <a:off x="5593314" y="3775037"/>
            <a:ext cx="642938" cy="563562"/>
          </a:xfrm>
          <a:custGeom>
            <a:avLst/>
            <a:gdLst>
              <a:gd name="T0" fmla="*/ 2147483647 w 405"/>
              <a:gd name="T1" fmla="*/ 2147483647 h 355"/>
              <a:gd name="T2" fmla="*/ 2147483647 w 405"/>
              <a:gd name="T3" fmla="*/ 2147483647 h 355"/>
              <a:gd name="T4" fmla="*/ 2147483647 w 405"/>
              <a:gd name="T5" fmla="*/ 2147483647 h 355"/>
              <a:gd name="T6" fmla="*/ 2147483647 w 405"/>
              <a:gd name="T7" fmla="*/ 2147483647 h 355"/>
              <a:gd name="T8" fmla="*/ 0 w 405"/>
              <a:gd name="T9" fmla="*/ 2147483647 h 355"/>
              <a:gd name="T10" fmla="*/ 0 w 405"/>
              <a:gd name="T11" fmla="*/ 0 h 355"/>
              <a:gd name="T12" fmla="*/ 2147483647 w 405"/>
              <a:gd name="T13" fmla="*/ 0 h 355"/>
              <a:gd name="T14" fmla="*/ 2147483647 w 405"/>
              <a:gd name="T15" fmla="*/ 2147483647 h 355"/>
              <a:gd name="T16" fmla="*/ 2147483647 w 405"/>
              <a:gd name="T17" fmla="*/ 2147483647 h 355"/>
              <a:gd name="T18" fmla="*/ 2147483647 w 405"/>
              <a:gd name="T19" fmla="*/ 2147483647 h 355"/>
              <a:gd name="T20" fmla="*/ 2147483647 w 405"/>
              <a:gd name="T21" fmla="*/ 2147483647 h 3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05"/>
              <a:gd name="T34" fmla="*/ 0 h 355"/>
              <a:gd name="T35" fmla="*/ 405 w 405"/>
              <a:gd name="T36" fmla="*/ 355 h 3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05" h="355">
                <a:moveTo>
                  <a:pt x="405" y="126"/>
                </a:moveTo>
                <a:lnTo>
                  <a:pt x="405" y="304"/>
                </a:lnTo>
                <a:lnTo>
                  <a:pt x="101" y="304"/>
                </a:lnTo>
                <a:lnTo>
                  <a:pt x="101" y="355"/>
                </a:lnTo>
                <a:lnTo>
                  <a:pt x="0" y="355"/>
                </a:lnTo>
                <a:lnTo>
                  <a:pt x="0" y="0"/>
                </a:lnTo>
                <a:lnTo>
                  <a:pt x="126" y="0"/>
                </a:lnTo>
                <a:lnTo>
                  <a:pt x="126" y="75"/>
                </a:lnTo>
                <a:lnTo>
                  <a:pt x="177" y="75"/>
                </a:lnTo>
                <a:lnTo>
                  <a:pt x="177" y="126"/>
                </a:lnTo>
                <a:lnTo>
                  <a:pt x="405" y="126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Freeform 49"/>
          <p:cNvSpPr>
            <a:spLocks noChangeArrowheads="1"/>
          </p:cNvSpPr>
          <p:nvPr/>
        </p:nvSpPr>
        <p:spPr bwMode="auto">
          <a:xfrm>
            <a:off x="7241139" y="5264112"/>
            <a:ext cx="360363" cy="361950"/>
          </a:xfrm>
          <a:custGeom>
            <a:avLst/>
            <a:gdLst>
              <a:gd name="T0" fmla="*/ 0 w 227"/>
              <a:gd name="T1" fmla="*/ 2147483647 h 228"/>
              <a:gd name="T2" fmla="*/ 0 w 227"/>
              <a:gd name="T3" fmla="*/ 0 h 228"/>
              <a:gd name="T4" fmla="*/ 2147483647 w 227"/>
              <a:gd name="T5" fmla="*/ 0 h 228"/>
              <a:gd name="T6" fmla="*/ 2147483647 w 227"/>
              <a:gd name="T7" fmla="*/ 2147483647 h 228"/>
              <a:gd name="T8" fmla="*/ 0 w 227"/>
              <a:gd name="T9" fmla="*/ 2147483647 h 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228"/>
              <a:gd name="T17" fmla="*/ 227 w 227"/>
              <a:gd name="T18" fmla="*/ 228 h 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228">
                <a:moveTo>
                  <a:pt x="0" y="228"/>
                </a:moveTo>
                <a:lnTo>
                  <a:pt x="0" y="0"/>
                </a:lnTo>
                <a:lnTo>
                  <a:pt x="227" y="0"/>
                </a:lnTo>
                <a:lnTo>
                  <a:pt x="227" y="228"/>
                </a:lnTo>
                <a:lnTo>
                  <a:pt x="0" y="228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Freeform 50"/>
          <p:cNvSpPr>
            <a:spLocks noChangeArrowheads="1"/>
          </p:cNvSpPr>
          <p:nvPr/>
        </p:nvSpPr>
        <p:spPr bwMode="auto">
          <a:xfrm>
            <a:off x="7241139" y="4821199"/>
            <a:ext cx="442913" cy="442913"/>
          </a:xfrm>
          <a:custGeom>
            <a:avLst/>
            <a:gdLst>
              <a:gd name="T0" fmla="*/ 0 w 279"/>
              <a:gd name="T1" fmla="*/ 2147483647 h 279"/>
              <a:gd name="T2" fmla="*/ 0 w 279"/>
              <a:gd name="T3" fmla="*/ 0 h 279"/>
              <a:gd name="T4" fmla="*/ 2147483647 w 279"/>
              <a:gd name="T5" fmla="*/ 0 h 279"/>
              <a:gd name="T6" fmla="*/ 2147483647 w 279"/>
              <a:gd name="T7" fmla="*/ 2147483647 h 279"/>
              <a:gd name="T8" fmla="*/ 0 w 279"/>
              <a:gd name="T9" fmla="*/ 2147483647 h 2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9"/>
              <a:gd name="T16" fmla="*/ 0 h 279"/>
              <a:gd name="T17" fmla="*/ 279 w 279"/>
              <a:gd name="T18" fmla="*/ 279 h 2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9" h="279">
                <a:moveTo>
                  <a:pt x="0" y="279"/>
                </a:moveTo>
                <a:lnTo>
                  <a:pt x="0" y="0"/>
                </a:lnTo>
                <a:lnTo>
                  <a:pt x="279" y="0"/>
                </a:lnTo>
                <a:lnTo>
                  <a:pt x="279" y="279"/>
                </a:lnTo>
                <a:lnTo>
                  <a:pt x="0" y="279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Freeform 51"/>
          <p:cNvSpPr>
            <a:spLocks noChangeArrowheads="1"/>
          </p:cNvSpPr>
          <p:nvPr/>
        </p:nvSpPr>
        <p:spPr bwMode="auto">
          <a:xfrm>
            <a:off x="7963452" y="4900574"/>
            <a:ext cx="203200" cy="363538"/>
          </a:xfrm>
          <a:custGeom>
            <a:avLst/>
            <a:gdLst>
              <a:gd name="T0" fmla="*/ 2147483647 w 128"/>
              <a:gd name="T1" fmla="*/ 0 h 229"/>
              <a:gd name="T2" fmla="*/ 2147483647 w 128"/>
              <a:gd name="T3" fmla="*/ 2147483647 h 229"/>
              <a:gd name="T4" fmla="*/ 2147483647 w 128"/>
              <a:gd name="T5" fmla="*/ 2147483647 h 229"/>
              <a:gd name="T6" fmla="*/ 2147483647 w 128"/>
              <a:gd name="T7" fmla="*/ 2147483647 h 229"/>
              <a:gd name="T8" fmla="*/ 0 w 128"/>
              <a:gd name="T9" fmla="*/ 2147483647 h 229"/>
              <a:gd name="T10" fmla="*/ 0 w 128"/>
              <a:gd name="T11" fmla="*/ 0 h 229"/>
              <a:gd name="T12" fmla="*/ 2147483647 w 128"/>
              <a:gd name="T13" fmla="*/ 0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8"/>
              <a:gd name="T22" fmla="*/ 0 h 229"/>
              <a:gd name="T23" fmla="*/ 128 w 128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8" h="229">
                <a:moveTo>
                  <a:pt x="128" y="0"/>
                </a:moveTo>
                <a:lnTo>
                  <a:pt x="128" y="51"/>
                </a:lnTo>
                <a:lnTo>
                  <a:pt x="77" y="152"/>
                </a:lnTo>
                <a:lnTo>
                  <a:pt x="77" y="229"/>
                </a:lnTo>
                <a:lnTo>
                  <a:pt x="0" y="229"/>
                </a:lnTo>
                <a:lnTo>
                  <a:pt x="0" y="0"/>
                </a:lnTo>
                <a:lnTo>
                  <a:pt x="128" y="0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Freeform 52"/>
          <p:cNvSpPr>
            <a:spLocks noChangeArrowheads="1"/>
          </p:cNvSpPr>
          <p:nvPr/>
        </p:nvSpPr>
        <p:spPr bwMode="auto">
          <a:xfrm>
            <a:off x="7844389" y="4579899"/>
            <a:ext cx="403225" cy="320675"/>
          </a:xfrm>
          <a:custGeom>
            <a:avLst/>
            <a:gdLst>
              <a:gd name="T0" fmla="*/ 0 w 254"/>
              <a:gd name="T1" fmla="*/ 0 h 202"/>
              <a:gd name="T2" fmla="*/ 0 w 254"/>
              <a:gd name="T3" fmla="*/ 2147483647 h 202"/>
              <a:gd name="T4" fmla="*/ 2147483647 w 254"/>
              <a:gd name="T5" fmla="*/ 2147483647 h 202"/>
              <a:gd name="T6" fmla="*/ 2147483647 w 254"/>
              <a:gd name="T7" fmla="*/ 2147483647 h 202"/>
              <a:gd name="T8" fmla="*/ 2147483647 w 254"/>
              <a:gd name="T9" fmla="*/ 0 h 202"/>
              <a:gd name="T10" fmla="*/ 0 w 254"/>
              <a:gd name="T11" fmla="*/ 0 h 2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4"/>
              <a:gd name="T19" fmla="*/ 0 h 202"/>
              <a:gd name="T20" fmla="*/ 254 w 254"/>
              <a:gd name="T21" fmla="*/ 202 h 2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4" h="202">
                <a:moveTo>
                  <a:pt x="0" y="0"/>
                </a:moveTo>
                <a:lnTo>
                  <a:pt x="0" y="202"/>
                </a:lnTo>
                <a:lnTo>
                  <a:pt x="203" y="202"/>
                </a:lnTo>
                <a:lnTo>
                  <a:pt x="254" y="100"/>
                </a:lnTo>
                <a:lnTo>
                  <a:pt x="2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Freeform 53"/>
          <p:cNvSpPr>
            <a:spLocks noChangeArrowheads="1"/>
          </p:cNvSpPr>
          <p:nvPr/>
        </p:nvSpPr>
        <p:spPr bwMode="auto">
          <a:xfrm>
            <a:off x="7320514" y="4498937"/>
            <a:ext cx="523875" cy="401637"/>
          </a:xfrm>
          <a:custGeom>
            <a:avLst/>
            <a:gdLst>
              <a:gd name="T0" fmla="*/ 2147483647 w 330"/>
              <a:gd name="T1" fmla="*/ 0 h 253"/>
              <a:gd name="T2" fmla="*/ 2147483647 w 330"/>
              <a:gd name="T3" fmla="*/ 2147483647 h 253"/>
              <a:gd name="T4" fmla="*/ 2147483647 w 330"/>
              <a:gd name="T5" fmla="*/ 2147483647 h 253"/>
              <a:gd name="T6" fmla="*/ 2147483647 w 330"/>
              <a:gd name="T7" fmla="*/ 2147483647 h 253"/>
              <a:gd name="T8" fmla="*/ 0 w 330"/>
              <a:gd name="T9" fmla="*/ 2147483647 h 253"/>
              <a:gd name="T10" fmla="*/ 0 w 330"/>
              <a:gd name="T11" fmla="*/ 2147483647 h 253"/>
              <a:gd name="T12" fmla="*/ 2147483647 w 330"/>
              <a:gd name="T13" fmla="*/ 2147483647 h 253"/>
              <a:gd name="T14" fmla="*/ 2147483647 w 330"/>
              <a:gd name="T15" fmla="*/ 0 h 253"/>
              <a:gd name="T16" fmla="*/ 2147483647 w 330"/>
              <a:gd name="T17" fmla="*/ 0 h 2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0"/>
              <a:gd name="T28" fmla="*/ 0 h 253"/>
              <a:gd name="T29" fmla="*/ 330 w 330"/>
              <a:gd name="T30" fmla="*/ 253 h 2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0" h="253">
                <a:moveTo>
                  <a:pt x="330" y="0"/>
                </a:moveTo>
                <a:lnTo>
                  <a:pt x="330" y="253"/>
                </a:lnTo>
                <a:lnTo>
                  <a:pt x="229" y="253"/>
                </a:lnTo>
                <a:lnTo>
                  <a:pt x="229" y="203"/>
                </a:lnTo>
                <a:lnTo>
                  <a:pt x="0" y="203"/>
                </a:lnTo>
                <a:lnTo>
                  <a:pt x="0" y="51"/>
                </a:lnTo>
                <a:lnTo>
                  <a:pt x="229" y="51"/>
                </a:lnTo>
                <a:lnTo>
                  <a:pt x="229" y="0"/>
                </a:lnTo>
                <a:lnTo>
                  <a:pt x="330" y="0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Freeform 54"/>
          <p:cNvSpPr>
            <a:spLocks noChangeArrowheads="1"/>
          </p:cNvSpPr>
          <p:nvPr/>
        </p:nvSpPr>
        <p:spPr bwMode="auto">
          <a:xfrm>
            <a:off x="7684052" y="4900574"/>
            <a:ext cx="279400" cy="363538"/>
          </a:xfrm>
          <a:custGeom>
            <a:avLst/>
            <a:gdLst>
              <a:gd name="T0" fmla="*/ 2147483647 w 176"/>
              <a:gd name="T1" fmla="*/ 0 h 229"/>
              <a:gd name="T2" fmla="*/ 2147483647 w 176"/>
              <a:gd name="T3" fmla="*/ 2147483647 h 229"/>
              <a:gd name="T4" fmla="*/ 0 w 176"/>
              <a:gd name="T5" fmla="*/ 2147483647 h 229"/>
              <a:gd name="T6" fmla="*/ 0 w 176"/>
              <a:gd name="T7" fmla="*/ 0 h 229"/>
              <a:gd name="T8" fmla="*/ 2147483647 w 176"/>
              <a:gd name="T9" fmla="*/ 0 h 2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6"/>
              <a:gd name="T16" fmla="*/ 0 h 229"/>
              <a:gd name="T17" fmla="*/ 176 w 176"/>
              <a:gd name="T18" fmla="*/ 229 h 2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6" h="229">
                <a:moveTo>
                  <a:pt x="176" y="0"/>
                </a:moveTo>
                <a:lnTo>
                  <a:pt x="176" y="229"/>
                </a:lnTo>
                <a:lnTo>
                  <a:pt x="0" y="229"/>
                </a:lnTo>
                <a:lnTo>
                  <a:pt x="0" y="0"/>
                </a:lnTo>
                <a:lnTo>
                  <a:pt x="17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7601502" y="5264112"/>
            <a:ext cx="361950" cy="3619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7" name="Freeform 56"/>
          <p:cNvSpPr>
            <a:spLocks noChangeArrowheads="1"/>
          </p:cNvSpPr>
          <p:nvPr/>
        </p:nvSpPr>
        <p:spPr bwMode="auto">
          <a:xfrm>
            <a:off x="7804702" y="5626062"/>
            <a:ext cx="401637" cy="279400"/>
          </a:xfrm>
          <a:custGeom>
            <a:avLst/>
            <a:gdLst>
              <a:gd name="T0" fmla="*/ 2147483647 w 253"/>
              <a:gd name="T1" fmla="*/ 0 h 176"/>
              <a:gd name="T2" fmla="*/ 2147483647 w 253"/>
              <a:gd name="T3" fmla="*/ 2147483647 h 176"/>
              <a:gd name="T4" fmla="*/ 2147483647 w 253"/>
              <a:gd name="T5" fmla="*/ 2147483647 h 176"/>
              <a:gd name="T6" fmla="*/ 2147483647 w 253"/>
              <a:gd name="T7" fmla="*/ 2147483647 h 176"/>
              <a:gd name="T8" fmla="*/ 2147483647 w 253"/>
              <a:gd name="T9" fmla="*/ 2147483647 h 176"/>
              <a:gd name="T10" fmla="*/ 0 w 253"/>
              <a:gd name="T11" fmla="*/ 2147483647 h 176"/>
              <a:gd name="T12" fmla="*/ 0 w 253"/>
              <a:gd name="T13" fmla="*/ 0 h 176"/>
              <a:gd name="T14" fmla="*/ 2147483647 w 253"/>
              <a:gd name="T15" fmla="*/ 0 h 1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3"/>
              <a:gd name="T25" fmla="*/ 0 h 176"/>
              <a:gd name="T26" fmla="*/ 253 w 253"/>
              <a:gd name="T27" fmla="*/ 176 h 1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3" h="176">
                <a:moveTo>
                  <a:pt x="228" y="0"/>
                </a:moveTo>
                <a:lnTo>
                  <a:pt x="253" y="50"/>
                </a:lnTo>
                <a:lnTo>
                  <a:pt x="228" y="126"/>
                </a:lnTo>
                <a:lnTo>
                  <a:pt x="51" y="126"/>
                </a:lnTo>
                <a:lnTo>
                  <a:pt x="51" y="176"/>
                </a:lnTo>
                <a:lnTo>
                  <a:pt x="0" y="176"/>
                </a:lnTo>
                <a:lnTo>
                  <a:pt x="0" y="0"/>
                </a:lnTo>
                <a:lnTo>
                  <a:pt x="228" y="0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Freeform 57"/>
          <p:cNvSpPr>
            <a:spLocks noChangeArrowheads="1"/>
          </p:cNvSpPr>
          <p:nvPr/>
        </p:nvSpPr>
        <p:spPr bwMode="auto">
          <a:xfrm>
            <a:off x="7804702" y="5826087"/>
            <a:ext cx="401637" cy="201612"/>
          </a:xfrm>
          <a:custGeom>
            <a:avLst/>
            <a:gdLst>
              <a:gd name="T0" fmla="*/ 0 w 253"/>
              <a:gd name="T1" fmla="*/ 2147483647 h 127"/>
              <a:gd name="T2" fmla="*/ 0 w 253"/>
              <a:gd name="T3" fmla="*/ 2147483647 h 127"/>
              <a:gd name="T4" fmla="*/ 2147483647 w 253"/>
              <a:gd name="T5" fmla="*/ 2147483647 h 127"/>
              <a:gd name="T6" fmla="*/ 2147483647 w 253"/>
              <a:gd name="T7" fmla="*/ 0 h 127"/>
              <a:gd name="T8" fmla="*/ 2147483647 w 253"/>
              <a:gd name="T9" fmla="*/ 0 h 127"/>
              <a:gd name="T10" fmla="*/ 2147483647 w 253"/>
              <a:gd name="T11" fmla="*/ 2147483647 h 127"/>
              <a:gd name="T12" fmla="*/ 0 w 253"/>
              <a:gd name="T13" fmla="*/ 2147483647 h 1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"/>
              <a:gd name="T22" fmla="*/ 0 h 127"/>
              <a:gd name="T23" fmla="*/ 253 w 253"/>
              <a:gd name="T24" fmla="*/ 127 h 1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" h="127">
                <a:moveTo>
                  <a:pt x="0" y="50"/>
                </a:moveTo>
                <a:lnTo>
                  <a:pt x="0" y="127"/>
                </a:lnTo>
                <a:lnTo>
                  <a:pt x="253" y="127"/>
                </a:lnTo>
                <a:lnTo>
                  <a:pt x="228" y="0"/>
                </a:lnTo>
                <a:lnTo>
                  <a:pt x="51" y="0"/>
                </a:lnTo>
                <a:lnTo>
                  <a:pt x="51" y="50"/>
                </a:lnTo>
                <a:lnTo>
                  <a:pt x="0" y="50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7401477" y="5626062"/>
            <a:ext cx="403225" cy="401637"/>
          </a:xfrm>
          <a:prstGeom prst="rect">
            <a:avLst/>
          </a:prstGeom>
          <a:solidFill>
            <a:srgbClr val="FF9B9D"/>
          </a:solidFill>
          <a:ln w="6654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6960152" y="5626062"/>
            <a:ext cx="441325" cy="401637"/>
          </a:xfrm>
          <a:prstGeom prst="rect">
            <a:avLst/>
          </a:prstGeom>
          <a:solidFill>
            <a:srgbClr val="FF9B9D"/>
          </a:solidFill>
          <a:ln w="6654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6598202" y="5626062"/>
            <a:ext cx="361950" cy="401637"/>
          </a:xfrm>
          <a:prstGeom prst="rect">
            <a:avLst/>
          </a:prstGeom>
          <a:solidFill>
            <a:srgbClr val="FF9B9D"/>
          </a:solidFill>
          <a:ln w="6654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6156877" y="5665749"/>
            <a:ext cx="441325" cy="361950"/>
          </a:xfrm>
          <a:prstGeom prst="rect">
            <a:avLst/>
          </a:prstGeom>
          <a:solidFill>
            <a:srgbClr val="FF9B9D"/>
          </a:solidFill>
          <a:ln w="6654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3" name="Freeform 62"/>
          <p:cNvSpPr>
            <a:spLocks noChangeArrowheads="1"/>
          </p:cNvSpPr>
          <p:nvPr/>
        </p:nvSpPr>
        <p:spPr bwMode="auto">
          <a:xfrm>
            <a:off x="6156877" y="5264112"/>
            <a:ext cx="441325" cy="401637"/>
          </a:xfrm>
          <a:custGeom>
            <a:avLst/>
            <a:gdLst>
              <a:gd name="T0" fmla="*/ 0 w 278"/>
              <a:gd name="T1" fmla="*/ 0 h 253"/>
              <a:gd name="T2" fmla="*/ 2147483647 w 278"/>
              <a:gd name="T3" fmla="*/ 0 h 253"/>
              <a:gd name="T4" fmla="*/ 2147483647 w 278"/>
              <a:gd name="T5" fmla="*/ 2147483647 h 253"/>
              <a:gd name="T6" fmla="*/ 2147483647 w 278"/>
              <a:gd name="T7" fmla="*/ 0 h 253"/>
              <a:gd name="T8" fmla="*/ 2147483647 w 278"/>
              <a:gd name="T9" fmla="*/ 2147483647 h 253"/>
              <a:gd name="T10" fmla="*/ 0 w 278"/>
              <a:gd name="T11" fmla="*/ 2147483647 h 253"/>
              <a:gd name="T12" fmla="*/ 0 w 278"/>
              <a:gd name="T13" fmla="*/ 0 h 2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8"/>
              <a:gd name="T22" fmla="*/ 0 h 253"/>
              <a:gd name="T23" fmla="*/ 278 w 278"/>
              <a:gd name="T24" fmla="*/ 253 h 2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8" h="253">
                <a:moveTo>
                  <a:pt x="0" y="0"/>
                </a:moveTo>
                <a:lnTo>
                  <a:pt x="100" y="0"/>
                </a:lnTo>
                <a:lnTo>
                  <a:pt x="177" y="24"/>
                </a:lnTo>
                <a:lnTo>
                  <a:pt x="278" y="0"/>
                </a:lnTo>
                <a:lnTo>
                  <a:pt x="278" y="253"/>
                </a:lnTo>
                <a:lnTo>
                  <a:pt x="0" y="253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Freeform 63"/>
          <p:cNvSpPr>
            <a:spLocks noChangeArrowheads="1"/>
          </p:cNvSpPr>
          <p:nvPr/>
        </p:nvSpPr>
        <p:spPr bwMode="auto">
          <a:xfrm>
            <a:off x="5552039" y="5021224"/>
            <a:ext cx="403225" cy="442913"/>
          </a:xfrm>
          <a:custGeom>
            <a:avLst/>
            <a:gdLst>
              <a:gd name="T0" fmla="*/ 2147483647 w 254"/>
              <a:gd name="T1" fmla="*/ 2147483647 h 279"/>
              <a:gd name="T2" fmla="*/ 2147483647 w 254"/>
              <a:gd name="T3" fmla="*/ 2147483647 h 279"/>
              <a:gd name="T4" fmla="*/ 2147483647 w 254"/>
              <a:gd name="T5" fmla="*/ 2147483647 h 279"/>
              <a:gd name="T6" fmla="*/ 0 w 254"/>
              <a:gd name="T7" fmla="*/ 2147483647 h 279"/>
              <a:gd name="T8" fmla="*/ 0 w 254"/>
              <a:gd name="T9" fmla="*/ 0 h 279"/>
              <a:gd name="T10" fmla="*/ 2147483647 w 254"/>
              <a:gd name="T11" fmla="*/ 0 h 279"/>
              <a:gd name="T12" fmla="*/ 2147483647 w 254"/>
              <a:gd name="T13" fmla="*/ 2147483647 h 279"/>
              <a:gd name="T14" fmla="*/ 2147483647 w 254"/>
              <a:gd name="T15" fmla="*/ 2147483647 h 279"/>
              <a:gd name="T16" fmla="*/ 2147483647 w 254"/>
              <a:gd name="T17" fmla="*/ 2147483647 h 2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4"/>
              <a:gd name="T28" fmla="*/ 0 h 279"/>
              <a:gd name="T29" fmla="*/ 254 w 254"/>
              <a:gd name="T30" fmla="*/ 279 h 27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4" h="279">
                <a:moveTo>
                  <a:pt x="26" y="279"/>
                </a:moveTo>
                <a:lnTo>
                  <a:pt x="26" y="177"/>
                </a:lnTo>
                <a:lnTo>
                  <a:pt x="76" y="103"/>
                </a:lnTo>
                <a:lnTo>
                  <a:pt x="0" y="51"/>
                </a:lnTo>
                <a:lnTo>
                  <a:pt x="0" y="0"/>
                </a:lnTo>
                <a:lnTo>
                  <a:pt x="254" y="0"/>
                </a:lnTo>
                <a:lnTo>
                  <a:pt x="254" y="177"/>
                </a:lnTo>
                <a:lnTo>
                  <a:pt x="76" y="279"/>
                </a:lnTo>
                <a:lnTo>
                  <a:pt x="26" y="279"/>
                </a:lnTo>
                <a:close/>
              </a:path>
            </a:pathLst>
          </a:custGeom>
          <a:solidFill>
            <a:schemeClr val="accent1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Freeform 64"/>
          <p:cNvSpPr>
            <a:spLocks noChangeArrowheads="1"/>
          </p:cNvSpPr>
          <p:nvPr/>
        </p:nvSpPr>
        <p:spPr bwMode="auto">
          <a:xfrm>
            <a:off x="5512352" y="4700549"/>
            <a:ext cx="723900" cy="320675"/>
          </a:xfrm>
          <a:custGeom>
            <a:avLst/>
            <a:gdLst>
              <a:gd name="T0" fmla="*/ 2147483647 w 456"/>
              <a:gd name="T1" fmla="*/ 2147483647 h 202"/>
              <a:gd name="T2" fmla="*/ 0 w 456"/>
              <a:gd name="T3" fmla="*/ 0 h 202"/>
              <a:gd name="T4" fmla="*/ 2147483647 w 456"/>
              <a:gd name="T5" fmla="*/ 0 h 202"/>
              <a:gd name="T6" fmla="*/ 2147483647 w 456"/>
              <a:gd name="T7" fmla="*/ 2147483647 h 202"/>
              <a:gd name="T8" fmla="*/ 2147483647 w 456"/>
              <a:gd name="T9" fmla="*/ 2147483647 h 202"/>
              <a:gd name="T10" fmla="*/ 2147483647 w 456"/>
              <a:gd name="T11" fmla="*/ 2147483647 h 202"/>
              <a:gd name="T12" fmla="*/ 2147483647 w 456"/>
              <a:gd name="T13" fmla="*/ 2147483647 h 2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6"/>
              <a:gd name="T22" fmla="*/ 0 h 202"/>
              <a:gd name="T23" fmla="*/ 456 w 456"/>
              <a:gd name="T24" fmla="*/ 202 h 2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6" h="202">
                <a:moveTo>
                  <a:pt x="25" y="202"/>
                </a:moveTo>
                <a:lnTo>
                  <a:pt x="0" y="0"/>
                </a:lnTo>
                <a:lnTo>
                  <a:pt x="456" y="0"/>
                </a:lnTo>
                <a:lnTo>
                  <a:pt x="456" y="126"/>
                </a:lnTo>
                <a:lnTo>
                  <a:pt x="279" y="126"/>
                </a:lnTo>
                <a:lnTo>
                  <a:pt x="279" y="202"/>
                </a:lnTo>
                <a:lnTo>
                  <a:pt x="25" y="202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Freeform 65"/>
          <p:cNvSpPr>
            <a:spLocks noChangeArrowheads="1"/>
          </p:cNvSpPr>
          <p:nvPr/>
        </p:nvSpPr>
        <p:spPr bwMode="auto">
          <a:xfrm>
            <a:off x="5391702" y="4338599"/>
            <a:ext cx="401637" cy="361950"/>
          </a:xfrm>
          <a:custGeom>
            <a:avLst/>
            <a:gdLst>
              <a:gd name="T0" fmla="*/ 2147483647 w 253"/>
              <a:gd name="T1" fmla="*/ 2147483647 h 228"/>
              <a:gd name="T2" fmla="*/ 0 w 253"/>
              <a:gd name="T3" fmla="*/ 2147483647 h 228"/>
              <a:gd name="T4" fmla="*/ 2147483647 w 253"/>
              <a:gd name="T5" fmla="*/ 2147483647 h 228"/>
              <a:gd name="T6" fmla="*/ 2147483647 w 253"/>
              <a:gd name="T7" fmla="*/ 0 h 228"/>
              <a:gd name="T8" fmla="*/ 2147483647 w 253"/>
              <a:gd name="T9" fmla="*/ 0 h 228"/>
              <a:gd name="T10" fmla="*/ 2147483647 w 253"/>
              <a:gd name="T11" fmla="*/ 2147483647 h 228"/>
              <a:gd name="T12" fmla="*/ 2147483647 w 253"/>
              <a:gd name="T13" fmla="*/ 2147483647 h 2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3"/>
              <a:gd name="T22" fmla="*/ 0 h 228"/>
              <a:gd name="T23" fmla="*/ 253 w 253"/>
              <a:gd name="T24" fmla="*/ 228 h 2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3" h="228">
                <a:moveTo>
                  <a:pt x="76" y="228"/>
                </a:moveTo>
                <a:lnTo>
                  <a:pt x="0" y="50"/>
                </a:lnTo>
                <a:lnTo>
                  <a:pt x="51" y="50"/>
                </a:lnTo>
                <a:lnTo>
                  <a:pt x="51" y="0"/>
                </a:lnTo>
                <a:lnTo>
                  <a:pt x="253" y="0"/>
                </a:lnTo>
                <a:lnTo>
                  <a:pt x="253" y="228"/>
                </a:lnTo>
                <a:lnTo>
                  <a:pt x="76" y="228"/>
                </a:lnTo>
                <a:close/>
              </a:path>
            </a:pathLst>
          </a:custGeom>
          <a:solidFill>
            <a:schemeClr val="accent1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Freeform 66"/>
          <p:cNvSpPr>
            <a:spLocks noChangeArrowheads="1"/>
          </p:cNvSpPr>
          <p:nvPr/>
        </p:nvSpPr>
        <p:spPr bwMode="auto">
          <a:xfrm>
            <a:off x="5753652" y="4257637"/>
            <a:ext cx="482600" cy="442912"/>
          </a:xfrm>
          <a:custGeom>
            <a:avLst/>
            <a:gdLst>
              <a:gd name="T0" fmla="*/ 0 w 304"/>
              <a:gd name="T1" fmla="*/ 2147483647 h 279"/>
              <a:gd name="T2" fmla="*/ 0 w 304"/>
              <a:gd name="T3" fmla="*/ 0 h 279"/>
              <a:gd name="T4" fmla="*/ 2147483647 w 304"/>
              <a:gd name="T5" fmla="*/ 0 h 279"/>
              <a:gd name="T6" fmla="*/ 2147483647 w 304"/>
              <a:gd name="T7" fmla="*/ 2147483647 h 279"/>
              <a:gd name="T8" fmla="*/ 2147483647 w 304"/>
              <a:gd name="T9" fmla="*/ 2147483647 h 279"/>
              <a:gd name="T10" fmla="*/ 2147483647 w 304"/>
              <a:gd name="T11" fmla="*/ 2147483647 h 279"/>
              <a:gd name="T12" fmla="*/ 0 w 304"/>
              <a:gd name="T13" fmla="*/ 2147483647 h 2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4"/>
              <a:gd name="T22" fmla="*/ 0 h 279"/>
              <a:gd name="T23" fmla="*/ 304 w 304"/>
              <a:gd name="T24" fmla="*/ 279 h 2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4" h="279">
                <a:moveTo>
                  <a:pt x="0" y="51"/>
                </a:moveTo>
                <a:lnTo>
                  <a:pt x="0" y="0"/>
                </a:lnTo>
                <a:lnTo>
                  <a:pt x="304" y="0"/>
                </a:lnTo>
                <a:lnTo>
                  <a:pt x="304" y="279"/>
                </a:lnTo>
                <a:lnTo>
                  <a:pt x="25" y="279"/>
                </a:lnTo>
                <a:lnTo>
                  <a:pt x="25" y="51"/>
                </a:lnTo>
                <a:lnTo>
                  <a:pt x="0" y="51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Freeform 67"/>
          <p:cNvSpPr>
            <a:spLocks noChangeArrowheads="1"/>
          </p:cNvSpPr>
          <p:nvPr/>
        </p:nvSpPr>
        <p:spPr bwMode="auto">
          <a:xfrm>
            <a:off x="6758539" y="4459249"/>
            <a:ext cx="361950" cy="361950"/>
          </a:xfrm>
          <a:custGeom>
            <a:avLst/>
            <a:gdLst>
              <a:gd name="T0" fmla="*/ 0 w 228"/>
              <a:gd name="T1" fmla="*/ 0 h 228"/>
              <a:gd name="T2" fmla="*/ 2147483647 w 228"/>
              <a:gd name="T3" fmla="*/ 0 h 228"/>
              <a:gd name="T4" fmla="*/ 2147483647 w 228"/>
              <a:gd name="T5" fmla="*/ 2147483647 h 228"/>
              <a:gd name="T6" fmla="*/ 2147483647 w 228"/>
              <a:gd name="T7" fmla="*/ 2147483647 h 228"/>
              <a:gd name="T8" fmla="*/ 2147483647 w 228"/>
              <a:gd name="T9" fmla="*/ 2147483647 h 228"/>
              <a:gd name="T10" fmla="*/ 2147483647 w 228"/>
              <a:gd name="T11" fmla="*/ 2147483647 h 228"/>
              <a:gd name="T12" fmla="*/ 2147483647 w 228"/>
              <a:gd name="T13" fmla="*/ 2147483647 h 228"/>
              <a:gd name="T14" fmla="*/ 0 w 228"/>
              <a:gd name="T15" fmla="*/ 2147483647 h 228"/>
              <a:gd name="T16" fmla="*/ 0 w 228"/>
              <a:gd name="T17" fmla="*/ 0 h 2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8"/>
              <a:gd name="T28" fmla="*/ 0 h 228"/>
              <a:gd name="T29" fmla="*/ 228 w 228"/>
              <a:gd name="T30" fmla="*/ 228 h 2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8" h="228">
                <a:moveTo>
                  <a:pt x="0" y="0"/>
                </a:moveTo>
                <a:lnTo>
                  <a:pt x="202" y="0"/>
                </a:lnTo>
                <a:lnTo>
                  <a:pt x="202" y="101"/>
                </a:lnTo>
                <a:lnTo>
                  <a:pt x="228" y="101"/>
                </a:lnTo>
                <a:lnTo>
                  <a:pt x="228" y="126"/>
                </a:lnTo>
                <a:lnTo>
                  <a:pt x="177" y="126"/>
                </a:lnTo>
                <a:lnTo>
                  <a:pt x="177" y="228"/>
                </a:lnTo>
                <a:lnTo>
                  <a:pt x="0" y="228"/>
                </a:lnTo>
                <a:lnTo>
                  <a:pt x="0" y="0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Freeform 68"/>
          <p:cNvSpPr>
            <a:spLocks noChangeArrowheads="1"/>
          </p:cNvSpPr>
          <p:nvPr/>
        </p:nvSpPr>
        <p:spPr bwMode="auto">
          <a:xfrm>
            <a:off x="7039527" y="4459249"/>
            <a:ext cx="280987" cy="361950"/>
          </a:xfrm>
          <a:custGeom>
            <a:avLst/>
            <a:gdLst>
              <a:gd name="T0" fmla="*/ 2147483647 w 177"/>
              <a:gd name="T1" fmla="*/ 0 h 228"/>
              <a:gd name="T2" fmla="*/ 2147483647 w 177"/>
              <a:gd name="T3" fmla="*/ 2147483647 h 228"/>
              <a:gd name="T4" fmla="*/ 2147483647 w 177"/>
              <a:gd name="T5" fmla="*/ 2147483647 h 228"/>
              <a:gd name="T6" fmla="*/ 2147483647 w 177"/>
              <a:gd name="T7" fmla="*/ 2147483647 h 228"/>
              <a:gd name="T8" fmla="*/ 0 w 177"/>
              <a:gd name="T9" fmla="*/ 2147483647 h 228"/>
              <a:gd name="T10" fmla="*/ 0 w 177"/>
              <a:gd name="T11" fmla="*/ 2147483647 h 228"/>
              <a:gd name="T12" fmla="*/ 2147483647 w 177"/>
              <a:gd name="T13" fmla="*/ 2147483647 h 228"/>
              <a:gd name="T14" fmla="*/ 2147483647 w 177"/>
              <a:gd name="T15" fmla="*/ 0 h 228"/>
              <a:gd name="T16" fmla="*/ 2147483647 w 177"/>
              <a:gd name="T17" fmla="*/ 0 h 2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7"/>
              <a:gd name="T28" fmla="*/ 0 h 228"/>
              <a:gd name="T29" fmla="*/ 177 w 177"/>
              <a:gd name="T30" fmla="*/ 228 h 2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7" h="228">
                <a:moveTo>
                  <a:pt x="25" y="0"/>
                </a:moveTo>
                <a:lnTo>
                  <a:pt x="25" y="101"/>
                </a:lnTo>
                <a:lnTo>
                  <a:pt x="51" y="101"/>
                </a:lnTo>
                <a:lnTo>
                  <a:pt x="51" y="126"/>
                </a:lnTo>
                <a:lnTo>
                  <a:pt x="0" y="126"/>
                </a:lnTo>
                <a:lnTo>
                  <a:pt x="0" y="228"/>
                </a:lnTo>
                <a:lnTo>
                  <a:pt x="177" y="228"/>
                </a:lnTo>
                <a:lnTo>
                  <a:pt x="177" y="0"/>
                </a:lnTo>
                <a:lnTo>
                  <a:pt x="25" y="0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Freeform 69"/>
          <p:cNvSpPr>
            <a:spLocks noChangeArrowheads="1"/>
          </p:cNvSpPr>
          <p:nvPr/>
        </p:nvSpPr>
        <p:spPr bwMode="auto">
          <a:xfrm>
            <a:off x="6637889" y="4821199"/>
            <a:ext cx="603250" cy="363538"/>
          </a:xfrm>
          <a:custGeom>
            <a:avLst/>
            <a:gdLst>
              <a:gd name="T0" fmla="*/ 2147483647 w 380"/>
              <a:gd name="T1" fmla="*/ 0 h 229"/>
              <a:gd name="T2" fmla="*/ 2147483647 w 380"/>
              <a:gd name="T3" fmla="*/ 2147483647 h 229"/>
              <a:gd name="T4" fmla="*/ 2147483647 w 380"/>
              <a:gd name="T5" fmla="*/ 2147483647 h 229"/>
              <a:gd name="T6" fmla="*/ 2147483647 w 380"/>
              <a:gd name="T7" fmla="*/ 2147483647 h 229"/>
              <a:gd name="T8" fmla="*/ 2147483647 w 380"/>
              <a:gd name="T9" fmla="*/ 2147483647 h 229"/>
              <a:gd name="T10" fmla="*/ 2147483647 w 380"/>
              <a:gd name="T11" fmla="*/ 2147483647 h 229"/>
              <a:gd name="T12" fmla="*/ 0 w 380"/>
              <a:gd name="T13" fmla="*/ 2147483647 h 229"/>
              <a:gd name="T14" fmla="*/ 0 w 380"/>
              <a:gd name="T15" fmla="*/ 0 h 229"/>
              <a:gd name="T16" fmla="*/ 2147483647 w 380"/>
              <a:gd name="T17" fmla="*/ 0 h 2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0"/>
              <a:gd name="T28" fmla="*/ 0 h 229"/>
              <a:gd name="T29" fmla="*/ 380 w 380"/>
              <a:gd name="T30" fmla="*/ 229 h 2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0" h="229">
                <a:moveTo>
                  <a:pt x="380" y="0"/>
                </a:moveTo>
                <a:lnTo>
                  <a:pt x="380" y="229"/>
                </a:lnTo>
                <a:lnTo>
                  <a:pt x="24" y="229"/>
                </a:lnTo>
                <a:lnTo>
                  <a:pt x="24" y="202"/>
                </a:lnTo>
                <a:lnTo>
                  <a:pt x="76" y="177"/>
                </a:lnTo>
                <a:lnTo>
                  <a:pt x="76" y="50"/>
                </a:lnTo>
                <a:lnTo>
                  <a:pt x="0" y="50"/>
                </a:lnTo>
                <a:lnTo>
                  <a:pt x="0" y="0"/>
                </a:lnTo>
                <a:lnTo>
                  <a:pt x="38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1" name="Freeform 70"/>
          <p:cNvSpPr>
            <a:spLocks noChangeArrowheads="1"/>
          </p:cNvSpPr>
          <p:nvPr/>
        </p:nvSpPr>
        <p:spPr bwMode="auto">
          <a:xfrm>
            <a:off x="6236252" y="4821199"/>
            <a:ext cx="522287" cy="481013"/>
          </a:xfrm>
          <a:custGeom>
            <a:avLst/>
            <a:gdLst>
              <a:gd name="T0" fmla="*/ 2147483647 w 329"/>
              <a:gd name="T1" fmla="*/ 2147483647 h 303"/>
              <a:gd name="T2" fmla="*/ 2147483647 w 329"/>
              <a:gd name="T3" fmla="*/ 2147483647 h 303"/>
              <a:gd name="T4" fmla="*/ 2147483647 w 329"/>
              <a:gd name="T5" fmla="*/ 2147483647 h 303"/>
              <a:gd name="T6" fmla="*/ 2147483647 w 329"/>
              <a:gd name="T7" fmla="*/ 2147483647 h 303"/>
              <a:gd name="T8" fmla="*/ 2147483647 w 329"/>
              <a:gd name="T9" fmla="*/ 2147483647 h 303"/>
              <a:gd name="T10" fmla="*/ 0 w 329"/>
              <a:gd name="T11" fmla="*/ 2147483647 h 303"/>
              <a:gd name="T12" fmla="*/ 0 w 329"/>
              <a:gd name="T13" fmla="*/ 0 h 303"/>
              <a:gd name="T14" fmla="*/ 2147483647 w 329"/>
              <a:gd name="T15" fmla="*/ 0 h 303"/>
              <a:gd name="T16" fmla="*/ 2147483647 w 329"/>
              <a:gd name="T17" fmla="*/ 2147483647 h 303"/>
              <a:gd name="T18" fmla="*/ 2147483647 w 329"/>
              <a:gd name="T19" fmla="*/ 2147483647 h 303"/>
              <a:gd name="T20" fmla="*/ 2147483647 w 329"/>
              <a:gd name="T21" fmla="*/ 2147483647 h 303"/>
              <a:gd name="T22" fmla="*/ 2147483647 w 329"/>
              <a:gd name="T23" fmla="*/ 2147483647 h 303"/>
              <a:gd name="T24" fmla="*/ 2147483647 w 329"/>
              <a:gd name="T25" fmla="*/ 2147483647 h 3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9"/>
              <a:gd name="T40" fmla="*/ 0 h 303"/>
              <a:gd name="T41" fmla="*/ 329 w 329"/>
              <a:gd name="T42" fmla="*/ 303 h 3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9" h="303">
                <a:moveTo>
                  <a:pt x="277" y="229"/>
                </a:moveTo>
                <a:lnTo>
                  <a:pt x="228" y="279"/>
                </a:lnTo>
                <a:lnTo>
                  <a:pt x="127" y="303"/>
                </a:lnTo>
                <a:lnTo>
                  <a:pt x="50" y="279"/>
                </a:lnTo>
                <a:lnTo>
                  <a:pt x="50" y="50"/>
                </a:lnTo>
                <a:lnTo>
                  <a:pt x="0" y="50"/>
                </a:lnTo>
                <a:lnTo>
                  <a:pt x="0" y="0"/>
                </a:lnTo>
                <a:lnTo>
                  <a:pt x="253" y="0"/>
                </a:lnTo>
                <a:lnTo>
                  <a:pt x="253" y="50"/>
                </a:lnTo>
                <a:lnTo>
                  <a:pt x="329" y="50"/>
                </a:lnTo>
                <a:lnTo>
                  <a:pt x="329" y="177"/>
                </a:lnTo>
                <a:lnTo>
                  <a:pt x="277" y="202"/>
                </a:lnTo>
                <a:lnTo>
                  <a:pt x="277" y="229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2" name="Freeform 71"/>
          <p:cNvSpPr>
            <a:spLocks noChangeArrowheads="1"/>
          </p:cNvSpPr>
          <p:nvPr/>
        </p:nvSpPr>
        <p:spPr bwMode="auto">
          <a:xfrm>
            <a:off x="6598202" y="5184737"/>
            <a:ext cx="642937" cy="441325"/>
          </a:xfrm>
          <a:custGeom>
            <a:avLst/>
            <a:gdLst>
              <a:gd name="T0" fmla="*/ 2147483647 w 405"/>
              <a:gd name="T1" fmla="*/ 0 h 278"/>
              <a:gd name="T2" fmla="*/ 2147483647 w 405"/>
              <a:gd name="T3" fmla="*/ 0 h 278"/>
              <a:gd name="T4" fmla="*/ 2147483647 w 405"/>
              <a:gd name="T5" fmla="*/ 2147483647 h 278"/>
              <a:gd name="T6" fmla="*/ 0 w 405"/>
              <a:gd name="T7" fmla="*/ 2147483647 h 278"/>
              <a:gd name="T8" fmla="*/ 0 w 405"/>
              <a:gd name="T9" fmla="*/ 2147483647 h 278"/>
              <a:gd name="T10" fmla="*/ 2147483647 w 405"/>
              <a:gd name="T11" fmla="*/ 0 h 2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5"/>
              <a:gd name="T19" fmla="*/ 0 h 278"/>
              <a:gd name="T20" fmla="*/ 405 w 405"/>
              <a:gd name="T21" fmla="*/ 278 h 2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5" h="278">
                <a:moveTo>
                  <a:pt x="49" y="0"/>
                </a:moveTo>
                <a:lnTo>
                  <a:pt x="405" y="0"/>
                </a:lnTo>
                <a:lnTo>
                  <a:pt x="405" y="278"/>
                </a:lnTo>
                <a:lnTo>
                  <a:pt x="0" y="278"/>
                </a:lnTo>
                <a:lnTo>
                  <a:pt x="0" y="50"/>
                </a:lnTo>
                <a:lnTo>
                  <a:pt x="49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Freeform 72"/>
          <p:cNvSpPr>
            <a:spLocks noChangeArrowheads="1"/>
          </p:cNvSpPr>
          <p:nvPr/>
        </p:nvSpPr>
        <p:spPr bwMode="auto">
          <a:xfrm>
            <a:off x="4428089" y="3132099"/>
            <a:ext cx="441325" cy="361950"/>
          </a:xfrm>
          <a:custGeom>
            <a:avLst/>
            <a:gdLst>
              <a:gd name="T0" fmla="*/ 0 w 278"/>
              <a:gd name="T1" fmla="*/ 0 h 228"/>
              <a:gd name="T2" fmla="*/ 0 w 278"/>
              <a:gd name="T3" fmla="*/ 2147483647 h 228"/>
              <a:gd name="T4" fmla="*/ 2147483647 w 278"/>
              <a:gd name="T5" fmla="*/ 2147483647 h 228"/>
              <a:gd name="T6" fmla="*/ 2147483647 w 278"/>
              <a:gd name="T7" fmla="*/ 0 h 228"/>
              <a:gd name="T8" fmla="*/ 0 w 278"/>
              <a:gd name="T9" fmla="*/ 0 h 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8"/>
              <a:gd name="T16" fmla="*/ 0 h 228"/>
              <a:gd name="T17" fmla="*/ 278 w 278"/>
              <a:gd name="T18" fmla="*/ 228 h 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8" h="228">
                <a:moveTo>
                  <a:pt x="0" y="0"/>
                </a:moveTo>
                <a:lnTo>
                  <a:pt x="0" y="228"/>
                </a:lnTo>
                <a:lnTo>
                  <a:pt x="278" y="228"/>
                </a:lnTo>
                <a:lnTo>
                  <a:pt x="2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4" name="Freeform 73"/>
          <p:cNvSpPr>
            <a:spLocks noChangeArrowheads="1"/>
          </p:cNvSpPr>
          <p:nvPr/>
        </p:nvSpPr>
        <p:spPr bwMode="auto">
          <a:xfrm>
            <a:off x="7439577" y="3011449"/>
            <a:ext cx="727075" cy="722313"/>
          </a:xfrm>
          <a:custGeom>
            <a:avLst/>
            <a:gdLst>
              <a:gd name="T0" fmla="*/ 2147483647 w 458"/>
              <a:gd name="T1" fmla="*/ 2147483647 h 455"/>
              <a:gd name="T2" fmla="*/ 2147483647 w 458"/>
              <a:gd name="T3" fmla="*/ 2147483647 h 455"/>
              <a:gd name="T4" fmla="*/ 2147483647 w 458"/>
              <a:gd name="T5" fmla="*/ 2147483647 h 455"/>
              <a:gd name="T6" fmla="*/ 2147483647 w 458"/>
              <a:gd name="T7" fmla="*/ 2147483647 h 455"/>
              <a:gd name="T8" fmla="*/ 2147483647 w 458"/>
              <a:gd name="T9" fmla="*/ 2147483647 h 455"/>
              <a:gd name="T10" fmla="*/ 2147483647 w 458"/>
              <a:gd name="T11" fmla="*/ 2147483647 h 455"/>
              <a:gd name="T12" fmla="*/ 2147483647 w 458"/>
              <a:gd name="T13" fmla="*/ 2147483647 h 455"/>
              <a:gd name="T14" fmla="*/ 2147483647 w 458"/>
              <a:gd name="T15" fmla="*/ 2147483647 h 455"/>
              <a:gd name="T16" fmla="*/ 0 w 458"/>
              <a:gd name="T17" fmla="*/ 2147483647 h 455"/>
              <a:gd name="T18" fmla="*/ 0 w 458"/>
              <a:gd name="T19" fmla="*/ 0 h 455"/>
              <a:gd name="T20" fmla="*/ 2147483647 w 458"/>
              <a:gd name="T21" fmla="*/ 0 h 455"/>
              <a:gd name="T22" fmla="*/ 2147483647 w 458"/>
              <a:gd name="T23" fmla="*/ 2147483647 h 455"/>
              <a:gd name="T24" fmla="*/ 2147483647 w 458"/>
              <a:gd name="T25" fmla="*/ 2147483647 h 455"/>
              <a:gd name="T26" fmla="*/ 2147483647 w 458"/>
              <a:gd name="T27" fmla="*/ 2147483647 h 455"/>
              <a:gd name="T28" fmla="*/ 2147483647 w 458"/>
              <a:gd name="T29" fmla="*/ 2147483647 h 455"/>
              <a:gd name="T30" fmla="*/ 2147483647 w 458"/>
              <a:gd name="T31" fmla="*/ 2147483647 h 455"/>
              <a:gd name="T32" fmla="*/ 2147483647 w 458"/>
              <a:gd name="T33" fmla="*/ 2147483647 h 455"/>
              <a:gd name="T34" fmla="*/ 2147483647 w 458"/>
              <a:gd name="T35" fmla="*/ 2147483647 h 455"/>
              <a:gd name="T36" fmla="*/ 2147483647 w 458"/>
              <a:gd name="T37" fmla="*/ 2147483647 h 455"/>
              <a:gd name="T38" fmla="*/ 2147483647 w 458"/>
              <a:gd name="T39" fmla="*/ 2147483647 h 4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58"/>
              <a:gd name="T61" fmla="*/ 0 h 455"/>
              <a:gd name="T62" fmla="*/ 458 w 458"/>
              <a:gd name="T63" fmla="*/ 455 h 45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58" h="455">
                <a:moveTo>
                  <a:pt x="458" y="279"/>
                </a:moveTo>
                <a:lnTo>
                  <a:pt x="330" y="455"/>
                </a:lnTo>
                <a:lnTo>
                  <a:pt x="230" y="455"/>
                </a:lnTo>
                <a:lnTo>
                  <a:pt x="230" y="355"/>
                </a:lnTo>
                <a:lnTo>
                  <a:pt x="102" y="355"/>
                </a:lnTo>
                <a:lnTo>
                  <a:pt x="102" y="177"/>
                </a:lnTo>
                <a:lnTo>
                  <a:pt x="27" y="177"/>
                </a:lnTo>
                <a:lnTo>
                  <a:pt x="27" y="126"/>
                </a:lnTo>
                <a:lnTo>
                  <a:pt x="0" y="126"/>
                </a:lnTo>
                <a:lnTo>
                  <a:pt x="0" y="0"/>
                </a:lnTo>
                <a:lnTo>
                  <a:pt x="180" y="0"/>
                </a:lnTo>
                <a:lnTo>
                  <a:pt x="180" y="126"/>
                </a:lnTo>
                <a:lnTo>
                  <a:pt x="230" y="126"/>
                </a:lnTo>
                <a:lnTo>
                  <a:pt x="230" y="177"/>
                </a:lnTo>
                <a:lnTo>
                  <a:pt x="281" y="177"/>
                </a:lnTo>
                <a:lnTo>
                  <a:pt x="281" y="228"/>
                </a:lnTo>
                <a:lnTo>
                  <a:pt x="356" y="228"/>
                </a:lnTo>
                <a:lnTo>
                  <a:pt x="356" y="254"/>
                </a:lnTo>
                <a:lnTo>
                  <a:pt x="458" y="254"/>
                </a:lnTo>
                <a:lnTo>
                  <a:pt x="458" y="279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5" name="Freeform 74"/>
          <p:cNvSpPr>
            <a:spLocks noChangeArrowheads="1"/>
          </p:cNvSpPr>
          <p:nvPr/>
        </p:nvSpPr>
        <p:spPr bwMode="auto">
          <a:xfrm>
            <a:off x="5271052" y="3775037"/>
            <a:ext cx="320675" cy="641350"/>
          </a:xfrm>
          <a:custGeom>
            <a:avLst/>
            <a:gdLst>
              <a:gd name="T0" fmla="*/ 2147483647 w 202"/>
              <a:gd name="T1" fmla="*/ 0 h 404"/>
              <a:gd name="T2" fmla="*/ 2147483647 w 202"/>
              <a:gd name="T3" fmla="*/ 2147483647 h 404"/>
              <a:gd name="T4" fmla="*/ 0 w 202"/>
              <a:gd name="T5" fmla="*/ 2147483647 h 404"/>
              <a:gd name="T6" fmla="*/ 2147483647 w 202"/>
              <a:gd name="T7" fmla="*/ 2147483647 h 404"/>
              <a:gd name="T8" fmla="*/ 2147483647 w 202"/>
              <a:gd name="T9" fmla="*/ 2147483647 h 404"/>
              <a:gd name="T10" fmla="*/ 2147483647 w 202"/>
              <a:gd name="T11" fmla="*/ 2147483647 h 404"/>
              <a:gd name="T12" fmla="*/ 2147483647 w 202"/>
              <a:gd name="T13" fmla="*/ 2147483647 h 404"/>
              <a:gd name="T14" fmla="*/ 2147483647 w 202"/>
              <a:gd name="T15" fmla="*/ 0 h 404"/>
              <a:gd name="T16" fmla="*/ 2147483647 w 202"/>
              <a:gd name="T17" fmla="*/ 0 h 404"/>
              <a:gd name="T18" fmla="*/ 2147483647 w 202"/>
              <a:gd name="T19" fmla="*/ 0 h 4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2"/>
              <a:gd name="T31" fmla="*/ 0 h 404"/>
              <a:gd name="T32" fmla="*/ 202 w 202"/>
              <a:gd name="T33" fmla="*/ 404 h 40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2" h="404">
                <a:moveTo>
                  <a:pt x="25" y="0"/>
                </a:moveTo>
                <a:lnTo>
                  <a:pt x="25" y="228"/>
                </a:lnTo>
                <a:lnTo>
                  <a:pt x="0" y="379"/>
                </a:lnTo>
                <a:lnTo>
                  <a:pt x="76" y="404"/>
                </a:lnTo>
                <a:lnTo>
                  <a:pt x="127" y="404"/>
                </a:lnTo>
                <a:lnTo>
                  <a:pt x="127" y="354"/>
                </a:lnTo>
                <a:lnTo>
                  <a:pt x="202" y="354"/>
                </a:lnTo>
                <a:lnTo>
                  <a:pt x="202" y="0"/>
                </a:lnTo>
                <a:lnTo>
                  <a:pt x="50" y="0"/>
                </a:lnTo>
                <a:lnTo>
                  <a:pt x="25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6" name="Freeform 75"/>
          <p:cNvSpPr>
            <a:spLocks noChangeArrowheads="1"/>
          </p:cNvSpPr>
          <p:nvPr/>
        </p:nvSpPr>
        <p:spPr bwMode="auto">
          <a:xfrm>
            <a:off x="5591727" y="5264112"/>
            <a:ext cx="565150" cy="763587"/>
          </a:xfrm>
          <a:custGeom>
            <a:avLst/>
            <a:gdLst>
              <a:gd name="T0" fmla="*/ 2147483647 w 356"/>
              <a:gd name="T1" fmla="*/ 0 h 481"/>
              <a:gd name="T2" fmla="*/ 2147483647 w 356"/>
              <a:gd name="T3" fmla="*/ 0 h 481"/>
              <a:gd name="T4" fmla="*/ 2147483647 w 356"/>
              <a:gd name="T5" fmla="*/ 2147483647 h 481"/>
              <a:gd name="T6" fmla="*/ 2147483647 w 356"/>
              <a:gd name="T7" fmla="*/ 2147483647 h 481"/>
              <a:gd name="T8" fmla="*/ 0 w 356"/>
              <a:gd name="T9" fmla="*/ 2147483647 h 481"/>
              <a:gd name="T10" fmla="*/ 2147483647 w 356"/>
              <a:gd name="T11" fmla="*/ 2147483647 h 481"/>
              <a:gd name="T12" fmla="*/ 2147483647 w 356"/>
              <a:gd name="T13" fmla="*/ 2147483647 h 481"/>
              <a:gd name="T14" fmla="*/ 2147483647 w 356"/>
              <a:gd name="T15" fmla="*/ 2147483647 h 481"/>
              <a:gd name="T16" fmla="*/ 2147483647 w 356"/>
              <a:gd name="T17" fmla="*/ 2147483647 h 481"/>
              <a:gd name="T18" fmla="*/ 2147483647 w 356"/>
              <a:gd name="T19" fmla="*/ 0 h 48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56"/>
              <a:gd name="T31" fmla="*/ 0 h 481"/>
              <a:gd name="T32" fmla="*/ 356 w 356"/>
              <a:gd name="T33" fmla="*/ 481 h 48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56" h="481">
                <a:moveTo>
                  <a:pt x="356" y="0"/>
                </a:moveTo>
                <a:lnTo>
                  <a:pt x="279" y="0"/>
                </a:lnTo>
                <a:lnTo>
                  <a:pt x="229" y="24"/>
                </a:lnTo>
                <a:lnTo>
                  <a:pt x="51" y="126"/>
                </a:lnTo>
                <a:lnTo>
                  <a:pt x="0" y="126"/>
                </a:lnTo>
                <a:lnTo>
                  <a:pt x="51" y="303"/>
                </a:lnTo>
                <a:lnTo>
                  <a:pt x="203" y="379"/>
                </a:lnTo>
                <a:lnTo>
                  <a:pt x="254" y="481"/>
                </a:lnTo>
                <a:lnTo>
                  <a:pt x="356" y="481"/>
                </a:lnTo>
                <a:lnTo>
                  <a:pt x="356" y="0"/>
                </a:lnTo>
                <a:close/>
              </a:path>
            </a:pathLst>
          </a:custGeom>
          <a:solidFill>
            <a:schemeClr val="accent1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Freeform 76"/>
          <p:cNvSpPr>
            <a:spLocks noChangeArrowheads="1"/>
          </p:cNvSpPr>
          <p:nvPr/>
        </p:nvSpPr>
        <p:spPr bwMode="auto">
          <a:xfrm>
            <a:off x="7684052" y="4178262"/>
            <a:ext cx="279400" cy="401637"/>
          </a:xfrm>
          <a:custGeom>
            <a:avLst/>
            <a:gdLst>
              <a:gd name="T0" fmla="*/ 0 w 176"/>
              <a:gd name="T1" fmla="*/ 2147483647 h 253"/>
              <a:gd name="T2" fmla="*/ 0 w 176"/>
              <a:gd name="T3" fmla="*/ 0 h 253"/>
              <a:gd name="T4" fmla="*/ 2147483647 w 176"/>
              <a:gd name="T5" fmla="*/ 0 h 253"/>
              <a:gd name="T6" fmla="*/ 2147483647 w 176"/>
              <a:gd name="T7" fmla="*/ 2147483647 h 253"/>
              <a:gd name="T8" fmla="*/ 2147483647 w 176"/>
              <a:gd name="T9" fmla="*/ 2147483647 h 253"/>
              <a:gd name="T10" fmla="*/ 2147483647 w 176"/>
              <a:gd name="T11" fmla="*/ 2147483647 h 253"/>
              <a:gd name="T12" fmla="*/ 0 w 176"/>
              <a:gd name="T13" fmla="*/ 2147483647 h 2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"/>
              <a:gd name="T22" fmla="*/ 0 h 253"/>
              <a:gd name="T23" fmla="*/ 176 w 176"/>
              <a:gd name="T24" fmla="*/ 253 h 2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" h="253">
                <a:moveTo>
                  <a:pt x="0" y="202"/>
                </a:moveTo>
                <a:lnTo>
                  <a:pt x="0" y="0"/>
                </a:lnTo>
                <a:lnTo>
                  <a:pt x="176" y="0"/>
                </a:lnTo>
                <a:lnTo>
                  <a:pt x="176" y="253"/>
                </a:lnTo>
                <a:lnTo>
                  <a:pt x="101" y="253"/>
                </a:lnTo>
                <a:lnTo>
                  <a:pt x="101" y="202"/>
                </a:lnTo>
                <a:lnTo>
                  <a:pt x="0" y="202"/>
                </a:lnTo>
                <a:close/>
              </a:path>
            </a:pathLst>
          </a:custGeom>
          <a:noFill/>
          <a:ln w="66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8" name="Freeform 77"/>
          <p:cNvSpPr>
            <a:spLocks noChangeArrowheads="1"/>
          </p:cNvSpPr>
          <p:nvPr/>
        </p:nvSpPr>
        <p:spPr bwMode="auto">
          <a:xfrm>
            <a:off x="7804702" y="3733762"/>
            <a:ext cx="361950" cy="444500"/>
          </a:xfrm>
          <a:custGeom>
            <a:avLst/>
            <a:gdLst>
              <a:gd name="T0" fmla="*/ 0 w 228"/>
              <a:gd name="T1" fmla="*/ 0 h 280"/>
              <a:gd name="T2" fmla="*/ 2147483647 w 228"/>
              <a:gd name="T3" fmla="*/ 0 h 280"/>
              <a:gd name="T4" fmla="*/ 2147483647 w 228"/>
              <a:gd name="T5" fmla="*/ 2147483647 h 280"/>
              <a:gd name="T6" fmla="*/ 2147483647 w 228"/>
              <a:gd name="T7" fmla="*/ 2147483647 h 280"/>
              <a:gd name="T8" fmla="*/ 2147483647 w 228"/>
              <a:gd name="T9" fmla="*/ 0 h 280"/>
              <a:gd name="T10" fmla="*/ 2147483647 w 228"/>
              <a:gd name="T11" fmla="*/ 2147483647 h 280"/>
              <a:gd name="T12" fmla="*/ 2147483647 w 228"/>
              <a:gd name="T13" fmla="*/ 2147483647 h 280"/>
              <a:gd name="T14" fmla="*/ 2147483647 w 228"/>
              <a:gd name="T15" fmla="*/ 2147483647 h 280"/>
              <a:gd name="T16" fmla="*/ 2147483647 w 228"/>
              <a:gd name="T17" fmla="*/ 2147483647 h 280"/>
              <a:gd name="T18" fmla="*/ 2147483647 w 228"/>
              <a:gd name="T19" fmla="*/ 2147483647 h 280"/>
              <a:gd name="T20" fmla="*/ 0 w 228"/>
              <a:gd name="T21" fmla="*/ 2147483647 h 280"/>
              <a:gd name="T22" fmla="*/ 0 w 228"/>
              <a:gd name="T23" fmla="*/ 0 h 2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28"/>
              <a:gd name="T37" fmla="*/ 0 h 280"/>
              <a:gd name="T38" fmla="*/ 228 w 228"/>
              <a:gd name="T39" fmla="*/ 280 h 2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28" h="280">
                <a:moveTo>
                  <a:pt x="0" y="0"/>
                </a:moveTo>
                <a:lnTo>
                  <a:pt x="101" y="0"/>
                </a:lnTo>
                <a:lnTo>
                  <a:pt x="101" y="73"/>
                </a:lnTo>
                <a:lnTo>
                  <a:pt x="147" y="101"/>
                </a:lnTo>
                <a:lnTo>
                  <a:pt x="228" y="0"/>
                </a:lnTo>
                <a:lnTo>
                  <a:pt x="228" y="229"/>
                </a:lnTo>
                <a:lnTo>
                  <a:pt x="174" y="229"/>
                </a:lnTo>
                <a:lnTo>
                  <a:pt x="174" y="280"/>
                </a:lnTo>
                <a:lnTo>
                  <a:pt x="25" y="280"/>
                </a:lnTo>
                <a:lnTo>
                  <a:pt x="25" y="77"/>
                </a:lnTo>
                <a:lnTo>
                  <a:pt x="0" y="77"/>
                </a:lnTo>
                <a:lnTo>
                  <a:pt x="0" y="0"/>
                </a:lnTo>
                <a:close/>
              </a:path>
            </a:pathLst>
          </a:custGeom>
          <a:noFill/>
          <a:ln w="66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Freeform 78"/>
          <p:cNvSpPr>
            <a:spLocks noChangeArrowheads="1"/>
          </p:cNvSpPr>
          <p:nvPr/>
        </p:nvSpPr>
        <p:spPr bwMode="auto">
          <a:xfrm>
            <a:off x="7963452" y="4097299"/>
            <a:ext cx="438150" cy="482600"/>
          </a:xfrm>
          <a:custGeom>
            <a:avLst/>
            <a:gdLst>
              <a:gd name="T0" fmla="*/ 2147483647 w 276"/>
              <a:gd name="T1" fmla="*/ 0 h 304"/>
              <a:gd name="T2" fmla="*/ 2147483647 w 276"/>
              <a:gd name="T3" fmla="*/ 2147483647 h 304"/>
              <a:gd name="T4" fmla="*/ 2147483647 w 276"/>
              <a:gd name="T5" fmla="*/ 2147483647 h 304"/>
              <a:gd name="T6" fmla="*/ 2147483647 w 276"/>
              <a:gd name="T7" fmla="*/ 2147483647 h 304"/>
              <a:gd name="T8" fmla="*/ 0 w 276"/>
              <a:gd name="T9" fmla="*/ 2147483647 h 304"/>
              <a:gd name="T10" fmla="*/ 0 w 276"/>
              <a:gd name="T11" fmla="*/ 2147483647 h 304"/>
              <a:gd name="T12" fmla="*/ 2147483647 w 276"/>
              <a:gd name="T13" fmla="*/ 2147483647 h 304"/>
              <a:gd name="T14" fmla="*/ 2147483647 w 276"/>
              <a:gd name="T15" fmla="*/ 0 h 304"/>
              <a:gd name="T16" fmla="*/ 2147483647 w 276"/>
              <a:gd name="T17" fmla="*/ 0 h 3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76"/>
              <a:gd name="T28" fmla="*/ 0 h 304"/>
              <a:gd name="T29" fmla="*/ 276 w 276"/>
              <a:gd name="T30" fmla="*/ 304 h 3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76" h="304">
                <a:moveTo>
                  <a:pt x="229" y="0"/>
                </a:moveTo>
                <a:lnTo>
                  <a:pt x="276" y="79"/>
                </a:lnTo>
                <a:lnTo>
                  <a:pt x="202" y="157"/>
                </a:lnTo>
                <a:lnTo>
                  <a:pt x="153" y="304"/>
                </a:lnTo>
                <a:lnTo>
                  <a:pt x="0" y="304"/>
                </a:lnTo>
                <a:lnTo>
                  <a:pt x="0" y="51"/>
                </a:lnTo>
                <a:lnTo>
                  <a:pt x="74" y="51"/>
                </a:lnTo>
                <a:lnTo>
                  <a:pt x="74" y="0"/>
                </a:lnTo>
                <a:lnTo>
                  <a:pt x="229" y="0"/>
                </a:lnTo>
                <a:close/>
              </a:path>
            </a:pathLst>
          </a:custGeom>
          <a:solidFill>
            <a:srgbClr val="FFFFFF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0" name="Freeform 79"/>
          <p:cNvSpPr>
            <a:spLocks noChangeArrowheads="1"/>
          </p:cNvSpPr>
          <p:nvPr/>
        </p:nvSpPr>
        <p:spPr bwMode="auto">
          <a:xfrm>
            <a:off x="5350427" y="2689187"/>
            <a:ext cx="604837" cy="363537"/>
          </a:xfrm>
          <a:custGeom>
            <a:avLst/>
            <a:gdLst>
              <a:gd name="T0" fmla="*/ 0 w 381"/>
              <a:gd name="T1" fmla="*/ 0 h 229"/>
              <a:gd name="T2" fmla="*/ 2147483647 w 381"/>
              <a:gd name="T3" fmla="*/ 0 h 229"/>
              <a:gd name="T4" fmla="*/ 2147483647 w 381"/>
              <a:gd name="T5" fmla="*/ 2147483647 h 229"/>
              <a:gd name="T6" fmla="*/ 2147483647 w 381"/>
              <a:gd name="T7" fmla="*/ 2147483647 h 229"/>
              <a:gd name="T8" fmla="*/ 2147483647 w 381"/>
              <a:gd name="T9" fmla="*/ 2147483647 h 229"/>
              <a:gd name="T10" fmla="*/ 0 w 381"/>
              <a:gd name="T11" fmla="*/ 2147483647 h 229"/>
              <a:gd name="T12" fmla="*/ 0 w 381"/>
              <a:gd name="T13" fmla="*/ 0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1"/>
              <a:gd name="T22" fmla="*/ 0 h 229"/>
              <a:gd name="T23" fmla="*/ 381 w 381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1" h="229">
                <a:moveTo>
                  <a:pt x="0" y="0"/>
                </a:moveTo>
                <a:lnTo>
                  <a:pt x="381" y="0"/>
                </a:lnTo>
                <a:lnTo>
                  <a:pt x="381" y="203"/>
                </a:lnTo>
                <a:lnTo>
                  <a:pt x="279" y="203"/>
                </a:lnTo>
                <a:lnTo>
                  <a:pt x="279" y="229"/>
                </a:lnTo>
                <a:lnTo>
                  <a:pt x="0" y="229"/>
                </a:lnTo>
                <a:lnTo>
                  <a:pt x="0" y="0"/>
                </a:lnTo>
                <a:close/>
              </a:path>
            </a:pathLst>
          </a:custGeom>
          <a:noFill/>
          <a:ln w="66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Freeform 80"/>
          <p:cNvSpPr>
            <a:spLocks noChangeArrowheads="1"/>
          </p:cNvSpPr>
          <p:nvPr/>
        </p:nvSpPr>
        <p:spPr bwMode="auto">
          <a:xfrm>
            <a:off x="5793339" y="3011449"/>
            <a:ext cx="642938" cy="323850"/>
          </a:xfrm>
          <a:custGeom>
            <a:avLst/>
            <a:gdLst>
              <a:gd name="T0" fmla="*/ 0 w 405"/>
              <a:gd name="T1" fmla="*/ 0 h 204"/>
              <a:gd name="T2" fmla="*/ 0 w 405"/>
              <a:gd name="T3" fmla="*/ 2147483647 h 204"/>
              <a:gd name="T4" fmla="*/ 2147483647 w 405"/>
              <a:gd name="T5" fmla="*/ 2147483647 h 204"/>
              <a:gd name="T6" fmla="*/ 2147483647 w 405"/>
              <a:gd name="T7" fmla="*/ 2147483647 h 204"/>
              <a:gd name="T8" fmla="*/ 2147483647 w 405"/>
              <a:gd name="T9" fmla="*/ 2147483647 h 204"/>
              <a:gd name="T10" fmla="*/ 2147483647 w 405"/>
              <a:gd name="T11" fmla="*/ 0 h 204"/>
              <a:gd name="T12" fmla="*/ 0 w 405"/>
              <a:gd name="T13" fmla="*/ 0 h 2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5"/>
              <a:gd name="T22" fmla="*/ 0 h 204"/>
              <a:gd name="T23" fmla="*/ 405 w 405"/>
              <a:gd name="T24" fmla="*/ 204 h 2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5" h="204">
                <a:moveTo>
                  <a:pt x="0" y="0"/>
                </a:moveTo>
                <a:lnTo>
                  <a:pt x="0" y="204"/>
                </a:lnTo>
                <a:lnTo>
                  <a:pt x="329" y="204"/>
                </a:lnTo>
                <a:lnTo>
                  <a:pt x="329" y="151"/>
                </a:lnTo>
                <a:lnTo>
                  <a:pt x="405" y="151"/>
                </a:lnTo>
                <a:lnTo>
                  <a:pt x="405" y="0"/>
                </a:lnTo>
                <a:lnTo>
                  <a:pt x="0" y="0"/>
                </a:lnTo>
                <a:close/>
              </a:path>
            </a:pathLst>
          </a:custGeom>
          <a:noFill/>
          <a:ln w="66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2" name="Freeform 81"/>
          <p:cNvSpPr>
            <a:spLocks noChangeArrowheads="1"/>
          </p:cNvSpPr>
          <p:nvPr/>
        </p:nvSpPr>
        <p:spPr bwMode="auto">
          <a:xfrm>
            <a:off x="8166652" y="3700424"/>
            <a:ext cx="279400" cy="395288"/>
          </a:xfrm>
          <a:custGeom>
            <a:avLst/>
            <a:gdLst>
              <a:gd name="T0" fmla="*/ 2147483647 w 176"/>
              <a:gd name="T1" fmla="*/ 0 h 249"/>
              <a:gd name="T2" fmla="*/ 2147483647 w 176"/>
              <a:gd name="T3" fmla="*/ 0 h 249"/>
              <a:gd name="T4" fmla="*/ 2147483647 w 176"/>
              <a:gd name="T5" fmla="*/ 2147483647 h 249"/>
              <a:gd name="T6" fmla="*/ 2147483647 w 176"/>
              <a:gd name="T7" fmla="*/ 2147483647 h 249"/>
              <a:gd name="T8" fmla="*/ 0 w 176"/>
              <a:gd name="T9" fmla="*/ 2147483647 h 249"/>
              <a:gd name="T10" fmla="*/ 0 w 176"/>
              <a:gd name="T11" fmla="*/ 2147483647 h 249"/>
              <a:gd name="T12" fmla="*/ 2147483647 w 176"/>
              <a:gd name="T13" fmla="*/ 0 h 2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"/>
              <a:gd name="T22" fmla="*/ 0 h 249"/>
              <a:gd name="T23" fmla="*/ 176 w 176"/>
              <a:gd name="T24" fmla="*/ 249 h 2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" h="249">
                <a:moveTo>
                  <a:pt x="15" y="0"/>
                </a:moveTo>
                <a:lnTo>
                  <a:pt x="176" y="0"/>
                </a:lnTo>
                <a:lnTo>
                  <a:pt x="152" y="44"/>
                </a:lnTo>
                <a:lnTo>
                  <a:pt x="103" y="249"/>
                </a:lnTo>
                <a:lnTo>
                  <a:pt x="0" y="249"/>
                </a:lnTo>
                <a:lnTo>
                  <a:pt x="0" y="19"/>
                </a:lnTo>
                <a:lnTo>
                  <a:pt x="15" y="0"/>
                </a:lnTo>
                <a:close/>
              </a:path>
            </a:pathLst>
          </a:custGeom>
          <a:solidFill>
            <a:srgbClr val="FFFFFF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3" name="Freeform 82"/>
          <p:cNvSpPr>
            <a:spLocks noChangeArrowheads="1"/>
          </p:cNvSpPr>
          <p:nvPr/>
        </p:nvSpPr>
        <p:spPr bwMode="auto">
          <a:xfrm>
            <a:off x="8190464" y="3086062"/>
            <a:ext cx="534988" cy="614362"/>
          </a:xfrm>
          <a:custGeom>
            <a:avLst/>
            <a:gdLst>
              <a:gd name="T0" fmla="*/ 0 w 337"/>
              <a:gd name="T1" fmla="*/ 2147483647 h 387"/>
              <a:gd name="T2" fmla="*/ 2147483647 w 337"/>
              <a:gd name="T3" fmla="*/ 2147483647 h 387"/>
              <a:gd name="T4" fmla="*/ 2147483647 w 337"/>
              <a:gd name="T5" fmla="*/ 2147483647 h 387"/>
              <a:gd name="T6" fmla="*/ 2147483647 w 337"/>
              <a:gd name="T7" fmla="*/ 0 h 387"/>
              <a:gd name="T8" fmla="*/ 2147483647 w 337"/>
              <a:gd name="T9" fmla="*/ 0 h 387"/>
              <a:gd name="T10" fmla="*/ 2147483647 w 337"/>
              <a:gd name="T11" fmla="*/ 2147483647 h 387"/>
              <a:gd name="T12" fmla="*/ 2147483647 w 337"/>
              <a:gd name="T13" fmla="*/ 2147483647 h 387"/>
              <a:gd name="T14" fmla="*/ 0 w 337"/>
              <a:gd name="T15" fmla="*/ 2147483647 h 3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7"/>
              <a:gd name="T25" fmla="*/ 0 h 387"/>
              <a:gd name="T26" fmla="*/ 337 w 337"/>
              <a:gd name="T27" fmla="*/ 387 h 38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7" h="387">
                <a:moveTo>
                  <a:pt x="0" y="387"/>
                </a:moveTo>
                <a:lnTo>
                  <a:pt x="59" y="305"/>
                </a:lnTo>
                <a:lnTo>
                  <a:pt x="137" y="279"/>
                </a:lnTo>
                <a:lnTo>
                  <a:pt x="313" y="0"/>
                </a:lnTo>
                <a:lnTo>
                  <a:pt x="337" y="0"/>
                </a:lnTo>
                <a:lnTo>
                  <a:pt x="337" y="54"/>
                </a:lnTo>
                <a:lnTo>
                  <a:pt x="161" y="387"/>
                </a:lnTo>
                <a:lnTo>
                  <a:pt x="0" y="387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4" name="Freeform 83"/>
          <p:cNvSpPr>
            <a:spLocks noChangeArrowheads="1"/>
          </p:cNvSpPr>
          <p:nvPr/>
        </p:nvSpPr>
        <p:spPr bwMode="auto">
          <a:xfrm>
            <a:off x="6167989" y="4438612"/>
            <a:ext cx="582613" cy="1593850"/>
          </a:xfrm>
          <a:custGeom>
            <a:avLst/>
            <a:gdLst>
              <a:gd name="T0" fmla="*/ 0 w 367"/>
              <a:gd name="T1" fmla="*/ 2147483647 h 1004"/>
              <a:gd name="T2" fmla="*/ 0 w 367"/>
              <a:gd name="T3" fmla="*/ 2147483647 h 1004"/>
              <a:gd name="T4" fmla="*/ 2147483647 w 367"/>
              <a:gd name="T5" fmla="*/ 2147483647 h 1004"/>
              <a:gd name="T6" fmla="*/ 2147483647 w 367"/>
              <a:gd name="T7" fmla="*/ 2147483647 h 1004"/>
              <a:gd name="T8" fmla="*/ 2147483647 w 367"/>
              <a:gd name="T9" fmla="*/ 2147483647 h 1004"/>
              <a:gd name="T10" fmla="*/ 2147483647 w 367"/>
              <a:gd name="T11" fmla="*/ 2147483647 h 1004"/>
              <a:gd name="T12" fmla="*/ 2147483647 w 367"/>
              <a:gd name="T13" fmla="*/ 2147483647 h 1004"/>
              <a:gd name="T14" fmla="*/ 2147483647 w 367"/>
              <a:gd name="T15" fmla="*/ 0 h 10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7"/>
              <a:gd name="T25" fmla="*/ 0 h 1004"/>
              <a:gd name="T26" fmla="*/ 367 w 367"/>
              <a:gd name="T27" fmla="*/ 1004 h 10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7" h="1004">
                <a:moveTo>
                  <a:pt x="0" y="1004"/>
                </a:moveTo>
                <a:lnTo>
                  <a:pt x="0" y="514"/>
                </a:lnTo>
                <a:lnTo>
                  <a:pt x="98" y="514"/>
                </a:lnTo>
                <a:lnTo>
                  <a:pt x="98" y="293"/>
                </a:lnTo>
                <a:lnTo>
                  <a:pt x="49" y="293"/>
                </a:lnTo>
                <a:lnTo>
                  <a:pt x="49" y="245"/>
                </a:lnTo>
                <a:lnTo>
                  <a:pt x="367" y="245"/>
                </a:lnTo>
                <a:lnTo>
                  <a:pt x="367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5" name="Freeform 84"/>
          <p:cNvSpPr>
            <a:spLocks noChangeArrowheads="1"/>
          </p:cNvSpPr>
          <p:nvPr/>
        </p:nvSpPr>
        <p:spPr bwMode="auto">
          <a:xfrm>
            <a:off x="4963077" y="3778212"/>
            <a:ext cx="271462" cy="193675"/>
          </a:xfrm>
          <a:custGeom>
            <a:avLst/>
            <a:gdLst>
              <a:gd name="T0" fmla="*/ 0 w 171"/>
              <a:gd name="T1" fmla="*/ 2147483647 h 122"/>
              <a:gd name="T2" fmla="*/ 0 w 171"/>
              <a:gd name="T3" fmla="*/ 0 h 122"/>
              <a:gd name="T4" fmla="*/ 2147483647 w 171"/>
              <a:gd name="T5" fmla="*/ 0 h 122"/>
              <a:gd name="T6" fmla="*/ 0 60000 65536"/>
              <a:gd name="T7" fmla="*/ 0 60000 65536"/>
              <a:gd name="T8" fmla="*/ 0 60000 65536"/>
              <a:gd name="T9" fmla="*/ 0 w 171"/>
              <a:gd name="T10" fmla="*/ 0 h 122"/>
              <a:gd name="T11" fmla="*/ 171 w 171"/>
              <a:gd name="T12" fmla="*/ 122 h 1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1" h="122">
                <a:moveTo>
                  <a:pt x="0" y="122"/>
                </a:moveTo>
                <a:lnTo>
                  <a:pt x="0" y="0"/>
                </a:lnTo>
                <a:lnTo>
                  <a:pt x="171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6" name="Freeform 85"/>
          <p:cNvSpPr>
            <a:spLocks noChangeArrowheads="1"/>
          </p:cNvSpPr>
          <p:nvPr/>
        </p:nvSpPr>
        <p:spPr bwMode="auto">
          <a:xfrm>
            <a:off x="5974314" y="3000337"/>
            <a:ext cx="465138" cy="0"/>
          </a:xfrm>
          <a:custGeom>
            <a:avLst/>
            <a:gdLst>
              <a:gd name="T0" fmla="*/ 0 w 293"/>
              <a:gd name="T1" fmla="*/ 2147483647 w 293"/>
              <a:gd name="T2" fmla="*/ 0 60000 65536"/>
              <a:gd name="T3" fmla="*/ 0 60000 65536"/>
              <a:gd name="T4" fmla="*/ 0 w 293"/>
              <a:gd name="T5" fmla="*/ 293 w 293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293">
                <a:moveTo>
                  <a:pt x="0" y="0"/>
                </a:moveTo>
                <a:lnTo>
                  <a:pt x="293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7" name="Freeform 86"/>
          <p:cNvSpPr>
            <a:spLocks noChangeArrowheads="1"/>
          </p:cNvSpPr>
          <p:nvPr/>
        </p:nvSpPr>
        <p:spPr bwMode="auto">
          <a:xfrm>
            <a:off x="6245777" y="2806662"/>
            <a:ext cx="504825" cy="1671637"/>
          </a:xfrm>
          <a:custGeom>
            <a:avLst/>
            <a:gdLst>
              <a:gd name="T0" fmla="*/ 2147483647 w 318"/>
              <a:gd name="T1" fmla="*/ 0 h 1053"/>
              <a:gd name="T2" fmla="*/ 2147483647 w 318"/>
              <a:gd name="T3" fmla="*/ 2147483647 h 1053"/>
              <a:gd name="T4" fmla="*/ 2147483647 w 318"/>
              <a:gd name="T5" fmla="*/ 2147483647 h 1053"/>
              <a:gd name="T6" fmla="*/ 2147483647 w 318"/>
              <a:gd name="T7" fmla="*/ 2147483647 h 1053"/>
              <a:gd name="T8" fmla="*/ 0 w 318"/>
              <a:gd name="T9" fmla="*/ 2147483647 h 1053"/>
              <a:gd name="T10" fmla="*/ 0 w 318"/>
              <a:gd name="T11" fmla="*/ 2147483647 h 1053"/>
              <a:gd name="T12" fmla="*/ 2147483647 w 318"/>
              <a:gd name="T13" fmla="*/ 2147483647 h 1053"/>
              <a:gd name="T14" fmla="*/ 2147483647 w 318"/>
              <a:gd name="T15" fmla="*/ 2147483647 h 105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8"/>
              <a:gd name="T25" fmla="*/ 0 h 1053"/>
              <a:gd name="T26" fmla="*/ 318 w 318"/>
              <a:gd name="T27" fmla="*/ 1053 h 105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8" h="1053">
                <a:moveTo>
                  <a:pt x="122" y="0"/>
                </a:moveTo>
                <a:lnTo>
                  <a:pt x="122" y="270"/>
                </a:lnTo>
                <a:lnTo>
                  <a:pt x="49" y="270"/>
                </a:lnTo>
                <a:lnTo>
                  <a:pt x="49" y="343"/>
                </a:lnTo>
                <a:lnTo>
                  <a:pt x="0" y="343"/>
                </a:lnTo>
                <a:lnTo>
                  <a:pt x="0" y="856"/>
                </a:lnTo>
                <a:lnTo>
                  <a:pt x="318" y="856"/>
                </a:lnTo>
                <a:lnTo>
                  <a:pt x="318" y="1053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8" name="Freeform 87"/>
          <p:cNvSpPr>
            <a:spLocks noChangeArrowheads="1"/>
          </p:cNvSpPr>
          <p:nvPr/>
        </p:nvSpPr>
        <p:spPr bwMode="auto">
          <a:xfrm>
            <a:off x="6167989" y="6032462"/>
            <a:ext cx="2176463" cy="0"/>
          </a:xfrm>
          <a:custGeom>
            <a:avLst/>
            <a:gdLst>
              <a:gd name="T0" fmla="*/ 0 w 1371"/>
              <a:gd name="T1" fmla="*/ 2147483647 w 1371"/>
              <a:gd name="T2" fmla="*/ 0 60000 65536"/>
              <a:gd name="T3" fmla="*/ 0 60000 65536"/>
              <a:gd name="T4" fmla="*/ 0 w 1371"/>
              <a:gd name="T5" fmla="*/ 1371 w 1371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371">
                <a:moveTo>
                  <a:pt x="0" y="0"/>
                </a:moveTo>
                <a:lnTo>
                  <a:pt x="1371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7514189" y="5413337"/>
            <a:ext cx="168275" cy="168275"/>
          </a:xfrm>
          <a:prstGeom prst="ellipse">
            <a:avLst/>
          </a:prstGeom>
          <a:solidFill>
            <a:srgbClr val="000000"/>
          </a:solidFill>
          <a:ln w="19961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7863439" y="3886162"/>
            <a:ext cx="168275" cy="168275"/>
          </a:xfrm>
          <a:prstGeom prst="ellipse">
            <a:avLst/>
          </a:prstGeom>
          <a:solidFill>
            <a:srgbClr val="000000"/>
          </a:solidFill>
          <a:ln w="19961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1" name="Freeform 90"/>
          <p:cNvSpPr>
            <a:spLocks noChangeArrowheads="1"/>
          </p:cNvSpPr>
          <p:nvPr/>
        </p:nvSpPr>
        <p:spPr bwMode="auto">
          <a:xfrm>
            <a:off x="4286802" y="2566949"/>
            <a:ext cx="1666875" cy="120650"/>
          </a:xfrm>
          <a:custGeom>
            <a:avLst/>
            <a:gdLst>
              <a:gd name="T0" fmla="*/ 0 w 1050"/>
              <a:gd name="T1" fmla="*/ 2147483647 h 76"/>
              <a:gd name="T2" fmla="*/ 2147483647 w 1050"/>
              <a:gd name="T3" fmla="*/ 2147483647 h 76"/>
              <a:gd name="T4" fmla="*/ 2147483647 w 1050"/>
              <a:gd name="T5" fmla="*/ 2147483647 h 76"/>
              <a:gd name="T6" fmla="*/ 2147483647 w 1050"/>
              <a:gd name="T7" fmla="*/ 2147483647 h 76"/>
              <a:gd name="T8" fmla="*/ 2147483647 w 1050"/>
              <a:gd name="T9" fmla="*/ 0 h 76"/>
              <a:gd name="T10" fmla="*/ 2147483647 w 1050"/>
              <a:gd name="T11" fmla="*/ 0 h 76"/>
              <a:gd name="T12" fmla="*/ 2147483647 w 1050"/>
              <a:gd name="T13" fmla="*/ 2147483647 h 76"/>
              <a:gd name="T14" fmla="*/ 2147483647 w 1050"/>
              <a:gd name="T15" fmla="*/ 2147483647 h 76"/>
              <a:gd name="T16" fmla="*/ 2147483647 w 1050"/>
              <a:gd name="T17" fmla="*/ 2147483647 h 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50"/>
              <a:gd name="T28" fmla="*/ 0 h 76"/>
              <a:gd name="T29" fmla="*/ 1050 w 1050"/>
              <a:gd name="T30" fmla="*/ 76 h 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50" h="76">
                <a:moveTo>
                  <a:pt x="0" y="27"/>
                </a:moveTo>
                <a:lnTo>
                  <a:pt x="65" y="27"/>
                </a:lnTo>
                <a:lnTo>
                  <a:pt x="65" y="53"/>
                </a:lnTo>
                <a:lnTo>
                  <a:pt x="214" y="53"/>
                </a:lnTo>
                <a:lnTo>
                  <a:pt x="214" y="0"/>
                </a:lnTo>
                <a:lnTo>
                  <a:pt x="367" y="0"/>
                </a:lnTo>
                <a:lnTo>
                  <a:pt x="367" y="76"/>
                </a:lnTo>
                <a:lnTo>
                  <a:pt x="672" y="76"/>
                </a:lnTo>
                <a:lnTo>
                  <a:pt x="1050" y="74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2" name="Freeform 91"/>
          <p:cNvSpPr>
            <a:spLocks noChangeArrowheads="1"/>
          </p:cNvSpPr>
          <p:nvPr/>
        </p:nvSpPr>
        <p:spPr bwMode="auto">
          <a:xfrm>
            <a:off x="6752189" y="4459249"/>
            <a:ext cx="1536700" cy="120650"/>
          </a:xfrm>
          <a:custGeom>
            <a:avLst/>
            <a:gdLst>
              <a:gd name="T0" fmla="*/ 0 w 968"/>
              <a:gd name="T1" fmla="*/ 0 h 76"/>
              <a:gd name="T2" fmla="*/ 2147483647 w 968"/>
              <a:gd name="T3" fmla="*/ 0 h 76"/>
              <a:gd name="T4" fmla="*/ 2147483647 w 968"/>
              <a:gd name="T5" fmla="*/ 2147483647 h 76"/>
              <a:gd name="T6" fmla="*/ 2147483647 w 968"/>
              <a:gd name="T7" fmla="*/ 2147483647 h 76"/>
              <a:gd name="T8" fmla="*/ 2147483647 w 968"/>
              <a:gd name="T9" fmla="*/ 2147483647 h 76"/>
              <a:gd name="T10" fmla="*/ 2147483647 w 968"/>
              <a:gd name="T11" fmla="*/ 2147483647 h 76"/>
              <a:gd name="T12" fmla="*/ 2147483647 w 968"/>
              <a:gd name="T13" fmla="*/ 2147483647 h 76"/>
              <a:gd name="T14" fmla="*/ 2147483647 w 968"/>
              <a:gd name="T15" fmla="*/ 2147483647 h 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8"/>
              <a:gd name="T25" fmla="*/ 0 h 76"/>
              <a:gd name="T26" fmla="*/ 968 w 968"/>
              <a:gd name="T27" fmla="*/ 76 h 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8" h="76">
                <a:moveTo>
                  <a:pt x="0" y="0"/>
                </a:moveTo>
                <a:lnTo>
                  <a:pt x="359" y="0"/>
                </a:lnTo>
                <a:lnTo>
                  <a:pt x="359" y="76"/>
                </a:lnTo>
                <a:lnTo>
                  <a:pt x="587" y="76"/>
                </a:lnTo>
                <a:lnTo>
                  <a:pt x="587" y="26"/>
                </a:lnTo>
                <a:lnTo>
                  <a:pt x="688" y="26"/>
                </a:lnTo>
                <a:lnTo>
                  <a:pt x="688" y="76"/>
                </a:lnTo>
                <a:lnTo>
                  <a:pt x="968" y="76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3" name="Freeform 92"/>
          <p:cNvSpPr>
            <a:spLocks noChangeArrowheads="1"/>
          </p:cNvSpPr>
          <p:nvPr/>
        </p:nvSpPr>
        <p:spPr bwMode="auto">
          <a:xfrm>
            <a:off x="6160052" y="1638262"/>
            <a:ext cx="2176462" cy="1814512"/>
          </a:xfrm>
          <a:custGeom>
            <a:avLst/>
            <a:gdLst>
              <a:gd name="T0" fmla="*/ 0 w 1371"/>
              <a:gd name="T1" fmla="*/ 0 h 1143"/>
              <a:gd name="T2" fmla="*/ 0 w 1371"/>
              <a:gd name="T3" fmla="*/ 2147483647 h 1143"/>
              <a:gd name="T4" fmla="*/ 2147483647 w 1371"/>
              <a:gd name="T5" fmla="*/ 2147483647 h 1143"/>
              <a:gd name="T6" fmla="*/ 2147483647 w 1371"/>
              <a:gd name="T7" fmla="*/ 2147483647 h 1143"/>
              <a:gd name="T8" fmla="*/ 2147483647 w 1371"/>
              <a:gd name="T9" fmla="*/ 2147483647 h 1143"/>
              <a:gd name="T10" fmla="*/ 2147483647 w 1371"/>
              <a:gd name="T11" fmla="*/ 2147483647 h 1143"/>
              <a:gd name="T12" fmla="*/ 2147483647 w 1371"/>
              <a:gd name="T13" fmla="*/ 2147483647 h 1143"/>
              <a:gd name="T14" fmla="*/ 2147483647 w 1371"/>
              <a:gd name="T15" fmla="*/ 2147483647 h 1143"/>
              <a:gd name="T16" fmla="*/ 2147483647 w 1371"/>
              <a:gd name="T17" fmla="*/ 2147483647 h 1143"/>
              <a:gd name="T18" fmla="*/ 2147483647 w 1371"/>
              <a:gd name="T19" fmla="*/ 2147483647 h 1143"/>
              <a:gd name="T20" fmla="*/ 2147483647 w 1371"/>
              <a:gd name="T21" fmla="*/ 2147483647 h 1143"/>
              <a:gd name="T22" fmla="*/ 2147483647 w 1371"/>
              <a:gd name="T23" fmla="*/ 2147483647 h 1143"/>
              <a:gd name="T24" fmla="*/ 2147483647 w 1371"/>
              <a:gd name="T25" fmla="*/ 2147483647 h 1143"/>
              <a:gd name="T26" fmla="*/ 2147483647 w 1371"/>
              <a:gd name="T27" fmla="*/ 2147483647 h 1143"/>
              <a:gd name="T28" fmla="*/ 2147483647 w 1371"/>
              <a:gd name="T29" fmla="*/ 2147483647 h 1143"/>
              <a:gd name="T30" fmla="*/ 2147483647 w 1371"/>
              <a:gd name="T31" fmla="*/ 2147483647 h 1143"/>
              <a:gd name="T32" fmla="*/ 2147483647 w 1371"/>
              <a:gd name="T33" fmla="*/ 2147483647 h 1143"/>
              <a:gd name="T34" fmla="*/ 2147483647 w 1371"/>
              <a:gd name="T35" fmla="*/ 2147483647 h 1143"/>
              <a:gd name="T36" fmla="*/ 2147483647 w 1371"/>
              <a:gd name="T37" fmla="*/ 2147483647 h 114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71"/>
              <a:gd name="T58" fmla="*/ 0 h 1143"/>
              <a:gd name="T59" fmla="*/ 1371 w 1371"/>
              <a:gd name="T60" fmla="*/ 1143 h 114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71" h="1143">
                <a:moveTo>
                  <a:pt x="0" y="0"/>
                </a:moveTo>
                <a:lnTo>
                  <a:pt x="0" y="54"/>
                </a:lnTo>
                <a:lnTo>
                  <a:pt x="123" y="127"/>
                </a:lnTo>
                <a:lnTo>
                  <a:pt x="149" y="232"/>
                </a:lnTo>
                <a:lnTo>
                  <a:pt x="225" y="232"/>
                </a:lnTo>
                <a:lnTo>
                  <a:pt x="682" y="384"/>
                </a:lnTo>
                <a:lnTo>
                  <a:pt x="806" y="457"/>
                </a:lnTo>
                <a:lnTo>
                  <a:pt x="886" y="432"/>
                </a:lnTo>
                <a:lnTo>
                  <a:pt x="986" y="486"/>
                </a:lnTo>
                <a:lnTo>
                  <a:pt x="1060" y="486"/>
                </a:lnTo>
                <a:lnTo>
                  <a:pt x="1110" y="588"/>
                </a:lnTo>
                <a:lnTo>
                  <a:pt x="1237" y="660"/>
                </a:lnTo>
                <a:lnTo>
                  <a:pt x="1237" y="795"/>
                </a:lnTo>
                <a:lnTo>
                  <a:pt x="1211" y="867"/>
                </a:lnTo>
                <a:lnTo>
                  <a:pt x="1288" y="867"/>
                </a:lnTo>
                <a:lnTo>
                  <a:pt x="1288" y="998"/>
                </a:lnTo>
                <a:lnTo>
                  <a:pt x="1314" y="1041"/>
                </a:lnTo>
                <a:lnTo>
                  <a:pt x="1314" y="1143"/>
                </a:lnTo>
                <a:lnTo>
                  <a:pt x="1371" y="1143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4" name="Freeform 93"/>
          <p:cNvSpPr>
            <a:spLocks noChangeArrowheads="1"/>
          </p:cNvSpPr>
          <p:nvPr/>
        </p:nvSpPr>
        <p:spPr bwMode="auto">
          <a:xfrm>
            <a:off x="6436277" y="2006562"/>
            <a:ext cx="80962" cy="806450"/>
          </a:xfrm>
          <a:custGeom>
            <a:avLst/>
            <a:gdLst>
              <a:gd name="T0" fmla="*/ 2147483647 w 51"/>
              <a:gd name="T1" fmla="*/ 0 h 508"/>
              <a:gd name="T2" fmla="*/ 2147483647 w 51"/>
              <a:gd name="T3" fmla="*/ 2147483647 h 508"/>
              <a:gd name="T4" fmla="*/ 0 w 51"/>
              <a:gd name="T5" fmla="*/ 2147483647 h 508"/>
              <a:gd name="T6" fmla="*/ 0 w 51"/>
              <a:gd name="T7" fmla="*/ 2147483647 h 508"/>
              <a:gd name="T8" fmla="*/ 0 60000 65536"/>
              <a:gd name="T9" fmla="*/ 0 60000 65536"/>
              <a:gd name="T10" fmla="*/ 0 60000 65536"/>
              <a:gd name="T11" fmla="*/ 0 60000 65536"/>
              <a:gd name="T12" fmla="*/ 0 w 51"/>
              <a:gd name="T13" fmla="*/ 0 h 508"/>
              <a:gd name="T14" fmla="*/ 51 w 51"/>
              <a:gd name="T15" fmla="*/ 508 h 5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1" h="508">
                <a:moveTo>
                  <a:pt x="51" y="0"/>
                </a:moveTo>
                <a:lnTo>
                  <a:pt x="51" y="203"/>
                </a:lnTo>
                <a:lnTo>
                  <a:pt x="0" y="203"/>
                </a:lnTo>
                <a:lnTo>
                  <a:pt x="0" y="508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5" name="Freeform 94"/>
          <p:cNvSpPr>
            <a:spLocks noChangeArrowheads="1"/>
          </p:cNvSpPr>
          <p:nvPr/>
        </p:nvSpPr>
        <p:spPr bwMode="auto">
          <a:xfrm>
            <a:off x="8084102" y="5260937"/>
            <a:ext cx="76200" cy="366712"/>
          </a:xfrm>
          <a:custGeom>
            <a:avLst/>
            <a:gdLst>
              <a:gd name="T0" fmla="*/ 0 w 48"/>
              <a:gd name="T1" fmla="*/ 0 h 231"/>
              <a:gd name="T2" fmla="*/ 2147483647 w 48"/>
              <a:gd name="T3" fmla="*/ 2147483647 h 231"/>
              <a:gd name="T4" fmla="*/ 0 60000 65536"/>
              <a:gd name="T5" fmla="*/ 0 60000 65536"/>
              <a:gd name="T6" fmla="*/ 0 w 48"/>
              <a:gd name="T7" fmla="*/ 0 h 231"/>
              <a:gd name="T8" fmla="*/ 48 w 48"/>
              <a:gd name="T9" fmla="*/ 231 h 2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231">
                <a:moveTo>
                  <a:pt x="0" y="0"/>
                </a:moveTo>
                <a:lnTo>
                  <a:pt x="48" y="231"/>
                </a:lnTo>
              </a:path>
            </a:pathLst>
          </a:custGeom>
          <a:noFill/>
          <a:ln w="83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6" name="Freeform 95"/>
          <p:cNvSpPr>
            <a:spLocks noChangeArrowheads="1"/>
          </p:cNvSpPr>
          <p:nvPr/>
        </p:nvSpPr>
        <p:spPr bwMode="auto">
          <a:xfrm>
            <a:off x="5258352" y="3005099"/>
            <a:ext cx="709612" cy="771525"/>
          </a:xfrm>
          <a:custGeom>
            <a:avLst/>
            <a:gdLst>
              <a:gd name="T0" fmla="*/ 0 w 447"/>
              <a:gd name="T1" fmla="*/ 2147483647 h 486"/>
              <a:gd name="T2" fmla="*/ 2147483647 w 447"/>
              <a:gd name="T3" fmla="*/ 2147483647 h 486"/>
              <a:gd name="T4" fmla="*/ 2147483647 w 447"/>
              <a:gd name="T5" fmla="*/ 0 h 486"/>
              <a:gd name="T6" fmla="*/ 2147483647 w 447"/>
              <a:gd name="T7" fmla="*/ 0 h 486"/>
              <a:gd name="T8" fmla="*/ 0 60000 65536"/>
              <a:gd name="T9" fmla="*/ 0 60000 65536"/>
              <a:gd name="T10" fmla="*/ 0 60000 65536"/>
              <a:gd name="T11" fmla="*/ 0 60000 65536"/>
              <a:gd name="T12" fmla="*/ 0 w 447"/>
              <a:gd name="T13" fmla="*/ 0 h 486"/>
              <a:gd name="T14" fmla="*/ 447 w 447"/>
              <a:gd name="T15" fmla="*/ 486 h 4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7" h="486">
                <a:moveTo>
                  <a:pt x="0" y="486"/>
                </a:moveTo>
                <a:lnTo>
                  <a:pt x="337" y="486"/>
                </a:lnTo>
                <a:lnTo>
                  <a:pt x="337" y="0"/>
                </a:lnTo>
                <a:lnTo>
                  <a:pt x="447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7" name="Freeform 96"/>
          <p:cNvSpPr>
            <a:spLocks noChangeArrowheads="1"/>
          </p:cNvSpPr>
          <p:nvPr/>
        </p:nvSpPr>
        <p:spPr bwMode="auto">
          <a:xfrm>
            <a:off x="5953677" y="2706649"/>
            <a:ext cx="0" cy="276225"/>
          </a:xfrm>
          <a:custGeom>
            <a:avLst/>
            <a:gdLst>
              <a:gd name="T0" fmla="*/ 0 h 174"/>
              <a:gd name="T1" fmla="*/ 2147483647 h 174"/>
              <a:gd name="T2" fmla="*/ 0 60000 65536"/>
              <a:gd name="T3" fmla="*/ 0 60000 65536"/>
              <a:gd name="T4" fmla="*/ 0 h 174"/>
              <a:gd name="T5" fmla="*/ 174 h 174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174">
                <a:moveTo>
                  <a:pt x="0" y="0"/>
                </a:moveTo>
                <a:lnTo>
                  <a:pt x="0" y="174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6928402" y="3605174"/>
            <a:ext cx="622300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1100" b="1" i="1">
                <a:solidFill>
                  <a:srgbClr val="000000"/>
                </a:solidFill>
                <a:latin typeface="Arial" charset="0"/>
              </a:rPr>
              <a:t>Green Bay</a:t>
            </a:r>
          </a:p>
        </p:txBody>
      </p:sp>
      <p:sp>
        <p:nvSpPr>
          <p:cNvPr id="99" name="Freeform 98"/>
          <p:cNvSpPr>
            <a:spLocks noChangeArrowheads="1"/>
          </p:cNvSpPr>
          <p:nvPr/>
        </p:nvSpPr>
        <p:spPr bwMode="auto">
          <a:xfrm>
            <a:off x="5213902" y="3775037"/>
            <a:ext cx="96837" cy="0"/>
          </a:xfrm>
          <a:custGeom>
            <a:avLst/>
            <a:gdLst>
              <a:gd name="T0" fmla="*/ 0 w 61"/>
              <a:gd name="T1" fmla="*/ 2147483647 w 61"/>
              <a:gd name="T2" fmla="*/ 0 60000 65536"/>
              <a:gd name="T3" fmla="*/ 0 60000 65536"/>
              <a:gd name="T4" fmla="*/ 0 w 61"/>
              <a:gd name="T5" fmla="*/ 61 w 61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61">
                <a:moveTo>
                  <a:pt x="0" y="0"/>
                </a:moveTo>
                <a:lnTo>
                  <a:pt x="61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0" name="Freeform 99"/>
          <p:cNvSpPr>
            <a:spLocks noChangeArrowheads="1"/>
          </p:cNvSpPr>
          <p:nvPr/>
        </p:nvSpPr>
        <p:spPr bwMode="auto">
          <a:xfrm>
            <a:off x="7679289" y="4175087"/>
            <a:ext cx="279400" cy="396875"/>
          </a:xfrm>
          <a:custGeom>
            <a:avLst/>
            <a:gdLst>
              <a:gd name="T0" fmla="*/ 2147483647 w 176"/>
              <a:gd name="T1" fmla="*/ 0 h 250"/>
              <a:gd name="T2" fmla="*/ 2147483647 w 176"/>
              <a:gd name="T3" fmla="*/ 0 h 250"/>
              <a:gd name="T4" fmla="*/ 2147483647 w 176"/>
              <a:gd name="T5" fmla="*/ 2147483647 h 250"/>
              <a:gd name="T6" fmla="*/ 2147483647 w 176"/>
              <a:gd name="T7" fmla="*/ 2147483647 h 250"/>
              <a:gd name="T8" fmla="*/ 2147483647 w 176"/>
              <a:gd name="T9" fmla="*/ 2147483647 h 250"/>
              <a:gd name="T10" fmla="*/ 0 w 176"/>
              <a:gd name="T11" fmla="*/ 2147483647 h 250"/>
              <a:gd name="T12" fmla="*/ 2147483647 w 176"/>
              <a:gd name="T13" fmla="*/ 0 h 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"/>
              <a:gd name="T22" fmla="*/ 0 h 250"/>
              <a:gd name="T23" fmla="*/ 176 w 176"/>
              <a:gd name="T24" fmla="*/ 250 h 2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" h="250">
                <a:moveTo>
                  <a:pt x="3" y="0"/>
                </a:moveTo>
                <a:lnTo>
                  <a:pt x="176" y="0"/>
                </a:lnTo>
                <a:lnTo>
                  <a:pt x="176" y="250"/>
                </a:lnTo>
                <a:lnTo>
                  <a:pt x="108" y="250"/>
                </a:lnTo>
                <a:lnTo>
                  <a:pt x="108" y="203"/>
                </a:lnTo>
                <a:lnTo>
                  <a:pt x="0" y="203"/>
                </a:lnTo>
                <a:lnTo>
                  <a:pt x="3" y="0"/>
                </a:lnTo>
                <a:close/>
              </a:path>
            </a:pathLst>
          </a:custGeom>
          <a:solidFill>
            <a:srgbClr val="ADD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1" name="Freeform 100"/>
          <p:cNvSpPr>
            <a:spLocks noChangeArrowheads="1"/>
          </p:cNvSpPr>
          <p:nvPr/>
        </p:nvSpPr>
        <p:spPr bwMode="auto">
          <a:xfrm>
            <a:off x="7804702" y="3739390"/>
            <a:ext cx="357187" cy="439738"/>
          </a:xfrm>
          <a:custGeom>
            <a:avLst/>
            <a:gdLst>
              <a:gd name="T0" fmla="*/ 0 w 225"/>
              <a:gd name="T1" fmla="*/ 0 h 277"/>
              <a:gd name="T2" fmla="*/ 0 w 225"/>
              <a:gd name="T3" fmla="*/ 2147483647 h 277"/>
              <a:gd name="T4" fmla="*/ 2147483647 w 225"/>
              <a:gd name="T5" fmla="*/ 2147483647 h 277"/>
              <a:gd name="T6" fmla="*/ 2147483647 w 225"/>
              <a:gd name="T7" fmla="*/ 2147483647 h 277"/>
              <a:gd name="T8" fmla="*/ 2147483647 w 225"/>
              <a:gd name="T9" fmla="*/ 2147483647 h 277"/>
              <a:gd name="T10" fmla="*/ 2147483647 w 225"/>
              <a:gd name="T11" fmla="*/ 2147483647 h 277"/>
              <a:gd name="T12" fmla="*/ 2147483647 w 225"/>
              <a:gd name="T13" fmla="*/ 2147483647 h 277"/>
              <a:gd name="T14" fmla="*/ 2147483647 w 225"/>
              <a:gd name="T15" fmla="*/ 2147483647 h 277"/>
              <a:gd name="T16" fmla="*/ 2147483647 w 225"/>
              <a:gd name="T17" fmla="*/ 2147483647 h 277"/>
              <a:gd name="T18" fmla="*/ 2147483647 w 225"/>
              <a:gd name="T19" fmla="*/ 2147483647 h 277"/>
              <a:gd name="T20" fmla="*/ 2147483647 w 225"/>
              <a:gd name="T21" fmla="*/ 0 h 277"/>
              <a:gd name="T22" fmla="*/ 0 w 225"/>
              <a:gd name="T23" fmla="*/ 0 h 27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25"/>
              <a:gd name="T37" fmla="*/ 0 h 277"/>
              <a:gd name="T38" fmla="*/ 225 w 225"/>
              <a:gd name="T39" fmla="*/ 277 h 27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25" h="277">
                <a:moveTo>
                  <a:pt x="0" y="0"/>
                </a:moveTo>
                <a:lnTo>
                  <a:pt x="0" y="79"/>
                </a:lnTo>
                <a:lnTo>
                  <a:pt x="23" y="81"/>
                </a:lnTo>
                <a:lnTo>
                  <a:pt x="23" y="277"/>
                </a:lnTo>
                <a:lnTo>
                  <a:pt x="172" y="277"/>
                </a:lnTo>
                <a:lnTo>
                  <a:pt x="172" y="229"/>
                </a:lnTo>
                <a:lnTo>
                  <a:pt x="225" y="229"/>
                </a:lnTo>
                <a:lnTo>
                  <a:pt x="225" y="7"/>
                </a:lnTo>
                <a:lnTo>
                  <a:pt x="144" y="101"/>
                </a:lnTo>
                <a:lnTo>
                  <a:pt x="101" y="79"/>
                </a:lnTo>
                <a:lnTo>
                  <a:pt x="99" y="0"/>
                </a:lnTo>
                <a:lnTo>
                  <a:pt x="0" y="0"/>
                </a:lnTo>
                <a:close/>
              </a:path>
            </a:pathLst>
          </a:custGeom>
          <a:solidFill>
            <a:srgbClr val="ADDB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" name="Freeform 101"/>
          <p:cNvSpPr>
            <a:spLocks noChangeArrowheads="1"/>
          </p:cNvSpPr>
          <p:nvPr/>
        </p:nvSpPr>
        <p:spPr bwMode="auto">
          <a:xfrm>
            <a:off x="6234664" y="4175087"/>
            <a:ext cx="406400" cy="646112"/>
          </a:xfrm>
          <a:custGeom>
            <a:avLst/>
            <a:gdLst>
              <a:gd name="T0" fmla="*/ 0 w 256"/>
              <a:gd name="T1" fmla="*/ 2147483647 h 407"/>
              <a:gd name="T2" fmla="*/ 0 w 256"/>
              <a:gd name="T3" fmla="*/ 2147483647 h 407"/>
              <a:gd name="T4" fmla="*/ 2147483647 w 256"/>
              <a:gd name="T5" fmla="*/ 2147483647 h 407"/>
              <a:gd name="T6" fmla="*/ 2147483647 w 256"/>
              <a:gd name="T7" fmla="*/ 2147483647 h 407"/>
              <a:gd name="T8" fmla="*/ 2147483647 w 256"/>
              <a:gd name="T9" fmla="*/ 2147483647 h 407"/>
              <a:gd name="T10" fmla="*/ 2147483647 w 256"/>
              <a:gd name="T11" fmla="*/ 2147483647 h 407"/>
              <a:gd name="T12" fmla="*/ 2147483647 w 256"/>
              <a:gd name="T13" fmla="*/ 0 h 407"/>
              <a:gd name="T14" fmla="*/ 0 w 256"/>
              <a:gd name="T15" fmla="*/ 2147483647 h 4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6"/>
              <a:gd name="T25" fmla="*/ 0 h 407"/>
              <a:gd name="T26" fmla="*/ 256 w 256"/>
              <a:gd name="T27" fmla="*/ 407 h 4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6" h="407">
                <a:moveTo>
                  <a:pt x="0" y="3"/>
                </a:moveTo>
                <a:lnTo>
                  <a:pt x="0" y="407"/>
                </a:lnTo>
                <a:lnTo>
                  <a:pt x="256" y="407"/>
                </a:lnTo>
                <a:lnTo>
                  <a:pt x="154" y="210"/>
                </a:lnTo>
                <a:lnTo>
                  <a:pt x="154" y="71"/>
                </a:lnTo>
                <a:lnTo>
                  <a:pt x="181" y="53"/>
                </a:lnTo>
                <a:lnTo>
                  <a:pt x="18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" name="Freeform 102"/>
          <p:cNvSpPr>
            <a:spLocks noChangeArrowheads="1"/>
          </p:cNvSpPr>
          <p:nvPr/>
        </p:nvSpPr>
        <p:spPr bwMode="auto">
          <a:xfrm>
            <a:off x="5806039" y="3017799"/>
            <a:ext cx="612775" cy="373062"/>
          </a:xfrm>
          <a:custGeom>
            <a:avLst/>
            <a:gdLst>
              <a:gd name="T0" fmla="*/ 2147483647 w 386"/>
              <a:gd name="T1" fmla="*/ 0 h 197"/>
              <a:gd name="T2" fmla="*/ 2147483647 w 386"/>
              <a:gd name="T3" fmla="*/ 0 h 197"/>
              <a:gd name="T4" fmla="*/ 2147483647 w 386"/>
              <a:gd name="T5" fmla="*/ 2147483647 h 197"/>
              <a:gd name="T6" fmla="*/ 2147483647 w 386"/>
              <a:gd name="T7" fmla="*/ 2147483647 h 197"/>
              <a:gd name="T8" fmla="*/ 2147483647 w 386"/>
              <a:gd name="T9" fmla="*/ 2147483647 h 197"/>
              <a:gd name="T10" fmla="*/ 0 w 386"/>
              <a:gd name="T11" fmla="*/ 2147483647 h 197"/>
              <a:gd name="T12" fmla="*/ 2147483647 w 386"/>
              <a:gd name="T13" fmla="*/ 0 h 1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6"/>
              <a:gd name="T22" fmla="*/ 0 h 197"/>
              <a:gd name="T23" fmla="*/ 386 w 386"/>
              <a:gd name="T24" fmla="*/ 197 h 1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6" h="197">
                <a:moveTo>
                  <a:pt x="3" y="0"/>
                </a:moveTo>
                <a:lnTo>
                  <a:pt x="386" y="0"/>
                </a:lnTo>
                <a:lnTo>
                  <a:pt x="386" y="128"/>
                </a:lnTo>
                <a:lnTo>
                  <a:pt x="312" y="128"/>
                </a:lnTo>
                <a:lnTo>
                  <a:pt x="312" y="197"/>
                </a:lnTo>
                <a:lnTo>
                  <a:pt x="0" y="197"/>
                </a:lnTo>
                <a:lnTo>
                  <a:pt x="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4" name="Freeform 103"/>
          <p:cNvSpPr>
            <a:spLocks noChangeArrowheads="1"/>
          </p:cNvSpPr>
          <p:nvPr/>
        </p:nvSpPr>
        <p:spPr bwMode="auto">
          <a:xfrm>
            <a:off x="6477552" y="4178262"/>
            <a:ext cx="280987" cy="642937"/>
          </a:xfrm>
          <a:custGeom>
            <a:avLst/>
            <a:gdLst>
              <a:gd name="T0" fmla="*/ 2147483647 w 177"/>
              <a:gd name="T1" fmla="*/ 0 h 405"/>
              <a:gd name="T2" fmla="*/ 2147483647 w 177"/>
              <a:gd name="T3" fmla="*/ 2147483647 h 405"/>
              <a:gd name="T4" fmla="*/ 0 w 177"/>
              <a:gd name="T5" fmla="*/ 2147483647 h 405"/>
              <a:gd name="T6" fmla="*/ 0 w 177"/>
              <a:gd name="T7" fmla="*/ 2147483647 h 405"/>
              <a:gd name="T8" fmla="*/ 2147483647 w 177"/>
              <a:gd name="T9" fmla="*/ 2147483647 h 405"/>
              <a:gd name="T10" fmla="*/ 2147483647 w 177"/>
              <a:gd name="T11" fmla="*/ 2147483647 h 405"/>
              <a:gd name="T12" fmla="*/ 2147483647 w 177"/>
              <a:gd name="T13" fmla="*/ 0 h 405"/>
              <a:gd name="T14" fmla="*/ 2147483647 w 177"/>
              <a:gd name="T15" fmla="*/ 0 h 4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7"/>
              <a:gd name="T25" fmla="*/ 0 h 405"/>
              <a:gd name="T26" fmla="*/ 177 w 177"/>
              <a:gd name="T27" fmla="*/ 405 h 40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7" h="405">
                <a:moveTo>
                  <a:pt x="25" y="0"/>
                </a:moveTo>
                <a:lnTo>
                  <a:pt x="25" y="50"/>
                </a:lnTo>
                <a:lnTo>
                  <a:pt x="0" y="75"/>
                </a:lnTo>
                <a:lnTo>
                  <a:pt x="0" y="202"/>
                </a:lnTo>
                <a:lnTo>
                  <a:pt x="101" y="405"/>
                </a:lnTo>
                <a:lnTo>
                  <a:pt x="177" y="405"/>
                </a:lnTo>
                <a:lnTo>
                  <a:pt x="17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accent1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5" name="Freeform 104"/>
          <p:cNvSpPr>
            <a:spLocks noChangeArrowheads="1"/>
          </p:cNvSpPr>
          <p:nvPr/>
        </p:nvSpPr>
        <p:spPr bwMode="auto">
          <a:xfrm>
            <a:off x="6436277" y="2004974"/>
            <a:ext cx="804862" cy="442913"/>
          </a:xfrm>
          <a:custGeom>
            <a:avLst/>
            <a:gdLst>
              <a:gd name="T0" fmla="*/ 2147483647 w 507"/>
              <a:gd name="T1" fmla="*/ 0 h 279"/>
              <a:gd name="T2" fmla="*/ 2147483647 w 507"/>
              <a:gd name="T3" fmla="*/ 2147483647 h 279"/>
              <a:gd name="T4" fmla="*/ 0 w 507"/>
              <a:gd name="T5" fmla="*/ 2147483647 h 279"/>
              <a:gd name="T6" fmla="*/ 0 w 507"/>
              <a:gd name="T7" fmla="*/ 2147483647 h 279"/>
              <a:gd name="T8" fmla="*/ 2147483647 w 507"/>
              <a:gd name="T9" fmla="*/ 2147483647 h 279"/>
              <a:gd name="T10" fmla="*/ 2147483647 w 507"/>
              <a:gd name="T11" fmla="*/ 2147483647 h 279"/>
              <a:gd name="T12" fmla="*/ 2147483647 w 507"/>
              <a:gd name="T13" fmla="*/ 2147483647 h 279"/>
              <a:gd name="T14" fmla="*/ 2147483647 w 507"/>
              <a:gd name="T15" fmla="*/ 2147483647 h 279"/>
              <a:gd name="T16" fmla="*/ 2147483647 w 507"/>
              <a:gd name="T17" fmla="*/ 2147483647 h 279"/>
              <a:gd name="T18" fmla="*/ 2147483647 w 507"/>
              <a:gd name="T19" fmla="*/ 0 h 27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07"/>
              <a:gd name="T31" fmla="*/ 0 h 279"/>
              <a:gd name="T32" fmla="*/ 507 w 507"/>
              <a:gd name="T33" fmla="*/ 279 h 27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07" h="279">
                <a:moveTo>
                  <a:pt x="51" y="0"/>
                </a:moveTo>
                <a:lnTo>
                  <a:pt x="51" y="204"/>
                </a:lnTo>
                <a:lnTo>
                  <a:pt x="0" y="204"/>
                </a:lnTo>
                <a:lnTo>
                  <a:pt x="0" y="279"/>
                </a:lnTo>
                <a:lnTo>
                  <a:pt x="456" y="279"/>
                </a:lnTo>
                <a:lnTo>
                  <a:pt x="456" y="229"/>
                </a:lnTo>
                <a:lnTo>
                  <a:pt x="507" y="229"/>
                </a:lnTo>
                <a:lnTo>
                  <a:pt x="507" y="153"/>
                </a:lnTo>
                <a:lnTo>
                  <a:pt x="431" y="128"/>
                </a:lnTo>
                <a:lnTo>
                  <a:pt x="51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6" name="Freeform 105"/>
          <p:cNvSpPr>
            <a:spLocks noChangeArrowheads="1"/>
          </p:cNvSpPr>
          <p:nvPr/>
        </p:nvSpPr>
        <p:spPr bwMode="auto">
          <a:xfrm>
            <a:off x="7160177" y="2247862"/>
            <a:ext cx="482600" cy="763587"/>
          </a:xfrm>
          <a:custGeom>
            <a:avLst/>
            <a:gdLst>
              <a:gd name="T0" fmla="*/ 2147483647 w 304"/>
              <a:gd name="T1" fmla="*/ 0 h 481"/>
              <a:gd name="T2" fmla="*/ 2147483647 w 304"/>
              <a:gd name="T3" fmla="*/ 2147483647 h 481"/>
              <a:gd name="T4" fmla="*/ 2147483647 w 304"/>
              <a:gd name="T5" fmla="*/ 2147483647 h 481"/>
              <a:gd name="T6" fmla="*/ 2147483647 w 304"/>
              <a:gd name="T7" fmla="*/ 2147483647 h 481"/>
              <a:gd name="T8" fmla="*/ 2147483647 w 304"/>
              <a:gd name="T9" fmla="*/ 2147483647 h 481"/>
              <a:gd name="T10" fmla="*/ 2147483647 w 304"/>
              <a:gd name="T11" fmla="*/ 2147483647 h 481"/>
              <a:gd name="T12" fmla="*/ 2147483647 w 304"/>
              <a:gd name="T13" fmla="*/ 2147483647 h 481"/>
              <a:gd name="T14" fmla="*/ 0 w 304"/>
              <a:gd name="T15" fmla="*/ 2147483647 h 481"/>
              <a:gd name="T16" fmla="*/ 0 w 304"/>
              <a:gd name="T17" fmla="*/ 2147483647 h 481"/>
              <a:gd name="T18" fmla="*/ 2147483647 w 304"/>
              <a:gd name="T19" fmla="*/ 2147483647 h 481"/>
              <a:gd name="T20" fmla="*/ 2147483647 w 304"/>
              <a:gd name="T21" fmla="*/ 0 h 48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04"/>
              <a:gd name="T34" fmla="*/ 0 h 481"/>
              <a:gd name="T35" fmla="*/ 304 w 304"/>
              <a:gd name="T36" fmla="*/ 481 h 48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04" h="481">
                <a:moveTo>
                  <a:pt x="51" y="0"/>
                </a:moveTo>
                <a:lnTo>
                  <a:pt x="177" y="76"/>
                </a:lnTo>
                <a:lnTo>
                  <a:pt x="177" y="254"/>
                </a:lnTo>
                <a:lnTo>
                  <a:pt x="304" y="254"/>
                </a:lnTo>
                <a:lnTo>
                  <a:pt x="304" y="481"/>
                </a:lnTo>
                <a:lnTo>
                  <a:pt x="76" y="481"/>
                </a:lnTo>
                <a:lnTo>
                  <a:pt x="76" y="431"/>
                </a:lnTo>
                <a:lnTo>
                  <a:pt x="0" y="431"/>
                </a:lnTo>
                <a:lnTo>
                  <a:pt x="0" y="76"/>
                </a:lnTo>
                <a:lnTo>
                  <a:pt x="51" y="76"/>
                </a:lnTo>
                <a:lnTo>
                  <a:pt x="51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7" name="Freeform 106"/>
          <p:cNvSpPr>
            <a:spLocks noChangeArrowheads="1"/>
          </p:cNvSpPr>
          <p:nvPr/>
        </p:nvSpPr>
        <p:spPr bwMode="auto">
          <a:xfrm>
            <a:off x="7441164" y="2328824"/>
            <a:ext cx="484188" cy="322263"/>
          </a:xfrm>
          <a:custGeom>
            <a:avLst/>
            <a:gdLst>
              <a:gd name="T0" fmla="*/ 0 w 305"/>
              <a:gd name="T1" fmla="*/ 2147483647 h 203"/>
              <a:gd name="T2" fmla="*/ 2147483647 w 305"/>
              <a:gd name="T3" fmla="*/ 0 h 203"/>
              <a:gd name="T4" fmla="*/ 2147483647 w 305"/>
              <a:gd name="T5" fmla="*/ 2147483647 h 203"/>
              <a:gd name="T6" fmla="*/ 2147483647 w 305"/>
              <a:gd name="T7" fmla="*/ 2147483647 h 203"/>
              <a:gd name="T8" fmla="*/ 2147483647 w 305"/>
              <a:gd name="T9" fmla="*/ 2147483647 h 203"/>
              <a:gd name="T10" fmla="*/ 2147483647 w 305"/>
              <a:gd name="T11" fmla="*/ 2147483647 h 203"/>
              <a:gd name="T12" fmla="*/ 2147483647 w 305"/>
              <a:gd name="T13" fmla="*/ 2147483647 h 203"/>
              <a:gd name="T14" fmla="*/ 0 w 305"/>
              <a:gd name="T15" fmla="*/ 2147483647 h 203"/>
              <a:gd name="T16" fmla="*/ 0 w 305"/>
              <a:gd name="T17" fmla="*/ 2147483647 h 2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5"/>
              <a:gd name="T28" fmla="*/ 0 h 203"/>
              <a:gd name="T29" fmla="*/ 305 w 305"/>
              <a:gd name="T30" fmla="*/ 203 h 2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5" h="203">
                <a:moveTo>
                  <a:pt x="0" y="25"/>
                </a:moveTo>
                <a:lnTo>
                  <a:pt x="76" y="0"/>
                </a:lnTo>
                <a:lnTo>
                  <a:pt x="179" y="50"/>
                </a:lnTo>
                <a:lnTo>
                  <a:pt x="254" y="50"/>
                </a:lnTo>
                <a:lnTo>
                  <a:pt x="280" y="101"/>
                </a:lnTo>
                <a:lnTo>
                  <a:pt x="305" y="152"/>
                </a:lnTo>
                <a:lnTo>
                  <a:pt x="305" y="203"/>
                </a:lnTo>
                <a:lnTo>
                  <a:pt x="0" y="203"/>
                </a:lnTo>
                <a:lnTo>
                  <a:pt x="0" y="25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8" name="Freeform 107"/>
          <p:cNvSpPr>
            <a:spLocks noChangeArrowheads="1"/>
          </p:cNvSpPr>
          <p:nvPr/>
        </p:nvSpPr>
        <p:spPr bwMode="auto">
          <a:xfrm>
            <a:off x="7642777" y="2570124"/>
            <a:ext cx="604837" cy="884238"/>
          </a:xfrm>
          <a:custGeom>
            <a:avLst/>
            <a:gdLst>
              <a:gd name="T0" fmla="*/ 2147483647 w 381"/>
              <a:gd name="T1" fmla="*/ 0 h 557"/>
              <a:gd name="T2" fmla="*/ 2147483647 w 381"/>
              <a:gd name="T3" fmla="*/ 2147483647 h 557"/>
              <a:gd name="T4" fmla="*/ 2147483647 w 381"/>
              <a:gd name="T5" fmla="*/ 2147483647 h 557"/>
              <a:gd name="T6" fmla="*/ 2147483647 w 381"/>
              <a:gd name="T7" fmla="*/ 2147483647 h 557"/>
              <a:gd name="T8" fmla="*/ 2147483647 w 381"/>
              <a:gd name="T9" fmla="*/ 2147483647 h 557"/>
              <a:gd name="T10" fmla="*/ 2147483647 w 381"/>
              <a:gd name="T11" fmla="*/ 2147483647 h 557"/>
              <a:gd name="T12" fmla="*/ 2147483647 w 381"/>
              <a:gd name="T13" fmla="*/ 2147483647 h 557"/>
              <a:gd name="T14" fmla="*/ 2147483647 w 381"/>
              <a:gd name="T15" fmla="*/ 2147483647 h 557"/>
              <a:gd name="T16" fmla="*/ 2147483647 w 381"/>
              <a:gd name="T17" fmla="*/ 2147483647 h 557"/>
              <a:gd name="T18" fmla="*/ 2147483647 w 381"/>
              <a:gd name="T19" fmla="*/ 2147483647 h 557"/>
              <a:gd name="T20" fmla="*/ 2147483647 w 381"/>
              <a:gd name="T21" fmla="*/ 2147483647 h 557"/>
              <a:gd name="T22" fmla="*/ 2147483647 w 381"/>
              <a:gd name="T23" fmla="*/ 2147483647 h 557"/>
              <a:gd name="T24" fmla="*/ 2147483647 w 381"/>
              <a:gd name="T25" fmla="*/ 2147483647 h 557"/>
              <a:gd name="T26" fmla="*/ 2147483647 w 381"/>
              <a:gd name="T27" fmla="*/ 2147483647 h 557"/>
              <a:gd name="T28" fmla="*/ 2147483647 w 381"/>
              <a:gd name="T29" fmla="*/ 2147483647 h 557"/>
              <a:gd name="T30" fmla="*/ 2147483647 w 381"/>
              <a:gd name="T31" fmla="*/ 2147483647 h 557"/>
              <a:gd name="T32" fmla="*/ 2147483647 w 381"/>
              <a:gd name="T33" fmla="*/ 2147483647 h 557"/>
              <a:gd name="T34" fmla="*/ 2147483647 w 381"/>
              <a:gd name="T35" fmla="*/ 2147483647 h 557"/>
              <a:gd name="T36" fmla="*/ 0 w 381"/>
              <a:gd name="T37" fmla="*/ 2147483647 h 557"/>
              <a:gd name="T38" fmla="*/ 0 w 381"/>
              <a:gd name="T39" fmla="*/ 2147483647 h 557"/>
              <a:gd name="T40" fmla="*/ 2147483647 w 381"/>
              <a:gd name="T41" fmla="*/ 2147483647 h 557"/>
              <a:gd name="T42" fmla="*/ 2147483647 w 381"/>
              <a:gd name="T43" fmla="*/ 0 h 5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81"/>
              <a:gd name="T67" fmla="*/ 0 h 557"/>
              <a:gd name="T68" fmla="*/ 381 w 381"/>
              <a:gd name="T69" fmla="*/ 557 h 5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81" h="557">
                <a:moveTo>
                  <a:pt x="178" y="0"/>
                </a:moveTo>
                <a:lnTo>
                  <a:pt x="304" y="75"/>
                </a:lnTo>
                <a:lnTo>
                  <a:pt x="304" y="203"/>
                </a:lnTo>
                <a:lnTo>
                  <a:pt x="279" y="278"/>
                </a:lnTo>
                <a:lnTo>
                  <a:pt x="355" y="278"/>
                </a:lnTo>
                <a:lnTo>
                  <a:pt x="355" y="404"/>
                </a:lnTo>
                <a:lnTo>
                  <a:pt x="381" y="455"/>
                </a:lnTo>
                <a:lnTo>
                  <a:pt x="381" y="557"/>
                </a:lnTo>
                <a:lnTo>
                  <a:pt x="330" y="557"/>
                </a:lnTo>
                <a:lnTo>
                  <a:pt x="330" y="532"/>
                </a:lnTo>
                <a:lnTo>
                  <a:pt x="228" y="532"/>
                </a:lnTo>
                <a:lnTo>
                  <a:pt x="228" y="506"/>
                </a:lnTo>
                <a:lnTo>
                  <a:pt x="153" y="506"/>
                </a:lnTo>
                <a:lnTo>
                  <a:pt x="153" y="455"/>
                </a:lnTo>
                <a:lnTo>
                  <a:pt x="102" y="455"/>
                </a:lnTo>
                <a:lnTo>
                  <a:pt x="102" y="404"/>
                </a:lnTo>
                <a:lnTo>
                  <a:pt x="52" y="404"/>
                </a:lnTo>
                <a:lnTo>
                  <a:pt x="52" y="278"/>
                </a:lnTo>
                <a:lnTo>
                  <a:pt x="0" y="278"/>
                </a:lnTo>
                <a:lnTo>
                  <a:pt x="0" y="51"/>
                </a:lnTo>
                <a:lnTo>
                  <a:pt x="178" y="51"/>
                </a:lnTo>
                <a:lnTo>
                  <a:pt x="178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9" name="Freeform 108"/>
          <p:cNvSpPr>
            <a:spLocks noChangeArrowheads="1"/>
          </p:cNvSpPr>
          <p:nvPr/>
        </p:nvSpPr>
        <p:spPr bwMode="auto">
          <a:xfrm>
            <a:off x="4748764" y="3694074"/>
            <a:ext cx="482600" cy="280988"/>
          </a:xfrm>
          <a:custGeom>
            <a:avLst/>
            <a:gdLst>
              <a:gd name="T0" fmla="*/ 0 w 304"/>
              <a:gd name="T1" fmla="*/ 2147483647 h 177"/>
              <a:gd name="T2" fmla="*/ 2147483647 w 304"/>
              <a:gd name="T3" fmla="*/ 2147483647 h 177"/>
              <a:gd name="T4" fmla="*/ 2147483647 w 304"/>
              <a:gd name="T5" fmla="*/ 2147483647 h 177"/>
              <a:gd name="T6" fmla="*/ 2147483647 w 304"/>
              <a:gd name="T7" fmla="*/ 2147483647 h 177"/>
              <a:gd name="T8" fmla="*/ 2147483647 w 304"/>
              <a:gd name="T9" fmla="*/ 2147483647 h 177"/>
              <a:gd name="T10" fmla="*/ 2147483647 w 304"/>
              <a:gd name="T11" fmla="*/ 0 h 177"/>
              <a:gd name="T12" fmla="*/ 2147483647 w 304"/>
              <a:gd name="T13" fmla="*/ 0 h 177"/>
              <a:gd name="T14" fmla="*/ 2147483647 w 304"/>
              <a:gd name="T15" fmla="*/ 2147483647 h 177"/>
              <a:gd name="T16" fmla="*/ 0 w 304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4"/>
              <a:gd name="T28" fmla="*/ 0 h 177"/>
              <a:gd name="T29" fmla="*/ 304 w 304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4" h="177">
                <a:moveTo>
                  <a:pt x="0" y="76"/>
                </a:moveTo>
                <a:lnTo>
                  <a:pt x="25" y="151"/>
                </a:lnTo>
                <a:lnTo>
                  <a:pt x="127" y="177"/>
                </a:lnTo>
                <a:lnTo>
                  <a:pt x="127" y="51"/>
                </a:lnTo>
                <a:lnTo>
                  <a:pt x="304" y="51"/>
                </a:lnTo>
                <a:lnTo>
                  <a:pt x="304" y="0"/>
                </a:lnTo>
                <a:lnTo>
                  <a:pt x="76" y="0"/>
                </a:lnTo>
                <a:lnTo>
                  <a:pt x="76" y="76"/>
                </a:lnTo>
                <a:lnTo>
                  <a:pt x="0" y="76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0" name="Freeform 109"/>
          <p:cNvSpPr>
            <a:spLocks noChangeArrowheads="1"/>
          </p:cNvSpPr>
          <p:nvPr/>
        </p:nvSpPr>
        <p:spPr bwMode="auto">
          <a:xfrm>
            <a:off x="4950377" y="3775037"/>
            <a:ext cx="360362" cy="601662"/>
          </a:xfrm>
          <a:custGeom>
            <a:avLst/>
            <a:gdLst>
              <a:gd name="T0" fmla="*/ 0 w 227"/>
              <a:gd name="T1" fmla="*/ 2147483647 h 379"/>
              <a:gd name="T2" fmla="*/ 2147483647 w 227"/>
              <a:gd name="T3" fmla="*/ 2147483647 h 379"/>
              <a:gd name="T4" fmla="*/ 2147483647 w 227"/>
              <a:gd name="T5" fmla="*/ 2147483647 h 379"/>
              <a:gd name="T6" fmla="*/ 2147483647 w 227"/>
              <a:gd name="T7" fmla="*/ 2147483647 h 379"/>
              <a:gd name="T8" fmla="*/ 2147483647 w 227"/>
              <a:gd name="T9" fmla="*/ 0 h 379"/>
              <a:gd name="T10" fmla="*/ 0 w 227"/>
              <a:gd name="T11" fmla="*/ 0 h 379"/>
              <a:gd name="T12" fmla="*/ 0 w 227"/>
              <a:gd name="T13" fmla="*/ 2147483647 h 3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7"/>
              <a:gd name="T22" fmla="*/ 0 h 379"/>
              <a:gd name="T23" fmla="*/ 227 w 227"/>
              <a:gd name="T24" fmla="*/ 379 h 3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7" h="379">
                <a:moveTo>
                  <a:pt x="0" y="126"/>
                </a:moveTo>
                <a:lnTo>
                  <a:pt x="76" y="279"/>
                </a:lnTo>
                <a:lnTo>
                  <a:pt x="202" y="379"/>
                </a:lnTo>
                <a:lnTo>
                  <a:pt x="227" y="228"/>
                </a:lnTo>
                <a:lnTo>
                  <a:pt x="227" y="0"/>
                </a:lnTo>
                <a:lnTo>
                  <a:pt x="0" y="0"/>
                </a:lnTo>
                <a:lnTo>
                  <a:pt x="0" y="126"/>
                </a:lnTo>
                <a:close/>
              </a:path>
            </a:pathLst>
          </a:custGeom>
          <a:solidFill>
            <a:schemeClr val="accent1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1" name="Freeform 110"/>
          <p:cNvSpPr>
            <a:spLocks noChangeArrowheads="1"/>
          </p:cNvSpPr>
          <p:nvPr/>
        </p:nvSpPr>
        <p:spPr bwMode="auto">
          <a:xfrm>
            <a:off x="6436277" y="2447887"/>
            <a:ext cx="723900" cy="484187"/>
          </a:xfrm>
          <a:custGeom>
            <a:avLst/>
            <a:gdLst>
              <a:gd name="T0" fmla="*/ 0 w 456"/>
              <a:gd name="T1" fmla="*/ 0 h 305"/>
              <a:gd name="T2" fmla="*/ 0 w 456"/>
              <a:gd name="T3" fmla="*/ 2147483647 h 305"/>
              <a:gd name="T4" fmla="*/ 2147483647 w 456"/>
              <a:gd name="T5" fmla="*/ 2147483647 h 305"/>
              <a:gd name="T6" fmla="*/ 2147483647 w 456"/>
              <a:gd name="T7" fmla="*/ 2147483647 h 305"/>
              <a:gd name="T8" fmla="*/ 2147483647 w 456"/>
              <a:gd name="T9" fmla="*/ 2147483647 h 305"/>
              <a:gd name="T10" fmla="*/ 2147483647 w 456"/>
              <a:gd name="T11" fmla="*/ 0 h 305"/>
              <a:gd name="T12" fmla="*/ 0 w 456"/>
              <a:gd name="T13" fmla="*/ 0 h 30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6"/>
              <a:gd name="T22" fmla="*/ 0 h 305"/>
              <a:gd name="T23" fmla="*/ 456 w 456"/>
              <a:gd name="T24" fmla="*/ 305 h 30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6" h="305">
                <a:moveTo>
                  <a:pt x="0" y="0"/>
                </a:moveTo>
                <a:lnTo>
                  <a:pt x="0" y="228"/>
                </a:lnTo>
                <a:lnTo>
                  <a:pt x="279" y="228"/>
                </a:lnTo>
                <a:lnTo>
                  <a:pt x="279" y="305"/>
                </a:lnTo>
                <a:lnTo>
                  <a:pt x="456" y="305"/>
                </a:lnTo>
                <a:lnTo>
                  <a:pt x="456" y="0"/>
                </a:lnTo>
                <a:lnTo>
                  <a:pt x="0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2" name="Freeform 111"/>
          <p:cNvSpPr>
            <a:spLocks noChangeArrowheads="1"/>
          </p:cNvSpPr>
          <p:nvPr/>
        </p:nvSpPr>
        <p:spPr bwMode="auto">
          <a:xfrm>
            <a:off x="6436277" y="2809837"/>
            <a:ext cx="442912" cy="442912"/>
          </a:xfrm>
          <a:custGeom>
            <a:avLst/>
            <a:gdLst>
              <a:gd name="T0" fmla="*/ 0 w 279"/>
              <a:gd name="T1" fmla="*/ 0 h 279"/>
              <a:gd name="T2" fmla="*/ 0 w 279"/>
              <a:gd name="T3" fmla="*/ 2147483647 h 279"/>
              <a:gd name="T4" fmla="*/ 2147483647 w 279"/>
              <a:gd name="T5" fmla="*/ 2147483647 h 279"/>
              <a:gd name="T6" fmla="*/ 2147483647 w 279"/>
              <a:gd name="T7" fmla="*/ 0 h 279"/>
              <a:gd name="T8" fmla="*/ 0 w 279"/>
              <a:gd name="T9" fmla="*/ 0 h 2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9"/>
              <a:gd name="T16" fmla="*/ 0 h 279"/>
              <a:gd name="T17" fmla="*/ 279 w 279"/>
              <a:gd name="T18" fmla="*/ 279 h 2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9" h="279">
                <a:moveTo>
                  <a:pt x="0" y="0"/>
                </a:moveTo>
                <a:lnTo>
                  <a:pt x="0" y="279"/>
                </a:lnTo>
                <a:lnTo>
                  <a:pt x="279" y="279"/>
                </a:lnTo>
                <a:lnTo>
                  <a:pt x="279" y="0"/>
                </a:lnTo>
                <a:lnTo>
                  <a:pt x="0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3" name="Freeform 112"/>
          <p:cNvSpPr>
            <a:spLocks noChangeArrowheads="1"/>
          </p:cNvSpPr>
          <p:nvPr/>
        </p:nvSpPr>
        <p:spPr bwMode="auto">
          <a:xfrm>
            <a:off x="6879189" y="2932074"/>
            <a:ext cx="603250" cy="441325"/>
          </a:xfrm>
          <a:custGeom>
            <a:avLst/>
            <a:gdLst>
              <a:gd name="T0" fmla="*/ 0 w 380"/>
              <a:gd name="T1" fmla="*/ 0 h 278"/>
              <a:gd name="T2" fmla="*/ 0 w 380"/>
              <a:gd name="T3" fmla="*/ 2147483647 h 278"/>
              <a:gd name="T4" fmla="*/ 2147483647 w 380"/>
              <a:gd name="T5" fmla="*/ 2147483647 h 278"/>
              <a:gd name="T6" fmla="*/ 2147483647 w 380"/>
              <a:gd name="T7" fmla="*/ 2147483647 h 278"/>
              <a:gd name="T8" fmla="*/ 2147483647 w 380"/>
              <a:gd name="T9" fmla="*/ 2147483647 h 278"/>
              <a:gd name="T10" fmla="*/ 2147483647 w 380"/>
              <a:gd name="T11" fmla="*/ 2147483647 h 278"/>
              <a:gd name="T12" fmla="*/ 2147483647 w 380"/>
              <a:gd name="T13" fmla="*/ 2147483647 h 278"/>
              <a:gd name="T14" fmla="*/ 2147483647 w 380"/>
              <a:gd name="T15" fmla="*/ 2147483647 h 278"/>
              <a:gd name="T16" fmla="*/ 2147483647 w 380"/>
              <a:gd name="T17" fmla="*/ 2147483647 h 278"/>
              <a:gd name="T18" fmla="*/ 2147483647 w 380"/>
              <a:gd name="T19" fmla="*/ 2147483647 h 278"/>
              <a:gd name="T20" fmla="*/ 2147483647 w 380"/>
              <a:gd name="T21" fmla="*/ 2147483647 h 278"/>
              <a:gd name="T22" fmla="*/ 2147483647 w 380"/>
              <a:gd name="T23" fmla="*/ 0 h 278"/>
              <a:gd name="T24" fmla="*/ 0 w 380"/>
              <a:gd name="T25" fmla="*/ 0 h 2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0"/>
              <a:gd name="T40" fmla="*/ 0 h 278"/>
              <a:gd name="T41" fmla="*/ 380 w 380"/>
              <a:gd name="T42" fmla="*/ 278 h 27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0" h="278">
                <a:moveTo>
                  <a:pt x="0" y="0"/>
                </a:moveTo>
                <a:lnTo>
                  <a:pt x="0" y="202"/>
                </a:lnTo>
                <a:lnTo>
                  <a:pt x="101" y="202"/>
                </a:lnTo>
                <a:lnTo>
                  <a:pt x="101" y="278"/>
                </a:lnTo>
                <a:lnTo>
                  <a:pt x="228" y="278"/>
                </a:lnTo>
                <a:lnTo>
                  <a:pt x="228" y="227"/>
                </a:lnTo>
                <a:lnTo>
                  <a:pt x="380" y="227"/>
                </a:lnTo>
                <a:lnTo>
                  <a:pt x="380" y="176"/>
                </a:lnTo>
                <a:lnTo>
                  <a:pt x="354" y="176"/>
                </a:lnTo>
                <a:lnTo>
                  <a:pt x="354" y="50"/>
                </a:lnTo>
                <a:lnTo>
                  <a:pt x="253" y="50"/>
                </a:lnTo>
                <a:lnTo>
                  <a:pt x="253" y="0"/>
                </a:lnTo>
                <a:lnTo>
                  <a:pt x="0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4" name="Freeform 113"/>
          <p:cNvSpPr>
            <a:spLocks noChangeArrowheads="1"/>
          </p:cNvSpPr>
          <p:nvPr/>
        </p:nvSpPr>
        <p:spPr bwMode="auto">
          <a:xfrm>
            <a:off x="7241139" y="3292437"/>
            <a:ext cx="360363" cy="282575"/>
          </a:xfrm>
          <a:custGeom>
            <a:avLst/>
            <a:gdLst>
              <a:gd name="T0" fmla="*/ 0 w 227"/>
              <a:gd name="T1" fmla="*/ 0 h 178"/>
              <a:gd name="T2" fmla="*/ 0 w 227"/>
              <a:gd name="T3" fmla="*/ 2147483647 h 178"/>
              <a:gd name="T4" fmla="*/ 2147483647 w 227"/>
              <a:gd name="T5" fmla="*/ 2147483647 h 178"/>
              <a:gd name="T6" fmla="*/ 2147483647 w 227"/>
              <a:gd name="T7" fmla="*/ 2147483647 h 178"/>
              <a:gd name="T8" fmla="*/ 2147483647 w 227"/>
              <a:gd name="T9" fmla="*/ 2147483647 h 178"/>
              <a:gd name="T10" fmla="*/ 2147483647 w 227"/>
              <a:gd name="T11" fmla="*/ 0 h 178"/>
              <a:gd name="T12" fmla="*/ 0 w 227"/>
              <a:gd name="T13" fmla="*/ 0 h 1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7"/>
              <a:gd name="T22" fmla="*/ 0 h 178"/>
              <a:gd name="T23" fmla="*/ 227 w 227"/>
              <a:gd name="T24" fmla="*/ 178 h 1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7" h="178">
                <a:moveTo>
                  <a:pt x="0" y="0"/>
                </a:moveTo>
                <a:lnTo>
                  <a:pt x="0" y="102"/>
                </a:lnTo>
                <a:lnTo>
                  <a:pt x="126" y="102"/>
                </a:lnTo>
                <a:lnTo>
                  <a:pt x="126" y="178"/>
                </a:lnTo>
                <a:lnTo>
                  <a:pt x="227" y="178"/>
                </a:lnTo>
                <a:lnTo>
                  <a:pt x="227" y="0"/>
                </a:lnTo>
                <a:lnTo>
                  <a:pt x="0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5" name="Freeform 114"/>
          <p:cNvSpPr>
            <a:spLocks noChangeArrowheads="1"/>
          </p:cNvSpPr>
          <p:nvPr/>
        </p:nvSpPr>
        <p:spPr bwMode="auto">
          <a:xfrm>
            <a:off x="7039527" y="3373399"/>
            <a:ext cx="765175" cy="482600"/>
          </a:xfrm>
          <a:custGeom>
            <a:avLst/>
            <a:gdLst>
              <a:gd name="T0" fmla="*/ 2147483647 w 482"/>
              <a:gd name="T1" fmla="*/ 0 h 304"/>
              <a:gd name="T2" fmla="*/ 2147483647 w 482"/>
              <a:gd name="T3" fmla="*/ 2147483647 h 304"/>
              <a:gd name="T4" fmla="*/ 2147483647 w 482"/>
              <a:gd name="T5" fmla="*/ 2147483647 h 304"/>
              <a:gd name="T6" fmla="*/ 2147483647 w 482"/>
              <a:gd name="T7" fmla="*/ 2147483647 h 304"/>
              <a:gd name="T8" fmla="*/ 2147483647 w 482"/>
              <a:gd name="T9" fmla="*/ 2147483647 h 304"/>
              <a:gd name="T10" fmla="*/ 2147483647 w 482"/>
              <a:gd name="T11" fmla="*/ 2147483647 h 304"/>
              <a:gd name="T12" fmla="*/ 2147483647 w 482"/>
              <a:gd name="T13" fmla="*/ 2147483647 h 304"/>
              <a:gd name="T14" fmla="*/ 2147483647 w 482"/>
              <a:gd name="T15" fmla="*/ 2147483647 h 304"/>
              <a:gd name="T16" fmla="*/ 0 w 482"/>
              <a:gd name="T17" fmla="*/ 2147483647 h 304"/>
              <a:gd name="T18" fmla="*/ 0 w 482"/>
              <a:gd name="T19" fmla="*/ 0 h 304"/>
              <a:gd name="T20" fmla="*/ 2147483647 w 482"/>
              <a:gd name="T21" fmla="*/ 0 h 3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2"/>
              <a:gd name="T34" fmla="*/ 0 h 304"/>
              <a:gd name="T35" fmla="*/ 482 w 482"/>
              <a:gd name="T36" fmla="*/ 304 h 30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2" h="304">
                <a:moveTo>
                  <a:pt x="127" y="0"/>
                </a:moveTo>
                <a:lnTo>
                  <a:pt x="127" y="51"/>
                </a:lnTo>
                <a:lnTo>
                  <a:pt x="253" y="51"/>
                </a:lnTo>
                <a:lnTo>
                  <a:pt x="253" y="127"/>
                </a:lnTo>
                <a:lnTo>
                  <a:pt x="482" y="127"/>
                </a:lnTo>
                <a:lnTo>
                  <a:pt x="482" y="304"/>
                </a:lnTo>
                <a:lnTo>
                  <a:pt x="304" y="304"/>
                </a:lnTo>
                <a:lnTo>
                  <a:pt x="304" y="227"/>
                </a:lnTo>
                <a:lnTo>
                  <a:pt x="0" y="227"/>
                </a:lnTo>
                <a:lnTo>
                  <a:pt x="0" y="0"/>
                </a:lnTo>
                <a:lnTo>
                  <a:pt x="127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6" name="Freeform 115"/>
          <p:cNvSpPr>
            <a:spLocks noChangeArrowheads="1"/>
          </p:cNvSpPr>
          <p:nvPr/>
        </p:nvSpPr>
        <p:spPr bwMode="auto">
          <a:xfrm>
            <a:off x="5793339" y="3333712"/>
            <a:ext cx="442913" cy="641350"/>
          </a:xfrm>
          <a:custGeom>
            <a:avLst/>
            <a:gdLst>
              <a:gd name="T0" fmla="*/ 0 w 279"/>
              <a:gd name="T1" fmla="*/ 0 h 404"/>
              <a:gd name="T2" fmla="*/ 0 w 279"/>
              <a:gd name="T3" fmla="*/ 2147483647 h 404"/>
              <a:gd name="T4" fmla="*/ 2147483647 w 279"/>
              <a:gd name="T5" fmla="*/ 2147483647 h 404"/>
              <a:gd name="T6" fmla="*/ 2147483647 w 279"/>
              <a:gd name="T7" fmla="*/ 2147483647 h 404"/>
              <a:gd name="T8" fmla="*/ 2147483647 w 279"/>
              <a:gd name="T9" fmla="*/ 2147483647 h 404"/>
              <a:gd name="T10" fmla="*/ 2147483647 w 279"/>
              <a:gd name="T11" fmla="*/ 0 h 404"/>
              <a:gd name="T12" fmla="*/ 0 w 279"/>
              <a:gd name="T13" fmla="*/ 0 h 4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9"/>
              <a:gd name="T22" fmla="*/ 0 h 404"/>
              <a:gd name="T23" fmla="*/ 279 w 279"/>
              <a:gd name="T24" fmla="*/ 404 h 4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9" h="404">
                <a:moveTo>
                  <a:pt x="0" y="0"/>
                </a:moveTo>
                <a:lnTo>
                  <a:pt x="0" y="353"/>
                </a:lnTo>
                <a:lnTo>
                  <a:pt x="51" y="353"/>
                </a:lnTo>
                <a:lnTo>
                  <a:pt x="51" y="404"/>
                </a:lnTo>
                <a:lnTo>
                  <a:pt x="279" y="404"/>
                </a:lnTo>
                <a:lnTo>
                  <a:pt x="2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7" name="Freeform 116"/>
          <p:cNvSpPr>
            <a:spLocks noChangeArrowheads="1"/>
          </p:cNvSpPr>
          <p:nvPr/>
        </p:nvSpPr>
        <p:spPr bwMode="auto">
          <a:xfrm>
            <a:off x="6236252" y="3252749"/>
            <a:ext cx="803275" cy="481013"/>
          </a:xfrm>
          <a:custGeom>
            <a:avLst/>
            <a:gdLst>
              <a:gd name="T0" fmla="*/ 0 w 506"/>
              <a:gd name="T1" fmla="*/ 2147483647 h 303"/>
              <a:gd name="T2" fmla="*/ 0 w 506"/>
              <a:gd name="T3" fmla="*/ 2147483647 h 303"/>
              <a:gd name="T4" fmla="*/ 2147483647 w 506"/>
              <a:gd name="T5" fmla="*/ 2147483647 h 303"/>
              <a:gd name="T6" fmla="*/ 2147483647 w 506"/>
              <a:gd name="T7" fmla="*/ 0 h 303"/>
              <a:gd name="T8" fmla="*/ 2147483647 w 506"/>
              <a:gd name="T9" fmla="*/ 0 h 303"/>
              <a:gd name="T10" fmla="*/ 2147483647 w 506"/>
              <a:gd name="T11" fmla="*/ 2147483647 h 303"/>
              <a:gd name="T12" fmla="*/ 0 w 506"/>
              <a:gd name="T13" fmla="*/ 2147483647 h 3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6"/>
              <a:gd name="T22" fmla="*/ 0 h 303"/>
              <a:gd name="T23" fmla="*/ 506 w 506"/>
              <a:gd name="T24" fmla="*/ 303 h 3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6" h="303">
                <a:moveTo>
                  <a:pt x="0" y="51"/>
                </a:moveTo>
                <a:lnTo>
                  <a:pt x="0" y="303"/>
                </a:lnTo>
                <a:lnTo>
                  <a:pt x="506" y="303"/>
                </a:lnTo>
                <a:lnTo>
                  <a:pt x="506" y="0"/>
                </a:lnTo>
                <a:lnTo>
                  <a:pt x="50" y="0"/>
                </a:lnTo>
                <a:lnTo>
                  <a:pt x="50" y="51"/>
                </a:lnTo>
                <a:lnTo>
                  <a:pt x="0" y="51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8" name="Freeform 117"/>
          <p:cNvSpPr>
            <a:spLocks noChangeArrowheads="1"/>
          </p:cNvSpPr>
          <p:nvPr/>
        </p:nvSpPr>
        <p:spPr bwMode="auto">
          <a:xfrm>
            <a:off x="6236252" y="3733762"/>
            <a:ext cx="439737" cy="444500"/>
          </a:xfrm>
          <a:custGeom>
            <a:avLst/>
            <a:gdLst>
              <a:gd name="T0" fmla="*/ 0 w 277"/>
              <a:gd name="T1" fmla="*/ 0 h 280"/>
              <a:gd name="T2" fmla="*/ 0 w 277"/>
              <a:gd name="T3" fmla="*/ 2147483647 h 280"/>
              <a:gd name="T4" fmla="*/ 2147483647 w 277"/>
              <a:gd name="T5" fmla="*/ 2147483647 h 280"/>
              <a:gd name="T6" fmla="*/ 2147483647 w 277"/>
              <a:gd name="T7" fmla="*/ 2147483647 h 280"/>
              <a:gd name="T8" fmla="*/ 2147483647 w 277"/>
              <a:gd name="T9" fmla="*/ 2147483647 h 280"/>
              <a:gd name="T10" fmla="*/ 2147483647 w 277"/>
              <a:gd name="T11" fmla="*/ 0 h 280"/>
              <a:gd name="T12" fmla="*/ 0 w 277"/>
              <a:gd name="T13" fmla="*/ 0 h 2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7"/>
              <a:gd name="T22" fmla="*/ 0 h 280"/>
              <a:gd name="T23" fmla="*/ 277 w 277"/>
              <a:gd name="T24" fmla="*/ 280 h 2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7" h="280">
                <a:moveTo>
                  <a:pt x="0" y="0"/>
                </a:moveTo>
                <a:lnTo>
                  <a:pt x="0" y="280"/>
                </a:lnTo>
                <a:lnTo>
                  <a:pt x="277" y="280"/>
                </a:lnTo>
                <a:lnTo>
                  <a:pt x="277" y="101"/>
                </a:lnTo>
                <a:lnTo>
                  <a:pt x="228" y="101"/>
                </a:lnTo>
                <a:lnTo>
                  <a:pt x="228" y="0"/>
                </a:lnTo>
                <a:lnTo>
                  <a:pt x="0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9" name="Freeform 118"/>
          <p:cNvSpPr>
            <a:spLocks noChangeArrowheads="1"/>
          </p:cNvSpPr>
          <p:nvPr/>
        </p:nvSpPr>
        <p:spPr bwMode="auto">
          <a:xfrm>
            <a:off x="6598202" y="3733762"/>
            <a:ext cx="441325" cy="444500"/>
          </a:xfrm>
          <a:custGeom>
            <a:avLst/>
            <a:gdLst>
              <a:gd name="T0" fmla="*/ 0 w 278"/>
              <a:gd name="T1" fmla="*/ 0 h 280"/>
              <a:gd name="T2" fmla="*/ 0 w 278"/>
              <a:gd name="T3" fmla="*/ 2147483647 h 280"/>
              <a:gd name="T4" fmla="*/ 2147483647 w 278"/>
              <a:gd name="T5" fmla="*/ 2147483647 h 280"/>
              <a:gd name="T6" fmla="*/ 2147483647 w 278"/>
              <a:gd name="T7" fmla="*/ 2147483647 h 280"/>
              <a:gd name="T8" fmla="*/ 2147483647 w 278"/>
              <a:gd name="T9" fmla="*/ 2147483647 h 280"/>
              <a:gd name="T10" fmla="*/ 2147483647 w 278"/>
              <a:gd name="T11" fmla="*/ 0 h 280"/>
              <a:gd name="T12" fmla="*/ 0 w 278"/>
              <a:gd name="T13" fmla="*/ 0 h 2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8"/>
              <a:gd name="T22" fmla="*/ 0 h 280"/>
              <a:gd name="T23" fmla="*/ 278 w 278"/>
              <a:gd name="T24" fmla="*/ 280 h 2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8" h="280">
                <a:moveTo>
                  <a:pt x="0" y="0"/>
                </a:moveTo>
                <a:lnTo>
                  <a:pt x="0" y="101"/>
                </a:lnTo>
                <a:lnTo>
                  <a:pt x="49" y="101"/>
                </a:lnTo>
                <a:lnTo>
                  <a:pt x="49" y="280"/>
                </a:lnTo>
                <a:lnTo>
                  <a:pt x="278" y="280"/>
                </a:lnTo>
                <a:lnTo>
                  <a:pt x="278" y="0"/>
                </a:lnTo>
                <a:lnTo>
                  <a:pt x="0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0" name="Freeform 119"/>
          <p:cNvSpPr>
            <a:spLocks noChangeArrowheads="1"/>
          </p:cNvSpPr>
          <p:nvPr/>
        </p:nvSpPr>
        <p:spPr bwMode="auto">
          <a:xfrm>
            <a:off x="7039527" y="3733762"/>
            <a:ext cx="482600" cy="444500"/>
          </a:xfrm>
          <a:custGeom>
            <a:avLst/>
            <a:gdLst>
              <a:gd name="T0" fmla="*/ 2147483647 w 304"/>
              <a:gd name="T1" fmla="*/ 2147483647 h 280"/>
              <a:gd name="T2" fmla="*/ 2147483647 w 304"/>
              <a:gd name="T3" fmla="*/ 0 h 280"/>
              <a:gd name="T4" fmla="*/ 0 w 304"/>
              <a:gd name="T5" fmla="*/ 0 h 280"/>
              <a:gd name="T6" fmla="*/ 0 w 304"/>
              <a:gd name="T7" fmla="*/ 2147483647 h 280"/>
              <a:gd name="T8" fmla="*/ 2147483647 w 304"/>
              <a:gd name="T9" fmla="*/ 2147483647 h 280"/>
              <a:gd name="T10" fmla="*/ 2147483647 w 304"/>
              <a:gd name="T11" fmla="*/ 2147483647 h 280"/>
              <a:gd name="T12" fmla="*/ 2147483647 w 304"/>
              <a:gd name="T13" fmla="*/ 2147483647 h 2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4"/>
              <a:gd name="T22" fmla="*/ 0 h 280"/>
              <a:gd name="T23" fmla="*/ 304 w 304"/>
              <a:gd name="T24" fmla="*/ 280 h 28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4" h="280">
                <a:moveTo>
                  <a:pt x="304" y="77"/>
                </a:moveTo>
                <a:lnTo>
                  <a:pt x="304" y="0"/>
                </a:lnTo>
                <a:lnTo>
                  <a:pt x="0" y="0"/>
                </a:lnTo>
                <a:lnTo>
                  <a:pt x="0" y="280"/>
                </a:lnTo>
                <a:lnTo>
                  <a:pt x="228" y="280"/>
                </a:lnTo>
                <a:lnTo>
                  <a:pt x="228" y="77"/>
                </a:lnTo>
                <a:lnTo>
                  <a:pt x="304" y="77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1" name="Freeform 120"/>
          <p:cNvSpPr>
            <a:spLocks noChangeArrowheads="1"/>
          </p:cNvSpPr>
          <p:nvPr/>
        </p:nvSpPr>
        <p:spPr bwMode="auto">
          <a:xfrm>
            <a:off x="7401477" y="3855999"/>
            <a:ext cx="442912" cy="322263"/>
          </a:xfrm>
          <a:custGeom>
            <a:avLst/>
            <a:gdLst>
              <a:gd name="T0" fmla="*/ 0 w 279"/>
              <a:gd name="T1" fmla="*/ 0 h 203"/>
              <a:gd name="T2" fmla="*/ 0 w 279"/>
              <a:gd name="T3" fmla="*/ 2147483647 h 203"/>
              <a:gd name="T4" fmla="*/ 2147483647 w 279"/>
              <a:gd name="T5" fmla="*/ 2147483647 h 203"/>
              <a:gd name="T6" fmla="*/ 2147483647 w 279"/>
              <a:gd name="T7" fmla="*/ 0 h 203"/>
              <a:gd name="T8" fmla="*/ 0 w 279"/>
              <a:gd name="T9" fmla="*/ 0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9"/>
              <a:gd name="T16" fmla="*/ 0 h 203"/>
              <a:gd name="T17" fmla="*/ 279 w 279"/>
              <a:gd name="T18" fmla="*/ 203 h 2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9" h="203">
                <a:moveTo>
                  <a:pt x="0" y="0"/>
                </a:moveTo>
                <a:lnTo>
                  <a:pt x="0" y="203"/>
                </a:lnTo>
                <a:lnTo>
                  <a:pt x="279" y="203"/>
                </a:lnTo>
                <a:lnTo>
                  <a:pt x="279" y="0"/>
                </a:lnTo>
                <a:lnTo>
                  <a:pt x="0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2" name="Freeform 121"/>
          <p:cNvSpPr>
            <a:spLocks noChangeArrowheads="1"/>
          </p:cNvSpPr>
          <p:nvPr/>
        </p:nvSpPr>
        <p:spPr bwMode="auto">
          <a:xfrm>
            <a:off x="7320514" y="4178262"/>
            <a:ext cx="363538" cy="401637"/>
          </a:xfrm>
          <a:custGeom>
            <a:avLst/>
            <a:gdLst>
              <a:gd name="T0" fmla="*/ 2147483647 w 229"/>
              <a:gd name="T1" fmla="*/ 0 h 253"/>
              <a:gd name="T2" fmla="*/ 2147483647 w 229"/>
              <a:gd name="T3" fmla="*/ 2147483647 h 253"/>
              <a:gd name="T4" fmla="*/ 0 w 229"/>
              <a:gd name="T5" fmla="*/ 2147483647 h 253"/>
              <a:gd name="T6" fmla="*/ 0 w 229"/>
              <a:gd name="T7" fmla="*/ 0 h 253"/>
              <a:gd name="T8" fmla="*/ 2147483647 w 229"/>
              <a:gd name="T9" fmla="*/ 0 h 2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9"/>
              <a:gd name="T16" fmla="*/ 0 h 253"/>
              <a:gd name="T17" fmla="*/ 229 w 229"/>
              <a:gd name="T18" fmla="*/ 253 h 2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9" h="253">
                <a:moveTo>
                  <a:pt x="229" y="0"/>
                </a:moveTo>
                <a:lnTo>
                  <a:pt x="229" y="253"/>
                </a:lnTo>
                <a:lnTo>
                  <a:pt x="0" y="253"/>
                </a:lnTo>
                <a:lnTo>
                  <a:pt x="0" y="0"/>
                </a:lnTo>
                <a:lnTo>
                  <a:pt x="229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3" name="Rectangle 122"/>
          <p:cNvSpPr>
            <a:spLocks noChangeArrowheads="1"/>
          </p:cNvSpPr>
          <p:nvPr/>
        </p:nvSpPr>
        <p:spPr bwMode="auto">
          <a:xfrm>
            <a:off x="6758539" y="4178262"/>
            <a:ext cx="561975" cy="280987"/>
          </a:xfrm>
          <a:prstGeom prst="rect">
            <a:avLst/>
          </a:prstGeom>
          <a:solidFill>
            <a:srgbClr val="ADDB7B"/>
          </a:solidFill>
          <a:ln w="6654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4" name="Freeform 123"/>
          <p:cNvSpPr>
            <a:spLocks noChangeArrowheads="1"/>
          </p:cNvSpPr>
          <p:nvPr/>
        </p:nvSpPr>
        <p:spPr bwMode="auto">
          <a:xfrm>
            <a:off x="5593314" y="3775037"/>
            <a:ext cx="642938" cy="563562"/>
          </a:xfrm>
          <a:custGeom>
            <a:avLst/>
            <a:gdLst>
              <a:gd name="T0" fmla="*/ 2147483647 w 405"/>
              <a:gd name="T1" fmla="*/ 2147483647 h 355"/>
              <a:gd name="T2" fmla="*/ 2147483647 w 405"/>
              <a:gd name="T3" fmla="*/ 2147483647 h 355"/>
              <a:gd name="T4" fmla="*/ 2147483647 w 405"/>
              <a:gd name="T5" fmla="*/ 2147483647 h 355"/>
              <a:gd name="T6" fmla="*/ 2147483647 w 405"/>
              <a:gd name="T7" fmla="*/ 2147483647 h 355"/>
              <a:gd name="T8" fmla="*/ 0 w 405"/>
              <a:gd name="T9" fmla="*/ 2147483647 h 355"/>
              <a:gd name="T10" fmla="*/ 0 w 405"/>
              <a:gd name="T11" fmla="*/ 0 h 355"/>
              <a:gd name="T12" fmla="*/ 2147483647 w 405"/>
              <a:gd name="T13" fmla="*/ 0 h 355"/>
              <a:gd name="T14" fmla="*/ 2147483647 w 405"/>
              <a:gd name="T15" fmla="*/ 2147483647 h 355"/>
              <a:gd name="T16" fmla="*/ 2147483647 w 405"/>
              <a:gd name="T17" fmla="*/ 2147483647 h 355"/>
              <a:gd name="T18" fmla="*/ 2147483647 w 405"/>
              <a:gd name="T19" fmla="*/ 2147483647 h 355"/>
              <a:gd name="T20" fmla="*/ 2147483647 w 405"/>
              <a:gd name="T21" fmla="*/ 2147483647 h 3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05"/>
              <a:gd name="T34" fmla="*/ 0 h 355"/>
              <a:gd name="T35" fmla="*/ 405 w 405"/>
              <a:gd name="T36" fmla="*/ 355 h 3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05" h="355">
                <a:moveTo>
                  <a:pt x="405" y="126"/>
                </a:moveTo>
                <a:lnTo>
                  <a:pt x="405" y="304"/>
                </a:lnTo>
                <a:lnTo>
                  <a:pt x="101" y="304"/>
                </a:lnTo>
                <a:lnTo>
                  <a:pt x="101" y="355"/>
                </a:lnTo>
                <a:lnTo>
                  <a:pt x="0" y="355"/>
                </a:lnTo>
                <a:lnTo>
                  <a:pt x="0" y="0"/>
                </a:lnTo>
                <a:lnTo>
                  <a:pt x="126" y="0"/>
                </a:lnTo>
                <a:lnTo>
                  <a:pt x="126" y="75"/>
                </a:lnTo>
                <a:lnTo>
                  <a:pt x="177" y="75"/>
                </a:lnTo>
                <a:lnTo>
                  <a:pt x="177" y="126"/>
                </a:lnTo>
                <a:lnTo>
                  <a:pt x="405" y="126"/>
                </a:lnTo>
                <a:close/>
              </a:path>
            </a:pathLst>
          </a:custGeom>
          <a:solidFill>
            <a:schemeClr val="accent1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5" name="Freeform 124"/>
          <p:cNvSpPr>
            <a:spLocks noChangeArrowheads="1"/>
          </p:cNvSpPr>
          <p:nvPr/>
        </p:nvSpPr>
        <p:spPr bwMode="auto">
          <a:xfrm>
            <a:off x="7241139" y="5264112"/>
            <a:ext cx="360363" cy="361950"/>
          </a:xfrm>
          <a:custGeom>
            <a:avLst/>
            <a:gdLst>
              <a:gd name="T0" fmla="*/ 0 w 227"/>
              <a:gd name="T1" fmla="*/ 2147483647 h 228"/>
              <a:gd name="T2" fmla="*/ 0 w 227"/>
              <a:gd name="T3" fmla="*/ 0 h 228"/>
              <a:gd name="T4" fmla="*/ 2147483647 w 227"/>
              <a:gd name="T5" fmla="*/ 0 h 228"/>
              <a:gd name="T6" fmla="*/ 2147483647 w 227"/>
              <a:gd name="T7" fmla="*/ 2147483647 h 228"/>
              <a:gd name="T8" fmla="*/ 0 w 227"/>
              <a:gd name="T9" fmla="*/ 2147483647 h 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228"/>
              <a:gd name="T17" fmla="*/ 227 w 227"/>
              <a:gd name="T18" fmla="*/ 228 h 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228">
                <a:moveTo>
                  <a:pt x="0" y="228"/>
                </a:moveTo>
                <a:lnTo>
                  <a:pt x="0" y="0"/>
                </a:lnTo>
                <a:lnTo>
                  <a:pt x="227" y="0"/>
                </a:lnTo>
                <a:lnTo>
                  <a:pt x="227" y="228"/>
                </a:lnTo>
                <a:lnTo>
                  <a:pt x="0" y="228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6" name="Freeform 125"/>
          <p:cNvSpPr>
            <a:spLocks noChangeArrowheads="1"/>
          </p:cNvSpPr>
          <p:nvPr/>
        </p:nvSpPr>
        <p:spPr bwMode="auto">
          <a:xfrm>
            <a:off x="7241139" y="4821199"/>
            <a:ext cx="442913" cy="442913"/>
          </a:xfrm>
          <a:custGeom>
            <a:avLst/>
            <a:gdLst>
              <a:gd name="T0" fmla="*/ 0 w 279"/>
              <a:gd name="T1" fmla="*/ 2147483647 h 279"/>
              <a:gd name="T2" fmla="*/ 0 w 279"/>
              <a:gd name="T3" fmla="*/ 0 h 279"/>
              <a:gd name="T4" fmla="*/ 2147483647 w 279"/>
              <a:gd name="T5" fmla="*/ 0 h 279"/>
              <a:gd name="T6" fmla="*/ 2147483647 w 279"/>
              <a:gd name="T7" fmla="*/ 2147483647 h 279"/>
              <a:gd name="T8" fmla="*/ 0 w 279"/>
              <a:gd name="T9" fmla="*/ 2147483647 h 2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9"/>
              <a:gd name="T16" fmla="*/ 0 h 279"/>
              <a:gd name="T17" fmla="*/ 279 w 279"/>
              <a:gd name="T18" fmla="*/ 279 h 2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9" h="279">
                <a:moveTo>
                  <a:pt x="0" y="279"/>
                </a:moveTo>
                <a:lnTo>
                  <a:pt x="0" y="0"/>
                </a:lnTo>
                <a:lnTo>
                  <a:pt x="279" y="0"/>
                </a:lnTo>
                <a:lnTo>
                  <a:pt x="279" y="279"/>
                </a:lnTo>
                <a:lnTo>
                  <a:pt x="0" y="279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7" name="Freeform 126"/>
          <p:cNvSpPr>
            <a:spLocks noChangeArrowheads="1"/>
          </p:cNvSpPr>
          <p:nvPr/>
        </p:nvSpPr>
        <p:spPr bwMode="auto">
          <a:xfrm>
            <a:off x="7684052" y="4900574"/>
            <a:ext cx="279400" cy="363538"/>
          </a:xfrm>
          <a:custGeom>
            <a:avLst/>
            <a:gdLst>
              <a:gd name="T0" fmla="*/ 2147483647 w 176"/>
              <a:gd name="T1" fmla="*/ 0 h 229"/>
              <a:gd name="T2" fmla="*/ 2147483647 w 176"/>
              <a:gd name="T3" fmla="*/ 2147483647 h 229"/>
              <a:gd name="T4" fmla="*/ 0 w 176"/>
              <a:gd name="T5" fmla="*/ 2147483647 h 229"/>
              <a:gd name="T6" fmla="*/ 0 w 176"/>
              <a:gd name="T7" fmla="*/ 0 h 229"/>
              <a:gd name="T8" fmla="*/ 2147483647 w 176"/>
              <a:gd name="T9" fmla="*/ 0 h 2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6"/>
              <a:gd name="T16" fmla="*/ 0 h 229"/>
              <a:gd name="T17" fmla="*/ 176 w 176"/>
              <a:gd name="T18" fmla="*/ 229 h 2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6" h="229">
                <a:moveTo>
                  <a:pt x="176" y="0"/>
                </a:moveTo>
                <a:lnTo>
                  <a:pt x="176" y="229"/>
                </a:lnTo>
                <a:lnTo>
                  <a:pt x="0" y="229"/>
                </a:lnTo>
                <a:lnTo>
                  <a:pt x="0" y="0"/>
                </a:lnTo>
                <a:lnTo>
                  <a:pt x="176" y="0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7601502" y="5264112"/>
            <a:ext cx="361950" cy="361950"/>
          </a:xfrm>
          <a:prstGeom prst="rect">
            <a:avLst/>
          </a:prstGeom>
          <a:solidFill>
            <a:srgbClr val="FF9B9D"/>
          </a:solidFill>
          <a:ln w="6654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9" name="Freeform 128"/>
          <p:cNvSpPr>
            <a:spLocks noChangeArrowheads="1"/>
          </p:cNvSpPr>
          <p:nvPr/>
        </p:nvSpPr>
        <p:spPr bwMode="auto">
          <a:xfrm>
            <a:off x="6156877" y="5264112"/>
            <a:ext cx="441325" cy="401637"/>
          </a:xfrm>
          <a:custGeom>
            <a:avLst/>
            <a:gdLst>
              <a:gd name="T0" fmla="*/ 0 w 278"/>
              <a:gd name="T1" fmla="*/ 0 h 253"/>
              <a:gd name="T2" fmla="*/ 2147483647 w 278"/>
              <a:gd name="T3" fmla="*/ 0 h 253"/>
              <a:gd name="T4" fmla="*/ 2147483647 w 278"/>
              <a:gd name="T5" fmla="*/ 2147483647 h 253"/>
              <a:gd name="T6" fmla="*/ 2147483647 w 278"/>
              <a:gd name="T7" fmla="*/ 0 h 253"/>
              <a:gd name="T8" fmla="*/ 2147483647 w 278"/>
              <a:gd name="T9" fmla="*/ 2147483647 h 253"/>
              <a:gd name="T10" fmla="*/ 0 w 278"/>
              <a:gd name="T11" fmla="*/ 2147483647 h 253"/>
              <a:gd name="T12" fmla="*/ 0 w 278"/>
              <a:gd name="T13" fmla="*/ 0 h 2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8"/>
              <a:gd name="T22" fmla="*/ 0 h 253"/>
              <a:gd name="T23" fmla="*/ 278 w 278"/>
              <a:gd name="T24" fmla="*/ 253 h 2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8" h="253">
                <a:moveTo>
                  <a:pt x="0" y="0"/>
                </a:moveTo>
                <a:lnTo>
                  <a:pt x="100" y="0"/>
                </a:lnTo>
                <a:lnTo>
                  <a:pt x="177" y="24"/>
                </a:lnTo>
                <a:lnTo>
                  <a:pt x="278" y="0"/>
                </a:lnTo>
                <a:lnTo>
                  <a:pt x="278" y="253"/>
                </a:lnTo>
                <a:lnTo>
                  <a:pt x="0" y="253"/>
                </a:lnTo>
                <a:lnTo>
                  <a:pt x="0" y="0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0" name="Freeform 129"/>
          <p:cNvSpPr>
            <a:spLocks noChangeArrowheads="1"/>
          </p:cNvSpPr>
          <p:nvPr/>
        </p:nvSpPr>
        <p:spPr bwMode="auto">
          <a:xfrm>
            <a:off x="5512352" y="4700549"/>
            <a:ext cx="723900" cy="320675"/>
          </a:xfrm>
          <a:custGeom>
            <a:avLst/>
            <a:gdLst>
              <a:gd name="T0" fmla="*/ 2147483647 w 456"/>
              <a:gd name="T1" fmla="*/ 2147483647 h 202"/>
              <a:gd name="T2" fmla="*/ 0 w 456"/>
              <a:gd name="T3" fmla="*/ 0 h 202"/>
              <a:gd name="T4" fmla="*/ 2147483647 w 456"/>
              <a:gd name="T5" fmla="*/ 0 h 202"/>
              <a:gd name="T6" fmla="*/ 2147483647 w 456"/>
              <a:gd name="T7" fmla="*/ 2147483647 h 202"/>
              <a:gd name="T8" fmla="*/ 2147483647 w 456"/>
              <a:gd name="T9" fmla="*/ 2147483647 h 202"/>
              <a:gd name="T10" fmla="*/ 2147483647 w 456"/>
              <a:gd name="T11" fmla="*/ 2147483647 h 202"/>
              <a:gd name="T12" fmla="*/ 2147483647 w 456"/>
              <a:gd name="T13" fmla="*/ 2147483647 h 2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6"/>
              <a:gd name="T22" fmla="*/ 0 h 202"/>
              <a:gd name="T23" fmla="*/ 456 w 456"/>
              <a:gd name="T24" fmla="*/ 202 h 2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6" h="202">
                <a:moveTo>
                  <a:pt x="25" y="202"/>
                </a:moveTo>
                <a:lnTo>
                  <a:pt x="0" y="0"/>
                </a:lnTo>
                <a:lnTo>
                  <a:pt x="456" y="0"/>
                </a:lnTo>
                <a:lnTo>
                  <a:pt x="456" y="126"/>
                </a:lnTo>
                <a:lnTo>
                  <a:pt x="279" y="126"/>
                </a:lnTo>
                <a:lnTo>
                  <a:pt x="279" y="202"/>
                </a:lnTo>
                <a:lnTo>
                  <a:pt x="25" y="202"/>
                </a:lnTo>
                <a:close/>
              </a:path>
            </a:pathLst>
          </a:custGeom>
          <a:solidFill>
            <a:schemeClr val="accent1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1" name="Freeform 130"/>
          <p:cNvSpPr>
            <a:spLocks noChangeArrowheads="1"/>
          </p:cNvSpPr>
          <p:nvPr/>
        </p:nvSpPr>
        <p:spPr bwMode="auto">
          <a:xfrm>
            <a:off x="5753652" y="4257637"/>
            <a:ext cx="482600" cy="442912"/>
          </a:xfrm>
          <a:custGeom>
            <a:avLst/>
            <a:gdLst>
              <a:gd name="T0" fmla="*/ 0 w 304"/>
              <a:gd name="T1" fmla="*/ 2147483647 h 279"/>
              <a:gd name="T2" fmla="*/ 0 w 304"/>
              <a:gd name="T3" fmla="*/ 0 h 279"/>
              <a:gd name="T4" fmla="*/ 2147483647 w 304"/>
              <a:gd name="T5" fmla="*/ 0 h 279"/>
              <a:gd name="T6" fmla="*/ 2147483647 w 304"/>
              <a:gd name="T7" fmla="*/ 2147483647 h 279"/>
              <a:gd name="T8" fmla="*/ 2147483647 w 304"/>
              <a:gd name="T9" fmla="*/ 2147483647 h 279"/>
              <a:gd name="T10" fmla="*/ 2147483647 w 304"/>
              <a:gd name="T11" fmla="*/ 2147483647 h 279"/>
              <a:gd name="T12" fmla="*/ 0 w 304"/>
              <a:gd name="T13" fmla="*/ 2147483647 h 2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4"/>
              <a:gd name="T22" fmla="*/ 0 h 279"/>
              <a:gd name="T23" fmla="*/ 304 w 304"/>
              <a:gd name="T24" fmla="*/ 279 h 2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4" h="279">
                <a:moveTo>
                  <a:pt x="0" y="51"/>
                </a:moveTo>
                <a:lnTo>
                  <a:pt x="0" y="0"/>
                </a:lnTo>
                <a:lnTo>
                  <a:pt x="304" y="0"/>
                </a:lnTo>
                <a:lnTo>
                  <a:pt x="304" y="279"/>
                </a:lnTo>
                <a:lnTo>
                  <a:pt x="25" y="279"/>
                </a:lnTo>
                <a:lnTo>
                  <a:pt x="25" y="51"/>
                </a:lnTo>
                <a:lnTo>
                  <a:pt x="0" y="51"/>
                </a:lnTo>
                <a:close/>
              </a:path>
            </a:pathLst>
          </a:custGeom>
          <a:solidFill>
            <a:schemeClr val="accent1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2" name="Freeform 131"/>
          <p:cNvSpPr>
            <a:spLocks noChangeArrowheads="1"/>
          </p:cNvSpPr>
          <p:nvPr/>
        </p:nvSpPr>
        <p:spPr bwMode="auto">
          <a:xfrm>
            <a:off x="6637889" y="4821199"/>
            <a:ext cx="603250" cy="363538"/>
          </a:xfrm>
          <a:custGeom>
            <a:avLst/>
            <a:gdLst>
              <a:gd name="T0" fmla="*/ 2147483647 w 380"/>
              <a:gd name="T1" fmla="*/ 0 h 229"/>
              <a:gd name="T2" fmla="*/ 2147483647 w 380"/>
              <a:gd name="T3" fmla="*/ 2147483647 h 229"/>
              <a:gd name="T4" fmla="*/ 2147483647 w 380"/>
              <a:gd name="T5" fmla="*/ 2147483647 h 229"/>
              <a:gd name="T6" fmla="*/ 2147483647 w 380"/>
              <a:gd name="T7" fmla="*/ 2147483647 h 229"/>
              <a:gd name="T8" fmla="*/ 2147483647 w 380"/>
              <a:gd name="T9" fmla="*/ 2147483647 h 229"/>
              <a:gd name="T10" fmla="*/ 2147483647 w 380"/>
              <a:gd name="T11" fmla="*/ 2147483647 h 229"/>
              <a:gd name="T12" fmla="*/ 0 w 380"/>
              <a:gd name="T13" fmla="*/ 2147483647 h 229"/>
              <a:gd name="T14" fmla="*/ 0 w 380"/>
              <a:gd name="T15" fmla="*/ 0 h 229"/>
              <a:gd name="T16" fmla="*/ 2147483647 w 380"/>
              <a:gd name="T17" fmla="*/ 0 h 2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0"/>
              <a:gd name="T28" fmla="*/ 0 h 229"/>
              <a:gd name="T29" fmla="*/ 380 w 380"/>
              <a:gd name="T30" fmla="*/ 229 h 2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0" h="229">
                <a:moveTo>
                  <a:pt x="380" y="0"/>
                </a:moveTo>
                <a:lnTo>
                  <a:pt x="380" y="229"/>
                </a:lnTo>
                <a:lnTo>
                  <a:pt x="24" y="229"/>
                </a:lnTo>
                <a:lnTo>
                  <a:pt x="24" y="202"/>
                </a:lnTo>
                <a:lnTo>
                  <a:pt x="76" y="177"/>
                </a:lnTo>
                <a:lnTo>
                  <a:pt x="76" y="50"/>
                </a:lnTo>
                <a:lnTo>
                  <a:pt x="0" y="50"/>
                </a:lnTo>
                <a:lnTo>
                  <a:pt x="0" y="0"/>
                </a:lnTo>
                <a:lnTo>
                  <a:pt x="380" y="0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3" name="Freeform 132"/>
          <p:cNvSpPr>
            <a:spLocks noChangeArrowheads="1"/>
          </p:cNvSpPr>
          <p:nvPr/>
        </p:nvSpPr>
        <p:spPr bwMode="auto">
          <a:xfrm>
            <a:off x="6236252" y="4821199"/>
            <a:ext cx="522287" cy="481013"/>
          </a:xfrm>
          <a:custGeom>
            <a:avLst/>
            <a:gdLst>
              <a:gd name="T0" fmla="*/ 2147483647 w 329"/>
              <a:gd name="T1" fmla="*/ 2147483647 h 303"/>
              <a:gd name="T2" fmla="*/ 2147483647 w 329"/>
              <a:gd name="T3" fmla="*/ 2147483647 h 303"/>
              <a:gd name="T4" fmla="*/ 2147483647 w 329"/>
              <a:gd name="T5" fmla="*/ 2147483647 h 303"/>
              <a:gd name="T6" fmla="*/ 2147483647 w 329"/>
              <a:gd name="T7" fmla="*/ 2147483647 h 303"/>
              <a:gd name="T8" fmla="*/ 2147483647 w 329"/>
              <a:gd name="T9" fmla="*/ 2147483647 h 303"/>
              <a:gd name="T10" fmla="*/ 0 w 329"/>
              <a:gd name="T11" fmla="*/ 2147483647 h 303"/>
              <a:gd name="T12" fmla="*/ 0 w 329"/>
              <a:gd name="T13" fmla="*/ 0 h 303"/>
              <a:gd name="T14" fmla="*/ 2147483647 w 329"/>
              <a:gd name="T15" fmla="*/ 0 h 303"/>
              <a:gd name="T16" fmla="*/ 2147483647 w 329"/>
              <a:gd name="T17" fmla="*/ 2147483647 h 303"/>
              <a:gd name="T18" fmla="*/ 2147483647 w 329"/>
              <a:gd name="T19" fmla="*/ 2147483647 h 303"/>
              <a:gd name="T20" fmla="*/ 2147483647 w 329"/>
              <a:gd name="T21" fmla="*/ 2147483647 h 303"/>
              <a:gd name="T22" fmla="*/ 2147483647 w 329"/>
              <a:gd name="T23" fmla="*/ 2147483647 h 303"/>
              <a:gd name="T24" fmla="*/ 2147483647 w 329"/>
              <a:gd name="T25" fmla="*/ 2147483647 h 3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9"/>
              <a:gd name="T40" fmla="*/ 0 h 303"/>
              <a:gd name="T41" fmla="*/ 329 w 329"/>
              <a:gd name="T42" fmla="*/ 303 h 3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9" h="303">
                <a:moveTo>
                  <a:pt x="277" y="229"/>
                </a:moveTo>
                <a:lnTo>
                  <a:pt x="228" y="279"/>
                </a:lnTo>
                <a:lnTo>
                  <a:pt x="127" y="303"/>
                </a:lnTo>
                <a:lnTo>
                  <a:pt x="50" y="279"/>
                </a:lnTo>
                <a:lnTo>
                  <a:pt x="50" y="50"/>
                </a:lnTo>
                <a:lnTo>
                  <a:pt x="0" y="50"/>
                </a:lnTo>
                <a:lnTo>
                  <a:pt x="0" y="0"/>
                </a:lnTo>
                <a:lnTo>
                  <a:pt x="253" y="0"/>
                </a:lnTo>
                <a:lnTo>
                  <a:pt x="253" y="50"/>
                </a:lnTo>
                <a:lnTo>
                  <a:pt x="329" y="50"/>
                </a:lnTo>
                <a:lnTo>
                  <a:pt x="329" y="177"/>
                </a:lnTo>
                <a:lnTo>
                  <a:pt x="277" y="202"/>
                </a:lnTo>
                <a:lnTo>
                  <a:pt x="277" y="229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4" name="Freeform 133"/>
          <p:cNvSpPr>
            <a:spLocks noChangeArrowheads="1"/>
          </p:cNvSpPr>
          <p:nvPr/>
        </p:nvSpPr>
        <p:spPr bwMode="auto">
          <a:xfrm>
            <a:off x="6598202" y="5184737"/>
            <a:ext cx="642937" cy="441325"/>
          </a:xfrm>
          <a:custGeom>
            <a:avLst/>
            <a:gdLst>
              <a:gd name="T0" fmla="*/ 2147483647 w 405"/>
              <a:gd name="T1" fmla="*/ 0 h 278"/>
              <a:gd name="T2" fmla="*/ 2147483647 w 405"/>
              <a:gd name="T3" fmla="*/ 0 h 278"/>
              <a:gd name="T4" fmla="*/ 2147483647 w 405"/>
              <a:gd name="T5" fmla="*/ 2147483647 h 278"/>
              <a:gd name="T6" fmla="*/ 0 w 405"/>
              <a:gd name="T7" fmla="*/ 2147483647 h 278"/>
              <a:gd name="T8" fmla="*/ 0 w 405"/>
              <a:gd name="T9" fmla="*/ 2147483647 h 278"/>
              <a:gd name="T10" fmla="*/ 2147483647 w 405"/>
              <a:gd name="T11" fmla="*/ 0 h 2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5"/>
              <a:gd name="T19" fmla="*/ 0 h 278"/>
              <a:gd name="T20" fmla="*/ 405 w 405"/>
              <a:gd name="T21" fmla="*/ 278 h 2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5" h="278">
                <a:moveTo>
                  <a:pt x="49" y="0"/>
                </a:moveTo>
                <a:lnTo>
                  <a:pt x="405" y="0"/>
                </a:lnTo>
                <a:lnTo>
                  <a:pt x="405" y="278"/>
                </a:lnTo>
                <a:lnTo>
                  <a:pt x="0" y="278"/>
                </a:lnTo>
                <a:lnTo>
                  <a:pt x="0" y="50"/>
                </a:lnTo>
                <a:lnTo>
                  <a:pt x="49" y="0"/>
                </a:lnTo>
                <a:close/>
              </a:path>
            </a:pathLst>
          </a:custGeom>
          <a:solidFill>
            <a:srgbClr val="FF9B9D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5" name="Freeform 134"/>
          <p:cNvSpPr>
            <a:spLocks noChangeArrowheads="1"/>
          </p:cNvSpPr>
          <p:nvPr/>
        </p:nvSpPr>
        <p:spPr bwMode="auto">
          <a:xfrm>
            <a:off x="7439577" y="3011449"/>
            <a:ext cx="727075" cy="722313"/>
          </a:xfrm>
          <a:custGeom>
            <a:avLst/>
            <a:gdLst>
              <a:gd name="T0" fmla="*/ 2147483647 w 458"/>
              <a:gd name="T1" fmla="*/ 2147483647 h 455"/>
              <a:gd name="T2" fmla="*/ 2147483647 w 458"/>
              <a:gd name="T3" fmla="*/ 2147483647 h 455"/>
              <a:gd name="T4" fmla="*/ 2147483647 w 458"/>
              <a:gd name="T5" fmla="*/ 2147483647 h 455"/>
              <a:gd name="T6" fmla="*/ 2147483647 w 458"/>
              <a:gd name="T7" fmla="*/ 2147483647 h 455"/>
              <a:gd name="T8" fmla="*/ 2147483647 w 458"/>
              <a:gd name="T9" fmla="*/ 2147483647 h 455"/>
              <a:gd name="T10" fmla="*/ 2147483647 w 458"/>
              <a:gd name="T11" fmla="*/ 2147483647 h 455"/>
              <a:gd name="T12" fmla="*/ 2147483647 w 458"/>
              <a:gd name="T13" fmla="*/ 2147483647 h 455"/>
              <a:gd name="T14" fmla="*/ 2147483647 w 458"/>
              <a:gd name="T15" fmla="*/ 2147483647 h 455"/>
              <a:gd name="T16" fmla="*/ 0 w 458"/>
              <a:gd name="T17" fmla="*/ 2147483647 h 455"/>
              <a:gd name="T18" fmla="*/ 0 w 458"/>
              <a:gd name="T19" fmla="*/ 0 h 455"/>
              <a:gd name="T20" fmla="*/ 2147483647 w 458"/>
              <a:gd name="T21" fmla="*/ 0 h 455"/>
              <a:gd name="T22" fmla="*/ 2147483647 w 458"/>
              <a:gd name="T23" fmla="*/ 2147483647 h 455"/>
              <a:gd name="T24" fmla="*/ 2147483647 w 458"/>
              <a:gd name="T25" fmla="*/ 2147483647 h 455"/>
              <a:gd name="T26" fmla="*/ 2147483647 w 458"/>
              <a:gd name="T27" fmla="*/ 2147483647 h 455"/>
              <a:gd name="T28" fmla="*/ 2147483647 w 458"/>
              <a:gd name="T29" fmla="*/ 2147483647 h 455"/>
              <a:gd name="T30" fmla="*/ 2147483647 w 458"/>
              <a:gd name="T31" fmla="*/ 2147483647 h 455"/>
              <a:gd name="T32" fmla="*/ 2147483647 w 458"/>
              <a:gd name="T33" fmla="*/ 2147483647 h 455"/>
              <a:gd name="T34" fmla="*/ 2147483647 w 458"/>
              <a:gd name="T35" fmla="*/ 2147483647 h 455"/>
              <a:gd name="T36" fmla="*/ 2147483647 w 458"/>
              <a:gd name="T37" fmla="*/ 2147483647 h 455"/>
              <a:gd name="T38" fmla="*/ 2147483647 w 458"/>
              <a:gd name="T39" fmla="*/ 2147483647 h 4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58"/>
              <a:gd name="T61" fmla="*/ 0 h 455"/>
              <a:gd name="T62" fmla="*/ 458 w 458"/>
              <a:gd name="T63" fmla="*/ 455 h 45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58" h="455">
                <a:moveTo>
                  <a:pt x="458" y="279"/>
                </a:moveTo>
                <a:lnTo>
                  <a:pt x="330" y="455"/>
                </a:lnTo>
                <a:lnTo>
                  <a:pt x="230" y="455"/>
                </a:lnTo>
                <a:lnTo>
                  <a:pt x="230" y="355"/>
                </a:lnTo>
                <a:lnTo>
                  <a:pt x="102" y="355"/>
                </a:lnTo>
                <a:lnTo>
                  <a:pt x="102" y="177"/>
                </a:lnTo>
                <a:lnTo>
                  <a:pt x="27" y="177"/>
                </a:lnTo>
                <a:lnTo>
                  <a:pt x="27" y="126"/>
                </a:lnTo>
                <a:lnTo>
                  <a:pt x="0" y="126"/>
                </a:lnTo>
                <a:lnTo>
                  <a:pt x="0" y="0"/>
                </a:lnTo>
                <a:lnTo>
                  <a:pt x="180" y="0"/>
                </a:lnTo>
                <a:lnTo>
                  <a:pt x="180" y="126"/>
                </a:lnTo>
                <a:lnTo>
                  <a:pt x="230" y="126"/>
                </a:lnTo>
                <a:lnTo>
                  <a:pt x="230" y="177"/>
                </a:lnTo>
                <a:lnTo>
                  <a:pt x="281" y="177"/>
                </a:lnTo>
                <a:lnTo>
                  <a:pt x="281" y="228"/>
                </a:lnTo>
                <a:lnTo>
                  <a:pt x="356" y="228"/>
                </a:lnTo>
                <a:lnTo>
                  <a:pt x="356" y="254"/>
                </a:lnTo>
                <a:lnTo>
                  <a:pt x="458" y="254"/>
                </a:lnTo>
                <a:lnTo>
                  <a:pt x="458" y="279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6" name="Freeform 135"/>
          <p:cNvSpPr>
            <a:spLocks noChangeArrowheads="1"/>
          </p:cNvSpPr>
          <p:nvPr/>
        </p:nvSpPr>
        <p:spPr bwMode="auto">
          <a:xfrm>
            <a:off x="5271052" y="3775037"/>
            <a:ext cx="320675" cy="641350"/>
          </a:xfrm>
          <a:custGeom>
            <a:avLst/>
            <a:gdLst>
              <a:gd name="T0" fmla="*/ 2147483647 w 202"/>
              <a:gd name="T1" fmla="*/ 0 h 404"/>
              <a:gd name="T2" fmla="*/ 2147483647 w 202"/>
              <a:gd name="T3" fmla="*/ 2147483647 h 404"/>
              <a:gd name="T4" fmla="*/ 0 w 202"/>
              <a:gd name="T5" fmla="*/ 2147483647 h 404"/>
              <a:gd name="T6" fmla="*/ 2147483647 w 202"/>
              <a:gd name="T7" fmla="*/ 2147483647 h 404"/>
              <a:gd name="T8" fmla="*/ 2147483647 w 202"/>
              <a:gd name="T9" fmla="*/ 2147483647 h 404"/>
              <a:gd name="T10" fmla="*/ 2147483647 w 202"/>
              <a:gd name="T11" fmla="*/ 2147483647 h 404"/>
              <a:gd name="T12" fmla="*/ 2147483647 w 202"/>
              <a:gd name="T13" fmla="*/ 2147483647 h 404"/>
              <a:gd name="T14" fmla="*/ 2147483647 w 202"/>
              <a:gd name="T15" fmla="*/ 0 h 404"/>
              <a:gd name="T16" fmla="*/ 2147483647 w 202"/>
              <a:gd name="T17" fmla="*/ 0 h 404"/>
              <a:gd name="T18" fmla="*/ 2147483647 w 202"/>
              <a:gd name="T19" fmla="*/ 0 h 4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2"/>
              <a:gd name="T31" fmla="*/ 0 h 404"/>
              <a:gd name="T32" fmla="*/ 202 w 202"/>
              <a:gd name="T33" fmla="*/ 404 h 40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2" h="404">
                <a:moveTo>
                  <a:pt x="25" y="0"/>
                </a:moveTo>
                <a:lnTo>
                  <a:pt x="25" y="228"/>
                </a:lnTo>
                <a:lnTo>
                  <a:pt x="0" y="379"/>
                </a:lnTo>
                <a:lnTo>
                  <a:pt x="76" y="404"/>
                </a:lnTo>
                <a:lnTo>
                  <a:pt x="127" y="404"/>
                </a:lnTo>
                <a:lnTo>
                  <a:pt x="127" y="354"/>
                </a:lnTo>
                <a:lnTo>
                  <a:pt x="202" y="354"/>
                </a:lnTo>
                <a:lnTo>
                  <a:pt x="202" y="0"/>
                </a:lnTo>
                <a:lnTo>
                  <a:pt x="50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accent1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" name="Freeform 136"/>
          <p:cNvSpPr>
            <a:spLocks noChangeArrowheads="1"/>
          </p:cNvSpPr>
          <p:nvPr/>
        </p:nvSpPr>
        <p:spPr bwMode="auto">
          <a:xfrm>
            <a:off x="7684052" y="4178262"/>
            <a:ext cx="279400" cy="401637"/>
          </a:xfrm>
          <a:custGeom>
            <a:avLst/>
            <a:gdLst>
              <a:gd name="T0" fmla="*/ 0 w 176"/>
              <a:gd name="T1" fmla="*/ 2147483647 h 253"/>
              <a:gd name="T2" fmla="*/ 0 w 176"/>
              <a:gd name="T3" fmla="*/ 0 h 253"/>
              <a:gd name="T4" fmla="*/ 2147483647 w 176"/>
              <a:gd name="T5" fmla="*/ 0 h 253"/>
              <a:gd name="T6" fmla="*/ 2147483647 w 176"/>
              <a:gd name="T7" fmla="*/ 2147483647 h 253"/>
              <a:gd name="T8" fmla="*/ 2147483647 w 176"/>
              <a:gd name="T9" fmla="*/ 2147483647 h 253"/>
              <a:gd name="T10" fmla="*/ 2147483647 w 176"/>
              <a:gd name="T11" fmla="*/ 2147483647 h 253"/>
              <a:gd name="T12" fmla="*/ 0 w 176"/>
              <a:gd name="T13" fmla="*/ 2147483647 h 2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"/>
              <a:gd name="T22" fmla="*/ 0 h 253"/>
              <a:gd name="T23" fmla="*/ 176 w 176"/>
              <a:gd name="T24" fmla="*/ 253 h 2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" h="253">
                <a:moveTo>
                  <a:pt x="0" y="202"/>
                </a:moveTo>
                <a:lnTo>
                  <a:pt x="0" y="0"/>
                </a:lnTo>
                <a:lnTo>
                  <a:pt x="176" y="0"/>
                </a:lnTo>
                <a:lnTo>
                  <a:pt x="176" y="253"/>
                </a:lnTo>
                <a:lnTo>
                  <a:pt x="101" y="253"/>
                </a:lnTo>
                <a:lnTo>
                  <a:pt x="101" y="202"/>
                </a:lnTo>
                <a:lnTo>
                  <a:pt x="0" y="202"/>
                </a:lnTo>
                <a:close/>
              </a:path>
            </a:pathLst>
          </a:custGeom>
          <a:noFill/>
          <a:ln w="66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8" name="Freeform 137"/>
          <p:cNvSpPr>
            <a:spLocks noChangeArrowheads="1"/>
          </p:cNvSpPr>
          <p:nvPr/>
        </p:nvSpPr>
        <p:spPr bwMode="auto">
          <a:xfrm>
            <a:off x="7804702" y="3733762"/>
            <a:ext cx="361950" cy="444500"/>
          </a:xfrm>
          <a:custGeom>
            <a:avLst/>
            <a:gdLst>
              <a:gd name="T0" fmla="*/ 0 w 228"/>
              <a:gd name="T1" fmla="*/ 0 h 280"/>
              <a:gd name="T2" fmla="*/ 2147483647 w 228"/>
              <a:gd name="T3" fmla="*/ 0 h 280"/>
              <a:gd name="T4" fmla="*/ 2147483647 w 228"/>
              <a:gd name="T5" fmla="*/ 2147483647 h 280"/>
              <a:gd name="T6" fmla="*/ 2147483647 w 228"/>
              <a:gd name="T7" fmla="*/ 2147483647 h 280"/>
              <a:gd name="T8" fmla="*/ 2147483647 w 228"/>
              <a:gd name="T9" fmla="*/ 0 h 280"/>
              <a:gd name="T10" fmla="*/ 2147483647 w 228"/>
              <a:gd name="T11" fmla="*/ 2147483647 h 280"/>
              <a:gd name="T12" fmla="*/ 2147483647 w 228"/>
              <a:gd name="T13" fmla="*/ 2147483647 h 280"/>
              <a:gd name="T14" fmla="*/ 2147483647 w 228"/>
              <a:gd name="T15" fmla="*/ 2147483647 h 280"/>
              <a:gd name="T16" fmla="*/ 2147483647 w 228"/>
              <a:gd name="T17" fmla="*/ 2147483647 h 280"/>
              <a:gd name="T18" fmla="*/ 2147483647 w 228"/>
              <a:gd name="T19" fmla="*/ 2147483647 h 280"/>
              <a:gd name="T20" fmla="*/ 0 w 228"/>
              <a:gd name="T21" fmla="*/ 2147483647 h 280"/>
              <a:gd name="T22" fmla="*/ 0 w 228"/>
              <a:gd name="T23" fmla="*/ 0 h 2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28"/>
              <a:gd name="T37" fmla="*/ 0 h 280"/>
              <a:gd name="T38" fmla="*/ 228 w 228"/>
              <a:gd name="T39" fmla="*/ 280 h 2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28" h="280">
                <a:moveTo>
                  <a:pt x="0" y="0"/>
                </a:moveTo>
                <a:lnTo>
                  <a:pt x="101" y="0"/>
                </a:lnTo>
                <a:lnTo>
                  <a:pt x="101" y="73"/>
                </a:lnTo>
                <a:lnTo>
                  <a:pt x="147" y="101"/>
                </a:lnTo>
                <a:lnTo>
                  <a:pt x="228" y="0"/>
                </a:lnTo>
                <a:lnTo>
                  <a:pt x="228" y="229"/>
                </a:lnTo>
                <a:lnTo>
                  <a:pt x="174" y="229"/>
                </a:lnTo>
                <a:lnTo>
                  <a:pt x="174" y="280"/>
                </a:lnTo>
                <a:lnTo>
                  <a:pt x="25" y="280"/>
                </a:lnTo>
                <a:lnTo>
                  <a:pt x="25" y="77"/>
                </a:lnTo>
                <a:lnTo>
                  <a:pt x="0" y="77"/>
                </a:lnTo>
                <a:lnTo>
                  <a:pt x="0" y="0"/>
                </a:lnTo>
                <a:close/>
              </a:path>
            </a:pathLst>
          </a:custGeom>
          <a:noFill/>
          <a:ln w="66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9" name="Freeform 138"/>
          <p:cNvSpPr>
            <a:spLocks noChangeArrowheads="1"/>
          </p:cNvSpPr>
          <p:nvPr/>
        </p:nvSpPr>
        <p:spPr bwMode="auto">
          <a:xfrm>
            <a:off x="7963452" y="4097299"/>
            <a:ext cx="438150" cy="482600"/>
          </a:xfrm>
          <a:custGeom>
            <a:avLst/>
            <a:gdLst>
              <a:gd name="T0" fmla="*/ 2147483647 w 276"/>
              <a:gd name="T1" fmla="*/ 0 h 304"/>
              <a:gd name="T2" fmla="*/ 2147483647 w 276"/>
              <a:gd name="T3" fmla="*/ 2147483647 h 304"/>
              <a:gd name="T4" fmla="*/ 2147483647 w 276"/>
              <a:gd name="T5" fmla="*/ 2147483647 h 304"/>
              <a:gd name="T6" fmla="*/ 2147483647 w 276"/>
              <a:gd name="T7" fmla="*/ 2147483647 h 304"/>
              <a:gd name="T8" fmla="*/ 0 w 276"/>
              <a:gd name="T9" fmla="*/ 2147483647 h 304"/>
              <a:gd name="T10" fmla="*/ 0 w 276"/>
              <a:gd name="T11" fmla="*/ 2147483647 h 304"/>
              <a:gd name="T12" fmla="*/ 2147483647 w 276"/>
              <a:gd name="T13" fmla="*/ 2147483647 h 304"/>
              <a:gd name="T14" fmla="*/ 2147483647 w 276"/>
              <a:gd name="T15" fmla="*/ 0 h 304"/>
              <a:gd name="T16" fmla="*/ 2147483647 w 276"/>
              <a:gd name="T17" fmla="*/ 0 h 3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76"/>
              <a:gd name="T28" fmla="*/ 0 h 304"/>
              <a:gd name="T29" fmla="*/ 276 w 276"/>
              <a:gd name="T30" fmla="*/ 304 h 3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76" h="304">
                <a:moveTo>
                  <a:pt x="229" y="0"/>
                </a:moveTo>
                <a:lnTo>
                  <a:pt x="276" y="79"/>
                </a:lnTo>
                <a:lnTo>
                  <a:pt x="202" y="157"/>
                </a:lnTo>
                <a:lnTo>
                  <a:pt x="153" y="304"/>
                </a:lnTo>
                <a:lnTo>
                  <a:pt x="0" y="304"/>
                </a:lnTo>
                <a:lnTo>
                  <a:pt x="0" y="51"/>
                </a:lnTo>
                <a:lnTo>
                  <a:pt x="74" y="51"/>
                </a:lnTo>
                <a:lnTo>
                  <a:pt x="74" y="0"/>
                </a:lnTo>
                <a:lnTo>
                  <a:pt x="229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0" name="Freeform 139"/>
          <p:cNvSpPr>
            <a:spLocks noChangeArrowheads="1"/>
          </p:cNvSpPr>
          <p:nvPr/>
        </p:nvSpPr>
        <p:spPr bwMode="auto">
          <a:xfrm>
            <a:off x="5350427" y="2689187"/>
            <a:ext cx="604837" cy="363537"/>
          </a:xfrm>
          <a:custGeom>
            <a:avLst/>
            <a:gdLst>
              <a:gd name="T0" fmla="*/ 0 w 381"/>
              <a:gd name="T1" fmla="*/ 0 h 229"/>
              <a:gd name="T2" fmla="*/ 2147483647 w 381"/>
              <a:gd name="T3" fmla="*/ 0 h 229"/>
              <a:gd name="T4" fmla="*/ 2147483647 w 381"/>
              <a:gd name="T5" fmla="*/ 2147483647 h 229"/>
              <a:gd name="T6" fmla="*/ 2147483647 w 381"/>
              <a:gd name="T7" fmla="*/ 2147483647 h 229"/>
              <a:gd name="T8" fmla="*/ 2147483647 w 381"/>
              <a:gd name="T9" fmla="*/ 2147483647 h 229"/>
              <a:gd name="T10" fmla="*/ 0 w 381"/>
              <a:gd name="T11" fmla="*/ 2147483647 h 229"/>
              <a:gd name="T12" fmla="*/ 0 w 381"/>
              <a:gd name="T13" fmla="*/ 0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1"/>
              <a:gd name="T22" fmla="*/ 0 h 229"/>
              <a:gd name="T23" fmla="*/ 381 w 381"/>
              <a:gd name="T24" fmla="*/ 229 h 2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1" h="229">
                <a:moveTo>
                  <a:pt x="0" y="0"/>
                </a:moveTo>
                <a:lnTo>
                  <a:pt x="381" y="0"/>
                </a:lnTo>
                <a:lnTo>
                  <a:pt x="381" y="203"/>
                </a:lnTo>
                <a:lnTo>
                  <a:pt x="279" y="203"/>
                </a:lnTo>
                <a:lnTo>
                  <a:pt x="279" y="229"/>
                </a:lnTo>
                <a:lnTo>
                  <a:pt x="0" y="229"/>
                </a:lnTo>
                <a:lnTo>
                  <a:pt x="0" y="0"/>
                </a:lnTo>
                <a:close/>
              </a:path>
            </a:pathLst>
          </a:custGeom>
          <a:noFill/>
          <a:ln w="66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1" name="Freeform 140"/>
          <p:cNvSpPr>
            <a:spLocks noChangeArrowheads="1"/>
          </p:cNvSpPr>
          <p:nvPr/>
        </p:nvSpPr>
        <p:spPr bwMode="auto">
          <a:xfrm>
            <a:off x="5793339" y="3011449"/>
            <a:ext cx="642938" cy="323850"/>
          </a:xfrm>
          <a:custGeom>
            <a:avLst/>
            <a:gdLst>
              <a:gd name="T0" fmla="*/ 0 w 405"/>
              <a:gd name="T1" fmla="*/ 0 h 204"/>
              <a:gd name="T2" fmla="*/ 0 w 405"/>
              <a:gd name="T3" fmla="*/ 2147483647 h 204"/>
              <a:gd name="T4" fmla="*/ 2147483647 w 405"/>
              <a:gd name="T5" fmla="*/ 2147483647 h 204"/>
              <a:gd name="T6" fmla="*/ 2147483647 w 405"/>
              <a:gd name="T7" fmla="*/ 2147483647 h 204"/>
              <a:gd name="T8" fmla="*/ 2147483647 w 405"/>
              <a:gd name="T9" fmla="*/ 2147483647 h 204"/>
              <a:gd name="T10" fmla="*/ 2147483647 w 405"/>
              <a:gd name="T11" fmla="*/ 0 h 204"/>
              <a:gd name="T12" fmla="*/ 0 w 405"/>
              <a:gd name="T13" fmla="*/ 0 h 2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5"/>
              <a:gd name="T22" fmla="*/ 0 h 204"/>
              <a:gd name="T23" fmla="*/ 405 w 405"/>
              <a:gd name="T24" fmla="*/ 204 h 2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5" h="204">
                <a:moveTo>
                  <a:pt x="0" y="0"/>
                </a:moveTo>
                <a:lnTo>
                  <a:pt x="0" y="204"/>
                </a:lnTo>
                <a:lnTo>
                  <a:pt x="329" y="204"/>
                </a:lnTo>
                <a:lnTo>
                  <a:pt x="329" y="151"/>
                </a:lnTo>
                <a:lnTo>
                  <a:pt x="405" y="151"/>
                </a:lnTo>
                <a:lnTo>
                  <a:pt x="405" y="0"/>
                </a:lnTo>
                <a:lnTo>
                  <a:pt x="0" y="0"/>
                </a:lnTo>
                <a:close/>
              </a:path>
            </a:pathLst>
          </a:custGeom>
          <a:noFill/>
          <a:ln w="66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2" name="Freeform 141"/>
          <p:cNvSpPr>
            <a:spLocks noChangeArrowheads="1"/>
          </p:cNvSpPr>
          <p:nvPr/>
        </p:nvSpPr>
        <p:spPr bwMode="auto">
          <a:xfrm>
            <a:off x="8166652" y="3700424"/>
            <a:ext cx="279400" cy="395288"/>
          </a:xfrm>
          <a:custGeom>
            <a:avLst/>
            <a:gdLst>
              <a:gd name="T0" fmla="*/ 2147483647 w 176"/>
              <a:gd name="T1" fmla="*/ 0 h 249"/>
              <a:gd name="T2" fmla="*/ 2147483647 w 176"/>
              <a:gd name="T3" fmla="*/ 0 h 249"/>
              <a:gd name="T4" fmla="*/ 2147483647 w 176"/>
              <a:gd name="T5" fmla="*/ 2147483647 h 249"/>
              <a:gd name="T6" fmla="*/ 2147483647 w 176"/>
              <a:gd name="T7" fmla="*/ 2147483647 h 249"/>
              <a:gd name="T8" fmla="*/ 0 w 176"/>
              <a:gd name="T9" fmla="*/ 2147483647 h 249"/>
              <a:gd name="T10" fmla="*/ 0 w 176"/>
              <a:gd name="T11" fmla="*/ 2147483647 h 249"/>
              <a:gd name="T12" fmla="*/ 2147483647 w 176"/>
              <a:gd name="T13" fmla="*/ 0 h 2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6"/>
              <a:gd name="T22" fmla="*/ 0 h 249"/>
              <a:gd name="T23" fmla="*/ 176 w 176"/>
              <a:gd name="T24" fmla="*/ 249 h 2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6" h="249">
                <a:moveTo>
                  <a:pt x="15" y="0"/>
                </a:moveTo>
                <a:lnTo>
                  <a:pt x="176" y="0"/>
                </a:lnTo>
                <a:lnTo>
                  <a:pt x="152" y="44"/>
                </a:lnTo>
                <a:lnTo>
                  <a:pt x="103" y="249"/>
                </a:lnTo>
                <a:lnTo>
                  <a:pt x="0" y="249"/>
                </a:lnTo>
                <a:lnTo>
                  <a:pt x="0" y="19"/>
                </a:lnTo>
                <a:lnTo>
                  <a:pt x="15" y="0"/>
                </a:lnTo>
                <a:close/>
              </a:path>
            </a:pathLst>
          </a:custGeom>
          <a:solidFill>
            <a:srgbClr val="ADDB7B"/>
          </a:solidFill>
          <a:ln w="6654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" name="Freeform 142"/>
          <p:cNvSpPr>
            <a:spLocks noChangeArrowheads="1"/>
          </p:cNvSpPr>
          <p:nvPr/>
        </p:nvSpPr>
        <p:spPr bwMode="auto">
          <a:xfrm>
            <a:off x="6167989" y="4438612"/>
            <a:ext cx="582613" cy="1593850"/>
          </a:xfrm>
          <a:custGeom>
            <a:avLst/>
            <a:gdLst>
              <a:gd name="T0" fmla="*/ 0 w 367"/>
              <a:gd name="T1" fmla="*/ 2147483647 h 1004"/>
              <a:gd name="T2" fmla="*/ 0 w 367"/>
              <a:gd name="T3" fmla="*/ 2147483647 h 1004"/>
              <a:gd name="T4" fmla="*/ 2147483647 w 367"/>
              <a:gd name="T5" fmla="*/ 2147483647 h 1004"/>
              <a:gd name="T6" fmla="*/ 2147483647 w 367"/>
              <a:gd name="T7" fmla="*/ 2147483647 h 1004"/>
              <a:gd name="T8" fmla="*/ 2147483647 w 367"/>
              <a:gd name="T9" fmla="*/ 2147483647 h 1004"/>
              <a:gd name="T10" fmla="*/ 2147483647 w 367"/>
              <a:gd name="T11" fmla="*/ 2147483647 h 1004"/>
              <a:gd name="T12" fmla="*/ 2147483647 w 367"/>
              <a:gd name="T13" fmla="*/ 2147483647 h 1004"/>
              <a:gd name="T14" fmla="*/ 2147483647 w 367"/>
              <a:gd name="T15" fmla="*/ 0 h 10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7"/>
              <a:gd name="T25" fmla="*/ 0 h 1004"/>
              <a:gd name="T26" fmla="*/ 367 w 367"/>
              <a:gd name="T27" fmla="*/ 1004 h 10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7" h="1004">
                <a:moveTo>
                  <a:pt x="0" y="1004"/>
                </a:moveTo>
                <a:lnTo>
                  <a:pt x="0" y="514"/>
                </a:lnTo>
                <a:lnTo>
                  <a:pt x="98" y="514"/>
                </a:lnTo>
                <a:lnTo>
                  <a:pt x="98" y="293"/>
                </a:lnTo>
                <a:lnTo>
                  <a:pt x="49" y="293"/>
                </a:lnTo>
                <a:lnTo>
                  <a:pt x="49" y="245"/>
                </a:lnTo>
                <a:lnTo>
                  <a:pt x="367" y="245"/>
                </a:lnTo>
                <a:lnTo>
                  <a:pt x="367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4" name="Freeform 143"/>
          <p:cNvSpPr>
            <a:spLocks noChangeArrowheads="1"/>
          </p:cNvSpPr>
          <p:nvPr/>
        </p:nvSpPr>
        <p:spPr bwMode="auto">
          <a:xfrm>
            <a:off x="4963077" y="3778212"/>
            <a:ext cx="271462" cy="193675"/>
          </a:xfrm>
          <a:custGeom>
            <a:avLst/>
            <a:gdLst>
              <a:gd name="T0" fmla="*/ 0 w 171"/>
              <a:gd name="T1" fmla="*/ 2147483647 h 122"/>
              <a:gd name="T2" fmla="*/ 0 w 171"/>
              <a:gd name="T3" fmla="*/ 0 h 122"/>
              <a:gd name="T4" fmla="*/ 2147483647 w 171"/>
              <a:gd name="T5" fmla="*/ 0 h 122"/>
              <a:gd name="T6" fmla="*/ 0 60000 65536"/>
              <a:gd name="T7" fmla="*/ 0 60000 65536"/>
              <a:gd name="T8" fmla="*/ 0 60000 65536"/>
              <a:gd name="T9" fmla="*/ 0 w 171"/>
              <a:gd name="T10" fmla="*/ 0 h 122"/>
              <a:gd name="T11" fmla="*/ 171 w 171"/>
              <a:gd name="T12" fmla="*/ 122 h 1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1" h="122">
                <a:moveTo>
                  <a:pt x="0" y="122"/>
                </a:moveTo>
                <a:lnTo>
                  <a:pt x="0" y="0"/>
                </a:lnTo>
                <a:lnTo>
                  <a:pt x="171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5" name="Freeform 144"/>
          <p:cNvSpPr>
            <a:spLocks noChangeArrowheads="1"/>
          </p:cNvSpPr>
          <p:nvPr/>
        </p:nvSpPr>
        <p:spPr bwMode="auto">
          <a:xfrm>
            <a:off x="6245777" y="2806662"/>
            <a:ext cx="504825" cy="1671637"/>
          </a:xfrm>
          <a:custGeom>
            <a:avLst/>
            <a:gdLst>
              <a:gd name="T0" fmla="*/ 2147483647 w 318"/>
              <a:gd name="T1" fmla="*/ 0 h 1053"/>
              <a:gd name="T2" fmla="*/ 2147483647 w 318"/>
              <a:gd name="T3" fmla="*/ 2147483647 h 1053"/>
              <a:gd name="T4" fmla="*/ 2147483647 w 318"/>
              <a:gd name="T5" fmla="*/ 2147483647 h 1053"/>
              <a:gd name="T6" fmla="*/ 2147483647 w 318"/>
              <a:gd name="T7" fmla="*/ 2147483647 h 1053"/>
              <a:gd name="T8" fmla="*/ 0 w 318"/>
              <a:gd name="T9" fmla="*/ 2147483647 h 1053"/>
              <a:gd name="T10" fmla="*/ 0 w 318"/>
              <a:gd name="T11" fmla="*/ 2147483647 h 1053"/>
              <a:gd name="T12" fmla="*/ 2147483647 w 318"/>
              <a:gd name="T13" fmla="*/ 2147483647 h 1053"/>
              <a:gd name="T14" fmla="*/ 2147483647 w 318"/>
              <a:gd name="T15" fmla="*/ 2147483647 h 105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8"/>
              <a:gd name="T25" fmla="*/ 0 h 1053"/>
              <a:gd name="T26" fmla="*/ 318 w 318"/>
              <a:gd name="T27" fmla="*/ 1053 h 105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8" h="1053">
                <a:moveTo>
                  <a:pt x="122" y="0"/>
                </a:moveTo>
                <a:lnTo>
                  <a:pt x="122" y="270"/>
                </a:lnTo>
                <a:lnTo>
                  <a:pt x="49" y="270"/>
                </a:lnTo>
                <a:lnTo>
                  <a:pt x="49" y="343"/>
                </a:lnTo>
                <a:lnTo>
                  <a:pt x="0" y="343"/>
                </a:lnTo>
                <a:lnTo>
                  <a:pt x="0" y="856"/>
                </a:lnTo>
                <a:lnTo>
                  <a:pt x="318" y="856"/>
                </a:lnTo>
                <a:lnTo>
                  <a:pt x="318" y="1053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6" name="Freeform 145"/>
          <p:cNvSpPr>
            <a:spLocks noChangeArrowheads="1"/>
          </p:cNvSpPr>
          <p:nvPr/>
        </p:nvSpPr>
        <p:spPr bwMode="auto">
          <a:xfrm>
            <a:off x="6167989" y="6032462"/>
            <a:ext cx="2176463" cy="0"/>
          </a:xfrm>
          <a:custGeom>
            <a:avLst/>
            <a:gdLst>
              <a:gd name="T0" fmla="*/ 0 w 1371"/>
              <a:gd name="T1" fmla="*/ 2147483647 w 1371"/>
              <a:gd name="T2" fmla="*/ 0 60000 65536"/>
              <a:gd name="T3" fmla="*/ 0 60000 65536"/>
              <a:gd name="T4" fmla="*/ 0 w 1371"/>
              <a:gd name="T5" fmla="*/ 1371 w 1371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371">
                <a:moveTo>
                  <a:pt x="0" y="0"/>
                </a:moveTo>
                <a:lnTo>
                  <a:pt x="1371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7" name="Freeform 146"/>
          <p:cNvSpPr>
            <a:spLocks noChangeArrowheads="1"/>
          </p:cNvSpPr>
          <p:nvPr/>
        </p:nvSpPr>
        <p:spPr bwMode="auto">
          <a:xfrm>
            <a:off x="6752189" y="4459249"/>
            <a:ext cx="1536700" cy="120650"/>
          </a:xfrm>
          <a:custGeom>
            <a:avLst/>
            <a:gdLst>
              <a:gd name="T0" fmla="*/ 0 w 968"/>
              <a:gd name="T1" fmla="*/ 0 h 76"/>
              <a:gd name="T2" fmla="*/ 2147483647 w 968"/>
              <a:gd name="T3" fmla="*/ 0 h 76"/>
              <a:gd name="T4" fmla="*/ 2147483647 w 968"/>
              <a:gd name="T5" fmla="*/ 2147483647 h 76"/>
              <a:gd name="T6" fmla="*/ 2147483647 w 968"/>
              <a:gd name="T7" fmla="*/ 2147483647 h 76"/>
              <a:gd name="T8" fmla="*/ 2147483647 w 968"/>
              <a:gd name="T9" fmla="*/ 2147483647 h 76"/>
              <a:gd name="T10" fmla="*/ 2147483647 w 968"/>
              <a:gd name="T11" fmla="*/ 2147483647 h 76"/>
              <a:gd name="T12" fmla="*/ 2147483647 w 968"/>
              <a:gd name="T13" fmla="*/ 2147483647 h 76"/>
              <a:gd name="T14" fmla="*/ 2147483647 w 968"/>
              <a:gd name="T15" fmla="*/ 2147483647 h 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68"/>
              <a:gd name="T25" fmla="*/ 0 h 76"/>
              <a:gd name="T26" fmla="*/ 968 w 968"/>
              <a:gd name="T27" fmla="*/ 76 h 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68" h="76">
                <a:moveTo>
                  <a:pt x="0" y="0"/>
                </a:moveTo>
                <a:lnTo>
                  <a:pt x="359" y="0"/>
                </a:lnTo>
                <a:lnTo>
                  <a:pt x="359" y="76"/>
                </a:lnTo>
                <a:lnTo>
                  <a:pt x="587" y="76"/>
                </a:lnTo>
                <a:lnTo>
                  <a:pt x="587" y="26"/>
                </a:lnTo>
                <a:lnTo>
                  <a:pt x="688" y="26"/>
                </a:lnTo>
                <a:lnTo>
                  <a:pt x="688" y="76"/>
                </a:lnTo>
                <a:lnTo>
                  <a:pt x="968" y="76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8" name="Freeform 147"/>
          <p:cNvSpPr>
            <a:spLocks noChangeArrowheads="1"/>
          </p:cNvSpPr>
          <p:nvPr/>
        </p:nvSpPr>
        <p:spPr bwMode="auto">
          <a:xfrm>
            <a:off x="6436277" y="2006562"/>
            <a:ext cx="80962" cy="806450"/>
          </a:xfrm>
          <a:custGeom>
            <a:avLst/>
            <a:gdLst>
              <a:gd name="T0" fmla="*/ 2147483647 w 51"/>
              <a:gd name="T1" fmla="*/ 0 h 508"/>
              <a:gd name="T2" fmla="*/ 2147483647 w 51"/>
              <a:gd name="T3" fmla="*/ 2147483647 h 508"/>
              <a:gd name="T4" fmla="*/ 0 w 51"/>
              <a:gd name="T5" fmla="*/ 2147483647 h 508"/>
              <a:gd name="T6" fmla="*/ 0 w 51"/>
              <a:gd name="T7" fmla="*/ 2147483647 h 508"/>
              <a:gd name="T8" fmla="*/ 0 60000 65536"/>
              <a:gd name="T9" fmla="*/ 0 60000 65536"/>
              <a:gd name="T10" fmla="*/ 0 60000 65536"/>
              <a:gd name="T11" fmla="*/ 0 60000 65536"/>
              <a:gd name="T12" fmla="*/ 0 w 51"/>
              <a:gd name="T13" fmla="*/ 0 h 508"/>
              <a:gd name="T14" fmla="*/ 51 w 51"/>
              <a:gd name="T15" fmla="*/ 508 h 5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1" h="508">
                <a:moveTo>
                  <a:pt x="51" y="0"/>
                </a:moveTo>
                <a:lnTo>
                  <a:pt x="51" y="203"/>
                </a:lnTo>
                <a:lnTo>
                  <a:pt x="0" y="203"/>
                </a:lnTo>
                <a:lnTo>
                  <a:pt x="0" y="508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9" name="Freeform 148"/>
          <p:cNvSpPr>
            <a:spLocks noChangeArrowheads="1"/>
          </p:cNvSpPr>
          <p:nvPr/>
        </p:nvSpPr>
        <p:spPr bwMode="auto">
          <a:xfrm>
            <a:off x="8084102" y="5260937"/>
            <a:ext cx="76200" cy="366712"/>
          </a:xfrm>
          <a:custGeom>
            <a:avLst/>
            <a:gdLst>
              <a:gd name="T0" fmla="*/ 0 w 48"/>
              <a:gd name="T1" fmla="*/ 0 h 231"/>
              <a:gd name="T2" fmla="*/ 2147483647 w 48"/>
              <a:gd name="T3" fmla="*/ 2147483647 h 231"/>
              <a:gd name="T4" fmla="*/ 0 60000 65536"/>
              <a:gd name="T5" fmla="*/ 0 60000 65536"/>
              <a:gd name="T6" fmla="*/ 0 w 48"/>
              <a:gd name="T7" fmla="*/ 0 h 231"/>
              <a:gd name="T8" fmla="*/ 48 w 48"/>
              <a:gd name="T9" fmla="*/ 231 h 2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231">
                <a:moveTo>
                  <a:pt x="0" y="0"/>
                </a:moveTo>
                <a:lnTo>
                  <a:pt x="48" y="231"/>
                </a:lnTo>
              </a:path>
            </a:pathLst>
          </a:custGeom>
          <a:noFill/>
          <a:ln w="83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0" name="Freeform 149"/>
          <p:cNvSpPr>
            <a:spLocks noChangeArrowheads="1"/>
          </p:cNvSpPr>
          <p:nvPr/>
        </p:nvSpPr>
        <p:spPr bwMode="auto">
          <a:xfrm>
            <a:off x="5258352" y="3005099"/>
            <a:ext cx="709612" cy="771525"/>
          </a:xfrm>
          <a:custGeom>
            <a:avLst/>
            <a:gdLst>
              <a:gd name="T0" fmla="*/ 0 w 447"/>
              <a:gd name="T1" fmla="*/ 2147483647 h 486"/>
              <a:gd name="T2" fmla="*/ 2147483647 w 447"/>
              <a:gd name="T3" fmla="*/ 2147483647 h 486"/>
              <a:gd name="T4" fmla="*/ 2147483647 w 447"/>
              <a:gd name="T5" fmla="*/ 0 h 486"/>
              <a:gd name="T6" fmla="*/ 2147483647 w 447"/>
              <a:gd name="T7" fmla="*/ 0 h 486"/>
              <a:gd name="T8" fmla="*/ 0 60000 65536"/>
              <a:gd name="T9" fmla="*/ 0 60000 65536"/>
              <a:gd name="T10" fmla="*/ 0 60000 65536"/>
              <a:gd name="T11" fmla="*/ 0 60000 65536"/>
              <a:gd name="T12" fmla="*/ 0 w 447"/>
              <a:gd name="T13" fmla="*/ 0 h 486"/>
              <a:gd name="T14" fmla="*/ 447 w 447"/>
              <a:gd name="T15" fmla="*/ 486 h 4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7" h="486">
                <a:moveTo>
                  <a:pt x="0" y="486"/>
                </a:moveTo>
                <a:lnTo>
                  <a:pt x="337" y="486"/>
                </a:lnTo>
                <a:lnTo>
                  <a:pt x="337" y="0"/>
                </a:lnTo>
                <a:lnTo>
                  <a:pt x="447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1" name="Freeform 150"/>
          <p:cNvSpPr>
            <a:spLocks noChangeArrowheads="1"/>
          </p:cNvSpPr>
          <p:nvPr/>
        </p:nvSpPr>
        <p:spPr bwMode="auto">
          <a:xfrm>
            <a:off x="5953677" y="2706649"/>
            <a:ext cx="0" cy="276225"/>
          </a:xfrm>
          <a:custGeom>
            <a:avLst/>
            <a:gdLst>
              <a:gd name="T0" fmla="*/ 0 h 174"/>
              <a:gd name="T1" fmla="*/ 2147483647 h 174"/>
              <a:gd name="T2" fmla="*/ 0 60000 65536"/>
              <a:gd name="T3" fmla="*/ 0 60000 65536"/>
              <a:gd name="T4" fmla="*/ 0 h 174"/>
              <a:gd name="T5" fmla="*/ 174 h 174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T4" r="0" b="T5"/>
            <a:pathLst>
              <a:path h="174">
                <a:moveTo>
                  <a:pt x="0" y="0"/>
                </a:moveTo>
                <a:lnTo>
                  <a:pt x="0" y="174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2" name="Freeform 151"/>
          <p:cNvSpPr>
            <a:spLocks noChangeArrowheads="1"/>
          </p:cNvSpPr>
          <p:nvPr/>
        </p:nvSpPr>
        <p:spPr bwMode="auto">
          <a:xfrm>
            <a:off x="5213902" y="3779799"/>
            <a:ext cx="96837" cy="0"/>
          </a:xfrm>
          <a:custGeom>
            <a:avLst/>
            <a:gdLst>
              <a:gd name="T0" fmla="*/ 0 w 61"/>
              <a:gd name="T1" fmla="*/ 2147483647 w 61"/>
              <a:gd name="T2" fmla="*/ 0 60000 65536"/>
              <a:gd name="T3" fmla="*/ 0 60000 65536"/>
              <a:gd name="T4" fmla="*/ 0 w 61"/>
              <a:gd name="T5" fmla="*/ 61 w 61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61">
                <a:moveTo>
                  <a:pt x="0" y="0"/>
                </a:moveTo>
                <a:lnTo>
                  <a:pt x="61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3" name="Freeform 152"/>
          <p:cNvSpPr>
            <a:spLocks noChangeArrowheads="1"/>
          </p:cNvSpPr>
          <p:nvPr/>
        </p:nvSpPr>
        <p:spPr bwMode="auto">
          <a:xfrm flipV="1">
            <a:off x="5972727" y="5984837"/>
            <a:ext cx="207962" cy="46037"/>
          </a:xfrm>
          <a:custGeom>
            <a:avLst/>
            <a:gdLst>
              <a:gd name="T0" fmla="*/ 0 w 77"/>
              <a:gd name="T1" fmla="*/ 0 h 45719"/>
              <a:gd name="T2" fmla="*/ 2147483647 w 77"/>
              <a:gd name="T3" fmla="*/ 0 h 45719"/>
              <a:gd name="T4" fmla="*/ 0 60000 65536"/>
              <a:gd name="T5" fmla="*/ 0 60000 65536"/>
              <a:gd name="T6" fmla="*/ 0 w 77"/>
              <a:gd name="T7" fmla="*/ 0 h 45719"/>
              <a:gd name="T8" fmla="*/ 77 w 77"/>
              <a:gd name="T9" fmla="*/ 0 h 457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45719">
                <a:moveTo>
                  <a:pt x="0" y="0"/>
                </a:moveTo>
                <a:lnTo>
                  <a:pt x="77" y="0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433735" y="3344206"/>
            <a:ext cx="1603324" cy="646331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NWS Green Bay</a:t>
            </a:r>
          </a:p>
          <a:p>
            <a:r>
              <a:rPr lang="en-US" sz="1200" b="1" dirty="0" smtClean="0">
                <a:solidFill>
                  <a:srgbClr val="000000"/>
                </a:solidFill>
              </a:rPr>
              <a:t>Jeff Last</a:t>
            </a:r>
          </a:p>
          <a:p>
            <a:r>
              <a:rPr lang="en-US" sz="1200" b="1" i="1" dirty="0" smtClean="0">
                <a:solidFill>
                  <a:srgbClr val="000000"/>
                </a:solidFill>
              </a:rPr>
              <a:t>Jeff.Last@noaa.gov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404507" y="5040193"/>
            <a:ext cx="2387192" cy="646331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NWS Milwaukee/Sullivan</a:t>
            </a:r>
          </a:p>
          <a:p>
            <a:r>
              <a:rPr lang="en-US" sz="1200" b="1" dirty="0" smtClean="0">
                <a:solidFill>
                  <a:srgbClr val="000000"/>
                </a:solidFill>
              </a:rPr>
              <a:t>Tim </a:t>
            </a:r>
            <a:r>
              <a:rPr lang="en-US" sz="1200" b="1" dirty="0" err="1" smtClean="0">
                <a:solidFill>
                  <a:srgbClr val="000000"/>
                </a:solidFill>
              </a:rPr>
              <a:t>Halbach</a:t>
            </a:r>
            <a:endParaRPr lang="en-US" sz="1200" b="1" dirty="0" smtClean="0">
              <a:solidFill>
                <a:srgbClr val="000000"/>
              </a:solidFill>
            </a:endParaRPr>
          </a:p>
          <a:p>
            <a:r>
              <a:rPr lang="en-US" sz="1200" b="1" i="1" dirty="0" smtClean="0">
                <a:solidFill>
                  <a:srgbClr val="000000"/>
                </a:solidFill>
              </a:rPr>
              <a:t>Timothy.J.Halbach@noaa.gov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4710689" y="4178262"/>
            <a:ext cx="1798890" cy="646331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NWS La Crosse</a:t>
            </a:r>
          </a:p>
          <a:p>
            <a:r>
              <a:rPr lang="en-US" sz="1200" b="1" dirty="0" smtClean="0">
                <a:solidFill>
                  <a:srgbClr val="000000"/>
                </a:solidFill>
              </a:rPr>
              <a:t>Todd Shea</a:t>
            </a:r>
          </a:p>
          <a:p>
            <a:r>
              <a:rPr lang="en-US" sz="1200" b="1" i="1" dirty="0" smtClean="0">
                <a:solidFill>
                  <a:srgbClr val="000000"/>
                </a:solidFill>
              </a:rPr>
              <a:t>Todd.Shea@noaa.gov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3844430" y="2890516"/>
            <a:ext cx="1931939" cy="646331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NWS Twin Cities</a:t>
            </a:r>
          </a:p>
          <a:p>
            <a:r>
              <a:rPr lang="en-US" sz="1200" b="1" dirty="0" smtClean="0">
                <a:solidFill>
                  <a:srgbClr val="000000"/>
                </a:solidFill>
              </a:rPr>
              <a:t>Todd Krause</a:t>
            </a:r>
          </a:p>
          <a:p>
            <a:r>
              <a:rPr lang="en-US" sz="1200" b="1" i="1" dirty="0" smtClean="0">
                <a:solidFill>
                  <a:srgbClr val="000000"/>
                </a:solidFill>
              </a:rPr>
              <a:t>Todd.Krause@noaa.gov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4089768" y="1724133"/>
            <a:ext cx="2331087" cy="646331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NWS Duluth</a:t>
            </a:r>
          </a:p>
          <a:p>
            <a:r>
              <a:rPr lang="en-US" sz="1200" b="1" dirty="0" smtClean="0">
                <a:solidFill>
                  <a:srgbClr val="000000"/>
                </a:solidFill>
              </a:rPr>
              <a:t>Carol Christenson</a:t>
            </a:r>
          </a:p>
          <a:p>
            <a:r>
              <a:rPr lang="en-US" sz="1200" b="1" i="1" dirty="0" smtClean="0">
                <a:solidFill>
                  <a:srgbClr val="000000"/>
                </a:solidFill>
              </a:rPr>
              <a:t>Carol.Christenson@noaa.gov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  <p:sp>
        <p:nvSpPr>
          <p:cNvPr id="159" name="Freeform 158"/>
          <p:cNvSpPr>
            <a:spLocks noChangeArrowheads="1"/>
          </p:cNvSpPr>
          <p:nvPr/>
        </p:nvSpPr>
        <p:spPr bwMode="auto">
          <a:xfrm>
            <a:off x="6160052" y="1638262"/>
            <a:ext cx="2176462" cy="1814512"/>
          </a:xfrm>
          <a:custGeom>
            <a:avLst/>
            <a:gdLst>
              <a:gd name="T0" fmla="*/ 0 w 1371"/>
              <a:gd name="T1" fmla="*/ 0 h 1143"/>
              <a:gd name="T2" fmla="*/ 0 w 1371"/>
              <a:gd name="T3" fmla="*/ 2147483647 h 1143"/>
              <a:gd name="T4" fmla="*/ 2147483647 w 1371"/>
              <a:gd name="T5" fmla="*/ 2147483647 h 1143"/>
              <a:gd name="T6" fmla="*/ 2147483647 w 1371"/>
              <a:gd name="T7" fmla="*/ 2147483647 h 1143"/>
              <a:gd name="T8" fmla="*/ 2147483647 w 1371"/>
              <a:gd name="T9" fmla="*/ 2147483647 h 1143"/>
              <a:gd name="T10" fmla="*/ 2147483647 w 1371"/>
              <a:gd name="T11" fmla="*/ 2147483647 h 1143"/>
              <a:gd name="T12" fmla="*/ 2147483647 w 1371"/>
              <a:gd name="T13" fmla="*/ 2147483647 h 1143"/>
              <a:gd name="T14" fmla="*/ 2147483647 w 1371"/>
              <a:gd name="T15" fmla="*/ 2147483647 h 1143"/>
              <a:gd name="T16" fmla="*/ 2147483647 w 1371"/>
              <a:gd name="T17" fmla="*/ 2147483647 h 1143"/>
              <a:gd name="T18" fmla="*/ 2147483647 w 1371"/>
              <a:gd name="T19" fmla="*/ 2147483647 h 1143"/>
              <a:gd name="T20" fmla="*/ 2147483647 w 1371"/>
              <a:gd name="T21" fmla="*/ 2147483647 h 1143"/>
              <a:gd name="T22" fmla="*/ 2147483647 w 1371"/>
              <a:gd name="T23" fmla="*/ 2147483647 h 1143"/>
              <a:gd name="T24" fmla="*/ 2147483647 w 1371"/>
              <a:gd name="T25" fmla="*/ 2147483647 h 1143"/>
              <a:gd name="T26" fmla="*/ 2147483647 w 1371"/>
              <a:gd name="T27" fmla="*/ 2147483647 h 1143"/>
              <a:gd name="T28" fmla="*/ 2147483647 w 1371"/>
              <a:gd name="T29" fmla="*/ 2147483647 h 1143"/>
              <a:gd name="T30" fmla="*/ 2147483647 w 1371"/>
              <a:gd name="T31" fmla="*/ 2147483647 h 1143"/>
              <a:gd name="T32" fmla="*/ 2147483647 w 1371"/>
              <a:gd name="T33" fmla="*/ 2147483647 h 1143"/>
              <a:gd name="T34" fmla="*/ 2147483647 w 1371"/>
              <a:gd name="T35" fmla="*/ 2147483647 h 1143"/>
              <a:gd name="T36" fmla="*/ 2147483647 w 1371"/>
              <a:gd name="T37" fmla="*/ 2147483647 h 114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71"/>
              <a:gd name="T58" fmla="*/ 0 h 1143"/>
              <a:gd name="T59" fmla="*/ 1371 w 1371"/>
              <a:gd name="T60" fmla="*/ 1143 h 114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71" h="1143">
                <a:moveTo>
                  <a:pt x="0" y="0"/>
                </a:moveTo>
                <a:lnTo>
                  <a:pt x="0" y="54"/>
                </a:lnTo>
                <a:lnTo>
                  <a:pt x="123" y="127"/>
                </a:lnTo>
                <a:lnTo>
                  <a:pt x="149" y="232"/>
                </a:lnTo>
                <a:lnTo>
                  <a:pt x="225" y="232"/>
                </a:lnTo>
                <a:lnTo>
                  <a:pt x="682" y="384"/>
                </a:lnTo>
                <a:lnTo>
                  <a:pt x="806" y="457"/>
                </a:lnTo>
                <a:lnTo>
                  <a:pt x="886" y="432"/>
                </a:lnTo>
                <a:lnTo>
                  <a:pt x="986" y="486"/>
                </a:lnTo>
                <a:lnTo>
                  <a:pt x="1060" y="486"/>
                </a:lnTo>
                <a:lnTo>
                  <a:pt x="1110" y="588"/>
                </a:lnTo>
                <a:lnTo>
                  <a:pt x="1237" y="660"/>
                </a:lnTo>
                <a:lnTo>
                  <a:pt x="1237" y="795"/>
                </a:lnTo>
                <a:lnTo>
                  <a:pt x="1211" y="867"/>
                </a:lnTo>
                <a:lnTo>
                  <a:pt x="1288" y="867"/>
                </a:lnTo>
                <a:lnTo>
                  <a:pt x="1288" y="998"/>
                </a:lnTo>
                <a:lnTo>
                  <a:pt x="1314" y="1041"/>
                </a:lnTo>
                <a:lnTo>
                  <a:pt x="1314" y="1143"/>
                </a:lnTo>
                <a:lnTo>
                  <a:pt x="1371" y="1143"/>
                </a:lnTo>
              </a:path>
            </a:pathLst>
          </a:custGeom>
          <a:noFill/>
          <a:ln w="3992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579" y="4860886"/>
            <a:ext cx="4251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Contact your area’s </a:t>
            </a:r>
            <a:br>
              <a:rPr lang="en-US" i="1" dirty="0" smtClean="0"/>
            </a:br>
            <a:r>
              <a:rPr lang="en-US" i="1" dirty="0" smtClean="0"/>
              <a:t>Warning Coordination Meteorologist</a:t>
            </a:r>
            <a:br>
              <a:rPr lang="en-US" i="1" dirty="0" smtClean="0"/>
            </a:br>
            <a:r>
              <a:rPr lang="en-US" i="1" dirty="0" smtClean="0"/>
              <a:t>with questions or comments</a:t>
            </a:r>
            <a:br>
              <a:rPr lang="en-US" i="1" dirty="0" smtClean="0"/>
            </a:br>
            <a:r>
              <a:rPr lang="en-US" i="1" dirty="0" smtClean="0"/>
              <a:t>specific to your region.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117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Acknowledgements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Tim </a:t>
            </a:r>
            <a:r>
              <a:rPr lang="en-US" dirty="0" err="1" smtClean="0"/>
              <a:t>Kieckbusch</a:t>
            </a:r>
            <a:r>
              <a:rPr lang="en-US" dirty="0" smtClean="0"/>
              <a:t>, Senior Meteorologist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http://www.weather.gov/images/grb/outreach/off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4" y="2777613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479"/>
            <a:ext cx="1047206" cy="1047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60" y="5830479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3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2" y="1384663"/>
            <a:ext cx="4809857" cy="525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Thunderstorms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650" y="1600200"/>
            <a:ext cx="3148149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Severe Winds</a:t>
            </a:r>
            <a:br>
              <a:rPr lang="en-US" dirty="0" smtClean="0"/>
            </a:br>
            <a:r>
              <a:rPr lang="en-US" sz="2400" dirty="0" smtClean="0"/>
              <a:t>(58 mph or greater)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1" y="1384663"/>
            <a:ext cx="4809857" cy="525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Thunderstorms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650" y="1600200"/>
            <a:ext cx="3148149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Lightning</a:t>
            </a:r>
            <a:br>
              <a:rPr lang="en-US" dirty="0" smtClean="0"/>
            </a:br>
            <a:r>
              <a:rPr lang="en-US" sz="2400" dirty="0" smtClean="0"/>
              <a:t>(Underreported)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0" y="1384663"/>
            <a:ext cx="4809857" cy="525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650" y="1600200"/>
            <a:ext cx="314814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Significant river flooding and flash floods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9" y="1384663"/>
            <a:ext cx="4809857" cy="525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650" y="1600200"/>
            <a:ext cx="314814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State average </a:t>
            </a:r>
            <a:br>
              <a:rPr lang="en-US" sz="2800" dirty="0" smtClean="0"/>
            </a:br>
            <a:r>
              <a:rPr lang="en-US" sz="2800" dirty="0" smtClean="0"/>
              <a:t>is 23 tornadoes </a:t>
            </a:r>
            <a:br>
              <a:rPr lang="en-US" sz="2800" dirty="0" smtClean="0"/>
            </a:br>
            <a:r>
              <a:rPr lang="en-US" sz="2800" dirty="0" smtClean="0"/>
              <a:t>per year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Tornadoes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650" y="1600200"/>
            <a:ext cx="3148149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2D01-1D25-4BDA-8749-AB28E140EA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95" y="0"/>
            <a:ext cx="6333431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048054" y="131861"/>
            <a:ext cx="2613025" cy="1036637"/>
            <a:chOff x="5029200" y="141288"/>
            <a:chExt cx="2613025" cy="1036637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5067300" y="141288"/>
              <a:ext cx="2536825" cy="10366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spcBef>
                  <a:spcPct val="20000"/>
                </a:spcBef>
                <a:buClr>
                  <a:srgbClr val="00CCFF"/>
                </a:buClr>
                <a:buSzPct val="65000"/>
                <a:buFont typeface="Wingdings" pitchFamily="2" charset="2"/>
                <a:buChar char="n"/>
              </a:pPr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5029200" y="327025"/>
              <a:ext cx="26130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003366"/>
                  </a:solidFill>
                </a:rPr>
                <a:t>Wisconsin Tornadoes</a:t>
              </a:r>
              <a:br>
                <a:rPr lang="en-US" b="1" dirty="0">
                  <a:solidFill>
                    <a:srgbClr val="003366"/>
                  </a:solidFill>
                </a:rPr>
              </a:br>
              <a:r>
                <a:rPr lang="en-US" b="1" dirty="0" smtClean="0">
                  <a:solidFill>
                    <a:srgbClr val="003366"/>
                  </a:solidFill>
                </a:rPr>
                <a:t>1950-2014</a:t>
              </a:r>
              <a:endParaRPr lang="en-US" b="1" dirty="0">
                <a:solidFill>
                  <a:srgbClr val="003366"/>
                </a:solidFill>
              </a:endParaRPr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311" y="6293620"/>
            <a:ext cx="1061871" cy="56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4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6468</TotalTime>
  <Words>901</Words>
  <Application>Microsoft Office PowerPoint</Application>
  <PresentationFormat>On-screen Show (4:3)</PresentationFormat>
  <Paragraphs>266</Paragraphs>
  <Slides>47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1_Office Theme</vt:lpstr>
      <vt:lpstr>Outdoor Weather Safety  for Campgrounds</vt:lpstr>
      <vt:lpstr>Weather Safety for Campgrounds</vt:lpstr>
      <vt:lpstr>Wisconsin Severe Weather  Climatology</vt:lpstr>
      <vt:lpstr>Thunderstorms</vt:lpstr>
      <vt:lpstr>Thunderstorms</vt:lpstr>
      <vt:lpstr>Thunderstorms</vt:lpstr>
      <vt:lpstr>Floods</vt:lpstr>
      <vt:lpstr>Tornadoes</vt:lpstr>
      <vt:lpstr>Tornadoes</vt:lpstr>
      <vt:lpstr>Birch Grove Campground Storm July 21, 2016</vt:lpstr>
      <vt:lpstr>Birch Grove Campground Storm</vt:lpstr>
      <vt:lpstr>Birch Grove Campground Storm</vt:lpstr>
      <vt:lpstr>Birch Grove Campground Storm</vt:lpstr>
      <vt:lpstr>Birch Grove Campground Storm</vt:lpstr>
      <vt:lpstr>What are the Dangers?</vt:lpstr>
      <vt:lpstr>Sources for Weather Information</vt:lpstr>
      <vt:lpstr>Sources for Weather Info</vt:lpstr>
      <vt:lpstr>Internet</vt:lpstr>
      <vt:lpstr>NOAA Weather Radio</vt:lpstr>
      <vt:lpstr>Commercial/Cable TV</vt:lpstr>
      <vt:lpstr>Smart Phones</vt:lpstr>
      <vt:lpstr>Smart Phones</vt:lpstr>
      <vt:lpstr>Outdoor Sirens?</vt:lpstr>
      <vt:lpstr>Sheltering from the Storm</vt:lpstr>
      <vt:lpstr>Sheltering</vt:lpstr>
      <vt:lpstr>Lightning</vt:lpstr>
      <vt:lpstr>Lightning</vt:lpstr>
      <vt:lpstr>High Winds</vt:lpstr>
      <vt:lpstr>High Winds</vt:lpstr>
      <vt:lpstr>Campground Shelters</vt:lpstr>
      <vt:lpstr>Campground Shelters</vt:lpstr>
      <vt:lpstr>Campground Shelters</vt:lpstr>
      <vt:lpstr>Campground Shelters</vt:lpstr>
      <vt:lpstr>Campground Shelters</vt:lpstr>
      <vt:lpstr>Identifying Diseased or Damaged Trees</vt:lpstr>
      <vt:lpstr>Identifying Diseased or Damaged Trees</vt:lpstr>
      <vt:lpstr>Identifying Diseased or Damaged Trees</vt:lpstr>
      <vt:lpstr>Identifying Diseased or Damaged Trees</vt:lpstr>
      <vt:lpstr>Identifying Diseased or Damaged Trees</vt:lpstr>
      <vt:lpstr>Identifying Diseased or Damaged Trees</vt:lpstr>
      <vt:lpstr>Shallow Rooted and  Leaning Trees</vt:lpstr>
      <vt:lpstr>Become a  Weather-Ready Nation Ambassador</vt:lpstr>
      <vt:lpstr>Become an Ambassador</vt:lpstr>
      <vt:lpstr>Become an Ambassador</vt:lpstr>
      <vt:lpstr>Safety Brochure</vt:lpstr>
      <vt:lpstr>Thank You!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National Weather Service: Evolving to Build a Weather-Ready Nation</dc:title>
  <dc:creator>Aubry Bhattarai</dc:creator>
  <cp:lastModifiedBy>Jeffrey K. Last</cp:lastModifiedBy>
  <cp:revision>196</cp:revision>
  <cp:lastPrinted>2016-10-21T13:26:26Z</cp:lastPrinted>
  <dcterms:created xsi:type="dcterms:W3CDTF">2016-10-14T13:48:35Z</dcterms:created>
  <dcterms:modified xsi:type="dcterms:W3CDTF">2017-02-27T18:42:10Z</dcterms:modified>
</cp:coreProperties>
</file>