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16"/>
  </p:notesMasterIdLst>
  <p:sldIdLst>
    <p:sldId id="258" r:id="rId2"/>
    <p:sldId id="341" r:id="rId3"/>
    <p:sldId id="265" r:id="rId4"/>
    <p:sldId id="382" r:id="rId5"/>
    <p:sldId id="379" r:id="rId6"/>
    <p:sldId id="340" r:id="rId7"/>
    <p:sldId id="375" r:id="rId8"/>
    <p:sldId id="321" r:id="rId9"/>
    <p:sldId id="335" r:id="rId10"/>
    <p:sldId id="376" r:id="rId11"/>
    <p:sldId id="381" r:id="rId12"/>
    <p:sldId id="271" r:id="rId13"/>
    <p:sldId id="285" r:id="rId14"/>
    <p:sldId id="372" r:id="rId15"/>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A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94469" autoAdjust="0"/>
  </p:normalViewPr>
  <p:slideViewPr>
    <p:cSldViewPr snapToGrid="0" snapToObjects="1">
      <p:cViewPr>
        <p:scale>
          <a:sx n="65" d="100"/>
          <a:sy n="65" d="100"/>
        </p:scale>
        <p:origin x="-132" y="-96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72260-2090-224E-9A6A-A9BD43B14DCC}" type="datetimeFigureOut">
              <a:rPr lang="en-US" smtClean="0"/>
              <a:t>3/10/2017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9F7B5-EB69-8945-A3BF-01FD880647FE}" type="slidenum">
              <a:rPr lang="en-US" smtClean="0"/>
              <a:t>‹#›</a:t>
            </a:fld>
            <a:endParaRPr lang="en-US"/>
          </a:p>
        </p:txBody>
      </p:sp>
    </p:spTree>
    <p:extLst>
      <p:ext uri="{BB962C8B-B14F-4D97-AF65-F5344CB8AC3E}">
        <p14:creationId xmlns:p14="http://schemas.microsoft.com/office/powerpoint/2010/main" val="272407225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spreadsheets/d/1gpxh44EzkwHtn3tFfOTWWjMWoA0a3dNzdH7ptI6b7eg/edit#gi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t>
            </a:r>
            <a:r>
              <a:rPr lang="en-US" baseline="0" dirty="0" smtClean="0"/>
              <a:t> for external presentations. </a:t>
            </a:r>
          </a:p>
          <a:p>
            <a:endParaRPr lang="en-US" baseline="0" dirty="0" smtClean="0"/>
          </a:p>
          <a:p>
            <a:r>
              <a:rPr lang="en-US" baseline="0" dirty="0" smtClean="0"/>
              <a:t>Photo is replaceable, behind the blue filter.</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p:txBody>
      </p:sp>
      <p:sp>
        <p:nvSpPr>
          <p:cNvPr id="4" name="Slide Number Placeholder 3"/>
          <p:cNvSpPr>
            <a:spLocks noGrp="1"/>
          </p:cNvSpPr>
          <p:nvPr>
            <p:ph type="sldNum" sz="quarter" idx="10"/>
          </p:nvPr>
        </p:nvSpPr>
        <p:spPr/>
        <p:txBody>
          <a:bodyPr/>
          <a:lstStyle/>
          <a:p>
            <a:fld id="{1189F7B5-EB69-8945-A3BF-01FD880647FE}" type="slidenum">
              <a:rPr lang="en-US" smtClean="0"/>
              <a:t>1</a:t>
            </a:fld>
            <a:endParaRPr lang="en-US"/>
          </a:p>
        </p:txBody>
      </p:sp>
    </p:spTree>
    <p:extLst>
      <p:ext uri="{BB962C8B-B14F-4D97-AF65-F5344CB8AC3E}">
        <p14:creationId xmlns:p14="http://schemas.microsoft.com/office/powerpoint/2010/main" val="418993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 is replaceable, behind the blue filter.</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p:txBody>
      </p:sp>
      <p:sp>
        <p:nvSpPr>
          <p:cNvPr id="4" name="Slide Number Placeholder 3"/>
          <p:cNvSpPr>
            <a:spLocks noGrp="1"/>
          </p:cNvSpPr>
          <p:nvPr>
            <p:ph type="sldNum" sz="quarter" idx="10"/>
          </p:nvPr>
        </p:nvSpPr>
        <p:spPr/>
        <p:txBody>
          <a:bodyPr/>
          <a:lstStyle/>
          <a:p>
            <a:fld id="{1189F7B5-EB69-8945-A3BF-01FD880647FE}" type="slidenum">
              <a:rPr lang="en-US" smtClean="0"/>
              <a:t>11</a:t>
            </a:fld>
            <a:endParaRPr lang="en-US"/>
          </a:p>
        </p:txBody>
      </p:sp>
    </p:spTree>
    <p:extLst>
      <p:ext uri="{BB962C8B-B14F-4D97-AF65-F5344CB8AC3E}">
        <p14:creationId xmlns:p14="http://schemas.microsoft.com/office/powerpoint/2010/main" val="87196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 is replaceable, behind the blue filter.</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p:txBody>
      </p:sp>
      <p:sp>
        <p:nvSpPr>
          <p:cNvPr id="4" name="Slide Number Placeholder 3"/>
          <p:cNvSpPr>
            <a:spLocks noGrp="1"/>
          </p:cNvSpPr>
          <p:nvPr>
            <p:ph type="sldNum" sz="quarter" idx="10"/>
          </p:nvPr>
        </p:nvSpPr>
        <p:spPr/>
        <p:txBody>
          <a:bodyPr/>
          <a:lstStyle/>
          <a:p>
            <a:fld id="{1189F7B5-EB69-8945-A3BF-01FD880647FE}" type="slidenum">
              <a:rPr lang="en-US" smtClean="0"/>
              <a:t>13</a:t>
            </a:fld>
            <a:endParaRPr lang="en-US"/>
          </a:p>
        </p:txBody>
      </p:sp>
    </p:spTree>
    <p:extLst>
      <p:ext uri="{BB962C8B-B14F-4D97-AF65-F5344CB8AC3E}">
        <p14:creationId xmlns:p14="http://schemas.microsoft.com/office/powerpoint/2010/main" val="166520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493" rtl="0" eaLnBrk="1" fontAlgn="auto" latinLnBrk="0" hangingPunct="1">
              <a:lnSpc>
                <a:spcPct val="100000"/>
              </a:lnSpc>
              <a:spcBef>
                <a:spcPts val="0"/>
              </a:spcBef>
              <a:spcAft>
                <a:spcPts val="0"/>
              </a:spcAft>
              <a:buClrTx/>
              <a:buSzTx/>
              <a:buFontTx/>
              <a:buNone/>
              <a:tabLst/>
              <a:defRPr/>
            </a:pPr>
            <a:r>
              <a:rPr lang="en-US" baseline="0" smtClean="0"/>
              <a:t>For legal disclaimer translations go here: </a:t>
            </a:r>
            <a:r>
              <a:rPr lang="en-US" sz="1600" u="sng" kern="1200" smtClean="0">
                <a:solidFill>
                  <a:schemeClr val="tx1"/>
                </a:solidFill>
                <a:effectLst/>
                <a:latin typeface="+mn-lt"/>
                <a:ea typeface="+mn-ea"/>
                <a:cs typeface="+mn-cs"/>
                <a:hlinkClick r:id="rId3"/>
              </a:rPr>
              <a:t>https://docs.google.com/spreadsheets/d/1gpxh44EzkwHtn3tFfOTWWjMWoA0a3dNzdH7ptI6b7eg/edit#gid=0</a:t>
            </a:r>
            <a:endParaRPr lang="en-US" sz="1600" kern="120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1189F7B5-EB69-8945-A3BF-01FD880647FE}" type="slidenum">
              <a:rPr lang="en-US" smtClean="0"/>
              <a:t>14</a:t>
            </a:fld>
            <a:endParaRPr lang="en-US"/>
          </a:p>
        </p:txBody>
      </p:sp>
    </p:spTree>
    <p:extLst>
      <p:ext uri="{BB962C8B-B14F-4D97-AF65-F5344CB8AC3E}">
        <p14:creationId xmlns:p14="http://schemas.microsoft.com/office/powerpoint/2010/main" val="301597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are replaceable.</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89F7B5-EB69-8945-A3BF-01FD880647FE}" type="slidenum">
              <a:rPr lang="en-US" smtClean="0"/>
              <a:t>2</a:t>
            </a:fld>
            <a:endParaRPr lang="en-US"/>
          </a:p>
        </p:txBody>
      </p:sp>
    </p:spTree>
    <p:extLst>
      <p:ext uri="{BB962C8B-B14F-4D97-AF65-F5344CB8AC3E}">
        <p14:creationId xmlns:p14="http://schemas.microsoft.com/office/powerpoint/2010/main" val="148969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 is replaceable, behind the blue filter.</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p:txBody>
      </p:sp>
      <p:sp>
        <p:nvSpPr>
          <p:cNvPr id="4" name="Slide Number Placeholder 3"/>
          <p:cNvSpPr>
            <a:spLocks noGrp="1"/>
          </p:cNvSpPr>
          <p:nvPr>
            <p:ph type="sldNum" sz="quarter" idx="10"/>
          </p:nvPr>
        </p:nvSpPr>
        <p:spPr/>
        <p:txBody>
          <a:bodyPr/>
          <a:lstStyle/>
          <a:p>
            <a:fld id="{1189F7B5-EB69-8945-A3BF-01FD880647FE}" type="slidenum">
              <a:rPr lang="en-US" smtClean="0"/>
              <a:t>3</a:t>
            </a:fld>
            <a:endParaRPr lang="en-US"/>
          </a:p>
        </p:txBody>
      </p:sp>
    </p:spTree>
    <p:extLst>
      <p:ext uri="{BB962C8B-B14F-4D97-AF65-F5344CB8AC3E}">
        <p14:creationId xmlns:p14="http://schemas.microsoft.com/office/powerpoint/2010/main" val="69245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 is replaceable, behind the blue filter.</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p:txBody>
      </p:sp>
      <p:sp>
        <p:nvSpPr>
          <p:cNvPr id="4" name="Slide Number Placeholder 3"/>
          <p:cNvSpPr>
            <a:spLocks noGrp="1"/>
          </p:cNvSpPr>
          <p:nvPr>
            <p:ph type="sldNum" sz="quarter" idx="10"/>
          </p:nvPr>
        </p:nvSpPr>
        <p:spPr/>
        <p:txBody>
          <a:bodyPr/>
          <a:lstStyle/>
          <a:p>
            <a:fld id="{1189F7B5-EB69-8945-A3BF-01FD880647FE}" type="slidenum">
              <a:rPr lang="en-US" smtClean="0"/>
              <a:t>4</a:t>
            </a:fld>
            <a:endParaRPr lang="en-US"/>
          </a:p>
        </p:txBody>
      </p:sp>
    </p:spTree>
    <p:extLst>
      <p:ext uri="{BB962C8B-B14F-4D97-AF65-F5344CB8AC3E}">
        <p14:creationId xmlns:p14="http://schemas.microsoft.com/office/powerpoint/2010/main" val="284888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slide:</a:t>
            </a:r>
            <a:endParaRPr lang="en-US" b="1" dirty="0"/>
          </a:p>
        </p:txBody>
      </p:sp>
      <p:sp>
        <p:nvSpPr>
          <p:cNvPr id="4" name="Slide Number Placeholder 3"/>
          <p:cNvSpPr>
            <a:spLocks noGrp="1"/>
          </p:cNvSpPr>
          <p:nvPr>
            <p:ph type="sldNum" sz="quarter" idx="10"/>
          </p:nvPr>
        </p:nvSpPr>
        <p:spPr/>
        <p:txBody>
          <a:bodyPr/>
          <a:lstStyle/>
          <a:p>
            <a:fld id="{1189F7B5-EB69-8945-A3BF-01FD880647FE}" type="slidenum">
              <a:rPr lang="en-US" smtClean="0"/>
              <a:pPr/>
              <a:t>5</a:t>
            </a:fld>
            <a:endParaRPr lang="en-US" dirty="0"/>
          </a:p>
        </p:txBody>
      </p:sp>
    </p:spTree>
    <p:extLst>
      <p:ext uri="{BB962C8B-B14F-4D97-AF65-F5344CB8AC3E}">
        <p14:creationId xmlns:p14="http://schemas.microsoft.com/office/powerpoint/2010/main" val="118790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are replaceable.</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89F7B5-EB69-8945-A3BF-01FD880647FE}" type="slidenum">
              <a:rPr lang="en-US" smtClean="0"/>
              <a:t>6</a:t>
            </a:fld>
            <a:endParaRPr lang="en-US"/>
          </a:p>
        </p:txBody>
      </p:sp>
    </p:spTree>
    <p:extLst>
      <p:ext uri="{BB962C8B-B14F-4D97-AF65-F5344CB8AC3E}">
        <p14:creationId xmlns:p14="http://schemas.microsoft.com/office/powerpoint/2010/main" val="133030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slide:</a:t>
            </a:r>
            <a:endParaRPr lang="en-US" b="1" dirty="0"/>
          </a:p>
        </p:txBody>
      </p:sp>
      <p:sp>
        <p:nvSpPr>
          <p:cNvPr id="4" name="Slide Number Placeholder 3"/>
          <p:cNvSpPr>
            <a:spLocks noGrp="1"/>
          </p:cNvSpPr>
          <p:nvPr>
            <p:ph type="sldNum" sz="quarter" idx="10"/>
          </p:nvPr>
        </p:nvSpPr>
        <p:spPr/>
        <p:txBody>
          <a:bodyPr/>
          <a:lstStyle/>
          <a:p>
            <a:fld id="{1189F7B5-EB69-8945-A3BF-01FD880647FE}" type="slidenum">
              <a:rPr lang="en-US" smtClean="0"/>
              <a:pPr/>
              <a:t>7</a:t>
            </a:fld>
            <a:endParaRPr lang="en-US" dirty="0"/>
          </a:p>
        </p:txBody>
      </p:sp>
    </p:spTree>
    <p:extLst>
      <p:ext uri="{BB962C8B-B14F-4D97-AF65-F5344CB8AC3E}">
        <p14:creationId xmlns:p14="http://schemas.microsoft.com/office/powerpoint/2010/main" val="236039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are replaceable.</a:t>
            </a:r>
          </a:p>
          <a:p>
            <a:r>
              <a:rPr lang="en-US" baseline="0" dirty="0" smtClean="0"/>
              <a:t>Click on photo –&gt; Picture format – Change picture</a:t>
            </a:r>
          </a:p>
          <a:p>
            <a:endParaRPr lang="en-US" baseline="0" dirty="0" smtClean="0"/>
          </a:p>
          <a:p>
            <a:r>
              <a:rPr lang="en-US" baseline="0" dirty="0" smtClean="0"/>
              <a:t>For external presentations, choose a relevant photo for which </a:t>
            </a:r>
            <a:r>
              <a:rPr lang="en-US" b="1" baseline="0" dirty="0" smtClean="0"/>
              <a:t>we own the copyrights </a:t>
            </a:r>
            <a:r>
              <a:rPr lang="en-US" baseline="0" dirty="0" smtClean="0"/>
              <a:t>to. </a:t>
            </a:r>
            <a:endParaRPr lang="en-US" dirty="0" smtClean="0"/>
          </a:p>
          <a:p>
            <a:endParaRPr lang="en-US" dirty="0"/>
          </a:p>
        </p:txBody>
      </p:sp>
      <p:sp>
        <p:nvSpPr>
          <p:cNvPr id="4" name="Slide Number Placeholder 3"/>
          <p:cNvSpPr>
            <a:spLocks noGrp="1"/>
          </p:cNvSpPr>
          <p:nvPr>
            <p:ph type="sldNum" sz="quarter" idx="10"/>
          </p:nvPr>
        </p:nvSpPr>
        <p:spPr/>
        <p:txBody>
          <a:bodyPr/>
          <a:lstStyle/>
          <a:p>
            <a:fld id="{1189F7B5-EB69-8945-A3BF-01FD880647FE}" type="slidenum">
              <a:rPr lang="en-US" smtClean="0"/>
              <a:t>9</a:t>
            </a:fld>
            <a:endParaRPr lang="en-US"/>
          </a:p>
        </p:txBody>
      </p:sp>
    </p:spTree>
    <p:extLst>
      <p:ext uri="{BB962C8B-B14F-4D97-AF65-F5344CB8AC3E}">
        <p14:creationId xmlns:p14="http://schemas.microsoft.com/office/powerpoint/2010/main" val="185903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slide:</a:t>
            </a:r>
            <a:endParaRPr lang="en-US" b="1" dirty="0"/>
          </a:p>
        </p:txBody>
      </p:sp>
      <p:sp>
        <p:nvSpPr>
          <p:cNvPr id="4" name="Slide Number Placeholder 3"/>
          <p:cNvSpPr>
            <a:spLocks noGrp="1"/>
          </p:cNvSpPr>
          <p:nvPr>
            <p:ph type="sldNum" sz="quarter" idx="10"/>
          </p:nvPr>
        </p:nvSpPr>
        <p:spPr/>
        <p:txBody>
          <a:bodyPr/>
          <a:lstStyle/>
          <a:p>
            <a:fld id="{1189F7B5-EB69-8945-A3BF-01FD880647FE}" type="slidenum">
              <a:rPr lang="en-US" smtClean="0"/>
              <a:pPr/>
              <a:t>10</a:t>
            </a:fld>
            <a:endParaRPr lang="en-US" dirty="0"/>
          </a:p>
        </p:txBody>
      </p:sp>
    </p:spTree>
    <p:extLst>
      <p:ext uri="{BB962C8B-B14F-4D97-AF65-F5344CB8AC3E}">
        <p14:creationId xmlns:p14="http://schemas.microsoft.com/office/powerpoint/2010/main" val="357060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2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3" name="Picture 2" descr="iMac-Mask.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84396" y="783989"/>
            <a:ext cx="7208080" cy="6276911"/>
          </a:xfrm>
          <a:prstGeom prst="rect">
            <a:avLst/>
          </a:prstGeom>
        </p:spPr>
      </p:pic>
      <p:sp>
        <p:nvSpPr>
          <p:cNvPr id="8" name="Picture Placeholder 16"/>
          <p:cNvSpPr>
            <a:spLocks noGrp="1"/>
          </p:cNvSpPr>
          <p:nvPr>
            <p:ph type="pic" sz="quarter" idx="14"/>
          </p:nvPr>
        </p:nvSpPr>
        <p:spPr>
          <a:xfrm>
            <a:off x="4495818" y="1133650"/>
            <a:ext cx="6380473" cy="3662468"/>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pic>
        <p:nvPicPr>
          <p:cNvPr id="11" name="Picture 10" descr="lightb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89587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grpSp>
        <p:nvGrpSpPr>
          <p:cNvPr id="3" name="Group 2"/>
          <p:cNvGrpSpPr/>
          <p:nvPr/>
        </p:nvGrpSpPr>
        <p:grpSpPr>
          <a:xfrm>
            <a:off x="1308643" y="1457143"/>
            <a:ext cx="9758559" cy="5400857"/>
            <a:chOff x="1017405" y="2693983"/>
            <a:chExt cx="6794663" cy="3655620"/>
          </a:xfrm>
        </p:grpSpPr>
        <p:grpSp>
          <p:nvGrpSpPr>
            <p:cNvPr id="4" name="Group 3"/>
            <p:cNvGrpSpPr/>
            <p:nvPr/>
          </p:nvGrpSpPr>
          <p:grpSpPr>
            <a:xfrm>
              <a:off x="1017405" y="2693983"/>
              <a:ext cx="6794663" cy="3655620"/>
              <a:chOff x="1017405" y="2693983"/>
              <a:chExt cx="6794663" cy="3655620"/>
            </a:xfrm>
          </p:grpSpPr>
          <p:sp>
            <p:nvSpPr>
              <p:cNvPr id="7" name="AutoShape 1"/>
              <p:cNvSpPr>
                <a:spLocks/>
              </p:cNvSpPr>
              <p:nvPr/>
            </p:nvSpPr>
            <p:spPr bwMode="auto">
              <a:xfrm>
                <a:off x="1017405" y="2693983"/>
                <a:ext cx="6794663" cy="3655620"/>
              </a:xfrm>
              <a:prstGeom prst="roundRect">
                <a:avLst>
                  <a:gd name="adj" fmla="val 1292"/>
                </a:avLst>
              </a:prstGeom>
              <a:solidFill>
                <a:srgbClr val="B5AA97"/>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2323">
                  <a:latin typeface="Century Gothic"/>
                  <a:cs typeface="Century Gothic"/>
                </a:endParaRPr>
              </a:p>
            </p:txBody>
          </p:sp>
          <p:sp>
            <p:nvSpPr>
              <p:cNvPr id="8" name="Rectangle 2"/>
              <p:cNvSpPr>
                <a:spLocks/>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2323">
                  <a:latin typeface="Century Gothic"/>
                  <a:cs typeface="Century Gothic"/>
                </a:endParaRPr>
              </a:p>
            </p:txBody>
          </p:sp>
          <p:sp>
            <p:nvSpPr>
              <p:cNvPr id="9" name="AutoShape 3"/>
              <p:cNvSpPr>
                <a:spLocks/>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2323">
                  <a:latin typeface="Century Gothic"/>
                  <a:cs typeface="Century Gothic"/>
                </a:endParaRPr>
              </a:p>
            </p:txBody>
          </p:sp>
          <p:sp>
            <p:nvSpPr>
              <p:cNvPr id="10" name="Oval 4"/>
              <p:cNvSpPr>
                <a:spLocks/>
              </p:cNvSpPr>
              <p:nvPr/>
            </p:nvSpPr>
            <p:spPr bwMode="auto">
              <a:xfrm>
                <a:off x="1137753"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sz="2323">
                  <a:latin typeface="Century Gothic"/>
                  <a:cs typeface="Century Gothic"/>
                </a:endParaRPr>
              </a:p>
            </p:txBody>
          </p:sp>
          <p:sp>
            <p:nvSpPr>
              <p:cNvPr id="11" name="Oval 5"/>
              <p:cNvSpPr>
                <a:spLocks/>
              </p:cNvSpPr>
              <p:nvPr/>
            </p:nvSpPr>
            <p:spPr bwMode="auto">
              <a:xfrm>
                <a:off x="1307620" y="2814331"/>
                <a:ext cx="95903" cy="95276"/>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id-ID" sz="2323">
                  <a:latin typeface="Century Gothic"/>
                  <a:cs typeface="Century Gothic"/>
                </a:endParaRPr>
              </a:p>
            </p:txBody>
          </p:sp>
          <p:sp>
            <p:nvSpPr>
              <p:cNvPr id="12" name="Oval 6"/>
              <p:cNvSpPr>
                <a:spLocks/>
              </p:cNvSpPr>
              <p:nvPr/>
            </p:nvSpPr>
            <p:spPr bwMode="auto">
              <a:xfrm>
                <a:off x="1477486"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sz="2323">
                  <a:latin typeface="Century Gothic"/>
                  <a:cs typeface="Century Gothic"/>
                </a:endParaRPr>
              </a:p>
            </p:txBody>
          </p:sp>
          <p:sp>
            <p:nvSpPr>
              <p:cNvPr id="13" name="Rectangle 11"/>
              <p:cNvSpPr>
                <a:spLocks/>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2323" dirty="0">
                  <a:latin typeface="Century Gothic"/>
                  <a:cs typeface="Century Gothic"/>
                </a:endParaRPr>
              </a:p>
            </p:txBody>
          </p:sp>
          <p:sp>
            <p:nvSpPr>
              <p:cNvPr id="14" name="Freeform 9"/>
              <p:cNvSpPr>
                <a:spLocks/>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nvGrpSpPr>
              <p:cNvPr id="15" name="Group 14"/>
              <p:cNvGrpSpPr/>
              <p:nvPr/>
            </p:nvGrpSpPr>
            <p:grpSpPr>
              <a:xfrm>
                <a:off x="7494380" y="2779230"/>
                <a:ext cx="155357" cy="155272"/>
                <a:chOff x="4763" y="0"/>
                <a:chExt cx="2900362" cy="2898775"/>
              </a:xfrm>
              <a:solidFill>
                <a:schemeClr val="bg1">
                  <a:lumMod val="50000"/>
                </a:schemeClr>
              </a:solidFill>
            </p:grpSpPr>
            <p:sp>
              <p:nvSpPr>
                <p:cNvPr id="17"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8"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9"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0"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1"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2"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3"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4"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5"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sp>
            <p:nvSpPr>
              <p:cNvPr id="16" name="Freeform 25"/>
              <p:cNvSpPr>
                <a:spLocks/>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sp>
          <p:nvSpPr>
            <p:cNvPr id="6"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sp>
        <p:nvSpPr>
          <p:cNvPr id="29" name="Picture Placeholder 16"/>
          <p:cNvSpPr>
            <a:spLocks noGrp="1"/>
          </p:cNvSpPr>
          <p:nvPr>
            <p:ph type="pic" sz="quarter" idx="14"/>
          </p:nvPr>
        </p:nvSpPr>
        <p:spPr>
          <a:xfrm>
            <a:off x="1308643" y="2412837"/>
            <a:ext cx="9758559" cy="4445163"/>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58799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6882520" y="400343"/>
            <a:ext cx="4047863" cy="6225964"/>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16"/>
          <p:cNvSpPr>
            <a:spLocks noGrp="1"/>
          </p:cNvSpPr>
          <p:nvPr>
            <p:ph type="pic" sz="quarter" idx="14"/>
          </p:nvPr>
        </p:nvSpPr>
        <p:spPr>
          <a:xfrm>
            <a:off x="7824568" y="1374589"/>
            <a:ext cx="2285179" cy="4019176"/>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pic>
        <p:nvPicPr>
          <p:cNvPr id="12" name="Picture 11" descr="lightb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102402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grpSp>
        <p:nvGrpSpPr>
          <p:cNvPr id="3" name="Group 2"/>
          <p:cNvGrpSpPr>
            <a:grpSpLocks noChangeAspect="1"/>
          </p:cNvGrpSpPr>
          <p:nvPr/>
        </p:nvGrpSpPr>
        <p:grpSpPr>
          <a:xfrm flipH="1">
            <a:off x="1727310" y="1436700"/>
            <a:ext cx="2499869" cy="3667203"/>
            <a:chOff x="8099434" y="2121218"/>
            <a:chExt cx="1322388" cy="1878013"/>
          </a:xfrm>
        </p:grpSpPr>
        <p:sp>
          <p:nvSpPr>
            <p:cNvPr id="4"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5" name="Freeform 34"/>
            <p:cNvSpPr>
              <a:spLocks noChangeAspect="1"/>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6"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7"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8"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9"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0"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1"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2"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3"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4"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5"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grpSp>
        <p:nvGrpSpPr>
          <p:cNvPr id="16" name="Group 15"/>
          <p:cNvGrpSpPr>
            <a:grpSpLocks noChangeAspect="1"/>
          </p:cNvGrpSpPr>
          <p:nvPr/>
        </p:nvGrpSpPr>
        <p:grpSpPr>
          <a:xfrm flipH="1">
            <a:off x="4855654" y="1436699"/>
            <a:ext cx="2499869" cy="3667202"/>
            <a:chOff x="8099434" y="2121218"/>
            <a:chExt cx="1322388" cy="1878013"/>
          </a:xfrm>
        </p:grpSpPr>
        <p:sp>
          <p:nvSpPr>
            <p:cNvPr id="17"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8" name="Freeform 34"/>
            <p:cNvSpPr>
              <a:spLocks noChangeAspect="1"/>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19"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0"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1"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2"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3"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4"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5"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6"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7"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28"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grpSp>
        <p:nvGrpSpPr>
          <p:cNvPr id="29" name="Group 28"/>
          <p:cNvGrpSpPr>
            <a:grpSpLocks noChangeAspect="1"/>
          </p:cNvGrpSpPr>
          <p:nvPr/>
        </p:nvGrpSpPr>
        <p:grpSpPr>
          <a:xfrm flipH="1">
            <a:off x="8006947" y="1449100"/>
            <a:ext cx="2499869" cy="3667203"/>
            <a:chOff x="8099434" y="2121218"/>
            <a:chExt cx="1322388" cy="1878013"/>
          </a:xfrm>
        </p:grpSpPr>
        <p:sp>
          <p:nvSpPr>
            <p:cNvPr id="30"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1" name="Freeform 34"/>
            <p:cNvSpPr>
              <a:spLocks/>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2"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3"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4"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5"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6"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7"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8"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39"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40"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sp>
          <p:nvSpPr>
            <p:cNvPr id="41"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323">
                <a:latin typeface="Century Gothic"/>
                <a:cs typeface="Century Gothic"/>
              </a:endParaRPr>
            </a:p>
          </p:txBody>
        </p:sp>
      </p:grpSp>
      <p:sp>
        <p:nvSpPr>
          <p:cNvPr id="43" name="Picture Placeholder 16"/>
          <p:cNvSpPr>
            <a:spLocks noGrp="1"/>
          </p:cNvSpPr>
          <p:nvPr>
            <p:ph type="pic" sz="quarter" idx="14"/>
          </p:nvPr>
        </p:nvSpPr>
        <p:spPr>
          <a:xfrm>
            <a:off x="1886366" y="1741906"/>
            <a:ext cx="2190761" cy="3024106"/>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sp>
        <p:nvSpPr>
          <p:cNvPr id="44" name="Picture Placeholder 16"/>
          <p:cNvSpPr>
            <a:spLocks noGrp="1"/>
          </p:cNvSpPr>
          <p:nvPr>
            <p:ph type="pic" sz="quarter" idx="15"/>
          </p:nvPr>
        </p:nvSpPr>
        <p:spPr>
          <a:xfrm>
            <a:off x="5012533" y="1741905"/>
            <a:ext cx="2190761" cy="3024106"/>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sp>
        <p:nvSpPr>
          <p:cNvPr id="45" name="Picture Placeholder 16"/>
          <p:cNvSpPr>
            <a:spLocks noGrp="1"/>
          </p:cNvSpPr>
          <p:nvPr>
            <p:ph type="pic" sz="quarter" idx="16"/>
          </p:nvPr>
        </p:nvSpPr>
        <p:spPr>
          <a:xfrm>
            <a:off x="8163826" y="1754733"/>
            <a:ext cx="2190761" cy="3024106"/>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pic>
        <p:nvPicPr>
          <p:cNvPr id="51" name="Picture 50" descr="lightb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189134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Custom Layout">
    <p:bg>
      <p:bgPr>
        <a:solidFill>
          <a:schemeClr val="tx2"/>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0929582" y="6354309"/>
            <a:ext cx="689697" cy="199254"/>
            <a:chOff x="6080439" y="5106677"/>
            <a:chExt cx="1828429" cy="511320"/>
          </a:xfrm>
        </p:grpSpPr>
        <p:sp>
          <p:nvSpPr>
            <p:cNvPr id="8" name="Oval 7"/>
            <p:cNvSpPr/>
            <p:nvPr/>
          </p:nvSpPr>
          <p:spPr>
            <a:xfrm>
              <a:off x="6080439" y="5106677"/>
              <a:ext cx="511320" cy="511320"/>
            </a:xfrm>
            <a:prstGeom prst="ellipse">
              <a:avLst/>
            </a:prstGeom>
            <a:solidFill>
              <a:schemeClr val="accent1"/>
            </a:solidFill>
            <a:ln w="2540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23"/>
            </a:p>
          </p:txBody>
        </p:sp>
        <p:sp>
          <p:nvSpPr>
            <p:cNvPr id="9" name="Oval 8"/>
            <p:cNvSpPr/>
            <p:nvPr/>
          </p:nvSpPr>
          <p:spPr>
            <a:xfrm>
              <a:off x="6744159" y="5106677"/>
              <a:ext cx="511320" cy="511320"/>
            </a:xfrm>
            <a:prstGeom prst="ellipse">
              <a:avLst/>
            </a:prstGeom>
            <a:solidFill>
              <a:schemeClr val="accent3"/>
            </a:solidFill>
            <a:ln w="2540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23"/>
            </a:p>
          </p:txBody>
        </p:sp>
        <p:sp>
          <p:nvSpPr>
            <p:cNvPr id="10" name="Oval 9"/>
            <p:cNvSpPr/>
            <p:nvPr/>
          </p:nvSpPr>
          <p:spPr>
            <a:xfrm>
              <a:off x="7397548" y="5106677"/>
              <a:ext cx="511320" cy="511320"/>
            </a:xfrm>
            <a:prstGeom prst="ellipse">
              <a:avLst/>
            </a:prstGeom>
            <a:solidFill>
              <a:schemeClr val="bg1"/>
            </a:solidFill>
            <a:ln w="2540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23"/>
            </a:p>
          </p:txBody>
        </p:sp>
      </p:grpSp>
    </p:spTree>
    <p:extLst>
      <p:ext uri="{BB962C8B-B14F-4D97-AF65-F5344CB8AC3E}">
        <p14:creationId xmlns:p14="http://schemas.microsoft.com/office/powerpoint/2010/main" val="130253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lightb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090" y="6373156"/>
            <a:ext cx="1286330" cy="220905"/>
          </a:xfrm>
          <a:prstGeom prst="rect">
            <a:avLst/>
          </a:prstGeom>
        </p:spPr>
      </p:pic>
    </p:spTree>
    <p:extLst>
      <p:ext uri="{BB962C8B-B14F-4D97-AF65-F5344CB8AC3E}">
        <p14:creationId xmlns:p14="http://schemas.microsoft.com/office/powerpoint/2010/main" val="59701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1_Blank">
    <p:spTree>
      <p:nvGrpSpPr>
        <p:cNvPr id="1" name=""/>
        <p:cNvGrpSpPr/>
        <p:nvPr/>
      </p:nvGrpSpPr>
      <p:grpSpPr>
        <a:xfrm>
          <a:off x="0" y="0"/>
          <a:ext cx="0" cy="0"/>
          <a:chOff x="0" y="0"/>
          <a:chExt cx="0" cy="0"/>
        </a:xfrm>
      </p:grpSpPr>
      <p:pic>
        <p:nvPicPr>
          <p:cNvPr id="8" name="Picture 7" descr="lightb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145104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lightb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090" y="6373156"/>
            <a:ext cx="1286330" cy="220905"/>
          </a:xfrm>
          <a:prstGeom prst="rect">
            <a:avLst/>
          </a:prstGeom>
        </p:spPr>
      </p:pic>
    </p:spTree>
    <p:extLst>
      <p:ext uri="{BB962C8B-B14F-4D97-AF65-F5344CB8AC3E}">
        <p14:creationId xmlns:p14="http://schemas.microsoft.com/office/powerpoint/2010/main" val="46115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2_Custom Layout">
    <p:bg>
      <p:bgPr>
        <a:solidFill>
          <a:schemeClr val="tx2"/>
        </a:solidFill>
        <a:effectLst/>
      </p:bgPr>
    </p:bg>
    <p:spTree>
      <p:nvGrpSpPr>
        <p:cNvPr id="1" name=""/>
        <p:cNvGrpSpPr/>
        <p:nvPr/>
      </p:nvGrpSpPr>
      <p:grpSpPr>
        <a:xfrm>
          <a:off x="0" y="0"/>
          <a:ext cx="0" cy="0"/>
          <a:chOff x="0" y="0"/>
          <a:chExt cx="0" cy="0"/>
        </a:xfrm>
      </p:grpSpPr>
      <p:pic>
        <p:nvPicPr>
          <p:cNvPr id="2" name="Picture 1" descr="cmyk_rev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436" y="6344362"/>
            <a:ext cx="1286330" cy="214660"/>
          </a:xfrm>
          <a:prstGeom prst="rect">
            <a:avLst/>
          </a:prstGeom>
        </p:spPr>
      </p:pic>
    </p:spTree>
    <p:extLst>
      <p:ext uri="{BB962C8B-B14F-4D97-AF65-F5344CB8AC3E}">
        <p14:creationId xmlns:p14="http://schemas.microsoft.com/office/powerpoint/2010/main" val="59245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3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3517902" y="191789"/>
            <a:ext cx="5491486" cy="6644545"/>
          </a:xfrm>
          <a:prstGeom prst="rect">
            <a:avLst/>
          </a:prstGeom>
        </p:spPr>
      </p:pic>
      <p:sp>
        <p:nvSpPr>
          <p:cNvPr id="8" name="Picture Placeholder 16"/>
          <p:cNvSpPr>
            <a:spLocks noGrp="1"/>
          </p:cNvSpPr>
          <p:nvPr>
            <p:ph type="pic" sz="quarter" idx="14"/>
          </p:nvPr>
        </p:nvSpPr>
        <p:spPr>
          <a:xfrm>
            <a:off x="3640197" y="1577807"/>
            <a:ext cx="5138612" cy="4002237"/>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pic>
        <p:nvPicPr>
          <p:cNvPr id="11" name="Picture 10" descr="lightb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202130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8" name="Group 7"/>
          <p:cNvGrpSpPr/>
          <p:nvPr/>
        </p:nvGrpSpPr>
        <p:grpSpPr>
          <a:xfrm>
            <a:off x="684196" y="1818057"/>
            <a:ext cx="7140372" cy="4124518"/>
            <a:chOff x="1763688" y="1124744"/>
            <a:chExt cx="5652564" cy="3166095"/>
          </a:xfrm>
        </p:grpSpPr>
        <p:sp>
          <p:nvSpPr>
            <p:cNvPr id="9" name="Rectangle 8"/>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42">
                <a:solidFill>
                  <a:schemeClr val="tx1">
                    <a:lumMod val="85000"/>
                    <a:lumOff val="15000"/>
                  </a:schemeClr>
                </a:solidFill>
              </a:endParaRPr>
            </a:p>
          </p:txBody>
        </p:sp>
        <p:pic>
          <p:nvPicPr>
            <p:cNvPr id="10" name="Picture 3" descr="F:\Trabajos\Envato\Graphic River\Duckson\Elements\laptop.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Picture Placeholder 16"/>
          <p:cNvSpPr>
            <a:spLocks noGrp="1"/>
          </p:cNvSpPr>
          <p:nvPr>
            <p:ph type="pic" sz="quarter" idx="14"/>
          </p:nvPr>
        </p:nvSpPr>
        <p:spPr>
          <a:xfrm>
            <a:off x="2094935" y="2189523"/>
            <a:ext cx="4297906" cy="2770416"/>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pic>
        <p:nvPicPr>
          <p:cNvPr id="16" name="Picture 15" descr="lightb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181271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633978" y="1598706"/>
            <a:ext cx="6893158" cy="4069254"/>
          </a:xfrm>
          <a:prstGeom prst="rect">
            <a:avLst/>
          </a:prstGeom>
        </p:spPr>
      </p:pic>
      <p:sp>
        <p:nvSpPr>
          <p:cNvPr id="4" name="Picture Placeholder 16"/>
          <p:cNvSpPr>
            <a:spLocks noGrp="1"/>
          </p:cNvSpPr>
          <p:nvPr>
            <p:ph type="pic" sz="quarter" idx="14"/>
          </p:nvPr>
        </p:nvSpPr>
        <p:spPr>
          <a:xfrm>
            <a:off x="5522704" y="1885154"/>
            <a:ext cx="5107715" cy="3359200"/>
          </a:xfrm>
          <a:prstGeom prst="rect">
            <a:avLst/>
          </a:prstGeom>
        </p:spPr>
        <p:txBody>
          <a:bodyPr lIns="46671" tIns="23335" rIns="46671" bIns="23335">
            <a:normAutofit/>
          </a:bodyPr>
          <a:lstStyle>
            <a:lvl1pPr>
              <a:defRPr sz="1742"/>
            </a:lvl1pPr>
          </a:lstStyle>
          <a:p>
            <a:r>
              <a:rPr lang="en-US" smtClean="0"/>
              <a:t>Drag picture to placeholder or click icon to add</a:t>
            </a:r>
            <a:endParaRPr lang="en-US" dirty="0"/>
          </a:p>
        </p:txBody>
      </p:sp>
      <p:pic>
        <p:nvPicPr>
          <p:cNvPr id="11" name="Picture 10" descr="lightb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3437" y="6354374"/>
            <a:ext cx="1286330" cy="220905"/>
          </a:xfrm>
          <a:prstGeom prst="rect">
            <a:avLst/>
          </a:prstGeom>
        </p:spPr>
      </p:pic>
    </p:spTree>
    <p:extLst>
      <p:ext uri="{BB962C8B-B14F-4D97-AF65-F5344CB8AC3E}">
        <p14:creationId xmlns:p14="http://schemas.microsoft.com/office/powerpoint/2010/main" val="50559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668364"/>
      </p:ext>
    </p:extLst>
  </p:cSld>
  <p:clrMap bg1="lt1" tx1="dk1" bg2="lt2" tx2="dk2" accent1="accent1" accent2="accent2" accent3="accent3" accent4="accent4" accent5="accent5" accent6="accent6" hlink="hlink" folHlink="folHlink"/>
  <p:sldLayoutIdLst>
    <p:sldLayoutId id="2147483746" r:id="rId1"/>
    <p:sldLayoutId id="2147483821" r:id="rId2"/>
    <p:sldLayoutId id="2147483748" r:id="rId3"/>
    <p:sldLayoutId id="2147483820" r:id="rId4"/>
    <p:sldLayoutId id="2147483750" r:id="rId5"/>
    <p:sldLayoutId id="2147483826" r:id="rId6"/>
    <p:sldLayoutId id="2147483816" r:id="rId7"/>
    <p:sldLayoutId id="2147483809" r:id="rId8"/>
    <p:sldLayoutId id="2147483810" r:id="rId9"/>
    <p:sldLayoutId id="2147483811" r:id="rId10"/>
    <p:sldLayoutId id="2147483812" r:id="rId11"/>
    <p:sldLayoutId id="2147483813" r:id="rId12"/>
    <p:sldLayoutId id="2147483817" r:id="rId13"/>
    <p:sldLayoutId id="2147483827"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602470" rtl="0" eaLnBrk="1" latinLnBrk="0" hangingPunct="1">
        <a:spcBef>
          <a:spcPct val="0"/>
        </a:spcBef>
        <a:buNone/>
        <a:defRPr sz="5808" kern="1200">
          <a:solidFill>
            <a:schemeClr val="tx1"/>
          </a:solidFill>
          <a:latin typeface="+mj-lt"/>
          <a:ea typeface="+mj-ea"/>
          <a:cs typeface="+mj-cs"/>
        </a:defRPr>
      </a:lvl1pPr>
    </p:titleStyle>
    <p:bodyStyle>
      <a:lvl1pPr marL="451853" indent="-451853" algn="l" defTabSz="602470" rtl="0" eaLnBrk="1" latinLnBrk="0" hangingPunct="1">
        <a:spcBef>
          <a:spcPct val="20000"/>
        </a:spcBef>
        <a:buFont typeface="Arial"/>
        <a:buChar char="•"/>
        <a:defRPr sz="4259" kern="1200">
          <a:solidFill>
            <a:schemeClr val="tx1"/>
          </a:solidFill>
          <a:latin typeface="+mn-lt"/>
          <a:ea typeface="+mn-ea"/>
          <a:cs typeface="+mn-cs"/>
        </a:defRPr>
      </a:lvl1pPr>
      <a:lvl2pPr marL="979014" indent="-376543" algn="l" defTabSz="602470" rtl="0" eaLnBrk="1" latinLnBrk="0" hangingPunct="1">
        <a:spcBef>
          <a:spcPct val="20000"/>
        </a:spcBef>
        <a:buFont typeface="Arial"/>
        <a:buChar char="–"/>
        <a:defRPr sz="3678" kern="1200">
          <a:solidFill>
            <a:schemeClr val="tx1"/>
          </a:solidFill>
          <a:latin typeface="+mn-lt"/>
          <a:ea typeface="+mn-ea"/>
          <a:cs typeface="+mn-cs"/>
        </a:defRPr>
      </a:lvl2pPr>
      <a:lvl3pPr marL="1506175" indent="-301235" algn="l" defTabSz="602470" rtl="0" eaLnBrk="1" latinLnBrk="0" hangingPunct="1">
        <a:spcBef>
          <a:spcPct val="20000"/>
        </a:spcBef>
        <a:buFont typeface="Arial"/>
        <a:buChar char="•"/>
        <a:defRPr sz="3194" kern="1200">
          <a:solidFill>
            <a:schemeClr val="tx1"/>
          </a:solidFill>
          <a:latin typeface="+mn-lt"/>
          <a:ea typeface="+mn-ea"/>
          <a:cs typeface="+mn-cs"/>
        </a:defRPr>
      </a:lvl3pPr>
      <a:lvl4pPr marL="2108645" indent="-301235" algn="l" defTabSz="602470" rtl="0" eaLnBrk="1" latinLnBrk="0" hangingPunct="1">
        <a:spcBef>
          <a:spcPct val="20000"/>
        </a:spcBef>
        <a:buFont typeface="Arial"/>
        <a:buChar char="–"/>
        <a:defRPr sz="2614" kern="1200">
          <a:solidFill>
            <a:schemeClr val="tx1"/>
          </a:solidFill>
          <a:latin typeface="+mn-lt"/>
          <a:ea typeface="+mn-ea"/>
          <a:cs typeface="+mn-cs"/>
        </a:defRPr>
      </a:lvl4pPr>
      <a:lvl5pPr marL="2711115" indent="-301235" algn="l" defTabSz="602470" rtl="0" eaLnBrk="1" latinLnBrk="0" hangingPunct="1">
        <a:spcBef>
          <a:spcPct val="20000"/>
        </a:spcBef>
        <a:buFont typeface="Arial"/>
        <a:buChar char="»"/>
        <a:defRPr sz="2614" kern="1200">
          <a:solidFill>
            <a:schemeClr val="tx1"/>
          </a:solidFill>
          <a:latin typeface="+mn-lt"/>
          <a:ea typeface="+mn-ea"/>
          <a:cs typeface="+mn-cs"/>
        </a:defRPr>
      </a:lvl5pPr>
      <a:lvl6pPr marL="3313585" indent="-301235" algn="l" defTabSz="602470" rtl="0" eaLnBrk="1" latinLnBrk="0" hangingPunct="1">
        <a:spcBef>
          <a:spcPct val="20000"/>
        </a:spcBef>
        <a:buFont typeface="Arial"/>
        <a:buChar char="•"/>
        <a:defRPr sz="2614" kern="1200">
          <a:solidFill>
            <a:schemeClr val="tx1"/>
          </a:solidFill>
          <a:latin typeface="+mn-lt"/>
          <a:ea typeface="+mn-ea"/>
          <a:cs typeface="+mn-cs"/>
        </a:defRPr>
      </a:lvl6pPr>
      <a:lvl7pPr marL="3916055" indent="-301235" algn="l" defTabSz="602470" rtl="0" eaLnBrk="1" latinLnBrk="0" hangingPunct="1">
        <a:spcBef>
          <a:spcPct val="20000"/>
        </a:spcBef>
        <a:buFont typeface="Arial"/>
        <a:buChar char="•"/>
        <a:defRPr sz="2614" kern="1200">
          <a:solidFill>
            <a:schemeClr val="tx1"/>
          </a:solidFill>
          <a:latin typeface="+mn-lt"/>
          <a:ea typeface="+mn-ea"/>
          <a:cs typeface="+mn-cs"/>
        </a:defRPr>
      </a:lvl7pPr>
      <a:lvl8pPr marL="4518525" indent="-301235" algn="l" defTabSz="602470" rtl="0" eaLnBrk="1" latinLnBrk="0" hangingPunct="1">
        <a:spcBef>
          <a:spcPct val="20000"/>
        </a:spcBef>
        <a:buFont typeface="Arial"/>
        <a:buChar char="•"/>
        <a:defRPr sz="2614" kern="1200">
          <a:solidFill>
            <a:schemeClr val="tx1"/>
          </a:solidFill>
          <a:latin typeface="+mn-lt"/>
          <a:ea typeface="+mn-ea"/>
          <a:cs typeface="+mn-cs"/>
        </a:defRPr>
      </a:lvl8pPr>
      <a:lvl9pPr marL="5120995" indent="-301235" algn="l" defTabSz="602470" rtl="0" eaLnBrk="1" latinLnBrk="0" hangingPunct="1">
        <a:spcBef>
          <a:spcPct val="20000"/>
        </a:spcBef>
        <a:buFont typeface="Arial"/>
        <a:buChar char="•"/>
        <a:defRPr sz="2614" kern="1200">
          <a:solidFill>
            <a:schemeClr val="tx1"/>
          </a:solidFill>
          <a:latin typeface="+mn-lt"/>
          <a:ea typeface="+mn-ea"/>
          <a:cs typeface="+mn-cs"/>
        </a:defRPr>
      </a:lvl9pPr>
    </p:bodyStyle>
    <p:otherStyle>
      <a:defPPr>
        <a:defRPr lang="en-US"/>
      </a:defPPr>
      <a:lvl1pPr marL="0" algn="l" defTabSz="602470" rtl="0" eaLnBrk="1" latinLnBrk="0" hangingPunct="1">
        <a:defRPr sz="2420" kern="1200">
          <a:solidFill>
            <a:schemeClr val="tx1"/>
          </a:solidFill>
          <a:latin typeface="+mn-lt"/>
          <a:ea typeface="+mn-ea"/>
          <a:cs typeface="+mn-cs"/>
        </a:defRPr>
      </a:lvl1pPr>
      <a:lvl2pPr marL="602470" algn="l" defTabSz="602470" rtl="0" eaLnBrk="1" latinLnBrk="0" hangingPunct="1">
        <a:defRPr sz="2420" kern="1200">
          <a:solidFill>
            <a:schemeClr val="tx1"/>
          </a:solidFill>
          <a:latin typeface="+mn-lt"/>
          <a:ea typeface="+mn-ea"/>
          <a:cs typeface="+mn-cs"/>
        </a:defRPr>
      </a:lvl2pPr>
      <a:lvl3pPr marL="1204940" algn="l" defTabSz="602470" rtl="0" eaLnBrk="1" latinLnBrk="0" hangingPunct="1">
        <a:defRPr sz="2420" kern="1200">
          <a:solidFill>
            <a:schemeClr val="tx1"/>
          </a:solidFill>
          <a:latin typeface="+mn-lt"/>
          <a:ea typeface="+mn-ea"/>
          <a:cs typeface="+mn-cs"/>
        </a:defRPr>
      </a:lvl3pPr>
      <a:lvl4pPr marL="1807410" algn="l" defTabSz="602470" rtl="0" eaLnBrk="1" latinLnBrk="0" hangingPunct="1">
        <a:defRPr sz="2420" kern="1200">
          <a:solidFill>
            <a:schemeClr val="tx1"/>
          </a:solidFill>
          <a:latin typeface="+mn-lt"/>
          <a:ea typeface="+mn-ea"/>
          <a:cs typeface="+mn-cs"/>
        </a:defRPr>
      </a:lvl4pPr>
      <a:lvl5pPr marL="2409880" algn="l" defTabSz="602470" rtl="0" eaLnBrk="1" latinLnBrk="0" hangingPunct="1">
        <a:defRPr sz="2420" kern="1200">
          <a:solidFill>
            <a:schemeClr val="tx1"/>
          </a:solidFill>
          <a:latin typeface="+mn-lt"/>
          <a:ea typeface="+mn-ea"/>
          <a:cs typeface="+mn-cs"/>
        </a:defRPr>
      </a:lvl5pPr>
      <a:lvl6pPr marL="3012350" algn="l" defTabSz="602470" rtl="0" eaLnBrk="1" latinLnBrk="0" hangingPunct="1">
        <a:defRPr sz="2420" kern="1200">
          <a:solidFill>
            <a:schemeClr val="tx1"/>
          </a:solidFill>
          <a:latin typeface="+mn-lt"/>
          <a:ea typeface="+mn-ea"/>
          <a:cs typeface="+mn-cs"/>
        </a:defRPr>
      </a:lvl6pPr>
      <a:lvl7pPr marL="3614820" algn="l" defTabSz="602470" rtl="0" eaLnBrk="1" latinLnBrk="0" hangingPunct="1">
        <a:defRPr sz="2420" kern="1200">
          <a:solidFill>
            <a:schemeClr val="tx1"/>
          </a:solidFill>
          <a:latin typeface="+mn-lt"/>
          <a:ea typeface="+mn-ea"/>
          <a:cs typeface="+mn-cs"/>
        </a:defRPr>
      </a:lvl7pPr>
      <a:lvl8pPr marL="4217290" algn="l" defTabSz="602470" rtl="0" eaLnBrk="1" latinLnBrk="0" hangingPunct="1">
        <a:defRPr sz="2420" kern="1200">
          <a:solidFill>
            <a:schemeClr val="tx1"/>
          </a:solidFill>
          <a:latin typeface="+mn-lt"/>
          <a:ea typeface="+mn-ea"/>
          <a:cs typeface="+mn-cs"/>
        </a:defRPr>
      </a:lvl8pPr>
      <a:lvl9pPr marL="4819760" algn="l" defTabSz="602470" rtl="0" eaLnBrk="1" latinLnBrk="0" hangingPunct="1">
        <a:defRPr sz="24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tiff"/><Relationship Id="rId4" Type="http://schemas.openxmlformats.org/officeDocument/2006/relationships/image" Target="../media/image25.tiff"/></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tiff"/><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9" name="Rectangle 8"/>
          <p:cNvSpPr/>
          <p:nvPr/>
        </p:nvSpPr>
        <p:spPr>
          <a:xfrm>
            <a:off x="0" y="-12032"/>
            <a:ext cx="12188826" cy="6870032"/>
          </a:xfrm>
          <a:prstGeom prst="rect">
            <a:avLst/>
          </a:prstGeom>
          <a:solidFill>
            <a:schemeClr val="accent2">
              <a:lumMod val="50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5" name="TextBox 4"/>
          <p:cNvSpPr txBox="1"/>
          <p:nvPr/>
        </p:nvSpPr>
        <p:spPr>
          <a:xfrm>
            <a:off x="919410" y="4233922"/>
            <a:ext cx="9184710" cy="748795"/>
          </a:xfrm>
          <a:prstGeom prst="rect">
            <a:avLst/>
          </a:prstGeom>
          <a:noFill/>
        </p:spPr>
        <p:txBody>
          <a:bodyPr wrap="square" rtlCol="0">
            <a:spAutoFit/>
          </a:bodyPr>
          <a:lstStyle/>
          <a:p>
            <a:r>
              <a:rPr lang="en-US" sz="4266" b="1" dirty="0" smtClean="0">
                <a:solidFill>
                  <a:srgbClr val="FFFFFF"/>
                </a:solidFill>
                <a:latin typeface="Century Gothic Bold" charset="0"/>
                <a:ea typeface="Century Gothic Bold" charset="0"/>
                <a:cs typeface="Century Gothic Bold" charset="0"/>
              </a:rPr>
              <a:t>Partnering with Booking.com</a:t>
            </a:r>
            <a:endParaRPr lang="en-US" sz="4266" b="1" dirty="0">
              <a:solidFill>
                <a:srgbClr val="FFFFFF"/>
              </a:solidFill>
              <a:latin typeface="Century Gothic Bold" charset="0"/>
              <a:ea typeface="Century Gothic Bold" charset="0"/>
              <a:cs typeface="Century Gothic Bold" charset="0"/>
            </a:endParaRPr>
          </a:p>
        </p:txBody>
      </p:sp>
      <p:pic>
        <p:nvPicPr>
          <p:cNvPr id="7" name="Picture 6" descr="cmyk_rev_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645" y="3838048"/>
            <a:ext cx="2142888" cy="357507"/>
          </a:xfrm>
          <a:prstGeom prst="rect">
            <a:avLst/>
          </a:prstGeom>
        </p:spPr>
      </p:pic>
      <p:sp>
        <p:nvSpPr>
          <p:cNvPr id="18" name="TextBox 17"/>
          <p:cNvSpPr txBox="1"/>
          <p:nvPr/>
        </p:nvSpPr>
        <p:spPr>
          <a:xfrm>
            <a:off x="919410" y="5447662"/>
            <a:ext cx="7156507" cy="420564"/>
          </a:xfrm>
          <a:prstGeom prst="rect">
            <a:avLst/>
          </a:prstGeom>
          <a:noFill/>
        </p:spPr>
        <p:txBody>
          <a:bodyPr wrap="square" rtlCol="0">
            <a:spAutoFit/>
          </a:bodyPr>
          <a:lstStyle/>
          <a:p>
            <a:r>
              <a:rPr lang="en-US" sz="2133" dirty="0" smtClean="0">
                <a:solidFill>
                  <a:srgbClr val="FFFFFF"/>
                </a:solidFill>
                <a:latin typeface="Century Gothic" charset="0"/>
                <a:cs typeface="Century Gothic" charset="0"/>
              </a:rPr>
              <a:t>March 17</a:t>
            </a:r>
            <a:r>
              <a:rPr lang="en-US" sz="2133" baseline="30000" dirty="0" smtClean="0">
                <a:solidFill>
                  <a:srgbClr val="FFFFFF"/>
                </a:solidFill>
                <a:latin typeface="Century Gothic" charset="0"/>
                <a:cs typeface="Century Gothic" charset="0"/>
              </a:rPr>
              <a:t>th</a:t>
            </a:r>
            <a:r>
              <a:rPr lang="en-US" sz="2133" dirty="0" smtClean="0">
                <a:solidFill>
                  <a:srgbClr val="FFFFFF"/>
                </a:solidFill>
                <a:latin typeface="Century Gothic" charset="0"/>
                <a:cs typeface="Century Gothic" charset="0"/>
              </a:rPr>
              <a:t>, 2017</a:t>
            </a:r>
            <a:endParaRPr lang="en-US" sz="2133" dirty="0">
              <a:solidFill>
                <a:srgbClr val="FFFFFF"/>
              </a:solidFill>
              <a:latin typeface="Century Gothic" charset="0"/>
              <a:cs typeface="Century Gothic" charset="0"/>
            </a:endParaRPr>
          </a:p>
        </p:txBody>
      </p:sp>
    </p:spTree>
    <p:extLst>
      <p:ext uri="{BB962C8B-B14F-4D97-AF65-F5344CB8AC3E}">
        <p14:creationId xmlns:p14="http://schemas.microsoft.com/office/powerpoint/2010/main" val="1054080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893" y="953864"/>
            <a:ext cx="5456677" cy="523220"/>
          </a:xfrm>
          <a:prstGeom prst="rect">
            <a:avLst/>
          </a:prstGeom>
          <a:solidFill>
            <a:schemeClr val="tx2"/>
          </a:solidFill>
          <a:ln>
            <a:noFill/>
          </a:ln>
        </p:spPr>
        <p:txBody>
          <a:bodyPr wrap="square" rtlCol="0">
            <a:normAutofit/>
          </a:bodyPr>
          <a:lstStyle/>
          <a:p>
            <a:r>
              <a:rPr lang="en-US" sz="2800" b="1" dirty="0" smtClean="0">
                <a:solidFill>
                  <a:schemeClr val="bg1"/>
                </a:solidFill>
                <a:latin typeface="Noto Sans Bold" charset="0"/>
                <a:cs typeface="Noto Sans Bold" charset="0"/>
              </a:rPr>
              <a:t>Custom Policy &amp; Pricing</a:t>
            </a:r>
          </a:p>
          <a:p>
            <a:endParaRPr lang="en-US" sz="2800" b="1" dirty="0">
              <a:solidFill>
                <a:schemeClr val="accent3"/>
              </a:solidFill>
              <a:latin typeface="Noto Sans Bold" charset="0"/>
              <a:cs typeface="Noto Sans Bold" charset="0"/>
            </a:endParaRPr>
          </a:p>
        </p:txBody>
      </p:sp>
      <p:sp>
        <p:nvSpPr>
          <p:cNvPr id="3" name="TextBox 2"/>
          <p:cNvSpPr txBox="1"/>
          <p:nvPr/>
        </p:nvSpPr>
        <p:spPr>
          <a:xfrm>
            <a:off x="1727894" y="1732097"/>
            <a:ext cx="8821463" cy="4065199"/>
          </a:xfrm>
          <a:prstGeom prst="rect">
            <a:avLst/>
          </a:prstGeom>
          <a:noFill/>
        </p:spPr>
        <p:txBody>
          <a:bodyPr wrap="square" lIns="0" tIns="0" rIns="0" bIns="0">
            <a:norm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Is there a deposit once reservation is made?</a:t>
            </a:r>
          </a:p>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Are policies reinforced with a copy of the reservation confirmation?</a:t>
            </a:r>
          </a:p>
          <a:p>
            <a:pPr marL="457086" indent="-457086">
              <a:lnSpc>
                <a:spcPct val="150000"/>
              </a:lnSpc>
              <a:buClr>
                <a:schemeClr val="accent1"/>
              </a:buClr>
              <a:buSzPct val="120000"/>
              <a:buFont typeface="Arial" charset="0"/>
              <a:buChar char="•"/>
            </a:pPr>
            <a:r>
              <a:rPr lang="en-US" sz="1800" b="1" dirty="0">
                <a:solidFill>
                  <a:schemeClr val="tx2"/>
                </a:solidFill>
                <a:latin typeface="Noto Sans Bold" charset="0"/>
                <a:ea typeface="Noto Sans Bold" charset="0"/>
                <a:cs typeface="Noto Sans Bold" charset="0"/>
              </a:rPr>
              <a:t>15-30-60-90</a:t>
            </a:r>
            <a:r>
              <a:rPr lang="en-US" sz="1800" b="1" dirty="0">
                <a:solidFill>
                  <a:schemeClr val="accent3"/>
                </a:solidFill>
                <a:latin typeface="Noto Sans Bold" charset="0"/>
                <a:ea typeface="Noto Sans Bold" charset="0"/>
                <a:cs typeface="Noto Sans Bold" charset="0"/>
              </a:rPr>
              <a:t> </a:t>
            </a:r>
            <a:r>
              <a:rPr lang="en-US" sz="1800" b="1" dirty="0" smtClean="0">
                <a:solidFill>
                  <a:schemeClr val="tx2"/>
                </a:solidFill>
                <a:latin typeface="Noto Sans Bold" charset="0"/>
                <a:ea typeface="Noto Sans Bold" charset="0"/>
                <a:cs typeface="Noto Sans Bold" charset="0"/>
              </a:rPr>
              <a:t>day reimbursement policy? </a:t>
            </a:r>
            <a:endParaRPr lang="en-US" sz="1800" b="1" dirty="0" smtClean="0">
              <a:solidFill>
                <a:schemeClr val="accent3"/>
              </a:solidFill>
              <a:latin typeface="Noto Sans Bold" charset="0"/>
              <a:ea typeface="Noto Sans Bold" charset="0"/>
              <a:cs typeface="Noto Sans Bold" charset="0"/>
            </a:endParaRP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Different Policies for Cabins, Tents, and RV’s?</a:t>
            </a:r>
          </a:p>
          <a:p>
            <a:pPr marL="1200036" lvl="1" indent="-457086">
              <a:lnSpc>
                <a:spcPct val="150000"/>
              </a:lnSpc>
              <a:buClr>
                <a:schemeClr val="accent1"/>
              </a:buClr>
              <a:buSzPct val="120000"/>
              <a:buFont typeface="Arial" charset="0"/>
              <a:buChar char="•"/>
            </a:pPr>
            <a:r>
              <a:rPr lang="en-US" sz="1800" b="1" dirty="0">
                <a:solidFill>
                  <a:schemeClr val="tx2"/>
                </a:solidFill>
                <a:latin typeface="Noto Sans Bold" charset="0"/>
                <a:ea typeface="Noto Sans Bold" charset="0"/>
                <a:cs typeface="Noto Sans Bold" charset="0"/>
              </a:rPr>
              <a:t>C</a:t>
            </a:r>
            <a:r>
              <a:rPr lang="en-US" sz="1800" b="1" dirty="0" smtClean="0">
                <a:solidFill>
                  <a:schemeClr val="tx2"/>
                </a:solidFill>
                <a:latin typeface="Noto Sans Bold" charset="0"/>
                <a:ea typeface="Noto Sans Bold" charset="0"/>
                <a:cs typeface="Noto Sans Bold" charset="0"/>
              </a:rPr>
              <a:t>ancellation Grace Period?</a:t>
            </a:r>
          </a:p>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 Cancellation Fee- Reimbursement for the time and energy spent.  </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Provide a tentative ‘Rain Check’?   </a:t>
            </a:r>
          </a:p>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Competitive Pricing: Seasonal, Holiday, Weekly Rates</a:t>
            </a:r>
          </a:p>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Strategic Pricing:  Minimum Stay, Increased Marketing </a:t>
            </a:r>
          </a:p>
          <a:p>
            <a:pPr marL="457086" indent="-457086">
              <a:lnSpc>
                <a:spcPct val="150000"/>
              </a:lnSpc>
              <a:buClr>
                <a:schemeClr val="accent1"/>
              </a:buClr>
              <a:buSzPct val="120000"/>
              <a:buFont typeface="Arial" charset="0"/>
              <a:buChar char="•"/>
            </a:pPr>
            <a:endParaRPr lang="en-US" sz="1800" b="1" dirty="0" smtClean="0">
              <a:solidFill>
                <a:schemeClr val="tx2"/>
              </a:solidFill>
              <a:latin typeface="Noto Sans Bold" charset="0"/>
              <a:ea typeface="Noto Sans Bold" charset="0"/>
              <a:cs typeface="Noto Sans Bold" charset="0"/>
            </a:endParaRPr>
          </a:p>
          <a:p>
            <a:pPr marL="457086" indent="-457086">
              <a:lnSpc>
                <a:spcPct val="150000"/>
              </a:lnSpc>
              <a:buClr>
                <a:schemeClr val="accent1"/>
              </a:buClr>
              <a:buSzPct val="120000"/>
              <a:buFont typeface="Arial" charset="0"/>
              <a:buChar char="•"/>
            </a:pPr>
            <a:endParaRPr lang="en-US" sz="1800" b="1" dirty="0" smtClean="0">
              <a:solidFill>
                <a:schemeClr val="tx2"/>
              </a:solidFill>
              <a:latin typeface="Noto Sans Bold" charset="0"/>
              <a:ea typeface="Noto Sans Bold" charset="0"/>
              <a:cs typeface="Noto Sans Bold" charset="0"/>
            </a:endParaRPr>
          </a:p>
          <a:p>
            <a:pPr>
              <a:lnSpc>
                <a:spcPct val="150000"/>
              </a:lnSpc>
              <a:buClr>
                <a:schemeClr val="accent1"/>
              </a:buClr>
              <a:buSzPct val="120000"/>
            </a:pPr>
            <a:endParaRPr lang="en-US" sz="1800" b="1" dirty="0" smtClean="0">
              <a:solidFill>
                <a:schemeClr val="tx2"/>
              </a:solidFill>
              <a:latin typeface="Noto Sans Bold" charset="0"/>
              <a:ea typeface="Noto Sans Bold" charset="0"/>
              <a:cs typeface="Noto Sans Bold" charset="0"/>
            </a:endParaRPr>
          </a:p>
          <a:p>
            <a:pPr marL="457086" indent="-457086">
              <a:lnSpc>
                <a:spcPct val="150000"/>
              </a:lnSpc>
              <a:buClr>
                <a:schemeClr val="accent1"/>
              </a:buClr>
              <a:buSzPct val="120000"/>
              <a:buFont typeface="Arial" charset="0"/>
              <a:buChar char="•"/>
            </a:pPr>
            <a:endParaRPr lang="en-US" sz="1800" b="1" dirty="0" smtClean="0">
              <a:solidFill>
                <a:schemeClr val="tx2"/>
              </a:solidFill>
              <a:latin typeface="Noto Sans Bold" charset="0"/>
              <a:ea typeface="Noto Sans Bold" charset="0"/>
              <a:cs typeface="Noto Sans Bold" charset="0"/>
            </a:endParaRPr>
          </a:p>
          <a:p>
            <a:pPr lvl="1" indent="0">
              <a:lnSpc>
                <a:spcPct val="150000"/>
              </a:lnSpc>
              <a:buClr>
                <a:schemeClr val="accent1"/>
              </a:buClr>
              <a:buSzPct val="120000"/>
            </a:pPr>
            <a:endParaRPr lang="en-US" sz="1800" b="1" dirty="0">
              <a:solidFill>
                <a:schemeClr val="tx2"/>
              </a:solidFill>
              <a:latin typeface="Noto Sans Bold" charset="0"/>
              <a:ea typeface="Noto Sans Bold" charset="0"/>
              <a:cs typeface="Noto Sans Bold" charset="0"/>
            </a:endParaRPr>
          </a:p>
        </p:txBody>
      </p:sp>
    </p:spTree>
    <p:extLst>
      <p:ext uri="{BB962C8B-B14F-4D97-AF65-F5344CB8AC3E}">
        <p14:creationId xmlns:p14="http://schemas.microsoft.com/office/powerpoint/2010/main" val="229646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94917" y="1871285"/>
            <a:ext cx="4206744" cy="523220"/>
          </a:xfrm>
          <a:prstGeom prst="rect">
            <a:avLst/>
          </a:prstGeom>
          <a:noFill/>
        </p:spPr>
        <p:txBody>
          <a:bodyPr wrap="square" rtlCol="0">
            <a:spAutoFit/>
          </a:bodyPr>
          <a:lstStyle/>
          <a:p>
            <a:r>
              <a:rPr lang="en-US" sz="2800" dirty="0" smtClean="0">
                <a:solidFill>
                  <a:schemeClr val="accent1"/>
                </a:solidFill>
                <a:latin typeface="Century Gothic Bold" charset="0"/>
                <a:cs typeface="Century Gothic Bold" charset="0"/>
              </a:rPr>
              <a:t>Guest Communication</a:t>
            </a:r>
            <a:r>
              <a:rPr lang="en-US" sz="2800" dirty="0" smtClean="0">
                <a:solidFill>
                  <a:schemeClr val="accent3"/>
                </a:solidFill>
                <a:latin typeface="Century Gothic Bold" charset="0"/>
                <a:cs typeface="Century Gothic Bold" charset="0"/>
              </a:rPr>
              <a:t>.</a:t>
            </a:r>
            <a:endParaRPr lang="en-US" sz="2800" dirty="0">
              <a:solidFill>
                <a:schemeClr val="accent3"/>
              </a:solidFill>
              <a:latin typeface="Century Gothic Bold" charset="0"/>
              <a:cs typeface="Century Gothic Bold" charset="0"/>
            </a:endParaRPr>
          </a:p>
        </p:txBody>
      </p:sp>
      <p:sp>
        <p:nvSpPr>
          <p:cNvPr id="24" name="TextBox 23"/>
          <p:cNvSpPr txBox="1"/>
          <p:nvPr/>
        </p:nvSpPr>
        <p:spPr>
          <a:xfrm>
            <a:off x="294917" y="2710087"/>
            <a:ext cx="4714311" cy="2751522"/>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What is your purpose for communication once receiving a reservation?</a:t>
            </a:r>
          </a:p>
          <a:p>
            <a:pPr marL="1200036" lvl="1"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Property Description/ Directions</a:t>
            </a:r>
          </a:p>
          <a:p>
            <a:pPr marL="1200036" lvl="1"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Policy Reinforcement</a:t>
            </a:r>
          </a:p>
          <a:p>
            <a:pPr marL="1200036" lvl="1"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Payment Collection</a:t>
            </a:r>
          </a:p>
          <a:p>
            <a:pPr marL="1200036" lvl="1"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Occupancy Information</a:t>
            </a:r>
            <a:endParaRPr lang="en-US" sz="1800" b="1" dirty="0">
              <a:solidFill>
                <a:schemeClr val="tx2"/>
              </a:solidFill>
              <a:latin typeface="Century Gothic Bold" charset="0"/>
              <a:ea typeface="Century Gothic Bold" charset="0"/>
              <a:cs typeface="Century Gothic Bold" charset="0"/>
            </a:endParaRPr>
          </a:p>
        </p:txBody>
      </p:sp>
      <p:pic>
        <p:nvPicPr>
          <p:cNvPr id="26" name="Picture 25" descr="cmyk_rev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183" y="3153897"/>
            <a:ext cx="2142888" cy="357507"/>
          </a:xfrm>
          <a:prstGeom prst="rect">
            <a:avLst/>
          </a:prstGeom>
        </p:spPr>
      </p:pic>
      <p:pic>
        <p:nvPicPr>
          <p:cNvPr id="2" name="Picture 1"/>
          <p:cNvPicPr>
            <a:picLocks noChangeAspect="1"/>
          </p:cNvPicPr>
          <p:nvPr/>
        </p:nvPicPr>
        <p:blipFill>
          <a:blip r:embed="rId4"/>
          <a:stretch>
            <a:fillRect/>
          </a:stretch>
        </p:blipFill>
        <p:spPr>
          <a:xfrm>
            <a:off x="5357446" y="-4726"/>
            <a:ext cx="6831379" cy="6862726"/>
          </a:xfrm>
          <a:prstGeom prst="rect">
            <a:avLst/>
          </a:prstGeom>
        </p:spPr>
      </p:pic>
    </p:spTree>
    <p:extLst>
      <p:ext uri="{BB962C8B-B14F-4D97-AF65-F5344CB8AC3E}">
        <p14:creationId xmlns:p14="http://schemas.microsoft.com/office/powerpoint/2010/main" val="55977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107067" y="1202022"/>
            <a:ext cx="3836429" cy="523220"/>
          </a:xfrm>
          <a:prstGeom prst="rect">
            <a:avLst/>
          </a:prstGeom>
          <a:solidFill>
            <a:schemeClr val="tx2"/>
          </a:solidFill>
        </p:spPr>
        <p:txBody>
          <a:bodyPr wrap="square" rtlCol="0">
            <a:spAutoFit/>
          </a:bodyPr>
          <a:lstStyle/>
          <a:p>
            <a:pPr algn="ctr"/>
            <a:r>
              <a:rPr lang="en-US" sz="2800" dirty="0" smtClean="0">
                <a:solidFill>
                  <a:schemeClr val="bg1"/>
                </a:solidFill>
                <a:latin typeface="Century Gothic Bold" charset="0"/>
                <a:cs typeface="Century Gothic Bold" charset="0"/>
              </a:rPr>
              <a:t>Booking Solution</a:t>
            </a:r>
            <a:r>
              <a:rPr lang="en-US" sz="2800" dirty="0" smtClean="0">
                <a:solidFill>
                  <a:schemeClr val="accent3"/>
                </a:solidFill>
                <a:latin typeface="Century Gothic Bold" charset="0"/>
                <a:cs typeface="Century Gothic Bold" charset="0"/>
              </a:rPr>
              <a:t>.</a:t>
            </a:r>
            <a:endParaRPr lang="en-US" sz="2800" dirty="0">
              <a:solidFill>
                <a:schemeClr val="accent3"/>
              </a:solidFill>
              <a:latin typeface="Century Gothic Bold" charset="0"/>
              <a:cs typeface="Century Gothic Bold" charset="0"/>
            </a:endParaRPr>
          </a:p>
        </p:txBody>
      </p:sp>
      <p:sp>
        <p:nvSpPr>
          <p:cNvPr id="32" name="TextBox 31"/>
          <p:cNvSpPr txBox="1"/>
          <p:nvPr/>
        </p:nvSpPr>
        <p:spPr>
          <a:xfrm>
            <a:off x="1059574" y="4348728"/>
            <a:ext cx="1017886" cy="543482"/>
          </a:xfrm>
          <a:prstGeom prst="rect">
            <a:avLst/>
          </a:prstGeom>
          <a:noFill/>
        </p:spPr>
        <p:txBody>
          <a:bodyPr wrap="square" rtlCol="0">
            <a:spAutoFit/>
          </a:bodyPr>
          <a:lstStyle/>
          <a:p>
            <a:pPr algn="ctr"/>
            <a:r>
              <a:rPr lang="en-US" sz="1466" dirty="0" smtClean="0">
                <a:solidFill>
                  <a:schemeClr val="tx2"/>
                </a:solidFill>
                <a:latin typeface="Century Gothic Bold" charset="0"/>
                <a:cs typeface="Century Gothic Bold" charset="0"/>
              </a:rPr>
              <a:t>Global Visibility</a:t>
            </a:r>
            <a:endParaRPr lang="en-US" sz="1466" dirty="0">
              <a:solidFill>
                <a:schemeClr val="tx2"/>
              </a:solidFill>
              <a:latin typeface="Century Gothic Bold" charset="0"/>
              <a:cs typeface="Century Gothic Bold" charset="0"/>
            </a:endParaRPr>
          </a:p>
        </p:txBody>
      </p:sp>
      <p:sp>
        <p:nvSpPr>
          <p:cNvPr id="33" name="TextBox 32"/>
          <p:cNvSpPr txBox="1"/>
          <p:nvPr/>
        </p:nvSpPr>
        <p:spPr>
          <a:xfrm>
            <a:off x="3134577" y="4353206"/>
            <a:ext cx="1637719" cy="543482"/>
          </a:xfrm>
          <a:prstGeom prst="rect">
            <a:avLst/>
          </a:prstGeom>
          <a:noFill/>
        </p:spPr>
        <p:txBody>
          <a:bodyPr wrap="square" rtlCol="0">
            <a:spAutoFit/>
          </a:bodyPr>
          <a:lstStyle/>
          <a:p>
            <a:pPr algn="ctr"/>
            <a:r>
              <a:rPr lang="en-US" sz="1466" dirty="0" smtClean="0">
                <a:solidFill>
                  <a:schemeClr val="tx2"/>
                </a:solidFill>
                <a:latin typeface="Century Gothic Bold" charset="0"/>
                <a:cs typeface="Century Gothic Bold" charset="0"/>
              </a:rPr>
              <a:t>Guest Communication</a:t>
            </a:r>
            <a:endParaRPr lang="en-US" sz="1466" dirty="0">
              <a:solidFill>
                <a:schemeClr val="tx2"/>
              </a:solidFill>
              <a:latin typeface="Century Gothic Bold" charset="0"/>
              <a:cs typeface="Century Gothic Bold" charset="0"/>
            </a:endParaRPr>
          </a:p>
        </p:txBody>
      </p:sp>
      <p:sp>
        <p:nvSpPr>
          <p:cNvPr id="34" name="TextBox 33"/>
          <p:cNvSpPr txBox="1"/>
          <p:nvPr/>
        </p:nvSpPr>
        <p:spPr>
          <a:xfrm>
            <a:off x="5557660" y="4348728"/>
            <a:ext cx="1254963" cy="543482"/>
          </a:xfrm>
          <a:prstGeom prst="rect">
            <a:avLst/>
          </a:prstGeom>
          <a:noFill/>
        </p:spPr>
        <p:txBody>
          <a:bodyPr wrap="square" rtlCol="0">
            <a:spAutoFit/>
          </a:bodyPr>
          <a:lstStyle/>
          <a:p>
            <a:pPr algn="ctr"/>
            <a:r>
              <a:rPr lang="en-US" sz="1466" dirty="0" smtClean="0">
                <a:solidFill>
                  <a:schemeClr val="tx2"/>
                </a:solidFill>
                <a:latin typeface="Century Gothic Bold" charset="0"/>
                <a:cs typeface="Century Gothic Bold" charset="0"/>
              </a:rPr>
              <a:t>Property Data Base</a:t>
            </a:r>
          </a:p>
        </p:txBody>
      </p:sp>
      <p:sp>
        <p:nvSpPr>
          <p:cNvPr id="35" name="TextBox 34"/>
          <p:cNvSpPr txBox="1"/>
          <p:nvPr/>
        </p:nvSpPr>
        <p:spPr>
          <a:xfrm>
            <a:off x="7758144" y="4348728"/>
            <a:ext cx="1287379" cy="543482"/>
          </a:xfrm>
          <a:prstGeom prst="rect">
            <a:avLst/>
          </a:prstGeom>
          <a:noFill/>
        </p:spPr>
        <p:txBody>
          <a:bodyPr wrap="square" rtlCol="0">
            <a:spAutoFit/>
          </a:bodyPr>
          <a:lstStyle/>
          <a:p>
            <a:pPr algn="ctr"/>
            <a:r>
              <a:rPr lang="en-US" sz="1466" dirty="0" smtClean="0">
                <a:solidFill>
                  <a:schemeClr val="tx2"/>
                </a:solidFill>
                <a:latin typeface="Century Gothic Bold" charset="0"/>
                <a:cs typeface="Century Gothic Bold" charset="0"/>
              </a:rPr>
              <a:t>Reservation Collector</a:t>
            </a:r>
            <a:endParaRPr lang="en-US" sz="1466" dirty="0">
              <a:solidFill>
                <a:schemeClr val="tx2"/>
              </a:solidFill>
              <a:latin typeface="Century Gothic Bold" charset="0"/>
              <a:cs typeface="Century Gothic Bold" charset="0"/>
            </a:endParaRPr>
          </a:p>
        </p:txBody>
      </p:sp>
      <p:sp>
        <p:nvSpPr>
          <p:cNvPr id="36" name="TextBox 35"/>
          <p:cNvSpPr txBox="1"/>
          <p:nvPr/>
        </p:nvSpPr>
        <p:spPr>
          <a:xfrm>
            <a:off x="10015681" y="4361757"/>
            <a:ext cx="1166455" cy="543482"/>
          </a:xfrm>
          <a:prstGeom prst="rect">
            <a:avLst/>
          </a:prstGeom>
          <a:noFill/>
        </p:spPr>
        <p:txBody>
          <a:bodyPr wrap="square" rtlCol="0">
            <a:spAutoFit/>
          </a:bodyPr>
          <a:lstStyle/>
          <a:p>
            <a:pPr algn="ctr"/>
            <a:r>
              <a:rPr lang="en-US" sz="1466" dirty="0" smtClean="0">
                <a:solidFill>
                  <a:schemeClr val="tx2"/>
                </a:solidFill>
                <a:latin typeface="Century Gothic Bold" charset="0"/>
                <a:cs typeface="Century Gothic Bold" charset="0"/>
              </a:rPr>
              <a:t>Full Control</a:t>
            </a:r>
          </a:p>
        </p:txBody>
      </p:sp>
      <p:sp>
        <p:nvSpPr>
          <p:cNvPr id="42" name="Oval 41"/>
          <p:cNvSpPr/>
          <p:nvPr/>
        </p:nvSpPr>
        <p:spPr>
          <a:xfrm>
            <a:off x="844968" y="2610912"/>
            <a:ext cx="1492041" cy="1493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600" dirty="0">
              <a:solidFill>
                <a:srgbClr val="595959"/>
              </a:solidFill>
              <a:latin typeface="Abel" charset="0"/>
              <a:ea typeface="ＭＳ Ｐゴシック" charset="0"/>
            </a:endParaRPr>
          </a:p>
        </p:txBody>
      </p:sp>
      <p:sp>
        <p:nvSpPr>
          <p:cNvPr id="43" name="Oval 42"/>
          <p:cNvSpPr/>
          <p:nvPr/>
        </p:nvSpPr>
        <p:spPr>
          <a:xfrm>
            <a:off x="3087686" y="2610912"/>
            <a:ext cx="1492041" cy="1493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600" dirty="0">
              <a:solidFill>
                <a:srgbClr val="595959"/>
              </a:solidFill>
              <a:latin typeface="Abel" charset="0"/>
              <a:ea typeface="ＭＳ Ｐゴシック" charset="0"/>
            </a:endParaRPr>
          </a:p>
        </p:txBody>
      </p:sp>
      <p:sp>
        <p:nvSpPr>
          <p:cNvPr id="44" name="Oval 43"/>
          <p:cNvSpPr/>
          <p:nvPr/>
        </p:nvSpPr>
        <p:spPr>
          <a:xfrm>
            <a:off x="5320583" y="2610912"/>
            <a:ext cx="1492041" cy="1493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600" dirty="0">
              <a:solidFill>
                <a:srgbClr val="595959"/>
              </a:solidFill>
              <a:latin typeface="Abel" charset="0"/>
              <a:ea typeface="ＭＳ Ｐゴシック" charset="0"/>
            </a:endParaRPr>
          </a:p>
        </p:txBody>
      </p:sp>
      <p:sp>
        <p:nvSpPr>
          <p:cNvPr id="45" name="Oval 44"/>
          <p:cNvSpPr/>
          <p:nvPr/>
        </p:nvSpPr>
        <p:spPr>
          <a:xfrm>
            <a:off x="7553482" y="2610912"/>
            <a:ext cx="1492041" cy="1493760"/>
          </a:xfrm>
          <a:prstGeom prst="ellipse">
            <a:avLst/>
          </a:prstGeom>
          <a:solidFill>
            <a:srgbClr val="B5AA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600" dirty="0">
              <a:solidFill>
                <a:srgbClr val="595959"/>
              </a:solidFill>
              <a:latin typeface="Abel" charset="0"/>
              <a:ea typeface="ＭＳ Ｐゴシック" charset="0"/>
            </a:endParaRPr>
          </a:p>
        </p:txBody>
      </p:sp>
      <p:sp>
        <p:nvSpPr>
          <p:cNvPr id="48" name="Oval 47"/>
          <p:cNvSpPr/>
          <p:nvPr/>
        </p:nvSpPr>
        <p:spPr>
          <a:xfrm>
            <a:off x="9786380" y="2610912"/>
            <a:ext cx="1492041" cy="14937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600" dirty="0">
              <a:solidFill>
                <a:srgbClr val="595959"/>
              </a:solidFill>
              <a:latin typeface="Abel" charset="0"/>
              <a:ea typeface="ＭＳ Ｐゴシック" charset="0"/>
            </a:endParaRPr>
          </a:p>
        </p:txBody>
      </p:sp>
      <p:pic>
        <p:nvPicPr>
          <p:cNvPr id="14" name="Picture 13" descr="target3_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07985" y="2963313"/>
            <a:ext cx="717236" cy="715774"/>
          </a:xfrm>
          <a:prstGeom prst="rect">
            <a:avLst/>
          </a:prstGeom>
        </p:spPr>
      </p:pic>
      <p:pic>
        <p:nvPicPr>
          <p:cNvPr id="17" name="Picture 16" descr="clock7_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5963" y="3091486"/>
            <a:ext cx="515480" cy="515480"/>
          </a:xfrm>
          <a:prstGeom prst="rect">
            <a:avLst/>
          </a:prstGeom>
        </p:spPr>
      </p:pic>
      <p:pic>
        <p:nvPicPr>
          <p:cNvPr id="18" name="Picture 17" descr="call_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2204" y="3097894"/>
            <a:ext cx="435656" cy="434237"/>
          </a:xfrm>
          <a:prstGeom prst="rect">
            <a:avLst/>
          </a:prstGeom>
        </p:spPr>
      </p:pic>
      <p:pic>
        <p:nvPicPr>
          <p:cNvPr id="19" name="Picture 18" descr="like_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20118" y="3112587"/>
            <a:ext cx="454581" cy="438132"/>
          </a:xfrm>
          <a:prstGeom prst="rect">
            <a:avLst/>
          </a:prstGeom>
        </p:spPr>
      </p:pic>
      <p:pic>
        <p:nvPicPr>
          <p:cNvPr id="20" name="Picture 19" descr="call_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5878" y="3132107"/>
            <a:ext cx="435656" cy="434237"/>
          </a:xfrm>
          <a:prstGeom prst="rect">
            <a:avLst/>
          </a:prstGeom>
        </p:spPr>
      </p:pic>
      <p:pic>
        <p:nvPicPr>
          <p:cNvPr id="21" name="Picture 20" descr="photo_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47253" y="3180242"/>
            <a:ext cx="487470" cy="370477"/>
          </a:xfrm>
          <a:prstGeom prst="rect">
            <a:avLst/>
          </a:prstGeom>
        </p:spPr>
      </p:pic>
    </p:spTree>
    <p:extLst>
      <p:ext uri="{BB962C8B-B14F-4D97-AF65-F5344CB8AC3E}">
        <p14:creationId xmlns:p14="http://schemas.microsoft.com/office/powerpoint/2010/main" val="62897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154132" y="2290654"/>
            <a:ext cx="7034692" cy="22897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1" name="Rectangle 10"/>
          <p:cNvSpPr>
            <a:spLocks/>
          </p:cNvSpPr>
          <p:nvPr/>
        </p:nvSpPr>
        <p:spPr bwMode="auto">
          <a:xfrm>
            <a:off x="5928177" y="680328"/>
            <a:ext cx="5416135" cy="84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pPr>
            <a:r>
              <a:rPr lang="en-US" sz="1600" b="1" dirty="0" smtClean="0">
                <a:solidFill>
                  <a:schemeClr val="tx2"/>
                </a:solidFill>
                <a:latin typeface="Century Gothic Bold" charset="0"/>
                <a:ea typeface="Century Gothic Bold" charset="0"/>
                <a:cs typeface="Century Gothic Bold" charset="0"/>
              </a:rPr>
              <a:t>“Don’t like the idea of my property ‘spread around’.  Reservations coming from different sources, and I can’t speak with them.” </a:t>
            </a:r>
            <a:endParaRPr lang="en-US" sz="1400" b="1" dirty="0">
              <a:solidFill>
                <a:schemeClr val="accent1"/>
              </a:solidFill>
              <a:latin typeface="Century Gothic Bold" charset="0"/>
              <a:ea typeface="Century Gothic Bold" charset="0"/>
              <a:cs typeface="Century Gothic Bold" charset="0"/>
            </a:endParaRPr>
          </a:p>
          <a:p>
            <a:pPr>
              <a:lnSpc>
                <a:spcPct val="120000"/>
              </a:lnSpc>
            </a:pPr>
            <a:endParaRPr lang="en-US" sz="1400" b="1" dirty="0">
              <a:solidFill>
                <a:schemeClr val="accent1"/>
              </a:solidFill>
              <a:latin typeface="Century Gothic Bold" charset="0"/>
              <a:ea typeface="Century Gothic Bold" charset="0"/>
              <a:cs typeface="Century Gothic Bold" charset="0"/>
            </a:endParaRPr>
          </a:p>
          <a:p>
            <a:pPr>
              <a:lnSpc>
                <a:spcPct val="120000"/>
              </a:lnSpc>
            </a:pPr>
            <a:endParaRPr lang="id-ID" sz="1400" b="1" dirty="0">
              <a:solidFill>
                <a:schemeClr val="accent1"/>
              </a:solidFill>
              <a:latin typeface="Century Gothic Bold" charset="0"/>
              <a:ea typeface="Century Gothic Bold" charset="0"/>
              <a:cs typeface="Century Gothic Bold" charset="0"/>
            </a:endParaRPr>
          </a:p>
        </p:txBody>
      </p:sp>
      <p:sp>
        <p:nvSpPr>
          <p:cNvPr id="17" name="Rectangle 16"/>
          <p:cNvSpPr>
            <a:spLocks/>
          </p:cNvSpPr>
          <p:nvPr/>
        </p:nvSpPr>
        <p:spPr bwMode="auto">
          <a:xfrm>
            <a:off x="5928177" y="2830746"/>
            <a:ext cx="5416135" cy="11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pPr>
            <a:r>
              <a:rPr lang="en-US" sz="1600" b="1" dirty="0" smtClean="0">
                <a:solidFill>
                  <a:schemeClr val="tx2"/>
                </a:solidFill>
                <a:latin typeface="Century Gothic Bold" charset="0"/>
                <a:ea typeface="Century Gothic Bold" charset="0"/>
                <a:cs typeface="Century Gothic Bold" charset="0"/>
              </a:rPr>
              <a:t>“We don’t have a lot of employees and we wear a lot of hats.  Sometimes we don’t have the time to manage reservations, and we would have to manage yours individually” </a:t>
            </a:r>
            <a:endParaRPr lang="en-US" sz="1400" b="1" dirty="0">
              <a:solidFill>
                <a:schemeClr val="accent1"/>
              </a:solidFill>
              <a:latin typeface="Century Gothic Bold" charset="0"/>
              <a:ea typeface="Century Gothic Bold" charset="0"/>
              <a:cs typeface="Century Gothic Bold" charset="0"/>
            </a:endParaRPr>
          </a:p>
          <a:p>
            <a:pPr>
              <a:lnSpc>
                <a:spcPct val="120000"/>
              </a:lnSpc>
            </a:pPr>
            <a:endParaRPr lang="en-US" sz="1400" b="1" dirty="0">
              <a:solidFill>
                <a:schemeClr val="accent1"/>
              </a:solidFill>
              <a:latin typeface="Century Gothic Bold" charset="0"/>
              <a:ea typeface="Century Gothic Bold" charset="0"/>
              <a:cs typeface="Century Gothic Bold" charset="0"/>
            </a:endParaRPr>
          </a:p>
          <a:p>
            <a:pPr>
              <a:lnSpc>
                <a:spcPct val="120000"/>
              </a:lnSpc>
            </a:pPr>
            <a:endParaRPr lang="id-ID" sz="1400" b="1" dirty="0">
              <a:solidFill>
                <a:schemeClr val="accent1"/>
              </a:solidFill>
              <a:latin typeface="Century Gothic Bold" charset="0"/>
              <a:ea typeface="Century Gothic Bold" charset="0"/>
              <a:cs typeface="Century Gothic Bold" charset="0"/>
            </a:endParaRPr>
          </a:p>
        </p:txBody>
      </p:sp>
      <p:sp>
        <p:nvSpPr>
          <p:cNvPr id="18" name="Rectangle 17"/>
          <p:cNvSpPr>
            <a:spLocks/>
          </p:cNvSpPr>
          <p:nvPr/>
        </p:nvSpPr>
        <p:spPr bwMode="auto">
          <a:xfrm>
            <a:off x="5928177" y="5166978"/>
            <a:ext cx="5416135" cy="68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pPr>
            <a:r>
              <a:rPr lang="en-US" sz="1600" b="1" dirty="0" smtClean="0">
                <a:solidFill>
                  <a:schemeClr val="tx2"/>
                </a:solidFill>
                <a:latin typeface="Century Gothic Bold" charset="0"/>
                <a:ea typeface="Century Gothic Bold" charset="0"/>
                <a:cs typeface="Century Gothic Bold" charset="0"/>
              </a:rPr>
              <a:t>“If it </a:t>
            </a:r>
            <a:r>
              <a:rPr lang="en-US" sz="1600" b="1" dirty="0" err="1" smtClean="0">
                <a:solidFill>
                  <a:schemeClr val="tx2"/>
                </a:solidFill>
                <a:latin typeface="Century Gothic Bold" charset="0"/>
                <a:ea typeface="Century Gothic Bold" charset="0"/>
                <a:cs typeface="Century Gothic Bold" charset="0"/>
              </a:rPr>
              <a:t>ain’t</a:t>
            </a:r>
            <a:r>
              <a:rPr lang="en-US" sz="1600" b="1" dirty="0" smtClean="0">
                <a:solidFill>
                  <a:schemeClr val="tx2"/>
                </a:solidFill>
                <a:latin typeface="Century Gothic Bold" charset="0"/>
                <a:ea typeface="Century Gothic Bold" charset="0"/>
                <a:cs typeface="Century Gothic Bold" charset="0"/>
              </a:rPr>
              <a:t> broke don’t fix it.  All reservations on paper and pen, not sure what to think of web marketing”.</a:t>
            </a:r>
            <a:endParaRPr lang="en-US" sz="1400" b="1" dirty="0">
              <a:solidFill>
                <a:schemeClr val="accent1"/>
              </a:solidFill>
              <a:latin typeface="Century Gothic Bold" charset="0"/>
              <a:ea typeface="Century Gothic Bold" charset="0"/>
              <a:cs typeface="Century Gothic Bold" charset="0"/>
            </a:endParaRPr>
          </a:p>
          <a:p>
            <a:pPr>
              <a:lnSpc>
                <a:spcPct val="120000"/>
              </a:lnSpc>
            </a:pPr>
            <a:endParaRPr lang="en-US" sz="1400" b="1" dirty="0">
              <a:solidFill>
                <a:schemeClr val="accent1"/>
              </a:solidFill>
              <a:latin typeface="Century Gothic Bold" charset="0"/>
              <a:ea typeface="Century Gothic Bold" charset="0"/>
              <a:cs typeface="Century Gothic Bold" charset="0"/>
            </a:endParaRPr>
          </a:p>
          <a:p>
            <a:pPr>
              <a:lnSpc>
                <a:spcPct val="120000"/>
              </a:lnSpc>
            </a:pPr>
            <a:endParaRPr lang="id-ID" sz="1400" b="1" dirty="0">
              <a:solidFill>
                <a:schemeClr val="accent1"/>
              </a:solidFill>
              <a:latin typeface="Century Gothic Bold" charset="0"/>
              <a:ea typeface="Century Gothic Bold" charset="0"/>
              <a:cs typeface="Century Gothic Bold" charset="0"/>
            </a:endParaRPr>
          </a:p>
        </p:txBody>
      </p:sp>
      <p:pic>
        <p:nvPicPr>
          <p:cNvPr id="6" name="Picture 5"/>
          <p:cNvPicPr>
            <a:picLocks noChangeAspect="1"/>
          </p:cNvPicPr>
          <p:nvPr/>
        </p:nvPicPr>
        <p:blipFill>
          <a:blip r:embed="rId3"/>
          <a:stretch>
            <a:fillRect/>
          </a:stretch>
        </p:blipFill>
        <p:spPr>
          <a:xfrm>
            <a:off x="2858988" y="0"/>
            <a:ext cx="2286000" cy="2286000"/>
          </a:xfrm>
          <a:prstGeom prst="rect">
            <a:avLst/>
          </a:prstGeom>
        </p:spPr>
      </p:pic>
      <p:pic>
        <p:nvPicPr>
          <p:cNvPr id="7" name="Picture 6"/>
          <p:cNvPicPr>
            <a:picLocks noChangeAspect="1"/>
          </p:cNvPicPr>
          <p:nvPr/>
        </p:nvPicPr>
        <p:blipFill>
          <a:blip r:embed="rId4"/>
          <a:stretch>
            <a:fillRect/>
          </a:stretch>
        </p:blipFill>
        <p:spPr>
          <a:xfrm>
            <a:off x="2864372" y="2273484"/>
            <a:ext cx="2289760" cy="2324100"/>
          </a:xfrm>
          <a:prstGeom prst="rect">
            <a:avLst/>
          </a:prstGeom>
        </p:spPr>
      </p:pic>
      <p:pic>
        <p:nvPicPr>
          <p:cNvPr id="8" name="Picture 7"/>
          <p:cNvPicPr>
            <a:picLocks noChangeAspect="1"/>
          </p:cNvPicPr>
          <p:nvPr/>
        </p:nvPicPr>
        <p:blipFill>
          <a:blip r:embed="rId5"/>
          <a:stretch>
            <a:fillRect/>
          </a:stretch>
        </p:blipFill>
        <p:spPr>
          <a:xfrm>
            <a:off x="2858988" y="4552057"/>
            <a:ext cx="2300528" cy="2306127"/>
          </a:xfrm>
          <a:prstGeom prst="rect">
            <a:avLst/>
          </a:prstGeom>
        </p:spPr>
      </p:pic>
      <p:sp>
        <p:nvSpPr>
          <p:cNvPr id="16" name="Rectangle 15"/>
          <p:cNvSpPr/>
          <p:nvPr/>
        </p:nvSpPr>
        <p:spPr>
          <a:xfrm>
            <a:off x="2935225" y="1786"/>
            <a:ext cx="2228052" cy="6856214"/>
          </a:xfrm>
          <a:prstGeom prst="rect">
            <a:avLst/>
          </a:prstGeom>
          <a:solidFill>
            <a:schemeClr val="accent2">
              <a:lumMod val="50000"/>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0" name="Rectangle 9"/>
          <p:cNvSpPr/>
          <p:nvPr/>
        </p:nvSpPr>
        <p:spPr>
          <a:xfrm>
            <a:off x="1" y="893"/>
            <a:ext cx="2935223" cy="68562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 name="TextBox 1"/>
          <p:cNvSpPr txBox="1"/>
          <p:nvPr/>
        </p:nvSpPr>
        <p:spPr>
          <a:xfrm>
            <a:off x="334085" y="3084724"/>
            <a:ext cx="3194561" cy="502573"/>
          </a:xfrm>
          <a:prstGeom prst="rect">
            <a:avLst/>
          </a:prstGeom>
          <a:noFill/>
        </p:spPr>
        <p:txBody>
          <a:bodyPr wrap="square" rtlCol="0">
            <a:spAutoFit/>
          </a:bodyPr>
          <a:lstStyle/>
          <a:p>
            <a:r>
              <a:rPr lang="en-US" sz="2666" dirty="0" smtClean="0">
                <a:solidFill>
                  <a:schemeClr val="bg1"/>
                </a:solidFill>
                <a:latin typeface="Century Gothic Bold" charset="0"/>
                <a:cs typeface="Century Gothic Bold" charset="0"/>
              </a:rPr>
              <a:t>Hesitations</a:t>
            </a:r>
            <a:r>
              <a:rPr lang="en-US" sz="2666" dirty="0" smtClean="0">
                <a:solidFill>
                  <a:schemeClr val="accent3"/>
                </a:solidFill>
                <a:latin typeface="Century Gothic Bold" charset="0"/>
                <a:cs typeface="Century Gothic Bold" charset="0"/>
              </a:rPr>
              <a:t>.</a:t>
            </a:r>
            <a:endParaRPr lang="en-US" sz="2666" dirty="0">
              <a:solidFill>
                <a:schemeClr val="accent3"/>
              </a:solidFill>
              <a:latin typeface="Century Gothic Bold" charset="0"/>
              <a:cs typeface="Century Gothic Bold"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5224" y="6534"/>
            <a:ext cx="2228053" cy="6850573"/>
          </a:xfrm>
          <a:prstGeom prst="rect">
            <a:avLst/>
          </a:prstGeom>
        </p:spPr>
      </p:pic>
    </p:spTree>
    <p:extLst>
      <p:ext uri="{BB962C8B-B14F-4D97-AF65-F5344CB8AC3E}">
        <p14:creationId xmlns:p14="http://schemas.microsoft.com/office/powerpoint/2010/main" val="84434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88825" cy="6858000"/>
          </a:xfrm>
          <a:prstGeom prst="rect">
            <a:avLst/>
          </a:prstGeom>
        </p:spPr>
      </p:pic>
      <p:sp>
        <p:nvSpPr>
          <p:cNvPr id="9" name="Rectangle 8"/>
          <p:cNvSpPr/>
          <p:nvPr/>
        </p:nvSpPr>
        <p:spPr>
          <a:xfrm>
            <a:off x="-2" y="0"/>
            <a:ext cx="12188825" cy="6858000"/>
          </a:xfrm>
          <a:prstGeom prst="rect">
            <a:avLst/>
          </a:prstGeom>
          <a:solidFill>
            <a:schemeClr val="accent2">
              <a:lumMod val="50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cmyk_rev_logo.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4542624"/>
            <a:ext cx="1796938" cy="299791"/>
          </a:xfrm>
          <a:prstGeom prst="rect">
            <a:avLst/>
          </a:prstGeom>
        </p:spPr>
      </p:pic>
      <p:sp>
        <p:nvSpPr>
          <p:cNvPr id="6" name="TextBox 5"/>
          <p:cNvSpPr txBox="1"/>
          <p:nvPr/>
        </p:nvSpPr>
        <p:spPr>
          <a:xfrm>
            <a:off x="4050735" y="2712784"/>
            <a:ext cx="4316307" cy="92333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150000"/>
              </a:lnSpc>
              <a:buClr>
                <a:schemeClr val="accent1"/>
              </a:buClr>
              <a:buSzPct val="120000"/>
            </a:pPr>
            <a:r>
              <a:rPr lang="en-US" sz="3600" b="1" dirty="0" smtClean="0">
                <a:solidFill>
                  <a:schemeClr val="bg1"/>
                </a:solidFill>
                <a:latin typeface="Century Gothic Bold" charset="0"/>
                <a:ea typeface="Century Gothic Bold" charset="0"/>
                <a:cs typeface="Century Gothic Bold" charset="0"/>
              </a:rPr>
              <a:t>Thank you!</a:t>
            </a:r>
            <a:endParaRPr lang="en-US" sz="3600" b="1" dirty="0">
              <a:solidFill>
                <a:schemeClr val="bg1"/>
              </a:solidFill>
              <a:latin typeface="Century Gothic Bold" charset="0"/>
              <a:ea typeface="Century Gothic Bold" charset="0"/>
              <a:cs typeface="Century Gothic Bold" charset="0"/>
            </a:endParaRPr>
          </a:p>
        </p:txBody>
      </p:sp>
      <p:sp>
        <p:nvSpPr>
          <p:cNvPr id="8" name="Rectangle 7"/>
          <p:cNvSpPr/>
          <p:nvPr/>
        </p:nvSpPr>
        <p:spPr>
          <a:xfrm>
            <a:off x="98778" y="6379314"/>
            <a:ext cx="12220222" cy="292382"/>
          </a:xfrm>
          <a:prstGeom prst="rect">
            <a:avLst/>
          </a:prstGeom>
        </p:spPr>
        <p:txBody>
          <a:bodyPr wrap="square" lIns="121914" tIns="60957" rIns="121914" bIns="60957">
            <a:spAutoFit/>
          </a:bodyPr>
          <a:lstStyle/>
          <a:p>
            <a:pPr algn="ctr"/>
            <a:r>
              <a:rPr lang="en-US" sz="1100" dirty="0" smtClean="0">
                <a:solidFill>
                  <a:schemeClr val="bg1"/>
                </a:solidFill>
                <a:latin typeface="Gibson Light" charset="0"/>
                <a:ea typeface="Gibson Light" charset="0"/>
                <a:cs typeface="Gibson Light" charset="0"/>
              </a:rPr>
              <a:t>All references to “</a:t>
            </a:r>
            <a:r>
              <a:rPr lang="en-US" sz="1100" dirty="0" err="1" smtClean="0">
                <a:solidFill>
                  <a:schemeClr val="bg1"/>
                </a:solidFill>
                <a:latin typeface="Gibson Light" charset="0"/>
                <a:ea typeface="Gibson Light" charset="0"/>
                <a:cs typeface="Gibson Light" charset="0"/>
              </a:rPr>
              <a:t>Booking.com</a:t>
            </a:r>
            <a:r>
              <a:rPr lang="en-US" sz="1100" dirty="0" smtClean="0">
                <a:solidFill>
                  <a:schemeClr val="bg1"/>
                </a:solidFill>
                <a:latin typeface="Gibson Light" charset="0"/>
                <a:ea typeface="Gibson Light" charset="0"/>
                <a:cs typeface="Gibson Light" charset="0"/>
              </a:rPr>
              <a:t>", including any mention of “us”, “we” and “our” refer to </a:t>
            </a:r>
            <a:r>
              <a:rPr lang="en-US" sz="1100" dirty="0" err="1" smtClean="0">
                <a:solidFill>
                  <a:schemeClr val="bg1"/>
                </a:solidFill>
                <a:latin typeface="Gibson Light" charset="0"/>
                <a:ea typeface="Gibson Light" charset="0"/>
                <a:cs typeface="Gibson Light" charset="0"/>
              </a:rPr>
              <a:t>Booking.com</a:t>
            </a:r>
            <a:r>
              <a:rPr lang="en-US" sz="1100" dirty="0" smtClean="0">
                <a:solidFill>
                  <a:schemeClr val="bg1"/>
                </a:solidFill>
                <a:latin typeface="Gibson Light" charset="0"/>
                <a:ea typeface="Gibson Light" charset="0"/>
                <a:cs typeface="Gibson Light" charset="0"/>
              </a:rPr>
              <a:t> BV, the company behind </a:t>
            </a:r>
            <a:r>
              <a:rPr lang="en-US" sz="1100" dirty="0" err="1" smtClean="0">
                <a:solidFill>
                  <a:schemeClr val="bg1"/>
                </a:solidFill>
                <a:latin typeface="Gibson Light" charset="0"/>
                <a:ea typeface="Gibson Light" charset="0"/>
                <a:cs typeface="Gibson Light" charset="0"/>
              </a:rPr>
              <a:t>Booking.com</a:t>
            </a:r>
            <a:r>
              <a:rPr lang="en-US" sz="1100" dirty="0" smtClean="0">
                <a:solidFill>
                  <a:schemeClr val="bg1"/>
                </a:solidFill>
                <a:latin typeface="Gibson Light" charset="0"/>
                <a:ea typeface="Gibson Light" charset="0"/>
                <a:cs typeface="Gibson Light" charset="0"/>
              </a:rPr>
              <a:t>™</a:t>
            </a:r>
            <a:endParaRPr lang="en-US" sz="1100" dirty="0">
              <a:solidFill>
                <a:schemeClr val="bg1"/>
              </a:solidFill>
              <a:latin typeface="Gibson Light" charset="0"/>
              <a:ea typeface="Gibson Light" charset="0"/>
              <a:cs typeface="Gibson Light" charset="0"/>
            </a:endParaRPr>
          </a:p>
        </p:txBody>
      </p:sp>
    </p:spTree>
    <p:extLst>
      <p:ext uri="{BB962C8B-B14F-4D97-AF65-F5344CB8AC3E}">
        <p14:creationId xmlns:p14="http://schemas.microsoft.com/office/powerpoint/2010/main" val="264236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7409" y="2910883"/>
            <a:ext cx="3773307" cy="1126462"/>
          </a:xfrm>
          <a:prstGeom prst="rect">
            <a:avLst/>
          </a:prstGeom>
        </p:spPr>
        <p:txBody>
          <a:bodyPr wrap="square">
            <a:spAutoFit/>
          </a:bodyPr>
          <a:lstStyle/>
          <a:p>
            <a:pPr>
              <a:lnSpc>
                <a:spcPct val="120000"/>
              </a:lnSpc>
            </a:pPr>
            <a:r>
              <a:rPr lang="en-US" sz="1400" b="1" dirty="0" smtClean="0">
                <a:solidFill>
                  <a:schemeClr val="tx2"/>
                </a:solidFill>
                <a:latin typeface="Century Gothic Bold" charset="0"/>
                <a:ea typeface="Century Gothic Bold" charset="0"/>
                <a:cs typeface="Century Gothic Bold" charset="0"/>
              </a:rPr>
              <a:t>Not just a ‘generational’ resource for the technologically gifted, but a tool for all people to help reach their goals, and build successes.   </a:t>
            </a:r>
            <a:endParaRPr lang="en-US" sz="1400" b="1" dirty="0">
              <a:solidFill>
                <a:schemeClr val="tx2"/>
              </a:solidFill>
              <a:latin typeface="Century Gothic Bold" charset="0"/>
              <a:ea typeface="Century Gothic Bold" charset="0"/>
              <a:cs typeface="Century Gothic Bold" charset="0"/>
            </a:endParaRPr>
          </a:p>
        </p:txBody>
      </p:sp>
      <p:sp>
        <p:nvSpPr>
          <p:cNvPr id="4" name="TextBox 3"/>
          <p:cNvSpPr txBox="1"/>
          <p:nvPr/>
        </p:nvSpPr>
        <p:spPr>
          <a:xfrm>
            <a:off x="7767410" y="2305285"/>
            <a:ext cx="3773307" cy="523220"/>
          </a:xfrm>
          <a:prstGeom prst="rect">
            <a:avLst/>
          </a:prstGeom>
          <a:noFill/>
        </p:spPr>
        <p:txBody>
          <a:bodyPr wrap="square" rtlCol="0">
            <a:spAutoFit/>
          </a:bodyPr>
          <a:lstStyle/>
          <a:p>
            <a:r>
              <a:rPr lang="en-US" sz="2800" dirty="0" smtClean="0">
                <a:solidFill>
                  <a:schemeClr val="accent1"/>
                </a:solidFill>
                <a:latin typeface="Century Gothic Bold" charset="0"/>
                <a:cs typeface="Century Gothic Bold" charset="0"/>
              </a:rPr>
              <a:t>Introduction</a:t>
            </a:r>
            <a:endParaRPr lang="en-US" sz="2800" dirty="0">
              <a:solidFill>
                <a:schemeClr val="accent3"/>
              </a:solidFill>
              <a:latin typeface="Century Gothic Bold" charset="0"/>
              <a:cs typeface="Century Gothic Bold"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853"/>
          <a:stretch/>
        </p:blipFill>
        <p:spPr>
          <a:xfrm>
            <a:off x="0" y="0"/>
            <a:ext cx="6871447" cy="6858000"/>
          </a:xfrm>
          <a:prstGeom prst="rect">
            <a:avLst/>
          </a:prstGeom>
        </p:spPr>
      </p:pic>
    </p:spTree>
    <p:extLst>
      <p:ext uri="{BB962C8B-B14F-4D97-AF65-F5344CB8AC3E}">
        <p14:creationId xmlns:p14="http://schemas.microsoft.com/office/powerpoint/2010/main" val="155129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93502" y="1842352"/>
            <a:ext cx="3878498" cy="523220"/>
          </a:xfrm>
          <a:prstGeom prst="rect">
            <a:avLst/>
          </a:prstGeom>
          <a:noFill/>
        </p:spPr>
        <p:txBody>
          <a:bodyPr wrap="square" rtlCol="0">
            <a:spAutoFit/>
          </a:bodyPr>
          <a:lstStyle/>
          <a:p>
            <a:r>
              <a:rPr lang="en-US" sz="2800" dirty="0" smtClean="0">
                <a:solidFill>
                  <a:schemeClr val="accent1"/>
                </a:solidFill>
                <a:latin typeface="Century Gothic Bold" charset="0"/>
                <a:cs typeface="Century Gothic Bold" charset="0"/>
              </a:rPr>
              <a:t>Learning Objectives</a:t>
            </a:r>
            <a:r>
              <a:rPr lang="en-US" sz="2800" dirty="0" smtClean="0">
                <a:solidFill>
                  <a:schemeClr val="accent3"/>
                </a:solidFill>
                <a:latin typeface="Century Gothic Bold" charset="0"/>
                <a:cs typeface="Century Gothic Bold" charset="0"/>
              </a:rPr>
              <a:t>.</a:t>
            </a:r>
            <a:endParaRPr lang="en-US" sz="2800" dirty="0">
              <a:solidFill>
                <a:schemeClr val="accent3"/>
              </a:solidFill>
              <a:latin typeface="Century Gothic Bold" charset="0"/>
              <a:cs typeface="Century Gothic Bold" charset="0"/>
            </a:endParaRPr>
          </a:p>
        </p:txBody>
      </p:sp>
      <p:sp>
        <p:nvSpPr>
          <p:cNvPr id="24" name="TextBox 23"/>
          <p:cNvSpPr txBox="1"/>
          <p:nvPr/>
        </p:nvSpPr>
        <p:spPr>
          <a:xfrm>
            <a:off x="757113" y="2667257"/>
            <a:ext cx="4714311" cy="2751522"/>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Explore pathways to increase your properties brand name amongst the camping industry. </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Self-Manage your property through visible policies and strategic pricing.</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Reservation &amp; guest communication manager.</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Where is the Industry today?</a:t>
            </a:r>
            <a:endParaRPr lang="en-US" sz="1800" b="1" dirty="0">
              <a:solidFill>
                <a:schemeClr val="tx2"/>
              </a:solidFill>
              <a:latin typeface="Century Gothic Bold" charset="0"/>
              <a:ea typeface="Century Gothic Bold" charset="0"/>
              <a:cs typeface="Century Gothic Bold"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8518"/>
          <a:stretch/>
        </p:blipFill>
        <p:spPr>
          <a:xfrm>
            <a:off x="6083999" y="0"/>
            <a:ext cx="6071807" cy="6862726"/>
          </a:xfrm>
          <a:prstGeom prst="rect">
            <a:avLst/>
          </a:prstGeom>
        </p:spPr>
      </p:pic>
      <p:sp>
        <p:nvSpPr>
          <p:cNvPr id="22" name="Rectangle 21"/>
          <p:cNvSpPr/>
          <p:nvPr/>
        </p:nvSpPr>
        <p:spPr>
          <a:xfrm>
            <a:off x="6084000" y="0"/>
            <a:ext cx="6097232" cy="6858000"/>
          </a:xfrm>
          <a:prstGeom prst="rect">
            <a:avLst/>
          </a:prstGeom>
          <a:solidFill>
            <a:schemeClr val="accent2">
              <a:lumMod val="5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descr="cmyk_rev_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183" y="3153897"/>
            <a:ext cx="2142888" cy="357507"/>
          </a:xfrm>
          <a:prstGeom prst="rect">
            <a:avLst/>
          </a:prstGeom>
        </p:spPr>
      </p:pic>
    </p:spTree>
    <p:extLst>
      <p:ext uri="{BB962C8B-B14F-4D97-AF65-F5344CB8AC3E}">
        <p14:creationId xmlns:p14="http://schemas.microsoft.com/office/powerpoint/2010/main" val="110709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018" y="0"/>
            <a:ext cx="6071807" cy="6858000"/>
          </a:xfrm>
          <a:prstGeom prst="rect">
            <a:avLst/>
          </a:prstGeom>
        </p:spPr>
      </p:pic>
      <p:sp>
        <p:nvSpPr>
          <p:cNvPr id="23" name="TextBox 22"/>
          <p:cNvSpPr txBox="1"/>
          <p:nvPr/>
        </p:nvSpPr>
        <p:spPr>
          <a:xfrm>
            <a:off x="693502" y="1842352"/>
            <a:ext cx="3878498" cy="523220"/>
          </a:xfrm>
          <a:prstGeom prst="rect">
            <a:avLst/>
          </a:prstGeom>
          <a:noFill/>
        </p:spPr>
        <p:txBody>
          <a:bodyPr wrap="square" rtlCol="0">
            <a:spAutoFit/>
          </a:bodyPr>
          <a:lstStyle/>
          <a:p>
            <a:r>
              <a:rPr lang="en-US" sz="2800" dirty="0" smtClean="0">
                <a:solidFill>
                  <a:schemeClr val="accent1"/>
                </a:solidFill>
                <a:latin typeface="Century Gothic Bold" charset="0"/>
                <a:cs typeface="Century Gothic Bold" charset="0"/>
              </a:rPr>
              <a:t>Where Do I Align</a:t>
            </a:r>
            <a:r>
              <a:rPr lang="en-US" sz="2800" dirty="0" smtClean="0">
                <a:solidFill>
                  <a:schemeClr val="accent3"/>
                </a:solidFill>
                <a:latin typeface="Century Gothic Bold" charset="0"/>
                <a:cs typeface="Century Gothic Bold" charset="0"/>
              </a:rPr>
              <a:t>.</a:t>
            </a:r>
            <a:endParaRPr lang="en-US" sz="2800" dirty="0">
              <a:solidFill>
                <a:schemeClr val="accent3"/>
              </a:solidFill>
              <a:latin typeface="Century Gothic Bold" charset="0"/>
              <a:cs typeface="Century Gothic Bold" charset="0"/>
            </a:endParaRPr>
          </a:p>
        </p:txBody>
      </p:sp>
      <p:sp>
        <p:nvSpPr>
          <p:cNvPr id="24" name="TextBox 23"/>
          <p:cNvSpPr txBox="1"/>
          <p:nvPr/>
        </p:nvSpPr>
        <p:spPr>
          <a:xfrm>
            <a:off x="757113" y="2667257"/>
            <a:ext cx="4714311" cy="3416320"/>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Traditional methods for property recognition?</a:t>
            </a:r>
          </a:p>
          <a:p>
            <a:pPr marL="1200036" lvl="1"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Word of Mouth</a:t>
            </a:r>
          </a:p>
          <a:p>
            <a:pPr marL="1200036" lvl="1"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Returning Guests</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Organization offering Membership/Discount?</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Property Brand Name?</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Property Web Page?</a:t>
            </a:r>
          </a:p>
          <a:p>
            <a:pPr marL="457086" indent="-457086">
              <a:lnSpc>
                <a:spcPct val="120000"/>
              </a:lnSpc>
              <a:buClr>
                <a:schemeClr val="accent3"/>
              </a:buClr>
              <a:buSzPct val="120000"/>
              <a:buFont typeface="Arial" charset="0"/>
              <a:buChar char="•"/>
            </a:pPr>
            <a:r>
              <a:rPr lang="en-US" sz="1800" b="1" dirty="0" smtClean="0">
                <a:solidFill>
                  <a:schemeClr val="tx2"/>
                </a:solidFill>
                <a:latin typeface="Century Gothic Bold" charset="0"/>
                <a:ea typeface="Century Gothic Bold" charset="0"/>
                <a:cs typeface="Century Gothic Bold" charset="0"/>
              </a:rPr>
              <a:t>Online Travel Agency?</a:t>
            </a:r>
          </a:p>
          <a:p>
            <a:pPr marL="457086" indent="-457086">
              <a:lnSpc>
                <a:spcPct val="120000"/>
              </a:lnSpc>
              <a:buClr>
                <a:schemeClr val="accent3"/>
              </a:buClr>
              <a:buSzPct val="120000"/>
              <a:buFont typeface="Arial" charset="0"/>
              <a:buChar char="•"/>
            </a:pPr>
            <a:endParaRPr lang="en-US" sz="1800" b="1" dirty="0">
              <a:solidFill>
                <a:schemeClr val="tx2"/>
              </a:solidFill>
              <a:latin typeface="Century Gothic Bold" charset="0"/>
              <a:ea typeface="Century Gothic Bold" charset="0"/>
              <a:cs typeface="Century Gothic Bold" charset="0"/>
            </a:endParaRPr>
          </a:p>
        </p:txBody>
      </p:sp>
      <p:sp>
        <p:nvSpPr>
          <p:cNvPr id="22" name="Rectangle 21"/>
          <p:cNvSpPr/>
          <p:nvPr/>
        </p:nvSpPr>
        <p:spPr>
          <a:xfrm>
            <a:off x="6117018" y="0"/>
            <a:ext cx="6071807" cy="6858000"/>
          </a:xfrm>
          <a:prstGeom prst="rect">
            <a:avLst/>
          </a:prstGeom>
          <a:solidFill>
            <a:schemeClr val="accent2">
              <a:lumMod val="5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70274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894" y="953864"/>
            <a:ext cx="4662858" cy="523220"/>
          </a:xfrm>
          <a:prstGeom prst="rect">
            <a:avLst/>
          </a:prstGeom>
          <a:solidFill>
            <a:schemeClr val="tx2"/>
          </a:solidFill>
          <a:ln>
            <a:noFill/>
          </a:ln>
        </p:spPr>
        <p:txBody>
          <a:bodyPr wrap="square" rtlCol="0">
            <a:normAutofit/>
          </a:bodyPr>
          <a:lstStyle/>
          <a:p>
            <a:r>
              <a:rPr lang="en-US" sz="2800" b="1" dirty="0" smtClean="0">
                <a:solidFill>
                  <a:schemeClr val="bg1"/>
                </a:solidFill>
                <a:latin typeface="Noto Sans Bold" charset="0"/>
                <a:cs typeface="Noto Sans Bold" charset="0"/>
              </a:rPr>
              <a:t>Current Marketing </a:t>
            </a:r>
            <a:endParaRPr lang="en-US" sz="2800" b="1" dirty="0">
              <a:solidFill>
                <a:schemeClr val="accent3"/>
              </a:solidFill>
              <a:latin typeface="Noto Sans Bold" charset="0"/>
              <a:cs typeface="Noto Sans Bold" charset="0"/>
            </a:endParaRPr>
          </a:p>
        </p:txBody>
      </p:sp>
      <p:sp>
        <p:nvSpPr>
          <p:cNvPr id="3" name="TextBox 2"/>
          <p:cNvSpPr txBox="1"/>
          <p:nvPr/>
        </p:nvSpPr>
        <p:spPr>
          <a:xfrm>
            <a:off x="1727894" y="1732097"/>
            <a:ext cx="8821463" cy="4065199"/>
          </a:xfrm>
          <a:prstGeom prst="rect">
            <a:avLst/>
          </a:prstGeom>
          <a:noFill/>
        </p:spPr>
        <p:txBody>
          <a:bodyPr wrap="square" lIns="0" tIns="0" rIns="0" bIns="0">
            <a:norm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What resource(s) are used so guests can recognize property? </a:t>
            </a:r>
            <a:endParaRPr lang="en-US" sz="1800" b="1" dirty="0">
              <a:solidFill>
                <a:schemeClr val="tx2"/>
              </a:solidFill>
              <a:latin typeface="Noto Sans Bold" charset="0"/>
              <a:ea typeface="Noto Sans Bold" charset="0"/>
              <a:cs typeface="Noto Sans Bold" charset="0"/>
            </a:endParaRPr>
          </a:p>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Factors to consider:</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What reach does this marketing channel have? (Geography)</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What scope does this marketing channel have? (Industry)</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How much do I budget for marketing? (Total Revenue)</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Where does my property stand amongst others? (Competition)</a:t>
            </a:r>
          </a:p>
          <a:p>
            <a:pPr>
              <a:lnSpc>
                <a:spcPct val="150000"/>
              </a:lnSpc>
              <a:buClr>
                <a:schemeClr val="accent1"/>
              </a:buClr>
              <a:buSzPct val="120000"/>
            </a:pPr>
            <a:endParaRPr lang="en-US" sz="1800" b="1" dirty="0" smtClean="0">
              <a:solidFill>
                <a:schemeClr val="tx2"/>
              </a:solidFill>
              <a:latin typeface="Noto Sans Bold" charset="0"/>
              <a:ea typeface="Noto Sans Bold" charset="0"/>
              <a:cs typeface="Noto Sans Bold" charset="0"/>
            </a:endParaRPr>
          </a:p>
          <a:p>
            <a:pPr lvl="1" indent="0">
              <a:lnSpc>
                <a:spcPct val="150000"/>
              </a:lnSpc>
              <a:buClr>
                <a:schemeClr val="accent1"/>
              </a:buClr>
              <a:buSzPct val="120000"/>
            </a:pPr>
            <a:endParaRPr lang="en-US" sz="1800" b="1" dirty="0">
              <a:solidFill>
                <a:schemeClr val="tx2"/>
              </a:solidFill>
              <a:latin typeface="Noto Sans Bold" charset="0"/>
              <a:ea typeface="Noto Sans Bold" charset="0"/>
              <a:cs typeface="Noto Sans Bold" charset="0"/>
            </a:endParaRPr>
          </a:p>
        </p:txBody>
      </p:sp>
    </p:spTree>
    <p:extLst>
      <p:ext uri="{BB962C8B-B14F-4D97-AF65-F5344CB8AC3E}">
        <p14:creationId xmlns:p14="http://schemas.microsoft.com/office/powerpoint/2010/main" val="257520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6931" y="5497729"/>
            <a:ext cx="9379486" cy="867930"/>
          </a:xfrm>
          <a:prstGeom prst="rect">
            <a:avLst/>
          </a:prstGeom>
        </p:spPr>
        <p:txBody>
          <a:bodyPr wrap="square">
            <a:spAutoFit/>
          </a:bodyPr>
          <a:lstStyle/>
          <a:p>
            <a:pPr>
              <a:lnSpc>
                <a:spcPct val="120000"/>
              </a:lnSpc>
            </a:pPr>
            <a:r>
              <a:rPr lang="en-US" sz="1400" b="1" dirty="0" smtClean="0">
                <a:solidFill>
                  <a:schemeClr val="tx2"/>
                </a:solidFill>
                <a:latin typeface="Century Gothic Bold" charset="0"/>
                <a:ea typeface="Century Gothic Bold" charset="0"/>
                <a:cs typeface="Century Gothic Bold" charset="0"/>
              </a:rPr>
              <a:t>Promote your business brand name by increasing property awareness amongst other accommodations in your area.  Think strategic marketing visibility, consider local competition, and stimulate attraction to your property.  Discover the tools available to make managing your business easier.   </a:t>
            </a:r>
            <a:endParaRPr lang="en-US" sz="1400" b="1" dirty="0">
              <a:solidFill>
                <a:schemeClr val="tx2"/>
              </a:solidFill>
              <a:latin typeface="Century Gothic Bold" charset="0"/>
              <a:ea typeface="Century Gothic Bold" charset="0"/>
              <a:cs typeface="Century Gothic Bold" charset="0"/>
            </a:endParaRPr>
          </a:p>
        </p:txBody>
      </p:sp>
      <p:sp>
        <p:nvSpPr>
          <p:cNvPr id="4" name="TextBox 3"/>
          <p:cNvSpPr txBox="1"/>
          <p:nvPr/>
        </p:nvSpPr>
        <p:spPr>
          <a:xfrm>
            <a:off x="806931" y="4974509"/>
            <a:ext cx="4209911" cy="523220"/>
          </a:xfrm>
          <a:prstGeom prst="rect">
            <a:avLst/>
          </a:prstGeom>
          <a:noFill/>
        </p:spPr>
        <p:txBody>
          <a:bodyPr wrap="square" rtlCol="0">
            <a:spAutoFit/>
          </a:bodyPr>
          <a:lstStyle/>
          <a:p>
            <a:r>
              <a:rPr lang="en-US" sz="2800" dirty="0" smtClean="0">
                <a:solidFill>
                  <a:schemeClr val="accent1"/>
                </a:solidFill>
                <a:latin typeface="Century Gothic Bold" charset="0"/>
                <a:cs typeface="Century Gothic Bold" charset="0"/>
              </a:rPr>
              <a:t>Online Presence</a:t>
            </a:r>
            <a:r>
              <a:rPr lang="en-US" sz="2800" dirty="0" smtClean="0">
                <a:solidFill>
                  <a:schemeClr val="accent3"/>
                </a:solidFill>
                <a:latin typeface="Century Gothic Bold" charset="0"/>
                <a:cs typeface="Century Gothic Bold" charset="0"/>
              </a:rPr>
              <a:t>.</a:t>
            </a:r>
            <a:endParaRPr lang="en-US" sz="2800" dirty="0">
              <a:solidFill>
                <a:schemeClr val="accent3"/>
              </a:solidFill>
              <a:latin typeface="Century Gothic Bold" charset="0"/>
              <a:cs typeface="Century Gothic Bold" charset="0"/>
            </a:endParaRPr>
          </a:p>
        </p:txBody>
      </p:sp>
      <p:pic>
        <p:nvPicPr>
          <p:cNvPr id="5" name="Picture 4"/>
          <p:cNvPicPr>
            <a:picLocks noChangeAspect="1"/>
          </p:cNvPicPr>
          <p:nvPr/>
        </p:nvPicPr>
        <p:blipFill>
          <a:blip r:embed="rId3"/>
          <a:stretch>
            <a:fillRect/>
          </a:stretch>
        </p:blipFill>
        <p:spPr>
          <a:xfrm>
            <a:off x="0" y="1"/>
            <a:ext cx="12188825" cy="4590288"/>
          </a:xfrm>
          <a:prstGeom prst="rect">
            <a:avLst/>
          </a:prstGeom>
        </p:spPr>
      </p:pic>
    </p:spTree>
    <p:extLst>
      <p:ext uri="{BB962C8B-B14F-4D97-AF65-F5344CB8AC3E}">
        <p14:creationId xmlns:p14="http://schemas.microsoft.com/office/powerpoint/2010/main" val="143500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894" y="953864"/>
            <a:ext cx="4662858" cy="523220"/>
          </a:xfrm>
          <a:prstGeom prst="rect">
            <a:avLst/>
          </a:prstGeom>
          <a:solidFill>
            <a:schemeClr val="tx2"/>
          </a:solidFill>
          <a:ln>
            <a:noFill/>
          </a:ln>
        </p:spPr>
        <p:txBody>
          <a:bodyPr wrap="square" rtlCol="0">
            <a:normAutofit/>
          </a:bodyPr>
          <a:lstStyle/>
          <a:p>
            <a:r>
              <a:rPr lang="en-US" sz="2800" b="1" dirty="0" smtClean="0">
                <a:solidFill>
                  <a:schemeClr val="bg1"/>
                </a:solidFill>
                <a:latin typeface="Noto Sans Bold" charset="0"/>
                <a:cs typeface="Noto Sans Bold" charset="0"/>
              </a:rPr>
              <a:t>Booking.com Marketing</a:t>
            </a:r>
            <a:endParaRPr lang="en-US" sz="2800" b="1" dirty="0">
              <a:solidFill>
                <a:schemeClr val="accent3"/>
              </a:solidFill>
              <a:latin typeface="Noto Sans Bold" charset="0"/>
              <a:cs typeface="Noto Sans Bold" charset="0"/>
            </a:endParaRPr>
          </a:p>
        </p:txBody>
      </p:sp>
      <p:sp>
        <p:nvSpPr>
          <p:cNvPr id="3" name="TextBox 2"/>
          <p:cNvSpPr txBox="1"/>
          <p:nvPr/>
        </p:nvSpPr>
        <p:spPr>
          <a:xfrm>
            <a:off x="1727894" y="1732097"/>
            <a:ext cx="8821463" cy="4065199"/>
          </a:xfrm>
          <a:prstGeom prst="rect">
            <a:avLst/>
          </a:prstGeom>
          <a:noFill/>
        </p:spPr>
        <p:txBody>
          <a:bodyPr wrap="square" lIns="0" tIns="0" rIns="0" bIns="0">
            <a:norm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457086"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We are an online booking engine.</a:t>
            </a:r>
          </a:p>
          <a:p>
            <a:pPr marL="1200036" lvl="1" indent="-457086">
              <a:lnSpc>
                <a:spcPct val="150000"/>
              </a:lnSpc>
              <a:buClr>
                <a:schemeClr val="accent1"/>
              </a:buClr>
              <a:buSzPct val="120000"/>
              <a:buFont typeface="Arial" charset="0"/>
              <a:buChar char="•"/>
            </a:pPr>
            <a:r>
              <a:rPr lang="en-US" sz="1800" b="1" dirty="0">
                <a:solidFill>
                  <a:schemeClr val="tx2"/>
                </a:solidFill>
                <a:latin typeface="Noto Sans Bold" charset="0"/>
                <a:ea typeface="Noto Sans Bold" charset="0"/>
                <a:cs typeface="Noto Sans Bold" charset="0"/>
              </a:rPr>
              <a:t>S</a:t>
            </a:r>
            <a:r>
              <a:rPr lang="en-US" sz="1800" b="1" dirty="0" smtClean="0">
                <a:solidFill>
                  <a:schemeClr val="tx2"/>
                </a:solidFill>
                <a:latin typeface="Noto Sans Bold" charset="0"/>
                <a:ea typeface="Noto Sans Bold" charset="0"/>
                <a:cs typeface="Noto Sans Bold" charset="0"/>
              </a:rPr>
              <a:t>cope is International (Geography)</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Well-Known Brand Name (Industry Expertise)</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Cost to Benefit Analysis (Total Revenue) </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Reinvest in Our Partners (Channel Marketing) </a:t>
            </a:r>
          </a:p>
          <a:p>
            <a:pPr marL="1200036" lvl="1" indent="-457086">
              <a:lnSpc>
                <a:spcPct val="150000"/>
              </a:lnSpc>
              <a:buClr>
                <a:schemeClr val="accent1"/>
              </a:buClr>
              <a:buSzPct val="120000"/>
              <a:buFont typeface="Arial" charset="0"/>
              <a:buChar char="•"/>
            </a:pPr>
            <a:r>
              <a:rPr lang="en-US" sz="1800" b="1" dirty="0" smtClean="0">
                <a:solidFill>
                  <a:schemeClr val="tx2"/>
                </a:solidFill>
                <a:latin typeface="Noto Sans Bold" charset="0"/>
                <a:ea typeface="Noto Sans Bold" charset="0"/>
                <a:cs typeface="Noto Sans Bold" charset="0"/>
              </a:rPr>
              <a:t>Local Team Advice &amp; Expertise (2</a:t>
            </a:r>
            <a:r>
              <a:rPr lang="en-US" sz="1800" b="1" baseline="30000" dirty="0" smtClean="0">
                <a:solidFill>
                  <a:schemeClr val="tx2"/>
                </a:solidFill>
                <a:latin typeface="Noto Sans Bold" charset="0"/>
                <a:ea typeface="Noto Sans Bold" charset="0"/>
                <a:cs typeface="Noto Sans Bold" charset="0"/>
              </a:rPr>
              <a:t>nd</a:t>
            </a:r>
            <a:r>
              <a:rPr lang="en-US" sz="1800" b="1" dirty="0" smtClean="0">
                <a:solidFill>
                  <a:schemeClr val="tx2"/>
                </a:solidFill>
                <a:latin typeface="Noto Sans Bold" charset="0"/>
                <a:ea typeface="Noto Sans Bold" charset="0"/>
                <a:cs typeface="Noto Sans Bold" charset="0"/>
              </a:rPr>
              <a:t> Opinion)  </a:t>
            </a:r>
          </a:p>
          <a:p>
            <a:pPr marL="1200036" lvl="1" indent="-457086">
              <a:lnSpc>
                <a:spcPct val="150000"/>
              </a:lnSpc>
              <a:buClr>
                <a:schemeClr val="accent1"/>
              </a:buClr>
              <a:buSzPct val="120000"/>
              <a:buFont typeface="Arial" charset="0"/>
              <a:buChar char="•"/>
            </a:pPr>
            <a:endParaRPr lang="en-US" sz="1800" b="1" dirty="0" smtClean="0">
              <a:solidFill>
                <a:schemeClr val="tx2"/>
              </a:solidFill>
              <a:latin typeface="Noto Sans Bold" charset="0"/>
              <a:ea typeface="Noto Sans Bold" charset="0"/>
              <a:cs typeface="Noto Sans Bold" charset="0"/>
            </a:endParaRPr>
          </a:p>
          <a:p>
            <a:pPr marL="1200036" lvl="1" indent="-457086">
              <a:lnSpc>
                <a:spcPct val="150000"/>
              </a:lnSpc>
              <a:buClr>
                <a:schemeClr val="accent1"/>
              </a:buClr>
              <a:buSzPct val="120000"/>
              <a:buFont typeface="Arial" charset="0"/>
              <a:buChar char="•"/>
            </a:pPr>
            <a:endParaRPr lang="en-US" sz="1800" b="1" dirty="0" smtClean="0">
              <a:solidFill>
                <a:schemeClr val="tx2"/>
              </a:solidFill>
              <a:latin typeface="Noto Sans Bold" charset="0"/>
              <a:ea typeface="Noto Sans Bold" charset="0"/>
              <a:cs typeface="Noto Sans Bold" charset="0"/>
            </a:endParaRPr>
          </a:p>
          <a:p>
            <a:pPr marL="1200036" lvl="1" indent="-457086">
              <a:lnSpc>
                <a:spcPct val="150000"/>
              </a:lnSpc>
              <a:buClr>
                <a:schemeClr val="accent1"/>
              </a:buClr>
              <a:buSzPct val="120000"/>
              <a:buFont typeface="Arial" charset="0"/>
              <a:buChar char="•"/>
            </a:pPr>
            <a:endParaRPr lang="en-US" sz="1800" b="1" dirty="0" smtClean="0">
              <a:solidFill>
                <a:schemeClr val="tx2"/>
              </a:solidFill>
              <a:latin typeface="Noto Sans Bold" charset="0"/>
              <a:ea typeface="Noto Sans Bold" charset="0"/>
              <a:cs typeface="Noto Sans Bold" charset="0"/>
            </a:endParaRPr>
          </a:p>
          <a:p>
            <a:pPr lvl="1" indent="0">
              <a:lnSpc>
                <a:spcPct val="150000"/>
              </a:lnSpc>
              <a:buClr>
                <a:schemeClr val="accent1"/>
              </a:buClr>
              <a:buSzPct val="120000"/>
            </a:pPr>
            <a:endParaRPr lang="en-US" sz="1800" b="1" dirty="0">
              <a:solidFill>
                <a:schemeClr val="tx2"/>
              </a:solidFill>
              <a:latin typeface="Noto Sans Bold" charset="0"/>
              <a:ea typeface="Noto Sans Bold" charset="0"/>
              <a:cs typeface="Noto Sans Bold" charset="0"/>
            </a:endParaRPr>
          </a:p>
        </p:txBody>
      </p:sp>
    </p:spTree>
    <p:extLst>
      <p:ext uri="{BB962C8B-B14F-4D97-AF65-F5344CB8AC3E}">
        <p14:creationId xmlns:p14="http://schemas.microsoft.com/office/powerpoint/2010/main" val="56756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79036" y="1692255"/>
            <a:ext cx="6023002" cy="3702392"/>
            <a:chOff x="6455259" y="2927882"/>
            <a:chExt cx="11530967" cy="7088187"/>
          </a:xfrm>
        </p:grpSpPr>
        <p:sp>
          <p:nvSpPr>
            <p:cNvPr id="3" name="AutoShape 2"/>
            <p:cNvSpPr>
              <a:spLocks/>
            </p:cNvSpPr>
            <p:nvPr/>
          </p:nvSpPr>
          <p:spPr bwMode="auto">
            <a:xfrm>
              <a:off x="6455259" y="2927882"/>
              <a:ext cx="5766551" cy="7088187"/>
            </a:xfrm>
            <a:custGeom>
              <a:avLst/>
              <a:gdLst>
                <a:gd name="T0" fmla="*/ 16644 w 21600"/>
                <a:gd name="T1" fmla="*/ 10800 h 21600"/>
                <a:gd name="T2" fmla="*/ 21600 w 21600"/>
                <a:gd name="T3" fmla="*/ 2387 h 21600"/>
                <a:gd name="T4" fmla="*/ 13278 w 21600"/>
                <a:gd name="T5" fmla="*/ 0 h 21600"/>
                <a:gd name="T6" fmla="*/ 0 w 21600"/>
                <a:gd name="T7" fmla="*/ 10800 h 21600"/>
                <a:gd name="T8" fmla="*/ 13278 w 21600"/>
                <a:gd name="T9" fmla="*/ 21600 h 21600"/>
                <a:gd name="T10" fmla="*/ 21600 w 21600"/>
                <a:gd name="T11" fmla="*/ 19213 h 21600"/>
                <a:gd name="T12" fmla="*/ 16644 w 21600"/>
                <a:gd name="T13" fmla="*/ 10800 h 21600"/>
                <a:gd name="T14" fmla="*/ 16644 w 21600"/>
                <a:gd name="T15" fmla="*/ 108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644" y="10800"/>
                  </a:moveTo>
                  <a:cubicBezTo>
                    <a:pt x="16644" y="7399"/>
                    <a:pt x="18579" y="4366"/>
                    <a:pt x="21600" y="2387"/>
                  </a:cubicBezTo>
                  <a:cubicBezTo>
                    <a:pt x="19323" y="895"/>
                    <a:pt x="16430" y="0"/>
                    <a:pt x="13278" y="0"/>
                  </a:cubicBezTo>
                  <a:cubicBezTo>
                    <a:pt x="5945" y="0"/>
                    <a:pt x="0" y="4835"/>
                    <a:pt x="0" y="10800"/>
                  </a:cubicBezTo>
                  <a:cubicBezTo>
                    <a:pt x="0" y="16765"/>
                    <a:pt x="5945" y="21600"/>
                    <a:pt x="13278" y="21600"/>
                  </a:cubicBezTo>
                  <a:cubicBezTo>
                    <a:pt x="16430" y="21600"/>
                    <a:pt x="19323" y="20705"/>
                    <a:pt x="21600" y="19213"/>
                  </a:cubicBezTo>
                  <a:cubicBezTo>
                    <a:pt x="18579" y="17234"/>
                    <a:pt x="16644" y="14201"/>
                    <a:pt x="16644" y="10800"/>
                  </a:cubicBezTo>
                  <a:close/>
                  <a:moveTo>
                    <a:pt x="16644" y="10800"/>
                  </a:moveTo>
                </a:path>
              </a:pathLst>
            </a:custGeom>
            <a:solidFill>
              <a:schemeClr val="accent1"/>
            </a:solidFill>
            <a:ln>
              <a:noFill/>
            </a:ln>
            <a:extLst/>
          </p:spPr>
          <p:txBody>
            <a:bodyPr lIns="0" tIns="0" rIns="0" bIns="0"/>
            <a:lstStyle/>
            <a:p>
              <a:endParaRPr lang="en-US">
                <a:latin typeface="Century Gothic"/>
                <a:cs typeface="Century Gothic"/>
              </a:endParaRPr>
            </a:p>
          </p:txBody>
        </p:sp>
        <p:sp>
          <p:nvSpPr>
            <p:cNvPr id="4" name="AutoShape 3"/>
            <p:cNvSpPr>
              <a:spLocks/>
            </p:cNvSpPr>
            <p:nvPr/>
          </p:nvSpPr>
          <p:spPr bwMode="auto">
            <a:xfrm>
              <a:off x="12219676" y="2927882"/>
              <a:ext cx="5766550" cy="7088187"/>
            </a:xfrm>
            <a:custGeom>
              <a:avLst/>
              <a:gdLst>
                <a:gd name="T0" fmla="*/ 8322 w 21600"/>
                <a:gd name="T1" fmla="*/ 0 h 21600"/>
                <a:gd name="T2" fmla="*/ 0 w 21600"/>
                <a:gd name="T3" fmla="*/ 2387 h 21600"/>
                <a:gd name="T4" fmla="*/ 4956 w 21600"/>
                <a:gd name="T5" fmla="*/ 10800 h 21600"/>
                <a:gd name="T6" fmla="*/ 0 w 21600"/>
                <a:gd name="T7" fmla="*/ 19213 h 21600"/>
                <a:gd name="T8" fmla="*/ 8322 w 21600"/>
                <a:gd name="T9" fmla="*/ 21600 h 21600"/>
                <a:gd name="T10" fmla="*/ 21600 w 21600"/>
                <a:gd name="T11" fmla="*/ 10800 h 21600"/>
                <a:gd name="T12" fmla="*/ 8322 w 21600"/>
                <a:gd name="T13" fmla="*/ 0 h 21600"/>
                <a:gd name="T14" fmla="*/ 8322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8322" y="0"/>
                  </a:moveTo>
                  <a:cubicBezTo>
                    <a:pt x="5170" y="0"/>
                    <a:pt x="2277" y="895"/>
                    <a:pt x="0" y="2387"/>
                  </a:cubicBezTo>
                  <a:cubicBezTo>
                    <a:pt x="3021" y="4366"/>
                    <a:pt x="4956" y="7399"/>
                    <a:pt x="4956" y="10800"/>
                  </a:cubicBezTo>
                  <a:cubicBezTo>
                    <a:pt x="4956" y="14201"/>
                    <a:pt x="3021" y="17234"/>
                    <a:pt x="0" y="19213"/>
                  </a:cubicBezTo>
                  <a:cubicBezTo>
                    <a:pt x="2277" y="20705"/>
                    <a:pt x="5170" y="21600"/>
                    <a:pt x="8322" y="21600"/>
                  </a:cubicBezTo>
                  <a:cubicBezTo>
                    <a:pt x="15655" y="21600"/>
                    <a:pt x="21600" y="16765"/>
                    <a:pt x="21600" y="10800"/>
                  </a:cubicBezTo>
                  <a:cubicBezTo>
                    <a:pt x="21600" y="4835"/>
                    <a:pt x="15655" y="0"/>
                    <a:pt x="8322" y="0"/>
                  </a:cubicBezTo>
                  <a:close/>
                  <a:moveTo>
                    <a:pt x="8322" y="0"/>
                  </a:moveTo>
                </a:path>
              </a:pathLst>
            </a:custGeom>
            <a:solidFill>
              <a:schemeClr val="accent6"/>
            </a:solidFill>
            <a:ln>
              <a:noFill/>
            </a:ln>
            <a:extLst/>
          </p:spPr>
          <p:txBody>
            <a:bodyPr lIns="0" tIns="0" rIns="0" bIns="0"/>
            <a:lstStyle/>
            <a:p>
              <a:endParaRPr lang="en-US">
                <a:latin typeface="Century Gothic"/>
                <a:cs typeface="Century Gothic"/>
              </a:endParaRPr>
            </a:p>
          </p:txBody>
        </p:sp>
        <p:sp>
          <p:nvSpPr>
            <p:cNvPr id="5" name="AutoShape 4"/>
            <p:cNvSpPr>
              <a:spLocks/>
            </p:cNvSpPr>
            <p:nvPr/>
          </p:nvSpPr>
          <p:spPr bwMode="auto">
            <a:xfrm>
              <a:off x="10900838" y="3710518"/>
              <a:ext cx="2646708" cy="5519738"/>
            </a:xfrm>
            <a:custGeom>
              <a:avLst/>
              <a:gdLst>
                <a:gd name="T0" fmla="*/ 21600 w 21600"/>
                <a:gd name="T1" fmla="*/ 10800 h 21600"/>
                <a:gd name="T2" fmla="*/ 10800 w 21600"/>
                <a:gd name="T3" fmla="*/ 0 h 21600"/>
                <a:gd name="T4" fmla="*/ 0 w 21600"/>
                <a:gd name="T5" fmla="*/ 10800 h 21600"/>
                <a:gd name="T6" fmla="*/ 10800 w 21600"/>
                <a:gd name="T7" fmla="*/ 2160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cubicBezTo>
                    <a:pt x="21600" y="6434"/>
                    <a:pt x="17385" y="2541"/>
                    <a:pt x="10800" y="0"/>
                  </a:cubicBezTo>
                  <a:cubicBezTo>
                    <a:pt x="4215" y="2541"/>
                    <a:pt x="0" y="6434"/>
                    <a:pt x="0" y="10800"/>
                  </a:cubicBezTo>
                  <a:cubicBezTo>
                    <a:pt x="0" y="15166"/>
                    <a:pt x="4215" y="19059"/>
                    <a:pt x="10800" y="21600"/>
                  </a:cubicBezTo>
                  <a:cubicBezTo>
                    <a:pt x="17385" y="19059"/>
                    <a:pt x="21600" y="15166"/>
                    <a:pt x="21600" y="10800"/>
                  </a:cubicBezTo>
                  <a:close/>
                  <a:moveTo>
                    <a:pt x="21600" y="10800"/>
                  </a:moveTo>
                </a:path>
              </a:pathLst>
            </a:custGeom>
            <a:solidFill>
              <a:schemeClr val="accent3"/>
            </a:solidFill>
            <a:ln>
              <a:noFill/>
            </a:ln>
            <a:extLst/>
          </p:spPr>
          <p:txBody>
            <a:bodyPr lIns="0" tIns="0" rIns="0" bIns="0"/>
            <a:lstStyle/>
            <a:p>
              <a:endParaRPr lang="en-US">
                <a:latin typeface="Century Gothic"/>
                <a:cs typeface="Century Gothic"/>
              </a:endParaRPr>
            </a:p>
          </p:txBody>
        </p:sp>
      </p:grpSp>
      <p:sp>
        <p:nvSpPr>
          <p:cNvPr id="6" name="TextBox 5"/>
          <p:cNvSpPr txBox="1"/>
          <p:nvPr/>
        </p:nvSpPr>
        <p:spPr>
          <a:xfrm>
            <a:off x="6844104" y="3569863"/>
            <a:ext cx="1986795" cy="707886"/>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2000" b="1" dirty="0" smtClean="0">
                <a:solidFill>
                  <a:schemeClr val="bg1"/>
                </a:solidFill>
                <a:latin typeface="Century Gothic Bold" charset="0"/>
                <a:ea typeface="Century Gothic Bold" charset="0"/>
                <a:cs typeface="Century Gothic Bold" charset="0"/>
              </a:rPr>
              <a:t>Global Travelers</a:t>
            </a:r>
          </a:p>
        </p:txBody>
      </p:sp>
      <p:pic>
        <p:nvPicPr>
          <p:cNvPr id="7" name="Picture 6" descr="film_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69785" y="2965662"/>
            <a:ext cx="690189" cy="492221"/>
          </a:xfrm>
          <a:prstGeom prst="rect">
            <a:avLst/>
          </a:prstGeom>
        </p:spPr>
      </p:pic>
      <p:sp>
        <p:nvSpPr>
          <p:cNvPr id="8" name="TextBox 7"/>
          <p:cNvSpPr txBox="1"/>
          <p:nvPr/>
        </p:nvSpPr>
        <p:spPr>
          <a:xfrm>
            <a:off x="3357924" y="3561401"/>
            <a:ext cx="1986795" cy="707886"/>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2000" b="1" dirty="0" smtClean="0">
                <a:solidFill>
                  <a:schemeClr val="bg1"/>
                </a:solidFill>
                <a:latin typeface="Century Gothic Bold" charset="0"/>
                <a:ea typeface="Century Gothic Bold" charset="0"/>
                <a:cs typeface="Century Gothic Bold" charset="0"/>
              </a:rPr>
              <a:t>Your Local Area</a:t>
            </a:r>
          </a:p>
        </p:txBody>
      </p:sp>
      <p:sp>
        <p:nvSpPr>
          <p:cNvPr id="9" name="TextBox 8"/>
          <p:cNvSpPr txBox="1"/>
          <p:nvPr/>
        </p:nvSpPr>
        <p:spPr>
          <a:xfrm>
            <a:off x="5549841" y="3576949"/>
            <a:ext cx="1194655" cy="307777"/>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b="1" dirty="0" smtClean="0">
                <a:solidFill>
                  <a:schemeClr val="bg1"/>
                </a:solidFill>
                <a:latin typeface="Century Gothic Bold" charset="0"/>
                <a:ea typeface="Century Gothic Bold" charset="0"/>
                <a:cs typeface="Century Gothic Bold" charset="0"/>
              </a:rPr>
              <a:t> Discovery</a:t>
            </a:r>
          </a:p>
        </p:txBody>
      </p:sp>
      <p:pic>
        <p:nvPicPr>
          <p:cNvPr id="10" name="Picture 9" descr="photo_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1811" y="3083576"/>
            <a:ext cx="503596" cy="382733"/>
          </a:xfrm>
          <a:prstGeom prst="rect">
            <a:avLst/>
          </a:prstGeom>
        </p:spPr>
      </p:pic>
      <p:pic>
        <p:nvPicPr>
          <p:cNvPr id="11" name="Picture 10" descr="flash_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3191" y="2901063"/>
            <a:ext cx="588621" cy="565246"/>
          </a:xfrm>
          <a:prstGeom prst="rect">
            <a:avLst/>
          </a:prstGeom>
        </p:spPr>
      </p:pic>
      <p:sp>
        <p:nvSpPr>
          <p:cNvPr id="14" name="Rectangle 13"/>
          <p:cNvSpPr/>
          <p:nvPr/>
        </p:nvSpPr>
        <p:spPr>
          <a:xfrm>
            <a:off x="323850" y="4605626"/>
            <a:ext cx="2387741" cy="757130"/>
          </a:xfrm>
          <a:prstGeom prst="rect">
            <a:avLst/>
          </a:prstGeom>
          <a:ln>
            <a:noFill/>
          </a:ln>
        </p:spPr>
        <p:txBody>
          <a:bodyPr wrap="square">
            <a:spAutoFit/>
          </a:bodyPr>
          <a:lstStyle/>
          <a:p>
            <a:pPr algn="r">
              <a:lnSpc>
                <a:spcPct val="120000"/>
              </a:lnSpc>
            </a:pPr>
            <a:r>
              <a:rPr lang="en-US" sz="1200" b="1" dirty="0">
                <a:solidFill>
                  <a:schemeClr val="bg1"/>
                </a:solidFill>
                <a:latin typeface="Century Gothic Bold" charset="0"/>
                <a:ea typeface="Century Gothic Bold" charset="0"/>
                <a:cs typeface="Century Gothic Bold" charset="0"/>
              </a:rPr>
              <a:t>A</a:t>
            </a:r>
            <a:r>
              <a:rPr lang="en-US" sz="1200" b="1" dirty="0" smtClean="0">
                <a:solidFill>
                  <a:schemeClr val="bg1"/>
                </a:solidFill>
                <a:latin typeface="Century Gothic Bold" charset="0"/>
                <a:ea typeface="Century Gothic Bold" charset="0"/>
                <a:cs typeface="Century Gothic Bold" charset="0"/>
              </a:rPr>
              <a:t> destination that offers the perfect mix of Amenities, Activities, &amp; Accommodation.  </a:t>
            </a:r>
            <a:endParaRPr lang="en-US" sz="1200" b="1" dirty="0">
              <a:solidFill>
                <a:schemeClr val="bg1"/>
              </a:solidFill>
              <a:latin typeface="Century Gothic Bold" charset="0"/>
              <a:ea typeface="Century Gothic Bold" charset="0"/>
              <a:cs typeface="Century Gothic Bold" charset="0"/>
            </a:endParaRPr>
          </a:p>
        </p:txBody>
      </p:sp>
      <p:cxnSp>
        <p:nvCxnSpPr>
          <p:cNvPr id="15" name="Straight Connector 14"/>
          <p:cNvCxnSpPr/>
          <p:nvPr/>
        </p:nvCxnSpPr>
        <p:spPr>
          <a:xfrm flipH="1">
            <a:off x="2870903" y="4857365"/>
            <a:ext cx="533104" cy="0"/>
          </a:xfrm>
          <a:prstGeom prst="line">
            <a:avLst/>
          </a:prstGeom>
          <a:ln w="63500" cap="rnd">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9511160" y="4648256"/>
            <a:ext cx="2490339" cy="757130"/>
          </a:xfrm>
          <a:prstGeom prst="rect">
            <a:avLst/>
          </a:prstGeom>
          <a:ln>
            <a:noFill/>
          </a:ln>
        </p:spPr>
        <p:txBody>
          <a:bodyPr wrap="square">
            <a:spAutoFit/>
          </a:bodyPr>
          <a:lstStyle/>
          <a:p>
            <a:pPr>
              <a:lnSpc>
                <a:spcPct val="120000"/>
              </a:lnSpc>
            </a:pPr>
            <a:r>
              <a:rPr lang="en-US" sz="1200" b="1" dirty="0">
                <a:solidFill>
                  <a:schemeClr val="bg1"/>
                </a:solidFill>
                <a:latin typeface="Century Gothic Bold" charset="0"/>
                <a:ea typeface="Century Gothic Bold" charset="0"/>
                <a:cs typeface="Century Gothic Bold" charset="0"/>
              </a:rPr>
              <a:t>T</a:t>
            </a:r>
            <a:r>
              <a:rPr lang="en-US" sz="1200" b="1" dirty="0" smtClean="0">
                <a:solidFill>
                  <a:schemeClr val="bg1"/>
                </a:solidFill>
                <a:latin typeface="Century Gothic Bold" charset="0"/>
                <a:ea typeface="Century Gothic Bold" charset="0"/>
                <a:cs typeface="Century Gothic Bold" charset="0"/>
              </a:rPr>
              <a:t>ravelers from every corner of the world.  Looking to discover their suitable accommodation. </a:t>
            </a:r>
            <a:endParaRPr lang="en-US" sz="1200" b="1" dirty="0">
              <a:solidFill>
                <a:schemeClr val="bg1"/>
              </a:solidFill>
              <a:latin typeface="Century Gothic Bold" charset="0"/>
              <a:ea typeface="Century Gothic Bold" charset="0"/>
              <a:cs typeface="Century Gothic Bold" charset="0"/>
            </a:endParaRPr>
          </a:p>
        </p:txBody>
      </p:sp>
      <p:cxnSp>
        <p:nvCxnSpPr>
          <p:cNvPr id="17" name="Straight Connector 16"/>
          <p:cNvCxnSpPr/>
          <p:nvPr/>
        </p:nvCxnSpPr>
        <p:spPr>
          <a:xfrm flipH="1">
            <a:off x="8757843" y="4857696"/>
            <a:ext cx="533104" cy="0"/>
          </a:xfrm>
          <a:prstGeom prst="line">
            <a:avLst/>
          </a:prstGeom>
          <a:ln w="63500" cap="rnd">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5831856" y="5490543"/>
            <a:ext cx="533104" cy="0"/>
          </a:xfrm>
          <a:prstGeom prst="line">
            <a:avLst/>
          </a:prstGeom>
          <a:ln w="63500" cap="rnd">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958832" y="5847581"/>
            <a:ext cx="2264523" cy="978729"/>
          </a:xfrm>
          <a:prstGeom prst="rect">
            <a:avLst/>
          </a:prstGeom>
          <a:ln>
            <a:noFill/>
          </a:ln>
        </p:spPr>
        <p:txBody>
          <a:bodyPr wrap="square">
            <a:spAutoFit/>
          </a:bodyPr>
          <a:lstStyle/>
          <a:p>
            <a:pPr algn="ctr">
              <a:lnSpc>
                <a:spcPct val="120000"/>
              </a:lnSpc>
            </a:pPr>
            <a:r>
              <a:rPr lang="en-US" sz="1200" b="1" dirty="0" smtClean="0">
                <a:solidFill>
                  <a:schemeClr val="bg1"/>
                </a:solidFill>
                <a:latin typeface="Century Gothic Bold" charset="0"/>
                <a:ea typeface="Century Gothic Bold" charset="0"/>
                <a:cs typeface="Century Gothic Bold" charset="0"/>
              </a:rPr>
              <a:t>Travelers use the most comprehensive resource to exhaust all possibilities in new territory.</a:t>
            </a:r>
            <a:endParaRPr lang="en-US" sz="1200" b="1" dirty="0">
              <a:solidFill>
                <a:schemeClr val="bg1"/>
              </a:solidFill>
              <a:latin typeface="Century Gothic Bold" charset="0"/>
              <a:ea typeface="Century Gothic Bold" charset="0"/>
              <a:cs typeface="Century Gothic Bold" charset="0"/>
            </a:endParaRPr>
          </a:p>
        </p:txBody>
      </p:sp>
      <p:sp>
        <p:nvSpPr>
          <p:cNvPr id="20" name="Rectangle 19"/>
          <p:cNvSpPr/>
          <p:nvPr/>
        </p:nvSpPr>
        <p:spPr>
          <a:xfrm>
            <a:off x="0" y="-16829"/>
            <a:ext cx="12188825" cy="13126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12" name="TextBox 11"/>
          <p:cNvSpPr txBox="1"/>
          <p:nvPr/>
        </p:nvSpPr>
        <p:spPr>
          <a:xfrm>
            <a:off x="3474379" y="379647"/>
            <a:ext cx="4706306" cy="523220"/>
          </a:xfrm>
          <a:prstGeom prst="rect">
            <a:avLst/>
          </a:prstGeom>
          <a:noFill/>
        </p:spPr>
        <p:txBody>
          <a:bodyPr wrap="square" rtlCol="0">
            <a:spAutoFit/>
          </a:bodyPr>
          <a:lstStyle/>
          <a:p>
            <a:pPr algn="ctr"/>
            <a:r>
              <a:rPr lang="en-US" sz="2800" b="1" dirty="0" smtClean="0">
                <a:solidFill>
                  <a:schemeClr val="accent1"/>
                </a:solidFill>
                <a:latin typeface="Century Gothic Bold" charset="0"/>
                <a:ea typeface="Century Gothic Bold" charset="0"/>
                <a:cs typeface="Century Gothic Bold" charset="0"/>
              </a:rPr>
              <a:t>Destination Discovery</a:t>
            </a:r>
            <a:r>
              <a:rPr lang="en-US" sz="2800" b="1" dirty="0" smtClean="0">
                <a:solidFill>
                  <a:schemeClr val="accent3"/>
                </a:solidFill>
                <a:latin typeface="Century Gothic Bold" charset="0"/>
                <a:ea typeface="Century Gothic Bold" charset="0"/>
                <a:cs typeface="Century Gothic Bold" charset="0"/>
              </a:rPr>
              <a:t>.</a:t>
            </a:r>
            <a:endParaRPr lang="en-US" sz="2800" b="1" dirty="0">
              <a:solidFill>
                <a:schemeClr val="accent3"/>
              </a:solidFill>
              <a:latin typeface="Century Gothic Bold" charset="0"/>
              <a:ea typeface="Century Gothic Bold" charset="0"/>
              <a:cs typeface="Century Gothic Bold" charset="0"/>
            </a:endParaRPr>
          </a:p>
        </p:txBody>
      </p:sp>
    </p:spTree>
    <p:extLst>
      <p:ext uri="{BB962C8B-B14F-4D97-AF65-F5344CB8AC3E}">
        <p14:creationId xmlns:p14="http://schemas.microsoft.com/office/powerpoint/2010/main" val="62503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9906" y="3965689"/>
            <a:ext cx="4756494" cy="523220"/>
          </a:xfrm>
          <a:prstGeom prst="rect">
            <a:avLst/>
          </a:prstGeom>
          <a:noFill/>
        </p:spPr>
        <p:txBody>
          <a:bodyPr wrap="square" rtlCol="0">
            <a:spAutoFit/>
          </a:bodyPr>
          <a:lstStyle/>
          <a:p>
            <a:r>
              <a:rPr lang="en-US" sz="2800" dirty="0" smtClean="0">
                <a:solidFill>
                  <a:schemeClr val="accent1"/>
                </a:solidFill>
                <a:latin typeface="Century Gothic Bold" charset="0"/>
                <a:cs typeface="Century Gothic Bold" charset="0"/>
              </a:rPr>
              <a:t>Promote Policies &amp; Pricing</a:t>
            </a:r>
            <a:r>
              <a:rPr lang="en-US" sz="2800" dirty="0" smtClean="0">
                <a:solidFill>
                  <a:schemeClr val="accent3"/>
                </a:solidFill>
                <a:latin typeface="Century Gothic Bold" charset="0"/>
                <a:cs typeface="Century Gothic Bold" charset="0"/>
              </a:rPr>
              <a:t>.</a:t>
            </a:r>
            <a:endParaRPr lang="en-US" sz="2800" dirty="0">
              <a:solidFill>
                <a:schemeClr val="accent3"/>
              </a:solidFill>
              <a:latin typeface="Century Gothic Bold" charset="0"/>
              <a:cs typeface="Century Gothic Bold" charset="0"/>
            </a:endParaRPr>
          </a:p>
        </p:txBody>
      </p:sp>
      <p:sp>
        <p:nvSpPr>
          <p:cNvPr id="7" name="TextBox 6"/>
          <p:cNvSpPr txBox="1"/>
          <p:nvPr/>
        </p:nvSpPr>
        <p:spPr>
          <a:xfrm>
            <a:off x="729905" y="4604057"/>
            <a:ext cx="9012517" cy="1126077"/>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120000"/>
              </a:lnSpc>
            </a:pPr>
            <a:r>
              <a:rPr lang="en-US" sz="1866" b="1" dirty="0" smtClean="0">
                <a:solidFill>
                  <a:schemeClr val="tx2"/>
                </a:solidFill>
                <a:latin typeface="Century Gothic Bold" charset="0"/>
                <a:ea typeface="Century Gothic Bold" charset="0"/>
                <a:cs typeface="Century Gothic Bold" charset="0"/>
              </a:rPr>
              <a:t>Discover what works.  Develop appropriate policy and pricing that compliments your environment the best.  What are some of the factors that influence your business decision making?   </a:t>
            </a:r>
            <a:endParaRPr lang="en-US" sz="1866" b="1" dirty="0">
              <a:solidFill>
                <a:schemeClr val="tx2"/>
              </a:solidFill>
              <a:latin typeface="Century Gothic Bold" charset="0"/>
              <a:ea typeface="Century Gothic Bold" charset="0"/>
              <a:cs typeface="Century Gothic Bold" charset="0"/>
            </a:endParaRPr>
          </a:p>
        </p:txBody>
      </p:sp>
      <p:grpSp>
        <p:nvGrpSpPr>
          <p:cNvPr id="2" name="Group 1"/>
          <p:cNvGrpSpPr/>
          <p:nvPr/>
        </p:nvGrpSpPr>
        <p:grpSpPr>
          <a:xfrm>
            <a:off x="-1" y="0"/>
            <a:ext cx="12188826" cy="3465576"/>
            <a:chOff x="-1" y="0"/>
            <a:chExt cx="12188826" cy="3505200"/>
          </a:xfrm>
        </p:grpSpPr>
        <p:pic>
          <p:nvPicPr>
            <p:cNvPr id="5" name="Picture 4"/>
            <p:cNvPicPr>
              <a:picLocks noChangeAspect="1"/>
            </p:cNvPicPr>
            <p:nvPr/>
          </p:nvPicPr>
          <p:blipFill>
            <a:blip r:embed="rId3"/>
            <a:stretch>
              <a:fillRect/>
            </a:stretch>
          </p:blipFill>
          <p:spPr>
            <a:xfrm>
              <a:off x="8112125" y="0"/>
              <a:ext cx="4076700" cy="3505200"/>
            </a:xfrm>
            <a:prstGeom prst="rect">
              <a:avLst/>
            </a:prstGeom>
          </p:spPr>
        </p:pic>
        <p:pic>
          <p:nvPicPr>
            <p:cNvPr id="9" name="Picture 8"/>
            <p:cNvPicPr>
              <a:picLocks noChangeAspect="1"/>
            </p:cNvPicPr>
            <p:nvPr/>
          </p:nvPicPr>
          <p:blipFill>
            <a:blip r:embed="rId4"/>
            <a:stretch>
              <a:fillRect/>
            </a:stretch>
          </p:blipFill>
          <p:spPr>
            <a:xfrm>
              <a:off x="4086225" y="0"/>
              <a:ext cx="4025900" cy="3505200"/>
            </a:xfrm>
            <a:prstGeom prst="rect">
              <a:avLst/>
            </a:prstGeom>
          </p:spPr>
        </p:pic>
        <p:pic>
          <p:nvPicPr>
            <p:cNvPr id="10" name="Picture 9"/>
            <p:cNvPicPr>
              <a:picLocks noChangeAspect="1"/>
            </p:cNvPicPr>
            <p:nvPr/>
          </p:nvPicPr>
          <p:blipFill>
            <a:blip r:embed="rId5"/>
            <a:stretch>
              <a:fillRect/>
            </a:stretch>
          </p:blipFill>
          <p:spPr>
            <a:xfrm>
              <a:off x="-1" y="0"/>
              <a:ext cx="4086225" cy="3505200"/>
            </a:xfrm>
            <a:prstGeom prst="rect">
              <a:avLst/>
            </a:prstGeom>
          </p:spPr>
        </p:pic>
        <p:sp>
          <p:nvSpPr>
            <p:cNvPr id="8" name="TextBox 7"/>
            <p:cNvSpPr txBox="1"/>
            <p:nvPr/>
          </p:nvSpPr>
          <p:spPr>
            <a:xfrm>
              <a:off x="2200275" y="3107205"/>
              <a:ext cx="1690813" cy="311296"/>
            </a:xfrm>
            <a:prstGeom prst="rect">
              <a:avLst/>
            </a:prstGeom>
            <a:solidFill>
              <a:schemeClr val="tx2">
                <a:lumMod val="75000"/>
                <a:alpha val="81000"/>
              </a:schemeClr>
            </a:solidFill>
          </p:spPr>
          <p:txBody>
            <a:bodyPr wrap="square" rtlCol="0">
              <a:spAutoFit/>
            </a:bodyPr>
            <a:lstStyle/>
            <a:p>
              <a:pPr algn="ctr"/>
              <a:r>
                <a:rPr lang="en-US" sz="1400" dirty="0" smtClean="0">
                  <a:solidFill>
                    <a:schemeClr val="bg1"/>
                  </a:solidFill>
                  <a:latin typeface="Century Gothic Bold" charset="0"/>
                  <a:cs typeface="Century Gothic Bold" charset="0"/>
                </a:rPr>
                <a:t>Property</a:t>
              </a:r>
              <a:endParaRPr lang="en-US" sz="1400" dirty="0">
                <a:solidFill>
                  <a:schemeClr val="bg1"/>
                </a:solidFill>
                <a:latin typeface="Century Gothic Bold" charset="0"/>
                <a:cs typeface="Century Gothic Bold" charset="0"/>
              </a:endParaRPr>
            </a:p>
          </p:txBody>
        </p:sp>
        <p:sp>
          <p:nvSpPr>
            <p:cNvPr id="11" name="TextBox 10"/>
            <p:cNvSpPr txBox="1"/>
            <p:nvPr/>
          </p:nvSpPr>
          <p:spPr>
            <a:xfrm>
              <a:off x="6286500" y="3107205"/>
              <a:ext cx="1722897" cy="311296"/>
            </a:xfrm>
            <a:prstGeom prst="rect">
              <a:avLst/>
            </a:prstGeom>
            <a:solidFill>
              <a:schemeClr val="tx2">
                <a:lumMod val="75000"/>
                <a:alpha val="81000"/>
              </a:schemeClr>
            </a:solidFill>
          </p:spPr>
          <p:txBody>
            <a:bodyPr wrap="square" rtlCol="0">
              <a:spAutoFit/>
            </a:bodyPr>
            <a:lstStyle/>
            <a:p>
              <a:pPr algn="ctr"/>
              <a:r>
                <a:rPr lang="en-US" sz="1400" dirty="0" smtClean="0">
                  <a:solidFill>
                    <a:schemeClr val="bg1"/>
                  </a:solidFill>
                  <a:latin typeface="Century Gothic Bold" charset="0"/>
                  <a:cs typeface="Century Gothic Bold" charset="0"/>
                </a:rPr>
                <a:t>Policies</a:t>
              </a:r>
              <a:endParaRPr lang="en-US" sz="1400" dirty="0">
                <a:solidFill>
                  <a:schemeClr val="bg1"/>
                </a:solidFill>
                <a:latin typeface="Century Gothic Bold" charset="0"/>
                <a:cs typeface="Century Gothic Bold" charset="0"/>
              </a:endParaRPr>
            </a:p>
          </p:txBody>
        </p:sp>
        <p:sp>
          <p:nvSpPr>
            <p:cNvPr id="12" name="TextBox 11"/>
            <p:cNvSpPr txBox="1"/>
            <p:nvPr/>
          </p:nvSpPr>
          <p:spPr>
            <a:xfrm>
              <a:off x="10544175" y="3115472"/>
              <a:ext cx="1521041" cy="311296"/>
            </a:xfrm>
            <a:prstGeom prst="rect">
              <a:avLst/>
            </a:prstGeom>
            <a:solidFill>
              <a:schemeClr val="tx2">
                <a:lumMod val="75000"/>
                <a:alpha val="81000"/>
              </a:schemeClr>
            </a:solidFill>
          </p:spPr>
          <p:txBody>
            <a:bodyPr wrap="square" rtlCol="0">
              <a:spAutoFit/>
            </a:bodyPr>
            <a:lstStyle/>
            <a:p>
              <a:pPr algn="ctr"/>
              <a:r>
                <a:rPr lang="en-US" sz="1400" dirty="0" smtClean="0">
                  <a:solidFill>
                    <a:schemeClr val="bg1"/>
                  </a:solidFill>
                  <a:latin typeface="Century Gothic Bold" charset="0"/>
                  <a:cs typeface="Century Gothic Bold" charset="0"/>
                </a:rPr>
                <a:t>Pricing</a:t>
              </a:r>
              <a:endParaRPr lang="en-US" sz="1400" dirty="0">
                <a:solidFill>
                  <a:schemeClr val="bg1"/>
                </a:solidFill>
                <a:latin typeface="Century Gothic Bold" charset="0"/>
                <a:cs typeface="Century Gothic Bold" charset="0"/>
              </a:endParaRPr>
            </a:p>
          </p:txBody>
        </p:sp>
      </p:grpSp>
    </p:spTree>
    <p:extLst>
      <p:ext uri="{BB962C8B-B14F-4D97-AF65-F5344CB8AC3E}">
        <p14:creationId xmlns:p14="http://schemas.microsoft.com/office/powerpoint/2010/main" val="15532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S1">
  <a:themeElements>
    <a:clrScheme name="Partner Services">
      <a:dk1>
        <a:srgbClr val="3B3B44"/>
      </a:dk1>
      <a:lt1>
        <a:srgbClr val="FFFFFF"/>
      </a:lt1>
      <a:dk2>
        <a:srgbClr val="1F497D"/>
      </a:dk2>
      <a:lt2>
        <a:srgbClr val="E4E4E4"/>
      </a:lt2>
      <a:accent1>
        <a:srgbClr val="118CDC"/>
      </a:accent1>
      <a:accent2>
        <a:srgbClr val="02246D"/>
      </a:accent2>
      <a:accent3>
        <a:srgbClr val="FDAD0A"/>
      </a:accent3>
      <a:accent4>
        <a:srgbClr val="9A9999"/>
      </a:accent4>
      <a:accent5>
        <a:srgbClr val="215868"/>
      </a:accent5>
      <a:accent6>
        <a:srgbClr val="6FA41E"/>
      </a:accent6>
      <a:hlink>
        <a:srgbClr val="118CDC"/>
      </a:hlink>
      <a:folHlink>
        <a:srgbClr val="02246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S1" id="{416BD45D-B573-B040-A7CC-3E05B3AA8F4A}" vid="{8C991752-5F99-904E-B6C7-A05DDF290A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33890</TotalTime>
  <Words>881</Words>
  <Application>Microsoft Office PowerPoint</Application>
  <PresentationFormat>Custom</PresentationFormat>
  <Paragraphs>128</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Booking.com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Yee</dc:creator>
  <cp:lastModifiedBy>Geary</cp:lastModifiedBy>
  <cp:revision>440</cp:revision>
  <cp:lastPrinted>2016-02-03T14:45:20Z</cp:lastPrinted>
  <dcterms:created xsi:type="dcterms:W3CDTF">2015-12-03T07:53:41Z</dcterms:created>
  <dcterms:modified xsi:type="dcterms:W3CDTF">2017-03-10T23:57:51Z</dcterms:modified>
</cp:coreProperties>
</file>