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305" r:id="rId3"/>
    <p:sldId id="306" r:id="rId4"/>
    <p:sldId id="307" r:id="rId5"/>
    <p:sldId id="311" r:id="rId6"/>
    <p:sldId id="312" r:id="rId7"/>
    <p:sldId id="310" r:id="rId8"/>
    <p:sldId id="313" r:id="rId9"/>
    <p:sldId id="314" r:id="rId10"/>
    <p:sldId id="315" r:id="rId11"/>
    <p:sldId id="316" r:id="rId12"/>
    <p:sldId id="317" r:id="rId13"/>
    <p:sldId id="330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31" r:id="rId22"/>
    <p:sldId id="344" r:id="rId23"/>
    <p:sldId id="350" r:id="rId24"/>
    <p:sldId id="345" r:id="rId25"/>
    <p:sldId id="332" r:id="rId26"/>
    <p:sldId id="333" r:id="rId27"/>
    <p:sldId id="334" r:id="rId28"/>
    <p:sldId id="335" r:id="rId29"/>
    <p:sldId id="336" r:id="rId30"/>
    <p:sldId id="337" r:id="rId31"/>
    <p:sldId id="340" r:id="rId32"/>
    <p:sldId id="338" r:id="rId33"/>
    <p:sldId id="341" r:id="rId34"/>
    <p:sldId id="343" r:id="rId35"/>
    <p:sldId id="308" r:id="rId36"/>
    <p:sldId id="342" r:id="rId3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2603" autoAdjust="0"/>
  </p:normalViewPr>
  <p:slideViewPr>
    <p:cSldViewPr>
      <p:cViewPr varScale="1">
        <p:scale>
          <a:sx n="104" d="100"/>
          <a:sy n="104" d="100"/>
        </p:scale>
        <p:origin x="44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notesViewPr>
    <p:cSldViewPr snapToGrid="0" snapToObjects="1">
      <p:cViewPr varScale="1">
        <p:scale>
          <a:sx n="93" d="100"/>
          <a:sy n="93" d="100"/>
        </p:scale>
        <p:origin x="-2808" y="-12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72421" cy="4649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9" y="3"/>
            <a:ext cx="2972421" cy="4649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B8BA015D-3153-46F7-9A5A-C51F30A78DCF}" type="datetime1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825"/>
            <a:ext cx="2972421" cy="4649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9" y="8829825"/>
            <a:ext cx="2972421" cy="4649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732C2BD-40F6-424C-BB5B-5C7D871EB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995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72421" cy="4649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9" y="3"/>
            <a:ext cx="2972421" cy="4649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1500137-C2F1-42D5-BE4B-63D2235D5513}" type="datetime1">
              <a:rPr lang="en-US" smtClean="0"/>
              <a:t>3/13/2017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2" y="4416511"/>
            <a:ext cx="5485158" cy="4183219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825"/>
            <a:ext cx="2972421" cy="4649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9" y="8829825"/>
            <a:ext cx="2972421" cy="4649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6DA3432E-ACE8-463F-A1AE-08666069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844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3432E-ACE8-463F-A1AE-08666069ADA8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615FC87-0454-4F51-953A-3C99036F07FA}" type="datetime1">
              <a:rPr lang="en-US" smtClean="0"/>
              <a:t>3/13/2017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6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041" y="2611437"/>
            <a:ext cx="9144000" cy="2971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32175" indent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41" y="4724399"/>
            <a:ext cx="9134959" cy="858837"/>
          </a:xfrm>
          <a:noFill/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en-US" dirty="0" smtClean="0"/>
              <a:t>Presenter Name, Business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583236"/>
            <a:ext cx="3359709" cy="1138961"/>
          </a:xfrm>
          <a:prstGeom prst="rect">
            <a:avLst/>
          </a:prstGeom>
        </p:spPr>
      </p:pic>
      <p:pic>
        <p:nvPicPr>
          <p:cNvPr id="1026" name="Picture 2" descr="C:\Documents and Settings\byoumans\Local Settings\Temporary Internet Files\Content.IE5\04SWFIVI\MC900351224[1].w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628" y="1948449"/>
            <a:ext cx="3243298" cy="25908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45" y="303618"/>
            <a:ext cx="2743200" cy="188258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6200" y="643617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Possible IACET CEU’s: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810000"/>
            <a:ext cx="9144000" cy="2060575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Documents and Settings\byoumans\Local Settings\Temporary Internet Files\Content.IE5\04SWFIVI\MC900351224[1]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311" y="3429000"/>
            <a:ext cx="3338689" cy="2667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73" y="6019800"/>
            <a:ext cx="1773936" cy="744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4419600"/>
            <a:ext cx="7351713" cy="1349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920701"/>
            <a:ext cx="7351713" cy="1486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73" y="6019800"/>
            <a:ext cx="1773936" cy="744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535113"/>
            <a:ext cx="7568184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174875"/>
            <a:ext cx="7568184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3050"/>
            <a:ext cx="304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3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100"/>
            <a:ext cx="30480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28600"/>
            <a:ext cx="9144000" cy="1219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274638"/>
            <a:ext cx="7467600" cy="1143000"/>
          </a:xfrm>
        </p:spPr>
        <p:txBody>
          <a:bodyPr/>
          <a:lstStyle>
            <a:lvl1pPr>
              <a:defRPr b="1" cap="small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76400"/>
            <a:ext cx="8229600" cy="4449763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Documents and Settings\byoumans\Local Settings\Temporary Internet Files\Content.IE5\04SWFIVI\MC900351224[1]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14" y="533400"/>
            <a:ext cx="1308086" cy="104492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28600"/>
            <a:ext cx="9144000" cy="1219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274638"/>
            <a:ext cx="7467600" cy="1143000"/>
          </a:xfrm>
        </p:spPr>
        <p:txBody>
          <a:bodyPr/>
          <a:lstStyle>
            <a:lvl1pPr>
              <a:defRPr b="1" cap="small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76400"/>
            <a:ext cx="8229600" cy="4449763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Documents and Settings\byoumans\Local Settings\Temporary Internet Files\Content.IE5\04SWFIVI\MC900351224[1]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14" y="533400"/>
            <a:ext cx="1308086" cy="104492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28600"/>
            <a:ext cx="9144000" cy="1219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274638"/>
            <a:ext cx="7467600" cy="1143000"/>
          </a:xfrm>
        </p:spPr>
        <p:txBody>
          <a:bodyPr/>
          <a:lstStyle>
            <a:lvl1pPr>
              <a:defRPr b="1" cap="small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76400"/>
            <a:ext cx="8229600" cy="4449763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Documents and Settings\byoumans\Local Settings\Temporary Internet Files\Content.IE5\04SWFIVI\MC900351224[1]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14" y="533400"/>
            <a:ext cx="1308086" cy="104492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5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657600"/>
            <a:ext cx="7772400" cy="74783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presenter name, company, and contact (if desired)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3" y="960003"/>
            <a:ext cx="3124200" cy="2144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815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8153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presenter name</a:t>
            </a:r>
          </a:p>
          <a:p>
            <a:pPr lvl="0"/>
            <a:r>
              <a:rPr lang="en-US" dirty="0" smtClean="0"/>
              <a:t>and company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624584" cy="55074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School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SzPct val="125000"/>
        <a:buFont typeface="Century Schoolbook" panose="02040604050505020304" pitchFamily="18" charset="0"/>
        <a:buChar char="-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ct val="20000"/>
        </a:spcBef>
        <a:buFont typeface="+mj-lt"/>
        <a:buAutoNum type="arabicPeriod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 rot="16200000">
            <a:off x="-2362200" y="2362200"/>
            <a:ext cx="56388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4800"/>
            <a:ext cx="7467600" cy="582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30C31-25C6-479D-8A01-3F3DE2FBDF1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4C79A-76A8-44BA-9E68-520C2F014E00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:\Documents and Settings\byoumans\Local Settings\Temporary Internet Files\Content.IE5\04SWFIVI\MC900351224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5791200"/>
            <a:ext cx="1143000" cy="9130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Century School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Larry Brownfield, CPO, OHE – KOA, Inc.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733800" y="2819400"/>
            <a:ext cx="5264150" cy="17192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3600" kern="1200" baseline="0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SzPct val="125000"/>
              <a:buFont typeface="Century Schoolbook" panose="02040604050505020304" pitchFamily="18" charset="0"/>
              <a:buChar char="-"/>
              <a:defRPr sz="20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Navigating North: 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Path to Effective Leadership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isconsincampgrounds.com/wp-content/uploads/2015/11/WACOMemberPi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985662" cy="192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83236"/>
            <a:ext cx="2590800" cy="121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leadership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4 Do you play on the company softball team?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-</a:t>
            </a:r>
            <a:r>
              <a:rPr lang="en-US" dirty="0"/>
              <a:t> I’m too busy for </a:t>
            </a:r>
            <a:r>
              <a:rPr lang="en-US" dirty="0" smtClean="0"/>
              <a:t>that.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-</a:t>
            </a:r>
            <a:r>
              <a:rPr lang="en-US" dirty="0" smtClean="0"/>
              <a:t> </a:t>
            </a:r>
            <a:r>
              <a:rPr lang="en-US" dirty="0"/>
              <a:t>I’ll come and watch sometimes.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-</a:t>
            </a:r>
            <a:r>
              <a:rPr lang="en-US" dirty="0" smtClean="0"/>
              <a:t> </a:t>
            </a:r>
            <a:r>
              <a:rPr lang="en-US" dirty="0"/>
              <a:t>I built the field 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-</a:t>
            </a:r>
            <a:r>
              <a:rPr lang="en-US" dirty="0"/>
              <a:t> Play on it? I organized it. 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-</a:t>
            </a:r>
            <a:r>
              <a:rPr lang="en-US" dirty="0" smtClean="0"/>
              <a:t> </a:t>
            </a:r>
            <a:r>
              <a:rPr lang="en-US" dirty="0"/>
              <a:t>Of course! It reinforces teamwork and makes us stronger as a company.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-</a:t>
            </a:r>
            <a:r>
              <a:rPr lang="en-US" dirty="0" smtClean="0"/>
              <a:t> </a:t>
            </a:r>
            <a:r>
              <a:rPr lang="en-US" dirty="0"/>
              <a:t>I’m the manager of the team and will provide the equipment.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leadership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What letters did you get the most of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	B	C 	D	E 	F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NOTE</a:t>
            </a:r>
            <a:r>
              <a:rPr lang="en-US" b="1" dirty="0"/>
              <a:t>: Blend – Situation Adaptation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leadership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There are many different models of leadership styles, from those that look at how much</a:t>
            </a:r>
            <a:r>
              <a:rPr lang="en-US" sz="2800" b="1" dirty="0"/>
              <a:t> ‘control’ </a:t>
            </a:r>
            <a:r>
              <a:rPr lang="en-US" sz="2800" dirty="0"/>
              <a:t>you want to others based around</a:t>
            </a:r>
            <a:r>
              <a:rPr lang="en-US" sz="2800" b="1" dirty="0"/>
              <a:t> ‘potential’.</a:t>
            </a:r>
            <a:endParaRPr lang="en-US" sz="28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One </a:t>
            </a:r>
            <a:r>
              <a:rPr lang="en-US" sz="3600" dirty="0"/>
              <a:t>of the best-known models is Daniel Goleman’s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Leadership Styles</a:t>
            </a:r>
            <a:r>
              <a:rPr lang="en-US" sz="3600" dirty="0"/>
              <a:t>. </a:t>
            </a:r>
            <a:endParaRPr lang="en-US" sz="36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600" dirty="0"/>
              <a:t>Goleman is probably best known for his work on</a:t>
            </a:r>
            <a:r>
              <a:rPr lang="en-US" sz="2600" b="1" dirty="0"/>
              <a:t> </a:t>
            </a:r>
            <a:r>
              <a:rPr lang="en-US" sz="2600" b="1" i="1" dirty="0"/>
              <a:t>Emotional Intelligence,</a:t>
            </a:r>
            <a:r>
              <a:rPr lang="en-US" sz="2600" b="1" dirty="0"/>
              <a:t> </a:t>
            </a:r>
            <a:r>
              <a:rPr lang="en-US" sz="2600" dirty="0"/>
              <a:t>but he also carried out a ground-breaking study on leadership, published in the</a:t>
            </a:r>
            <a:r>
              <a:rPr lang="en-US" sz="2600" b="1" dirty="0"/>
              <a:t> Harvard Business Review </a:t>
            </a:r>
            <a:r>
              <a:rPr lang="en-US" sz="2600" dirty="0"/>
              <a:t>in</a:t>
            </a:r>
            <a:r>
              <a:rPr lang="en-US" sz="2600" b="1" dirty="0"/>
              <a:t> 2000 as </a:t>
            </a:r>
            <a:r>
              <a:rPr lang="en-US" sz="2600" b="1" i="1" dirty="0"/>
              <a:t>‘Leadership that Gets Results’</a:t>
            </a:r>
            <a:r>
              <a:rPr lang="en-US" sz="2600" b="1" dirty="0"/>
              <a:t>.</a:t>
            </a:r>
            <a:endParaRPr lang="en-US" sz="2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leadership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A- </a:t>
            </a:r>
            <a:r>
              <a:rPr lang="en-US" b="1" dirty="0"/>
              <a:t>Coercive leaders </a:t>
            </a:r>
            <a:r>
              <a:rPr lang="en-US" dirty="0"/>
              <a:t>demand immediate obedience.</a:t>
            </a:r>
          </a:p>
          <a:p>
            <a:r>
              <a:rPr lang="en-US" dirty="0"/>
              <a:t>In a single phrase, this style </a:t>
            </a:r>
            <a:r>
              <a:rPr lang="en-US" dirty="0" smtClean="0"/>
              <a:t>is …</a:t>
            </a:r>
            <a:r>
              <a:rPr lang="en-US" dirty="0"/>
              <a:t> </a:t>
            </a:r>
            <a:endParaRPr lang="en-US" dirty="0" smtClean="0"/>
          </a:p>
          <a:p>
            <a:pPr marL="0" indent="0" algn="ctr">
              <a:buNone/>
            </a:pPr>
            <a:r>
              <a:rPr lang="en-US" b="1" i="1" dirty="0" smtClean="0"/>
              <a:t>‘</a:t>
            </a:r>
            <a:r>
              <a:rPr lang="en-US" b="1" i="1" dirty="0"/>
              <a:t>Do what I tell you</a:t>
            </a:r>
            <a:r>
              <a:rPr lang="en-US" b="1" dirty="0"/>
              <a:t>’.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leadership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B-</a:t>
            </a:r>
            <a:r>
              <a:rPr lang="en-US" b="1" dirty="0"/>
              <a:t>Pace-setting leaders</a:t>
            </a:r>
            <a:r>
              <a:rPr lang="en-US" dirty="0"/>
              <a:t> expect excellence and self-direction.</a:t>
            </a:r>
          </a:p>
          <a:p>
            <a:r>
              <a:rPr lang="en-US" dirty="0"/>
              <a:t>This style can be summed up as </a:t>
            </a:r>
          </a:p>
          <a:p>
            <a:pPr marL="0" indent="0" algn="ctr">
              <a:buNone/>
            </a:pPr>
            <a:r>
              <a:rPr lang="en-US" b="1" dirty="0" smtClean="0"/>
              <a:t>‘</a:t>
            </a:r>
            <a:r>
              <a:rPr lang="en-US" b="1" i="1" dirty="0"/>
              <a:t>Do as I do, now</a:t>
            </a:r>
            <a:r>
              <a:rPr lang="en-US" b="1" dirty="0"/>
              <a:t>’.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leadership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C- </a:t>
            </a:r>
            <a:r>
              <a:rPr lang="en-US" b="1" dirty="0"/>
              <a:t>Authoritative</a:t>
            </a:r>
            <a:r>
              <a:rPr lang="en-US" dirty="0"/>
              <a:t> </a:t>
            </a:r>
            <a:r>
              <a:rPr lang="en-US" b="1" dirty="0"/>
              <a:t>leaders</a:t>
            </a:r>
            <a:r>
              <a:rPr lang="en-US" dirty="0"/>
              <a:t> move people towards a vision</a:t>
            </a:r>
          </a:p>
          <a:p>
            <a:r>
              <a:rPr lang="en-US" dirty="0"/>
              <a:t>This style is probably best summed up as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‘</a:t>
            </a:r>
            <a:r>
              <a:rPr lang="en-US" b="1" i="1" dirty="0"/>
              <a:t>Come with me</a:t>
            </a:r>
            <a:r>
              <a:rPr lang="en-US" b="1" dirty="0"/>
              <a:t>’.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leadership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D- </a:t>
            </a:r>
            <a:r>
              <a:rPr lang="en-US" b="1" dirty="0"/>
              <a:t>Affiliative leader </a:t>
            </a:r>
            <a:r>
              <a:rPr lang="en-US" dirty="0"/>
              <a:t>values and creates emotional bonds and harmony.</a:t>
            </a:r>
          </a:p>
          <a:p>
            <a:r>
              <a:rPr lang="en-US" dirty="0"/>
              <a:t>Affiliative leaders believe that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‘</a:t>
            </a:r>
            <a:r>
              <a:rPr lang="en-US" b="1" i="1" dirty="0"/>
              <a:t>People come first</a:t>
            </a:r>
            <a:r>
              <a:rPr lang="en-US" b="1" dirty="0"/>
              <a:t>’.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leadership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E- </a:t>
            </a:r>
            <a:r>
              <a:rPr lang="en-US" b="1" dirty="0"/>
              <a:t>Democratic leader </a:t>
            </a:r>
            <a:r>
              <a:rPr lang="en-US" dirty="0"/>
              <a:t>builds consensus through participation.</a:t>
            </a:r>
          </a:p>
          <a:p>
            <a:r>
              <a:rPr lang="en-US" dirty="0"/>
              <a:t>Democratic leaders are constantly asking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‘</a:t>
            </a:r>
            <a:r>
              <a:rPr lang="en-US" b="1" i="1" dirty="0"/>
              <a:t>What do you think?</a:t>
            </a:r>
            <a:r>
              <a:rPr lang="en-US" b="1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8012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leadership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F- </a:t>
            </a:r>
            <a:r>
              <a:rPr lang="en-US" b="1" dirty="0"/>
              <a:t>Coaching leader</a:t>
            </a:r>
            <a:r>
              <a:rPr lang="en-US" dirty="0"/>
              <a:t> will develop people.</a:t>
            </a:r>
          </a:p>
          <a:p>
            <a:r>
              <a:rPr lang="en-US" dirty="0"/>
              <a:t>The phrase that sums up this leadership style is 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‘</a:t>
            </a:r>
            <a:r>
              <a:rPr lang="en-US" b="1" i="1" dirty="0"/>
              <a:t>Try it</a:t>
            </a:r>
            <a:r>
              <a:rPr lang="en-US" b="1" dirty="0"/>
              <a:t>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leadership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Summary:</a:t>
            </a:r>
            <a:endParaRPr lang="en-US" dirty="0" smtClean="0"/>
          </a:p>
          <a:p>
            <a:r>
              <a:rPr lang="en-US" dirty="0" smtClean="0"/>
              <a:t>A- </a:t>
            </a:r>
            <a:r>
              <a:rPr lang="en-US" b="1" dirty="0"/>
              <a:t>Coercive leaders </a:t>
            </a:r>
            <a:r>
              <a:rPr lang="en-US" dirty="0"/>
              <a:t>demand immediate obedience.</a:t>
            </a:r>
          </a:p>
          <a:p>
            <a:r>
              <a:rPr lang="en-US" dirty="0"/>
              <a:t>B- </a:t>
            </a:r>
            <a:r>
              <a:rPr lang="en-US" b="1" dirty="0"/>
              <a:t>Pace-setting leaders</a:t>
            </a:r>
            <a:r>
              <a:rPr lang="en-US" dirty="0"/>
              <a:t> expect excellence and self-direction.</a:t>
            </a:r>
          </a:p>
          <a:p>
            <a:r>
              <a:rPr lang="en-US" dirty="0"/>
              <a:t>C- </a:t>
            </a:r>
            <a:r>
              <a:rPr lang="en-US" b="1" dirty="0"/>
              <a:t>Authoritative</a:t>
            </a:r>
            <a:r>
              <a:rPr lang="en-US" dirty="0"/>
              <a:t> </a:t>
            </a:r>
            <a:r>
              <a:rPr lang="en-US" b="1" dirty="0"/>
              <a:t>leaders</a:t>
            </a:r>
            <a:r>
              <a:rPr lang="en-US" dirty="0"/>
              <a:t> move people towards a </a:t>
            </a:r>
            <a:r>
              <a:rPr lang="en-US" dirty="0" smtClean="0"/>
              <a:t>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Objectives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the type of leader you are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2. Understand how to lead your team to success.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641725"/>
            <a:ext cx="23393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leadership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Summary:</a:t>
            </a:r>
            <a:endParaRPr lang="en-US" dirty="0" smtClean="0"/>
          </a:p>
          <a:p>
            <a:r>
              <a:rPr lang="en-US" dirty="0" smtClean="0"/>
              <a:t>D- </a:t>
            </a:r>
            <a:r>
              <a:rPr lang="en-US" b="1" dirty="0"/>
              <a:t>Affiliative leader </a:t>
            </a:r>
            <a:r>
              <a:rPr lang="en-US" dirty="0"/>
              <a:t>values and creates emotional bonds and harmony.</a:t>
            </a:r>
          </a:p>
          <a:p>
            <a:r>
              <a:rPr lang="en-US" dirty="0"/>
              <a:t>E- </a:t>
            </a:r>
            <a:r>
              <a:rPr lang="en-US" b="1" dirty="0"/>
              <a:t>Democratic leader </a:t>
            </a:r>
            <a:r>
              <a:rPr lang="en-US" dirty="0"/>
              <a:t>builds consensus through participation.</a:t>
            </a:r>
          </a:p>
          <a:p>
            <a:r>
              <a:rPr lang="en-US" dirty="0" smtClean="0"/>
              <a:t>F- </a:t>
            </a:r>
            <a:r>
              <a:rPr lang="en-US" b="1" dirty="0"/>
              <a:t>Coaching leader</a:t>
            </a:r>
            <a:r>
              <a:rPr lang="en-US" dirty="0"/>
              <a:t> will develop people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NOTE</a:t>
            </a:r>
            <a:r>
              <a:rPr lang="en-US" b="1" dirty="0"/>
              <a:t>: Blend – Situation Adaptation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Navigating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North: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676400"/>
            <a:ext cx="1750067" cy="2011680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74638"/>
            <a:ext cx="779780" cy="914400"/>
          </a:xfrm>
          <a:prstGeom prst="rect">
            <a:avLst/>
          </a:prstGeom>
        </p:spPr>
      </p:pic>
      <p:pic>
        <p:nvPicPr>
          <p:cNvPr id="1026" name="Picture 2" descr="http://www.clipartkid.com/images/29/transparent-arrow-clip-art-at-clker-com-vector-clip-art-online-LalJfZ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82240"/>
            <a:ext cx="12005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11" y="1539168"/>
            <a:ext cx="2454615" cy="2235745"/>
          </a:xfrm>
          <a:prstGeom prst="rect">
            <a:avLst/>
          </a:prstGeom>
        </p:spPr>
      </p:pic>
      <p:pic>
        <p:nvPicPr>
          <p:cNvPr id="10" name="Picture 2" descr="http://www.clipartkid.com/images/29/transparent-arrow-clip-art-at-clker-com-vector-clip-art-online-LalJfZ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48" y="2773680"/>
            <a:ext cx="12005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06" y="1722120"/>
            <a:ext cx="2191590" cy="2103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0600" y="55626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en-US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“Perspective Transformation</a:t>
            </a:r>
            <a:r>
              <a:rPr lang="en-US" b="1" dirty="0">
                <a:solidFill>
                  <a:srgbClr val="252525"/>
                </a:solidFill>
                <a:latin typeface="Arial" panose="020B0604020202020204" pitchFamily="34" charset="0"/>
              </a:rPr>
              <a:t>"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has three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progressive dimensions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6576" y="3896443"/>
            <a:ext cx="2881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Psychological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- changes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in understanding </a:t>
            </a:r>
            <a:endParaRPr lang="en-US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of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self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62400" y="3903959"/>
            <a:ext cx="2028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Convictional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 - revision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of belief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systems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10400" y="3898393"/>
            <a:ext cx="1472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Behavioral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 - changes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in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lifestyle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Navigating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40" y="1676400"/>
            <a:ext cx="8229600" cy="444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North Exercise </a:t>
            </a:r>
          </a:p>
          <a:p>
            <a:r>
              <a:rPr lang="en-US" altLang="en-US" dirty="0">
                <a:ea typeface="ＭＳ Ｐゴシック" pitchFamily="34" charset="-128"/>
              </a:rPr>
              <a:t>Stand Up</a:t>
            </a:r>
          </a:p>
          <a:p>
            <a:r>
              <a:rPr lang="en-US" altLang="en-US" dirty="0">
                <a:ea typeface="ＭＳ Ｐゴシック" pitchFamily="34" charset="-128"/>
              </a:rPr>
              <a:t>Close your eyes</a:t>
            </a:r>
          </a:p>
          <a:p>
            <a:r>
              <a:rPr lang="en-US" altLang="en-US" dirty="0">
                <a:ea typeface="ＭＳ Ｐゴシック" pitchFamily="34" charset="-128"/>
              </a:rPr>
              <a:t>Point North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74638"/>
            <a:ext cx="77978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7072" y="46482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/>
              <a:t>“If you don’t care where you are going, any road will take you there!”</a:t>
            </a:r>
          </a:p>
        </p:txBody>
      </p:sp>
    </p:spTree>
    <p:extLst>
      <p:ext uri="{BB962C8B-B14F-4D97-AF65-F5344CB8AC3E}">
        <p14:creationId xmlns:p14="http://schemas.microsoft.com/office/powerpoint/2010/main" val="425765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Navigating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80" y="1629273"/>
            <a:ext cx="8229600" cy="4449763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dirty="0"/>
              <a:t>o Guile</a:t>
            </a:r>
            <a:endParaRPr lang="en-US" dirty="0"/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dirty="0"/>
              <a:t>pen</a:t>
            </a:r>
            <a:endParaRPr lang="en-US" dirty="0"/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b="1" dirty="0"/>
              <a:t>esponsible </a:t>
            </a:r>
            <a:endParaRPr lang="en-US" dirty="0"/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/>
              <a:t>rustworthy </a:t>
            </a:r>
            <a:endParaRPr lang="en-US" dirty="0"/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dirty="0"/>
              <a:t>onest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74638"/>
            <a:ext cx="779780" cy="9144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471" y="1629273"/>
            <a:ext cx="2495296" cy="2926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2682" y="4928896"/>
            <a:ext cx="400891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Compass - for position location bearings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74" y="1852139"/>
            <a:ext cx="3282454" cy="2560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4846960"/>
            <a:ext cx="270452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 – Context to the path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Paths to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Leadership … leading your team to success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39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Believe </a:t>
            </a:r>
            <a:r>
              <a:rPr lang="en-US" b="1" dirty="0"/>
              <a:t>and </a:t>
            </a:r>
            <a:r>
              <a:rPr lang="en-US" b="1" dirty="0" smtClean="0"/>
              <a:t>Envision</a:t>
            </a:r>
          </a:p>
          <a:p>
            <a:pPr marL="0" indent="0">
              <a:buNone/>
            </a:pPr>
            <a:r>
              <a:rPr lang="en-US" dirty="0" smtClean="0"/>
              <a:t>Leaders </a:t>
            </a:r>
            <a:r>
              <a:rPr lang="en-US" dirty="0"/>
              <a:t>must have a core belief that can be communicated with clarity, concision and passion. </a:t>
            </a:r>
            <a:r>
              <a:rPr lang="en-US" dirty="0" smtClean="0"/>
              <a:t>This a </a:t>
            </a:r>
            <a:r>
              <a:rPr lang="en-US" dirty="0"/>
              <a:t>bedrock belief </a:t>
            </a:r>
            <a:r>
              <a:rPr lang="en-US" dirty="0" smtClean="0"/>
              <a:t>and </a:t>
            </a:r>
            <a:r>
              <a:rPr lang="en-US" dirty="0"/>
              <a:t>a compelling </a:t>
            </a:r>
            <a:r>
              <a:rPr lang="en-US" dirty="0" smtClean="0"/>
              <a:t>vision.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86200"/>
            <a:ext cx="233934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68998"/>
            <a:ext cx="70338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Paths to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Leadership … leading your team to success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 Start Strong and </a:t>
            </a:r>
            <a:r>
              <a:rPr lang="en-US" b="1" dirty="0" smtClean="0"/>
              <a:t>Simple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Understand the PACE</a:t>
            </a:r>
          </a:p>
          <a:p>
            <a:r>
              <a:rPr lang="en-US" b="1" dirty="0" smtClean="0"/>
              <a:t>Realize the SCOPE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86200"/>
            <a:ext cx="233934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68998"/>
            <a:ext cx="70338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Paths to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Leadership … leading your team to success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 Persuade and </a:t>
            </a:r>
            <a:r>
              <a:rPr lang="en-US" b="1" dirty="0" smtClean="0"/>
              <a:t>Inspire</a:t>
            </a:r>
          </a:p>
          <a:p>
            <a:pPr marL="0" indent="0">
              <a:buNone/>
            </a:pPr>
            <a:r>
              <a:rPr lang="en-US" sz="2800" dirty="0"/>
              <a:t>Leaders must have skills to persuade and inspire.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They </a:t>
            </a:r>
            <a:r>
              <a:rPr lang="en-US" sz="2800" dirty="0"/>
              <a:t>must be able to help others see the vision in action; see it as congruent with their own concerns, goals or deep beliefs; and do so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with a </a:t>
            </a:r>
            <a:r>
              <a:rPr lang="en-US" sz="2800" dirty="0"/>
              <a:t>strength that inspires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others </a:t>
            </a:r>
            <a:r>
              <a:rPr lang="en-US" sz="2800" dirty="0"/>
              <a:t>to </a:t>
            </a:r>
            <a:r>
              <a:rPr lang="en-US" sz="2800" dirty="0" smtClean="0"/>
              <a:t>sustained action,</a:t>
            </a:r>
          </a:p>
          <a:p>
            <a:pPr marL="0" indent="0">
              <a:buNone/>
            </a:pPr>
            <a:r>
              <a:rPr lang="en-US" sz="2800" dirty="0" smtClean="0"/>
              <a:t>even </a:t>
            </a:r>
            <a:r>
              <a:rPr lang="en-US" sz="2800" dirty="0"/>
              <a:t>when </a:t>
            </a:r>
            <a:r>
              <a:rPr lang="en-US" sz="2800" dirty="0" smtClean="0"/>
              <a:t>the </a:t>
            </a:r>
            <a:r>
              <a:rPr lang="en-US" sz="2800" dirty="0"/>
              <a:t>leader is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"</a:t>
            </a:r>
            <a:r>
              <a:rPr lang="en-US" sz="2800" b="1" dirty="0"/>
              <a:t>not looking."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86200"/>
            <a:ext cx="233934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68998"/>
            <a:ext cx="70338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Paths to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Leadership … leading your team to success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4. Lead Morally</a:t>
            </a: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Moral </a:t>
            </a:r>
            <a:r>
              <a:rPr lang="en-US" sz="2800" dirty="0"/>
              <a:t>leaders have a clear understanding of their own values and hold themselves accountable for them. Leaders who are ethical demonstrate a level of integrity that emphasizes their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trustworthiness</a:t>
            </a:r>
            <a:r>
              <a:rPr lang="en-US" sz="2800" dirty="0"/>
              <a:t>, </a:t>
            </a:r>
            <a:r>
              <a:rPr lang="en-US" sz="2800" dirty="0" smtClean="0"/>
              <a:t>and </a:t>
            </a:r>
            <a:r>
              <a:rPr lang="en-US" sz="2800" dirty="0"/>
              <a:t>this trust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enables </a:t>
            </a:r>
            <a:r>
              <a:rPr lang="en-US" sz="2800" dirty="0"/>
              <a:t>followers </a:t>
            </a:r>
            <a:r>
              <a:rPr lang="en-US" sz="2800" dirty="0" smtClean="0"/>
              <a:t>to </a:t>
            </a:r>
            <a:r>
              <a:rPr lang="en-US" sz="2800" dirty="0"/>
              <a:t>accept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leader's vision.</a:t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86200"/>
            <a:ext cx="233934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68998"/>
            <a:ext cx="70338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Paths to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Leadership … leading your team to success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5. Demonstrate Courage and Compromise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Leaders must have the courage to swim upstream. Because leadership ultimately is a moral commitment, leaders must be prepared to take risks, buck trends,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show </a:t>
            </a:r>
            <a:r>
              <a:rPr lang="en-US" dirty="0"/>
              <a:t>courage, persist,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embolden </a:t>
            </a:r>
            <a:r>
              <a:rPr lang="en-US" dirty="0"/>
              <a:t>others and use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nuanced sense of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compromise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86200"/>
            <a:ext cx="233934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68998"/>
            <a:ext cx="70338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Paths to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Leadership … leading your team to success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6. Optimize Any Situation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Leaders must excel at situational mastery and emotional </a:t>
            </a:r>
            <a:r>
              <a:rPr lang="en-US" dirty="0" smtClean="0"/>
              <a:t>intelligence. Ultimately</a:t>
            </a:r>
            <a:r>
              <a:rPr lang="en-US" dirty="0"/>
              <a:t>, leaders must have the </a:t>
            </a:r>
            <a:r>
              <a:rPr lang="en-US" dirty="0" smtClean="0"/>
              <a:t>skills </a:t>
            </a:r>
            <a:r>
              <a:rPr lang="en-US" dirty="0"/>
              <a:t>to optimize the situation in </a:t>
            </a:r>
            <a:r>
              <a:rPr lang="en-US" dirty="0" smtClean="0"/>
              <a:t>which </a:t>
            </a:r>
            <a:r>
              <a:rPr lang="en-US" dirty="0"/>
              <a:t>they find themselves and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resources </a:t>
            </a:r>
            <a:r>
              <a:rPr lang="en-US" dirty="0"/>
              <a:t>at hand, 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inspire </a:t>
            </a:r>
            <a:r>
              <a:rPr lang="en-US" dirty="0"/>
              <a:t>others to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undertake </a:t>
            </a:r>
            <a:r>
              <a:rPr lang="en-US" dirty="0"/>
              <a:t>maximal efforts.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86200"/>
            <a:ext cx="233934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68998"/>
            <a:ext cx="70338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is NOT the same as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“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</a:t>
            </a:r>
            <a:r>
              <a:rPr lang="en-US" dirty="0" smtClean="0"/>
              <a:t>” &amp; “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</a:t>
            </a:r>
            <a:r>
              <a:rPr lang="en-US" dirty="0" smtClean="0"/>
              <a:t>”; </a:t>
            </a:r>
            <a:r>
              <a:rPr lang="en-US" dirty="0"/>
              <a:t>they are not the same thing although it is possible to be both.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</a:t>
            </a:r>
            <a:r>
              <a:rPr lang="en-US" dirty="0" smtClean="0"/>
              <a:t> have vision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Managers</a:t>
            </a:r>
            <a:r>
              <a:rPr lang="en-US" dirty="0" smtClean="0"/>
              <a:t> have plans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leaders: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4200" y="3352800"/>
            <a:ext cx="1871634" cy="2194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981200"/>
            <a:ext cx="8686800" cy="4396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trust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doing what they say they will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loyalty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being of service to those 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and follow 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 the input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people who have 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 and knowledge they may lack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2450"/>
            <a:ext cx="70338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leaders: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4200" y="3352800"/>
            <a:ext cx="1871634" cy="2194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2044901"/>
            <a:ext cx="7086600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 by their decisions </a:t>
            </a:r>
            <a:endParaRPr lang="en-US" sz="3200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sense of urgency </a:t>
            </a:r>
            <a:endParaRPr lang="en-US" sz="3200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authority sparingly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—only as a backup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2450"/>
            <a:ext cx="70338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 Leaders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notes in handout ….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800" b="1" dirty="0"/>
              <a:t>Successful leaders embrace these qualities: </a:t>
            </a:r>
            <a:endParaRPr lang="en-US" sz="4800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3352800"/>
            <a:ext cx="1871634" cy="219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2450"/>
            <a:ext cx="70338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80930"/>
            <a:ext cx="74676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Conclusion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Great leadership </a:t>
            </a:r>
            <a:r>
              <a:rPr lang="en-US" dirty="0"/>
              <a:t>isn't about winning. It's not about pleasing people, and it's certainly not about titles.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Great </a:t>
            </a:r>
            <a:r>
              <a:rPr lang="en-US" b="1" dirty="0"/>
              <a:t>leadership </a:t>
            </a:r>
            <a:r>
              <a:rPr lang="en-US" dirty="0"/>
              <a:t>is about making the contribution only you can make for your family and friends, your community or organization, your country or the world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/>
              <a:t>having that influence requires us to "grow into-and take ownership of-who we are and what we stand for." The journey isn't automatic.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Leadership </a:t>
            </a:r>
            <a:r>
              <a:rPr lang="en-US" dirty="0"/>
              <a:t>maturity isn't the natural byproduct of aging. It requires wisdom, courage and effort.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74638"/>
            <a:ext cx="77978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33400"/>
            <a:ext cx="70338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Objective Review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5029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Identify the type of leader you are.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2. Understand how to lead your team to success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0" name="Picture 6" descr="http://ep.yimg.com/ay/bookbound/solid-brass-pocket-compass-the-moral-compass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3429000"/>
            <a:ext cx="283464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39624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“I used to be afraid of failing at something that really mattered to me, but now I'm more afraid of succeeding at things that don't matter." </a:t>
            </a:r>
            <a:r>
              <a:rPr lang="en-US" b="1" dirty="0"/>
              <a:t>- Bob </a:t>
            </a:r>
            <a:r>
              <a:rPr lang="en-US" b="1" dirty="0" smtClean="0"/>
              <a:t>Goff</a:t>
            </a:r>
          </a:p>
          <a:p>
            <a:endParaRPr lang="en-US" b="1" dirty="0"/>
          </a:p>
          <a:p>
            <a:endParaRPr lang="en-US" dirty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1065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67600" cy="6858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Questions </a:t>
            </a:r>
            <a:r>
              <a:rPr lang="en-US" sz="4800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Comments</a:t>
            </a:r>
            <a:endParaRPr lang="en-US" sz="4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47800"/>
            <a:ext cx="5901439" cy="338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74" y="1363394"/>
            <a:ext cx="1639887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11" y="2554763"/>
            <a:ext cx="233521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37560"/>
            <a:ext cx="1706562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03" y="4964284"/>
            <a:ext cx="2109788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3" y="3977042"/>
            <a:ext cx="6219290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600" y="274638"/>
            <a:ext cx="77978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90" y="1062436"/>
            <a:ext cx="70338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is NOT the same as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/>
              <a:t>“Managers do things right but leaders do the right </a:t>
            </a:r>
            <a:r>
              <a:rPr lang="en-US" sz="4800" b="1" i="1" dirty="0" smtClean="0"/>
              <a:t>things”</a:t>
            </a:r>
            <a:endParaRPr lang="en-US" sz="4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641725"/>
            <a:ext cx="23393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is NOT the same as 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08760"/>
            <a:ext cx="9422672" cy="5349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4336" y="2133600"/>
            <a:ext cx="3048000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managing your business or are you leading your business? 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leadership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276600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/>
              <a:t>Take out some paper and number 1-4.</a:t>
            </a:r>
            <a:endParaRPr lang="en-US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5686425" cy="312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5334000"/>
            <a:ext cx="67818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multiple choice questions - - write down the two letters that best describes you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leadership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 What’s your catchphrase?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-</a:t>
            </a:r>
            <a:r>
              <a:rPr lang="en-US" dirty="0"/>
              <a:t> </a:t>
            </a:r>
            <a:r>
              <a:rPr lang="en-US" i="1" dirty="0"/>
              <a:t>“Do what I tell you.”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-</a:t>
            </a:r>
            <a:r>
              <a:rPr lang="en-US" dirty="0" smtClean="0"/>
              <a:t>  </a:t>
            </a:r>
            <a:r>
              <a:rPr lang="en-US" i="1" dirty="0"/>
              <a:t>“Do as I do, </a:t>
            </a:r>
            <a:r>
              <a:rPr lang="en-US" i="1" dirty="0" smtClean="0"/>
              <a:t>now”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-</a:t>
            </a:r>
            <a:r>
              <a:rPr lang="en-US" dirty="0" smtClean="0"/>
              <a:t>  </a:t>
            </a:r>
            <a:r>
              <a:rPr lang="en-US" i="1" dirty="0"/>
              <a:t>“Come with me”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-</a:t>
            </a:r>
            <a:r>
              <a:rPr lang="en-US" dirty="0" smtClean="0"/>
              <a:t> </a:t>
            </a:r>
            <a:r>
              <a:rPr lang="en-US" dirty="0"/>
              <a:t> </a:t>
            </a:r>
            <a:r>
              <a:rPr lang="en-US" i="1" dirty="0"/>
              <a:t>“People come first”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 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/>
              <a:t> </a:t>
            </a:r>
            <a:r>
              <a:rPr lang="en-US" i="1" dirty="0" smtClean="0"/>
              <a:t>“</a:t>
            </a:r>
            <a:r>
              <a:rPr lang="en-US" i="1" dirty="0"/>
              <a:t>What do you think about this?”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F -</a:t>
            </a:r>
            <a:r>
              <a:rPr lang="en-US" dirty="0" smtClean="0"/>
              <a:t>  </a:t>
            </a:r>
            <a:r>
              <a:rPr lang="en-US" i="1" dirty="0"/>
              <a:t>“Let’s give it a try.”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leadership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800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2 Two of your employees are having a conflict. What do you do about it?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-</a:t>
            </a:r>
            <a:r>
              <a:rPr lang="en-US" dirty="0"/>
              <a:t> Tell them to knock it off and get back to work.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-</a:t>
            </a:r>
            <a:r>
              <a:rPr lang="en-US" dirty="0"/>
              <a:t> Let them deal with it on their own—it’s not your problem.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-</a:t>
            </a:r>
            <a:r>
              <a:rPr lang="en-US" dirty="0" smtClean="0"/>
              <a:t> </a:t>
            </a:r>
            <a:r>
              <a:rPr lang="en-US" dirty="0"/>
              <a:t>Tell them if they can’t find a way to get along you will fire them both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-</a:t>
            </a:r>
            <a:r>
              <a:rPr lang="en-US" dirty="0"/>
              <a:t> Take them out for a beer after work and smooth it over.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-</a:t>
            </a:r>
            <a:r>
              <a:rPr lang="en-US" dirty="0"/>
              <a:t> Sit down with them to hash out the problem.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-</a:t>
            </a:r>
            <a:r>
              <a:rPr lang="en-US" dirty="0" smtClean="0"/>
              <a:t> </a:t>
            </a:r>
            <a:r>
              <a:rPr lang="en-US" dirty="0"/>
              <a:t>Meet individually to develop a resolution.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leadership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2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3 Your employee keeps making the same mistake. How do you handle it?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dirty="0"/>
              <a:t>Tell HR to start looking for his replacement.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-</a:t>
            </a:r>
            <a:r>
              <a:rPr lang="en-US" dirty="0"/>
              <a:t> Tell one of your other people to take over the task.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-</a:t>
            </a:r>
            <a:r>
              <a:rPr lang="en-US" dirty="0" smtClean="0"/>
              <a:t> </a:t>
            </a:r>
            <a:r>
              <a:rPr lang="en-US" dirty="0"/>
              <a:t>Explore different options for that employee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-</a:t>
            </a:r>
            <a:r>
              <a:rPr lang="en-US" dirty="0" smtClean="0"/>
              <a:t> </a:t>
            </a:r>
            <a:r>
              <a:rPr lang="en-US" dirty="0"/>
              <a:t>Keep looking the other way and hope it changes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en-US" dirty="0" smtClean="0"/>
              <a:t> </a:t>
            </a:r>
            <a:r>
              <a:rPr lang="en-US" dirty="0"/>
              <a:t> Ask another employee to train him until he gets it.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-</a:t>
            </a:r>
            <a:r>
              <a:rPr lang="en-US" dirty="0" smtClean="0"/>
              <a:t> </a:t>
            </a:r>
            <a:r>
              <a:rPr lang="en-US" dirty="0"/>
              <a:t>Mentor him yourself until he gets 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0BEAB0F-5674-4C51-8AFA-92A02B85EF51}" vid="{B408B416-7D15-4931-8D04-E78CC449636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0BEAB0F-5674-4C51-8AFA-92A02B85EF51}" vid="{D2406318-840F-45F4-8AE4-685364E3A8E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OHEP_Foundation-Master</Template>
  <TotalTime>2867</TotalTime>
  <Words>806</Words>
  <Application>Microsoft Office PowerPoint</Application>
  <PresentationFormat>On-screen Show (4:3)</PresentationFormat>
  <Paragraphs>191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Calibri</vt:lpstr>
      <vt:lpstr>Century Schoolbook</vt:lpstr>
      <vt:lpstr>Symbol</vt:lpstr>
      <vt:lpstr>Times New Roman</vt:lpstr>
      <vt:lpstr>Wingdings</vt:lpstr>
      <vt:lpstr>Office Theme</vt:lpstr>
      <vt:lpstr>1_Office Theme</vt:lpstr>
      <vt:lpstr>Larry Brownfield, CPO, OHE – KOA, Inc.</vt:lpstr>
      <vt:lpstr>Course Objectives</vt:lpstr>
      <vt:lpstr>Leadership is NOT the same as Management</vt:lpstr>
      <vt:lpstr>Leadership is NOT the same as Management</vt:lpstr>
      <vt:lpstr>Leadership is NOT the same as Management</vt:lpstr>
      <vt:lpstr>Identify your leadership type</vt:lpstr>
      <vt:lpstr>Identify your leadership type</vt:lpstr>
      <vt:lpstr>Identify your leadership type</vt:lpstr>
      <vt:lpstr>Identify your leadership type</vt:lpstr>
      <vt:lpstr>Identify your leadership type</vt:lpstr>
      <vt:lpstr>Identify your leadership type</vt:lpstr>
      <vt:lpstr>Identify your leadership type</vt:lpstr>
      <vt:lpstr>Identify your leadership type</vt:lpstr>
      <vt:lpstr>Identify your leadership type</vt:lpstr>
      <vt:lpstr>Identify your leadership type</vt:lpstr>
      <vt:lpstr>Identify your leadership type</vt:lpstr>
      <vt:lpstr>Identify your leadership type</vt:lpstr>
      <vt:lpstr>Identify your leadership type</vt:lpstr>
      <vt:lpstr>Identify your leadership type</vt:lpstr>
      <vt:lpstr>Identify your leadership type</vt:lpstr>
      <vt:lpstr> Navigating North: </vt:lpstr>
      <vt:lpstr> Navigating North: </vt:lpstr>
      <vt:lpstr> Navigating North: </vt:lpstr>
      <vt:lpstr> 6 Paths to Better Leadership … leading your team to success. </vt:lpstr>
      <vt:lpstr> 6 Paths to Better Leadership … leading your team to success. </vt:lpstr>
      <vt:lpstr> 6 Paths to Better Leadership … leading your team to success. </vt:lpstr>
      <vt:lpstr> 6 Paths to Better Leadership … leading your team to success. </vt:lpstr>
      <vt:lpstr> 6 Paths to Better Leadership … leading your team to success. </vt:lpstr>
      <vt:lpstr> 6 Paths to Better Leadership … leading your team to success. </vt:lpstr>
      <vt:lpstr> Effective leaders: </vt:lpstr>
      <vt:lpstr> Effective leaders: </vt:lpstr>
      <vt:lpstr>Successful Leaders</vt:lpstr>
      <vt:lpstr>  Conclusion</vt:lpstr>
      <vt:lpstr>Course Objective Review</vt:lpstr>
      <vt:lpstr>    Questions - Comments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 Youmans</dc:creator>
  <cp:lastModifiedBy>Kampgrounds America</cp:lastModifiedBy>
  <cp:revision>80</cp:revision>
  <cp:lastPrinted>2014-04-15T22:36:10Z</cp:lastPrinted>
  <dcterms:created xsi:type="dcterms:W3CDTF">2015-03-11T22:10:17Z</dcterms:created>
  <dcterms:modified xsi:type="dcterms:W3CDTF">2017-03-13T21:38:12Z</dcterms:modified>
</cp:coreProperties>
</file>