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handoutMasterIdLst>
    <p:handoutMasterId r:id="rId32"/>
  </p:handoutMasterIdLst>
  <p:sldIdLst>
    <p:sldId id="305" r:id="rId3"/>
    <p:sldId id="306" r:id="rId4"/>
    <p:sldId id="324" r:id="rId5"/>
    <p:sldId id="307" r:id="rId6"/>
    <p:sldId id="310" r:id="rId7"/>
    <p:sldId id="325" r:id="rId8"/>
    <p:sldId id="311" r:id="rId9"/>
    <p:sldId id="312" r:id="rId10"/>
    <p:sldId id="326" r:id="rId11"/>
    <p:sldId id="313" r:id="rId12"/>
    <p:sldId id="314" r:id="rId13"/>
    <p:sldId id="315" r:id="rId14"/>
    <p:sldId id="316" r:id="rId15"/>
    <p:sldId id="317" r:id="rId16"/>
    <p:sldId id="327" r:id="rId17"/>
    <p:sldId id="328" r:id="rId18"/>
    <p:sldId id="320" r:id="rId19"/>
    <p:sldId id="329" r:id="rId20"/>
    <p:sldId id="330" r:id="rId21"/>
    <p:sldId id="335" r:id="rId22"/>
    <p:sldId id="338" r:id="rId23"/>
    <p:sldId id="339" r:id="rId24"/>
    <p:sldId id="340" r:id="rId25"/>
    <p:sldId id="341" r:id="rId26"/>
    <p:sldId id="342" r:id="rId27"/>
    <p:sldId id="343" r:id="rId28"/>
    <p:sldId id="308" r:id="rId29"/>
    <p:sldId id="345" r:id="rId3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8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52603" autoAdjust="0"/>
  </p:normalViewPr>
  <p:slideViewPr>
    <p:cSldViewPr>
      <p:cViewPr varScale="1">
        <p:scale>
          <a:sx n="104" d="100"/>
          <a:sy n="104" d="100"/>
        </p:scale>
        <p:origin x="44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16"/>
    </p:cViewPr>
  </p:sorterViewPr>
  <p:notesViewPr>
    <p:cSldViewPr snapToGrid="0" snapToObjects="1">
      <p:cViewPr varScale="1">
        <p:scale>
          <a:sx n="93" d="100"/>
          <a:sy n="93" d="100"/>
        </p:scale>
        <p:origin x="-2808" y="-12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72421" cy="464980"/>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3884029" y="3"/>
            <a:ext cx="2972421" cy="464980"/>
          </a:xfrm>
          <a:prstGeom prst="rect">
            <a:avLst/>
          </a:prstGeom>
        </p:spPr>
        <p:txBody>
          <a:bodyPr vert="horz" lIns="91429" tIns="45714" rIns="91429" bIns="45714" rtlCol="0"/>
          <a:lstStyle>
            <a:lvl1pPr algn="r">
              <a:defRPr sz="1200"/>
            </a:lvl1pPr>
          </a:lstStyle>
          <a:p>
            <a:fld id="{B8BA015D-3153-46F7-9A5A-C51F30A78DCF}" type="datetime1">
              <a:rPr lang="en-US" smtClean="0"/>
              <a:t>3/13/2017</a:t>
            </a:fld>
            <a:endParaRPr lang="en-US"/>
          </a:p>
        </p:txBody>
      </p:sp>
      <p:sp>
        <p:nvSpPr>
          <p:cNvPr id="4" name="Footer Placeholder 3"/>
          <p:cNvSpPr>
            <a:spLocks noGrp="1"/>
          </p:cNvSpPr>
          <p:nvPr>
            <p:ph type="ftr" sz="quarter" idx="2"/>
          </p:nvPr>
        </p:nvSpPr>
        <p:spPr>
          <a:xfrm>
            <a:off x="4" y="8829825"/>
            <a:ext cx="2972421" cy="464980"/>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884029" y="8829825"/>
            <a:ext cx="2972421" cy="464980"/>
          </a:xfrm>
          <a:prstGeom prst="rect">
            <a:avLst/>
          </a:prstGeom>
        </p:spPr>
        <p:txBody>
          <a:bodyPr vert="horz" lIns="91429" tIns="45714" rIns="91429" bIns="45714" rtlCol="0" anchor="b"/>
          <a:lstStyle>
            <a:lvl1pPr algn="r">
              <a:defRPr sz="1200"/>
            </a:lvl1pPr>
          </a:lstStyle>
          <a:p>
            <a:fld id="{5732C2BD-40F6-424C-BB5B-5C7D871EB6E1}" type="slidenum">
              <a:rPr lang="en-US" smtClean="0"/>
              <a:t>‹#›</a:t>
            </a:fld>
            <a:endParaRPr lang="en-US"/>
          </a:p>
        </p:txBody>
      </p:sp>
    </p:spTree>
    <p:extLst>
      <p:ext uri="{BB962C8B-B14F-4D97-AF65-F5344CB8AC3E}">
        <p14:creationId xmlns:p14="http://schemas.microsoft.com/office/powerpoint/2010/main" val="305539958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72421" cy="464980"/>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idx="1"/>
          </p:nvPr>
        </p:nvSpPr>
        <p:spPr>
          <a:xfrm>
            <a:off x="3884029" y="3"/>
            <a:ext cx="2972421" cy="464980"/>
          </a:xfrm>
          <a:prstGeom prst="rect">
            <a:avLst/>
          </a:prstGeom>
        </p:spPr>
        <p:txBody>
          <a:bodyPr vert="horz" lIns="91429" tIns="45714" rIns="91429" bIns="45714" rtlCol="0"/>
          <a:lstStyle>
            <a:lvl1pPr algn="r">
              <a:defRPr sz="1200"/>
            </a:lvl1pPr>
          </a:lstStyle>
          <a:p>
            <a:fld id="{F1500137-C2F1-42D5-BE4B-63D2235D5513}" type="datetime1">
              <a:rPr lang="en-US" smtClean="0"/>
              <a:t>3/13/2017</a:t>
            </a:fld>
            <a:endParaRPr lang="en-US" dirty="0"/>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1429" tIns="45714" rIns="91429" bIns="45714" rtlCol="0" anchor="ctr"/>
          <a:lstStyle/>
          <a:p>
            <a:endParaRPr lang="en-US"/>
          </a:p>
        </p:txBody>
      </p:sp>
      <p:sp>
        <p:nvSpPr>
          <p:cNvPr id="5" name="Notes Placeholder 4"/>
          <p:cNvSpPr>
            <a:spLocks noGrp="1"/>
          </p:cNvSpPr>
          <p:nvPr>
            <p:ph type="body" sz="quarter" idx="3"/>
          </p:nvPr>
        </p:nvSpPr>
        <p:spPr>
          <a:xfrm>
            <a:off x="686422" y="4416511"/>
            <a:ext cx="5485158" cy="4183219"/>
          </a:xfrm>
          <a:prstGeom prst="rect">
            <a:avLst/>
          </a:prstGeom>
        </p:spPr>
        <p:txBody>
          <a:bodyPr vert="horz" lIns="91429" tIns="45714" rIns="91429" bIns="457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29825"/>
            <a:ext cx="2972421" cy="464980"/>
          </a:xfrm>
          <a:prstGeom prst="rect">
            <a:avLst/>
          </a:prstGeom>
        </p:spPr>
        <p:txBody>
          <a:bodyPr vert="horz" lIns="91429" tIns="45714" rIns="91429" bIns="457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029" y="8829825"/>
            <a:ext cx="2972421" cy="464980"/>
          </a:xfrm>
          <a:prstGeom prst="rect">
            <a:avLst/>
          </a:prstGeom>
        </p:spPr>
        <p:txBody>
          <a:bodyPr vert="horz" lIns="91429" tIns="45714" rIns="91429" bIns="45714" rtlCol="0" anchor="b"/>
          <a:lstStyle>
            <a:lvl1pPr algn="r">
              <a:defRPr sz="1200"/>
            </a:lvl1pPr>
          </a:lstStyle>
          <a:p>
            <a:fld id="{6DA3432E-ACE8-463F-A1AE-08666069ADA8}" type="slidenum">
              <a:rPr lang="en-US" smtClean="0"/>
              <a:t>‹#›</a:t>
            </a:fld>
            <a:endParaRPr lang="en-US"/>
          </a:p>
        </p:txBody>
      </p:sp>
    </p:spTree>
    <p:extLst>
      <p:ext uri="{BB962C8B-B14F-4D97-AF65-F5344CB8AC3E}">
        <p14:creationId xmlns:p14="http://schemas.microsoft.com/office/powerpoint/2010/main" val="170218443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3432E-ACE8-463F-A1AE-08666069ADA8}" type="slidenum">
              <a:rPr lang="en-US" smtClean="0"/>
              <a:t>1</a:t>
            </a:fld>
            <a:endParaRPr lang="en-US"/>
          </a:p>
        </p:txBody>
      </p:sp>
      <p:sp>
        <p:nvSpPr>
          <p:cNvPr id="5" name="Date Placeholder 4"/>
          <p:cNvSpPr>
            <a:spLocks noGrp="1"/>
          </p:cNvSpPr>
          <p:nvPr>
            <p:ph type="dt" idx="11"/>
          </p:nvPr>
        </p:nvSpPr>
        <p:spPr/>
        <p:txBody>
          <a:bodyPr/>
          <a:lstStyle/>
          <a:p>
            <a:fld id="{6615FC87-0454-4F51-953A-3C99036F07FA}" type="datetime1">
              <a:rPr lang="en-US" smtClean="0"/>
              <a:t>3/13/2017</a:t>
            </a:fld>
            <a:endParaRPr lang="en-US"/>
          </a:p>
        </p:txBody>
      </p:sp>
    </p:spTree>
    <p:extLst>
      <p:ext uri="{BB962C8B-B14F-4D97-AF65-F5344CB8AC3E}">
        <p14:creationId xmlns:p14="http://schemas.microsoft.com/office/powerpoint/2010/main" val="2077262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9041" y="2611437"/>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32175" indent="0" algn="ctr"/>
            <a:endParaRPr lang="en-US" dirty="0"/>
          </a:p>
        </p:txBody>
      </p:sp>
      <p:sp>
        <p:nvSpPr>
          <p:cNvPr id="2" name="Title 1"/>
          <p:cNvSpPr>
            <a:spLocks noGrp="1"/>
          </p:cNvSpPr>
          <p:nvPr>
            <p:ph type="ctrTitle" hasCustomPrompt="1"/>
          </p:nvPr>
        </p:nvSpPr>
        <p:spPr>
          <a:xfrm>
            <a:off x="9041" y="4724399"/>
            <a:ext cx="9134959" cy="858837"/>
          </a:xfrm>
          <a:noFill/>
        </p:spPr>
        <p:txBody>
          <a:bodyPr>
            <a:normAutofit/>
          </a:bodyPr>
          <a:lstStyle>
            <a:lvl1pPr algn="ctr">
              <a:defRPr sz="3600" baseline="0"/>
            </a:lvl1pPr>
          </a:lstStyle>
          <a:p>
            <a:r>
              <a:rPr lang="en-US" dirty="0" smtClean="0"/>
              <a:t>Presenter Name, Business</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8800" y="5583236"/>
            <a:ext cx="3359709" cy="1138961"/>
          </a:xfrm>
          <a:prstGeom prst="rect">
            <a:avLst/>
          </a:prstGeom>
        </p:spPr>
      </p:pic>
      <p:pic>
        <p:nvPicPr>
          <p:cNvPr id="1026" name="Picture 2" descr="C:\Documents and Settings\byoumans\Local Settings\Temporary Internet Files\Content.IE5\04SWFIVI\MC900351224[1].wmf"/>
          <p:cNvPicPr>
            <a:picLocks noChangeAspect="1" noChangeArrowheads="1"/>
          </p:cNvPicPr>
          <p:nvPr userDrawn="1"/>
        </p:nvPicPr>
        <p:blipFill>
          <a:blip r:embed="rId3" cstate="print"/>
          <a:srcRect/>
          <a:stretch>
            <a:fillRect/>
          </a:stretch>
        </p:blipFill>
        <p:spPr bwMode="auto">
          <a:xfrm>
            <a:off x="212628" y="1948449"/>
            <a:ext cx="3243298" cy="2590800"/>
          </a:xfrm>
          <a:prstGeom prst="rect">
            <a:avLst/>
          </a:prstGeom>
          <a:noFill/>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02045" y="303618"/>
            <a:ext cx="2743200" cy="1882588"/>
          </a:xfrm>
          <a:prstGeom prst="rect">
            <a:avLst/>
          </a:prstGeom>
        </p:spPr>
      </p:pic>
      <p:sp>
        <p:nvSpPr>
          <p:cNvPr id="5" name="TextBox 4"/>
          <p:cNvSpPr txBox="1"/>
          <p:nvPr userDrawn="1"/>
        </p:nvSpPr>
        <p:spPr>
          <a:xfrm>
            <a:off x="76200" y="6436170"/>
            <a:ext cx="2819400" cy="369332"/>
          </a:xfrm>
          <a:prstGeom prst="rect">
            <a:avLst/>
          </a:prstGeom>
          <a:noFill/>
        </p:spPr>
        <p:txBody>
          <a:bodyPr wrap="square" rtlCol="0">
            <a:spAutoFit/>
          </a:bodyPr>
          <a:lstStyle/>
          <a:p>
            <a:r>
              <a:rPr lang="en-US" dirty="0" smtClean="0">
                <a:latin typeface="Century Schoolbook" panose="02040604050505020304" pitchFamily="18" charset="0"/>
              </a:rPr>
              <a:t>Possible IACET CEU’s:</a:t>
            </a:r>
            <a:endParaRPr lang="en-US" dirty="0">
              <a:latin typeface="Century Schoolbook" panose="02040604050505020304"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810000"/>
            <a:ext cx="9144000" cy="2060575"/>
          </a:xfrm>
          <a:solidFill>
            <a:schemeClr val="accent3">
              <a:lumMod val="75000"/>
            </a:schemeClr>
          </a:solidFill>
        </p:spPr>
        <p:txBody>
          <a:bodyPr/>
          <a:lstStyle>
            <a:lvl1pPr algn="l">
              <a:defRPr/>
            </a:lvl1pPr>
          </a:lstStyle>
          <a:p>
            <a:r>
              <a:rPr lang="en-US" dirty="0" smtClean="0"/>
              <a:t>Click to edit Master title </a:t>
            </a:r>
            <a:br>
              <a:rPr lang="en-US" dirty="0" smtClean="0"/>
            </a:br>
            <a:r>
              <a:rPr lang="en-US" dirty="0" smtClean="0"/>
              <a:t>style</a:t>
            </a:r>
            <a:endParaRPr lang="en-US" dirty="0"/>
          </a:p>
        </p:txBody>
      </p:sp>
      <p:sp>
        <p:nvSpPr>
          <p:cNvPr id="4" name="Date Placeholder 3"/>
          <p:cNvSpPr>
            <a:spLocks noGrp="1"/>
          </p:cNvSpPr>
          <p:nvPr>
            <p:ph type="dt" sz="half" idx="10"/>
          </p:nvPr>
        </p:nvSpPr>
        <p:spPr/>
        <p:txBody>
          <a:bodyPr/>
          <a:lstStyle/>
          <a:p>
            <a:fld id="{40330C31-25C6-479D-8A01-3F3DE2FBDF19}"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54C79A-76A8-44BA-9E68-520C2F014E00}" type="slidenum">
              <a:rPr lang="en-US" smtClean="0"/>
              <a:t>‹#›</a:t>
            </a:fld>
            <a:endParaRPr lang="en-US"/>
          </a:p>
        </p:txBody>
      </p:sp>
      <p:pic>
        <p:nvPicPr>
          <p:cNvPr id="1026" name="Picture 2" descr="C:\Documents and Settings\byoumans\Local Settings\Temporary Internet Files\Content.IE5\04SWFIVI\MC900351224[1].wmf"/>
          <p:cNvPicPr>
            <a:picLocks noChangeAspect="1" noChangeArrowheads="1"/>
          </p:cNvPicPr>
          <p:nvPr userDrawn="1"/>
        </p:nvPicPr>
        <p:blipFill>
          <a:blip r:embed="rId2" cstate="print"/>
          <a:srcRect/>
          <a:stretch>
            <a:fillRect/>
          </a:stretch>
        </p:blipFill>
        <p:spPr bwMode="auto">
          <a:xfrm>
            <a:off x="5805311" y="3429000"/>
            <a:ext cx="3338689" cy="2667000"/>
          </a:xfrm>
          <a:prstGeom prst="rect">
            <a:avLst/>
          </a:prstGeom>
          <a:noFill/>
        </p:spPr>
      </p:pic>
      <p:pic>
        <p:nvPicPr>
          <p:cNvPr id="7" name="Picture 6"/>
          <p:cNvPicPr>
            <a:picLocks noChangeAspect="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694073" y="6019800"/>
            <a:ext cx="1773936" cy="74442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4400"/>
            </a:lvl1pPr>
          </a:lstStyle>
          <a:p>
            <a:r>
              <a:rPr lang="en-US" dirty="0" smtClean="0"/>
              <a:t>Click to edit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330C31-25C6-479D-8A01-3F3DE2FBDF19}"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C79A-76A8-44BA-9E68-520C2F014E0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6172200"/>
            <a:ext cx="1624584" cy="55074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2999" y="4419600"/>
            <a:ext cx="7351713" cy="13493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42999" y="2920701"/>
            <a:ext cx="7351713" cy="14861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C79A-76A8-44BA-9E68-520C2F014E00}" type="slidenum">
              <a:rPr lang="en-US" smtClean="0"/>
              <a:t>‹#›</a:t>
            </a:fld>
            <a:endParaRPr lang="en-US"/>
          </a:p>
        </p:txBody>
      </p:sp>
      <p:pic>
        <p:nvPicPr>
          <p:cNvPr id="7" name="Picture 6"/>
          <p:cNvPicPr>
            <a:picLocks noChangeAspect="1"/>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694073" y="6019800"/>
            <a:ext cx="1773936" cy="74442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054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4C79A-76A8-44BA-9E68-520C2F014E00}"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6172200"/>
            <a:ext cx="1624584" cy="55074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43000" y="1535113"/>
            <a:ext cx="7568184"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43000" y="2174875"/>
            <a:ext cx="7568184"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54C79A-76A8-44BA-9E68-520C2F014E00}"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6172200"/>
            <a:ext cx="1624584" cy="550743"/>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330C31-25C6-479D-8A01-3F3DE2FBDF19}"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54C79A-76A8-44BA-9E68-520C2F014E00}"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6172200"/>
            <a:ext cx="1624584" cy="550743"/>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330C31-25C6-479D-8A01-3F3DE2FBDF19}" type="datetimeFigureOut">
              <a:rPr lang="en-US" smtClean="0"/>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54C79A-76A8-44BA-9E68-520C2F014E00}"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6172200"/>
            <a:ext cx="1624584" cy="55074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73050"/>
            <a:ext cx="3048000"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343400" y="273050"/>
            <a:ext cx="43433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43000" y="1435100"/>
            <a:ext cx="30480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330C31-25C6-479D-8A01-3F3DE2FBDF19}"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4C79A-76A8-44BA-9E68-520C2F014E00}"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6172200"/>
            <a:ext cx="1624584" cy="550743"/>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330C31-25C6-479D-8A01-3F3DE2FBDF19}"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4C79A-76A8-44BA-9E68-520C2F014E00}"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6172200"/>
            <a:ext cx="1624584" cy="550743"/>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330C31-25C6-479D-8A01-3F3DE2FBDF19}"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C79A-76A8-44BA-9E68-520C2F014E0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6172200"/>
            <a:ext cx="1624584" cy="55074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Rectangle 8"/>
          <p:cNvSpPr/>
          <p:nvPr userDrawn="1"/>
        </p:nvSpPr>
        <p:spPr>
          <a:xfrm>
            <a:off x="0" y="228600"/>
            <a:ext cx="9144000" cy="1219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447800" y="274638"/>
            <a:ext cx="7467600" cy="1143000"/>
          </a:xfrm>
        </p:spPr>
        <p:txBody>
          <a:bodyPr/>
          <a:lstStyle>
            <a:lvl1pPr>
              <a:defRPr b="1" cap="small" baseline="0">
                <a:latin typeface="Calibri" pitchFamily="34" charset="0"/>
                <a:cs typeface="Calibri" pitchFamily="34" charset="0"/>
              </a:defRPr>
            </a:lvl1pPr>
          </a:lstStyle>
          <a:p>
            <a:r>
              <a:rPr lang="en-US" dirty="0" smtClean="0"/>
              <a:t>Click to add heading</a:t>
            </a:r>
            <a:endParaRPr lang="en-US" dirty="0"/>
          </a:p>
        </p:txBody>
      </p:sp>
      <p:sp>
        <p:nvSpPr>
          <p:cNvPr id="3" name="Content Placeholder 2"/>
          <p:cNvSpPr>
            <a:spLocks noGrp="1"/>
          </p:cNvSpPr>
          <p:nvPr>
            <p:ph idx="1" hasCustomPrompt="1"/>
          </p:nvPr>
        </p:nvSpPr>
        <p:spPr>
          <a:xfrm>
            <a:off x="457200" y="1676400"/>
            <a:ext cx="8229600" cy="444976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add text</a:t>
            </a:r>
          </a:p>
        </p:txBody>
      </p:sp>
      <p:sp>
        <p:nvSpPr>
          <p:cNvPr id="4" name="Date Placeholder 3"/>
          <p:cNvSpPr>
            <a:spLocks noGrp="1"/>
          </p:cNvSpPr>
          <p:nvPr>
            <p:ph type="dt" sz="half" idx="10"/>
          </p:nvPr>
        </p:nvSpPr>
        <p:spPr/>
        <p:txBody>
          <a:bodyPr/>
          <a:lstStyle/>
          <a:p>
            <a:fld id="{40330C31-25C6-479D-8A01-3F3DE2FBDF19}"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C79A-76A8-44BA-9E68-520C2F014E00}" type="slidenum">
              <a:rPr lang="en-US" smtClean="0"/>
              <a:t>‹#›</a:t>
            </a:fld>
            <a:endParaRPr lang="en-US"/>
          </a:p>
        </p:txBody>
      </p:sp>
      <p:pic>
        <p:nvPicPr>
          <p:cNvPr id="3074" name="Picture 2" descr="C:\Documents and Settings\byoumans\Local Settings\Temporary Internet Files\Content.IE5\04SWFIVI\MC900351224[1].wmf"/>
          <p:cNvPicPr>
            <a:picLocks noChangeAspect="1" noChangeArrowheads="1"/>
          </p:cNvPicPr>
          <p:nvPr userDrawn="1"/>
        </p:nvPicPr>
        <p:blipFill>
          <a:blip r:embed="rId2" cstate="print"/>
          <a:srcRect/>
          <a:stretch>
            <a:fillRect/>
          </a:stretch>
        </p:blipFill>
        <p:spPr bwMode="auto">
          <a:xfrm>
            <a:off x="139714" y="533400"/>
            <a:ext cx="1308086" cy="1044921"/>
          </a:xfrm>
          <a:prstGeom prst="rect">
            <a:avLst/>
          </a:prstGeom>
          <a:noFill/>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6172200"/>
            <a:ext cx="1624584" cy="550743"/>
          </a:xfrm>
          <a:prstGeom prst="rect">
            <a:avLst/>
          </a:prstGeom>
        </p:spPr>
      </p:pic>
    </p:spTree>
    <p:extLst>
      <p:ext uri="{BB962C8B-B14F-4D97-AF65-F5344CB8AC3E}">
        <p14:creationId xmlns:p14="http://schemas.microsoft.com/office/powerpoint/2010/main" val="7290238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330C31-25C6-479D-8A01-3F3DE2FBDF19}"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C79A-76A8-44BA-9E68-520C2F014E0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6172200"/>
            <a:ext cx="1624584" cy="550743"/>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Rectangle 8"/>
          <p:cNvSpPr/>
          <p:nvPr userDrawn="1"/>
        </p:nvSpPr>
        <p:spPr>
          <a:xfrm>
            <a:off x="0" y="228600"/>
            <a:ext cx="9144000" cy="1219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447800" y="274638"/>
            <a:ext cx="7467600" cy="1143000"/>
          </a:xfrm>
        </p:spPr>
        <p:txBody>
          <a:bodyPr/>
          <a:lstStyle>
            <a:lvl1pPr>
              <a:defRPr b="1" cap="small" baseline="0">
                <a:latin typeface="Calibri" pitchFamily="34" charset="0"/>
                <a:cs typeface="Calibri" pitchFamily="34" charset="0"/>
              </a:defRPr>
            </a:lvl1pPr>
          </a:lstStyle>
          <a:p>
            <a:r>
              <a:rPr lang="en-US" dirty="0" smtClean="0"/>
              <a:t>Course Objectives</a:t>
            </a:r>
            <a:endParaRPr lang="en-US" dirty="0"/>
          </a:p>
        </p:txBody>
      </p:sp>
      <p:sp>
        <p:nvSpPr>
          <p:cNvPr id="3" name="Content Placeholder 2"/>
          <p:cNvSpPr>
            <a:spLocks noGrp="1"/>
          </p:cNvSpPr>
          <p:nvPr>
            <p:ph idx="1" hasCustomPrompt="1"/>
          </p:nvPr>
        </p:nvSpPr>
        <p:spPr>
          <a:xfrm>
            <a:off x="457200" y="1676400"/>
            <a:ext cx="8229600" cy="444976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add text</a:t>
            </a:r>
          </a:p>
        </p:txBody>
      </p:sp>
      <p:sp>
        <p:nvSpPr>
          <p:cNvPr id="4" name="Date Placeholder 3"/>
          <p:cNvSpPr>
            <a:spLocks noGrp="1"/>
          </p:cNvSpPr>
          <p:nvPr>
            <p:ph type="dt" sz="half" idx="10"/>
          </p:nvPr>
        </p:nvSpPr>
        <p:spPr/>
        <p:txBody>
          <a:bodyPr/>
          <a:lstStyle/>
          <a:p>
            <a:fld id="{40330C31-25C6-479D-8A01-3F3DE2FBDF19}"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C79A-76A8-44BA-9E68-520C2F014E00}" type="slidenum">
              <a:rPr lang="en-US" smtClean="0"/>
              <a:t>‹#›</a:t>
            </a:fld>
            <a:endParaRPr lang="en-US"/>
          </a:p>
        </p:txBody>
      </p:sp>
      <p:pic>
        <p:nvPicPr>
          <p:cNvPr id="3074" name="Picture 2" descr="C:\Documents and Settings\byoumans\Local Settings\Temporary Internet Files\Content.IE5\04SWFIVI\MC900351224[1].wmf"/>
          <p:cNvPicPr>
            <a:picLocks noChangeAspect="1" noChangeArrowheads="1"/>
          </p:cNvPicPr>
          <p:nvPr userDrawn="1"/>
        </p:nvPicPr>
        <p:blipFill>
          <a:blip r:embed="rId2" cstate="print"/>
          <a:srcRect/>
          <a:stretch>
            <a:fillRect/>
          </a:stretch>
        </p:blipFill>
        <p:spPr bwMode="auto">
          <a:xfrm>
            <a:off x="139714" y="533400"/>
            <a:ext cx="1308086" cy="1044921"/>
          </a:xfrm>
          <a:prstGeom prst="rect">
            <a:avLst/>
          </a:prstGeom>
          <a:noFill/>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6172200"/>
            <a:ext cx="1624584" cy="550743"/>
          </a:xfrm>
          <a:prstGeom prst="rect">
            <a:avLst/>
          </a:prstGeom>
        </p:spPr>
      </p:pic>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9" name="Rectangle 8"/>
          <p:cNvSpPr/>
          <p:nvPr userDrawn="1"/>
        </p:nvSpPr>
        <p:spPr>
          <a:xfrm>
            <a:off x="0" y="228600"/>
            <a:ext cx="9144000" cy="1219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447800" y="274638"/>
            <a:ext cx="7467600" cy="1143000"/>
          </a:xfrm>
        </p:spPr>
        <p:txBody>
          <a:bodyPr/>
          <a:lstStyle>
            <a:lvl1pPr>
              <a:defRPr b="1" cap="small" baseline="0">
                <a:latin typeface="Calibri" pitchFamily="34" charset="0"/>
                <a:cs typeface="Calibri" pitchFamily="34" charset="0"/>
              </a:defRPr>
            </a:lvl1pPr>
          </a:lstStyle>
          <a:p>
            <a:r>
              <a:rPr lang="en-US" dirty="0" smtClean="0"/>
              <a:t>Course Objectives</a:t>
            </a:r>
            <a:endParaRPr lang="en-US" dirty="0"/>
          </a:p>
        </p:txBody>
      </p:sp>
      <p:sp>
        <p:nvSpPr>
          <p:cNvPr id="3" name="Content Placeholder 2"/>
          <p:cNvSpPr>
            <a:spLocks noGrp="1"/>
          </p:cNvSpPr>
          <p:nvPr>
            <p:ph idx="1" hasCustomPrompt="1"/>
          </p:nvPr>
        </p:nvSpPr>
        <p:spPr>
          <a:xfrm>
            <a:off x="457200" y="1676400"/>
            <a:ext cx="8229600" cy="444976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add text</a:t>
            </a:r>
          </a:p>
        </p:txBody>
      </p:sp>
      <p:sp>
        <p:nvSpPr>
          <p:cNvPr id="4" name="Date Placeholder 3"/>
          <p:cNvSpPr>
            <a:spLocks noGrp="1"/>
          </p:cNvSpPr>
          <p:nvPr>
            <p:ph type="dt" sz="half" idx="10"/>
          </p:nvPr>
        </p:nvSpPr>
        <p:spPr/>
        <p:txBody>
          <a:bodyPr/>
          <a:lstStyle/>
          <a:p>
            <a:fld id="{40330C31-25C6-479D-8A01-3F3DE2FBDF19}"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C79A-76A8-44BA-9E68-520C2F014E00}" type="slidenum">
              <a:rPr lang="en-US" smtClean="0"/>
              <a:t>‹#›</a:t>
            </a:fld>
            <a:endParaRPr lang="en-US"/>
          </a:p>
        </p:txBody>
      </p:sp>
      <p:pic>
        <p:nvPicPr>
          <p:cNvPr id="3074" name="Picture 2" descr="C:\Documents and Settings\byoumans\Local Settings\Temporary Internet Files\Content.IE5\04SWFIVI\MC900351224[1].wmf"/>
          <p:cNvPicPr>
            <a:picLocks noChangeAspect="1" noChangeArrowheads="1"/>
          </p:cNvPicPr>
          <p:nvPr userDrawn="1"/>
        </p:nvPicPr>
        <p:blipFill>
          <a:blip r:embed="rId2" cstate="print"/>
          <a:srcRect/>
          <a:stretch>
            <a:fillRect/>
          </a:stretch>
        </p:blipFill>
        <p:spPr bwMode="auto">
          <a:xfrm>
            <a:off x="139714" y="533400"/>
            <a:ext cx="1308086" cy="1044921"/>
          </a:xfrm>
          <a:prstGeom prst="rect">
            <a:avLst/>
          </a:prstGeom>
          <a:noFill/>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6172200"/>
            <a:ext cx="1624584" cy="550743"/>
          </a:xfrm>
          <a:prstGeom prst="rect">
            <a:avLst/>
          </a:prstGeom>
        </p:spPr>
      </p:pic>
    </p:spTree>
    <p:extLst>
      <p:ext uri="{BB962C8B-B14F-4D97-AF65-F5344CB8AC3E}">
        <p14:creationId xmlns:p14="http://schemas.microsoft.com/office/powerpoint/2010/main" val="27852587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add title</a:t>
            </a:r>
            <a:endParaRPr lang="en-US" dirty="0"/>
          </a:p>
        </p:txBody>
      </p:sp>
      <p:sp>
        <p:nvSpPr>
          <p:cNvPr id="3" name="Text Placeholder 2"/>
          <p:cNvSpPr>
            <a:spLocks noGrp="1"/>
          </p:cNvSpPr>
          <p:nvPr>
            <p:ph type="body" idx="1" hasCustomPrompt="1"/>
          </p:nvPr>
        </p:nvSpPr>
        <p:spPr>
          <a:xfrm>
            <a:off x="722313" y="3657600"/>
            <a:ext cx="7772400" cy="747832"/>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presenter name, company, and contact (if desired)</a:t>
            </a:r>
          </a:p>
        </p:txBody>
      </p:sp>
      <p:sp>
        <p:nvSpPr>
          <p:cNvPr id="4" name="Date Placeholder 3"/>
          <p:cNvSpPr>
            <a:spLocks noGrp="1"/>
          </p:cNvSpPr>
          <p:nvPr>
            <p:ph type="dt" sz="half" idx="10"/>
          </p:nvPr>
        </p:nvSpPr>
        <p:spPr/>
        <p:txBody>
          <a:bodyPr/>
          <a:lstStyle/>
          <a:p>
            <a:fld id="{40330C31-25C6-479D-8A01-3F3DE2FBDF19}"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C79A-76A8-44BA-9E68-520C2F014E0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6172200"/>
            <a:ext cx="1624584" cy="550743"/>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6413" y="960003"/>
            <a:ext cx="3124200" cy="2144058"/>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Header</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endParaRPr lang="en-US" dirty="0"/>
          </a:p>
        </p:txBody>
      </p:sp>
      <p:sp>
        <p:nvSpPr>
          <p:cNvPr id="5" name="Date Placeholder 4"/>
          <p:cNvSpPr>
            <a:spLocks noGrp="1"/>
          </p:cNvSpPr>
          <p:nvPr>
            <p:ph type="dt" sz="half" idx="10"/>
          </p:nvPr>
        </p:nvSpPr>
        <p:spPr/>
        <p:txBody>
          <a:bodyPr/>
          <a:lstStyle/>
          <a:p>
            <a:fld id="{40330C31-25C6-479D-8A01-3F3DE2FBDF19}"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4C79A-76A8-44BA-9E68-520C2F014E00}"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6172200"/>
            <a:ext cx="1624584" cy="550743"/>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add header</a:t>
            </a:r>
            <a:endParaRPr lang="en-US" dirty="0"/>
          </a:p>
        </p:txBody>
      </p:sp>
      <p:sp>
        <p:nvSpPr>
          <p:cNvPr id="3" name="Text Placeholder 2"/>
          <p:cNvSpPr>
            <a:spLocks noGrp="1"/>
          </p:cNvSpPr>
          <p:nvPr>
            <p:ph type="body" idx="1" hasCustomPrompt="1"/>
          </p:nvPr>
        </p:nvSpPr>
        <p:spPr>
          <a:xfrm>
            <a:off x="457200" y="1535113"/>
            <a:ext cx="815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subheading</a:t>
            </a:r>
          </a:p>
        </p:txBody>
      </p:sp>
      <p:sp>
        <p:nvSpPr>
          <p:cNvPr id="4" name="Content Placeholder 3"/>
          <p:cNvSpPr>
            <a:spLocks noGrp="1"/>
          </p:cNvSpPr>
          <p:nvPr>
            <p:ph sz="half" idx="2" hasCustomPrompt="1"/>
          </p:nvPr>
        </p:nvSpPr>
        <p:spPr>
          <a:xfrm>
            <a:off x="457200" y="2174875"/>
            <a:ext cx="8153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add text</a:t>
            </a:r>
          </a:p>
        </p:txBody>
      </p:sp>
      <p:sp>
        <p:nvSpPr>
          <p:cNvPr id="7" name="Date Placeholder 6"/>
          <p:cNvSpPr>
            <a:spLocks noGrp="1"/>
          </p:cNvSpPr>
          <p:nvPr>
            <p:ph type="dt" sz="half" idx="10"/>
          </p:nvPr>
        </p:nvSpPr>
        <p:spPr/>
        <p:txBody>
          <a:bodyPr/>
          <a:lstStyle/>
          <a:p>
            <a:fld id="{40330C31-25C6-479D-8A01-3F3DE2FBDF19}"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54C79A-76A8-44BA-9E68-520C2F014E00}"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6172200"/>
            <a:ext cx="1624584" cy="550743"/>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Date Placeholder 2"/>
          <p:cNvSpPr>
            <a:spLocks noGrp="1"/>
          </p:cNvSpPr>
          <p:nvPr>
            <p:ph type="dt" sz="half" idx="10"/>
          </p:nvPr>
        </p:nvSpPr>
        <p:spPr/>
        <p:txBody>
          <a:bodyPr/>
          <a:lstStyle/>
          <a:p>
            <a:fld id="{40330C31-25C6-479D-8A01-3F3DE2FBDF19}"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54C79A-76A8-44BA-9E68-520C2F014E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330C31-25C6-479D-8A01-3F3DE2FBDF19}" type="datetimeFigureOut">
              <a:rPr lang="en-US" smtClean="0"/>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54C79A-76A8-44BA-9E68-520C2F014E00}"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6172200"/>
            <a:ext cx="1624584" cy="55074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add title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add text</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
        <p:nvSpPr>
          <p:cNvPr id="5" name="Date Placeholder 4"/>
          <p:cNvSpPr>
            <a:spLocks noGrp="1"/>
          </p:cNvSpPr>
          <p:nvPr>
            <p:ph type="dt" sz="half" idx="10"/>
          </p:nvPr>
        </p:nvSpPr>
        <p:spPr/>
        <p:txBody>
          <a:bodyPr/>
          <a:lstStyle/>
          <a:p>
            <a:fld id="{40330C31-25C6-479D-8A01-3F3DE2FBDF19}"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4C79A-76A8-44BA-9E68-520C2F014E00}"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6172200"/>
            <a:ext cx="1624584" cy="55074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add title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presenter name</a:t>
            </a:r>
          </a:p>
          <a:p>
            <a:pPr lvl="0"/>
            <a:r>
              <a:rPr lang="en-US" dirty="0" smtClean="0"/>
              <a:t>and company</a:t>
            </a:r>
          </a:p>
        </p:txBody>
      </p:sp>
      <p:sp>
        <p:nvSpPr>
          <p:cNvPr id="5" name="Date Placeholder 4"/>
          <p:cNvSpPr>
            <a:spLocks noGrp="1"/>
          </p:cNvSpPr>
          <p:nvPr>
            <p:ph type="dt" sz="half" idx="10"/>
          </p:nvPr>
        </p:nvSpPr>
        <p:spPr/>
        <p:txBody>
          <a:bodyPr/>
          <a:lstStyle/>
          <a:p>
            <a:fld id="{40330C31-25C6-479D-8A01-3F3DE2FBDF19}"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4C79A-76A8-44BA-9E68-520C2F014E00}"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6172200"/>
            <a:ext cx="1624584" cy="55074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2.wmf"/><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a:solidFill>
            <a:schemeClr val="accent3">
              <a:lumMod val="75000"/>
            </a:schemeClr>
          </a:solidFill>
        </p:spPr>
        <p:txBody>
          <a:bodyPr vert="horz" lIns="91440" tIns="45720" rIns="91440" bIns="45720"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30C31-25C6-479D-8A01-3F3DE2FBDF19}" type="datetimeFigureOut">
              <a:rPr lang="en-US" smtClean="0"/>
              <a:t>3/13/2017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4C79A-76A8-44BA-9E68-520C2F014E0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72"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bg1"/>
          </a:solidFill>
          <a:latin typeface="Century Schoolbook"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Schoolbook" pitchFamily="18" charset="0"/>
          <a:ea typeface="+mn-ea"/>
          <a:cs typeface="+mn-cs"/>
        </a:defRPr>
      </a:lvl1pPr>
      <a:lvl2pPr marL="971550" indent="-514350" algn="l" defTabSz="914400" rtl="0" eaLnBrk="1" latinLnBrk="0" hangingPunct="1">
        <a:spcBef>
          <a:spcPct val="20000"/>
        </a:spcBef>
        <a:buFont typeface="Wingdings" panose="05000000000000000000" pitchFamily="2" charset="2"/>
        <a:buChar char="ü"/>
        <a:defRPr sz="2800" kern="1200">
          <a:solidFill>
            <a:schemeClr val="tx1"/>
          </a:solidFill>
          <a:latin typeface="Century Schoolbook" pitchFamily="18" charset="0"/>
          <a:ea typeface="+mn-ea"/>
          <a:cs typeface="+mn-cs"/>
        </a:defRPr>
      </a:lvl2pPr>
      <a:lvl3pPr marL="1371600" indent="-457200" algn="l" defTabSz="914400" rtl="0" eaLnBrk="1" latinLnBrk="0" hangingPunct="1">
        <a:spcBef>
          <a:spcPct val="20000"/>
        </a:spcBef>
        <a:buFont typeface="Wingdings" panose="05000000000000000000" pitchFamily="2" charset="2"/>
        <a:buChar char="v"/>
        <a:defRPr sz="2400" kern="1200">
          <a:solidFill>
            <a:schemeClr val="tx1"/>
          </a:solidFill>
          <a:latin typeface="Century Schoolbook" pitchFamily="18" charset="0"/>
          <a:ea typeface="+mn-ea"/>
          <a:cs typeface="+mn-cs"/>
        </a:defRPr>
      </a:lvl3pPr>
      <a:lvl4pPr marL="1828800" indent="-457200" algn="l" defTabSz="914400" rtl="0" eaLnBrk="1" latinLnBrk="0" hangingPunct="1">
        <a:spcBef>
          <a:spcPct val="20000"/>
        </a:spcBef>
        <a:buSzPct val="125000"/>
        <a:buFont typeface="Century Schoolbook" panose="02040604050505020304" pitchFamily="18" charset="0"/>
        <a:buChar char="-"/>
        <a:defRPr sz="2000" kern="1200">
          <a:solidFill>
            <a:schemeClr val="tx1"/>
          </a:solidFill>
          <a:latin typeface="Century Schoolbook" pitchFamily="18" charset="0"/>
          <a:ea typeface="+mn-ea"/>
          <a:cs typeface="+mn-cs"/>
        </a:defRPr>
      </a:lvl4pPr>
      <a:lvl5pPr marL="2286000" indent="-457200" algn="l" defTabSz="914400" rtl="0" eaLnBrk="1" latinLnBrk="0" hangingPunct="1">
        <a:spcBef>
          <a:spcPct val="20000"/>
        </a:spcBef>
        <a:buFont typeface="+mj-lt"/>
        <a:buAutoNum type="arabicPeriod"/>
        <a:defRPr sz="2000" kern="1200">
          <a:solidFill>
            <a:schemeClr val="tx1"/>
          </a:solidFill>
          <a:latin typeface="Century Schoolbook"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0668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noChangeAspect="1"/>
          </p:cNvSpPr>
          <p:nvPr>
            <p:ph type="title"/>
          </p:nvPr>
        </p:nvSpPr>
        <p:spPr>
          <a:xfrm rot="16200000">
            <a:off x="-2362200" y="2362200"/>
            <a:ext cx="5638800" cy="914400"/>
          </a:xfrm>
          <a:prstGeom prst="rect">
            <a:avLst/>
          </a:prstGeom>
          <a:solidFill>
            <a:schemeClr val="accent3">
              <a:lumMod val="75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19200" y="304800"/>
            <a:ext cx="7467600" cy="5821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30C31-25C6-479D-8A01-3F3DE2FBDF19}" type="datetimeFigureOut">
              <a:rPr lang="en-US" smtClean="0"/>
              <a:t>3/13/2017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4C79A-76A8-44BA-9E68-520C2F014E00}" type="slidenum">
              <a:rPr lang="en-US" smtClean="0"/>
              <a:t>‹#›</a:t>
            </a:fld>
            <a:endParaRPr lang="en-US"/>
          </a:p>
        </p:txBody>
      </p:sp>
      <p:pic>
        <p:nvPicPr>
          <p:cNvPr id="2050" name="Picture 2" descr="C:\Documents and Settings\byoumans\Local Settings\Temporary Internet Files\Content.IE5\04SWFIVI\MC900351224[1].wmf"/>
          <p:cNvPicPr>
            <a:picLocks noChangeAspect="1" noChangeArrowheads="1"/>
          </p:cNvPicPr>
          <p:nvPr/>
        </p:nvPicPr>
        <p:blipFill>
          <a:blip r:embed="rId15" cstate="print"/>
          <a:srcRect/>
          <a:stretch>
            <a:fillRect/>
          </a:stretch>
        </p:blipFill>
        <p:spPr bwMode="auto">
          <a:xfrm>
            <a:off x="152400" y="5791200"/>
            <a:ext cx="1143000" cy="913048"/>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0" r:id="rId12"/>
    <p:sldLayoutId id="2147483673" r:id="rId13"/>
  </p:sldLayoutIdLst>
  <p:txStyles>
    <p:titleStyle>
      <a:lvl1pPr algn="ctr" defTabSz="914400" rtl="0" eaLnBrk="1" latinLnBrk="0" hangingPunct="1">
        <a:spcBef>
          <a:spcPct val="0"/>
        </a:spcBef>
        <a:buNone/>
        <a:defRPr sz="3200" kern="1200">
          <a:solidFill>
            <a:schemeClr val="bg1"/>
          </a:solidFill>
          <a:latin typeface="Century Schoolbook"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Schoolbook"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Schoolbook"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Schoolbook"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Schoolbook"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Schoolbook"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3200" dirty="0"/>
              <a:t>Larry Brownfield, CPO, OHE </a:t>
            </a:r>
            <a:r>
              <a:rPr lang="en-US" sz="3200" dirty="0" smtClean="0"/>
              <a:t>– KOA, Inc.</a:t>
            </a:r>
            <a:endParaRPr lang="en-US" sz="3200" dirty="0"/>
          </a:p>
        </p:txBody>
      </p:sp>
      <p:sp>
        <p:nvSpPr>
          <p:cNvPr id="4" name="Text Placeholder 3"/>
          <p:cNvSpPr txBox="1">
            <a:spLocks/>
          </p:cNvSpPr>
          <p:nvPr/>
        </p:nvSpPr>
        <p:spPr>
          <a:xfrm>
            <a:off x="3124200" y="3276600"/>
            <a:ext cx="5949950" cy="1719263"/>
          </a:xfrm>
          <a:prstGeom prst="rect">
            <a:avLst/>
          </a:prstGeom>
          <a:no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lang="en-US" sz="3600" kern="1200" baseline="0" dirty="0">
                <a:solidFill>
                  <a:schemeClr val="bg1"/>
                </a:solidFill>
                <a:latin typeface="Century Schoolbook" pitchFamily="18" charset="0"/>
                <a:ea typeface="+mj-ea"/>
                <a:cs typeface="+mj-cs"/>
              </a:defRPr>
            </a:lvl1pPr>
            <a:lvl2pPr marL="971550" indent="-514350" algn="l" defTabSz="914400" rtl="0" eaLnBrk="1" latinLnBrk="0" hangingPunct="1">
              <a:spcBef>
                <a:spcPct val="20000"/>
              </a:spcBef>
              <a:buFont typeface="Wingdings" panose="05000000000000000000" pitchFamily="2" charset="2"/>
              <a:buChar char="ü"/>
              <a:defRPr sz="2800" kern="1200">
                <a:solidFill>
                  <a:schemeClr val="tx1"/>
                </a:solidFill>
                <a:latin typeface="Century Schoolbook" pitchFamily="18" charset="0"/>
                <a:ea typeface="+mn-ea"/>
                <a:cs typeface="+mn-cs"/>
              </a:defRPr>
            </a:lvl2pPr>
            <a:lvl3pPr marL="1371600" indent="-457200" algn="l" defTabSz="914400" rtl="0" eaLnBrk="1" latinLnBrk="0" hangingPunct="1">
              <a:spcBef>
                <a:spcPct val="20000"/>
              </a:spcBef>
              <a:buFont typeface="Wingdings" panose="05000000000000000000" pitchFamily="2" charset="2"/>
              <a:buChar char="v"/>
              <a:defRPr sz="2400" kern="1200">
                <a:solidFill>
                  <a:schemeClr val="tx1"/>
                </a:solidFill>
                <a:latin typeface="Century Schoolbook" pitchFamily="18" charset="0"/>
                <a:ea typeface="+mn-ea"/>
                <a:cs typeface="+mn-cs"/>
              </a:defRPr>
            </a:lvl3pPr>
            <a:lvl4pPr marL="1828800" indent="-457200" algn="l" defTabSz="914400" rtl="0" eaLnBrk="1" latinLnBrk="0" hangingPunct="1">
              <a:spcBef>
                <a:spcPct val="20000"/>
              </a:spcBef>
              <a:buSzPct val="125000"/>
              <a:buFont typeface="Century Schoolbook" panose="02040604050505020304" pitchFamily="18" charset="0"/>
              <a:buChar char="-"/>
              <a:defRPr sz="2000" kern="1200">
                <a:solidFill>
                  <a:schemeClr val="tx1"/>
                </a:solidFill>
                <a:latin typeface="Century Schoolbook" pitchFamily="18" charset="0"/>
                <a:ea typeface="+mn-ea"/>
                <a:cs typeface="+mn-cs"/>
              </a:defRPr>
            </a:lvl4pPr>
            <a:lvl5pPr marL="2286000" indent="-457200" algn="l" defTabSz="914400" rtl="0" eaLnBrk="1" latinLnBrk="0" hangingPunct="1">
              <a:spcBef>
                <a:spcPct val="20000"/>
              </a:spcBef>
              <a:buFont typeface="+mj-lt"/>
              <a:buAutoNum type="arabicPeriod"/>
              <a:defRPr sz="2000" kern="1200">
                <a:solidFill>
                  <a:schemeClr val="tx1"/>
                </a:solidFill>
                <a:latin typeface="Century Schoolbook"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4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Cash Management </a:t>
            </a:r>
            <a:endParaRPr lang="en-US" sz="4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9"/>
          <p:cNvSpPr txBox="1">
            <a:spLocks/>
          </p:cNvSpPr>
          <p:nvPr/>
        </p:nvSpPr>
        <p:spPr>
          <a:xfrm>
            <a:off x="2663546" y="6436169"/>
            <a:ext cx="609600" cy="284163"/>
          </a:xfrm>
          <a:prstGeom prst="rect">
            <a:avLst/>
          </a:prstGeom>
        </p:spPr>
        <p:txBody>
          <a:bodyPr>
            <a:noAutofit/>
          </a:bodyPr>
          <a:lstStyle>
            <a:lvl1pPr marL="0" indent="0" algn="l" defTabSz="914400" rtl="0" eaLnBrk="1" latinLnBrk="0" hangingPunct="1">
              <a:spcBef>
                <a:spcPct val="20000"/>
              </a:spcBef>
              <a:buFont typeface="Arial" pitchFamily="34" charset="0"/>
              <a:buNone/>
              <a:defRPr sz="1800" kern="1200">
                <a:solidFill>
                  <a:schemeClr val="tx1"/>
                </a:solidFill>
                <a:latin typeface="Century Schoolbook" pitchFamily="18" charset="0"/>
                <a:ea typeface="+mn-ea"/>
                <a:cs typeface="+mn-cs"/>
              </a:defRPr>
            </a:lvl1pPr>
            <a:lvl2pPr marL="971550" indent="-514350" algn="l" defTabSz="914400" rtl="0" eaLnBrk="1" latinLnBrk="0" hangingPunct="1">
              <a:spcBef>
                <a:spcPct val="20000"/>
              </a:spcBef>
              <a:buFont typeface="Wingdings" panose="05000000000000000000" pitchFamily="2" charset="2"/>
              <a:buChar char="ü"/>
              <a:defRPr sz="2800" kern="1200">
                <a:solidFill>
                  <a:schemeClr val="tx1"/>
                </a:solidFill>
                <a:latin typeface="Century Schoolbook" pitchFamily="18" charset="0"/>
                <a:ea typeface="+mn-ea"/>
                <a:cs typeface="+mn-cs"/>
              </a:defRPr>
            </a:lvl2pPr>
            <a:lvl3pPr marL="1371600" indent="-457200" algn="l" defTabSz="914400" rtl="0" eaLnBrk="1" latinLnBrk="0" hangingPunct="1">
              <a:spcBef>
                <a:spcPct val="20000"/>
              </a:spcBef>
              <a:buFont typeface="Wingdings" panose="05000000000000000000" pitchFamily="2" charset="2"/>
              <a:buChar char="v"/>
              <a:defRPr sz="2400" kern="1200">
                <a:solidFill>
                  <a:schemeClr val="tx1"/>
                </a:solidFill>
                <a:latin typeface="Century Schoolbook" pitchFamily="18" charset="0"/>
                <a:ea typeface="+mn-ea"/>
                <a:cs typeface="+mn-cs"/>
              </a:defRPr>
            </a:lvl3pPr>
            <a:lvl4pPr marL="1828800" indent="-457200" algn="l" defTabSz="914400" rtl="0" eaLnBrk="1" latinLnBrk="0" hangingPunct="1">
              <a:spcBef>
                <a:spcPct val="20000"/>
              </a:spcBef>
              <a:buSzPct val="125000"/>
              <a:buFont typeface="Century Schoolbook" panose="02040604050505020304" pitchFamily="18" charset="0"/>
              <a:buChar char="-"/>
              <a:defRPr sz="2000" kern="1200">
                <a:solidFill>
                  <a:schemeClr val="tx1"/>
                </a:solidFill>
                <a:latin typeface="Century Schoolbook" pitchFamily="18" charset="0"/>
                <a:ea typeface="+mn-ea"/>
                <a:cs typeface="+mn-cs"/>
              </a:defRPr>
            </a:lvl4pPr>
            <a:lvl5pPr marL="2286000" indent="-457200" algn="l" defTabSz="914400" rtl="0" eaLnBrk="1" latinLnBrk="0" hangingPunct="1">
              <a:spcBef>
                <a:spcPct val="20000"/>
              </a:spcBef>
              <a:buFont typeface="+mj-lt"/>
              <a:buAutoNum type="arabicPeriod"/>
              <a:defRPr sz="2000" kern="1200">
                <a:solidFill>
                  <a:schemeClr val="tx1"/>
                </a:solidFill>
                <a:latin typeface="Century Schoolbook"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pic>
        <p:nvPicPr>
          <p:cNvPr id="1026" name="Picture 2" descr="http://wisconsincampgrounds.com/wp-content/uploads/2015/11/WACOMemberPic.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04800"/>
            <a:ext cx="2985662" cy="19202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669280"/>
            <a:ext cx="2511146" cy="1112520"/>
          </a:xfrm>
          <a:prstGeom prst="rect">
            <a:avLst/>
          </a:prstGeom>
        </p:spPr>
      </p:pic>
    </p:spTree>
    <p:extLst>
      <p:ext uri="{BB962C8B-B14F-4D97-AF65-F5344CB8AC3E}">
        <p14:creationId xmlns:p14="http://schemas.microsoft.com/office/powerpoint/2010/main" val="4078574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rPr>
              <a:t>Identify the Principles of Internal Control</a:t>
            </a:r>
          </a:p>
        </p:txBody>
      </p:sp>
      <p:sp>
        <p:nvSpPr>
          <p:cNvPr id="3" name="Content Placeholder 2"/>
          <p:cNvSpPr>
            <a:spLocks noGrp="1"/>
          </p:cNvSpPr>
          <p:nvPr>
            <p:ph idx="1"/>
          </p:nvPr>
        </p:nvSpPr>
        <p:spPr>
          <a:xfrm>
            <a:off x="457200" y="1676400"/>
            <a:ext cx="8229600" cy="5181600"/>
          </a:xfrm>
        </p:spPr>
        <p:txBody>
          <a:bodyPr>
            <a:normAutofit fontScale="77500" lnSpcReduction="20000"/>
          </a:bodyPr>
          <a:lstStyle/>
          <a:p>
            <a:pPr marL="0" indent="0">
              <a:buNone/>
            </a:pPr>
            <a:r>
              <a:rPr lang="en-US" b="1" dirty="0"/>
              <a:t>5. Independent Internal Verification: </a:t>
            </a:r>
            <a:r>
              <a:rPr lang="en-US" dirty="0"/>
              <a:t>Independent internal verification involves the review, comparison, and reconciliation of data prepared by employees</a:t>
            </a:r>
            <a:r>
              <a:rPr lang="en-US" dirty="0" smtClean="0"/>
              <a:t>.</a:t>
            </a:r>
          </a:p>
          <a:p>
            <a:pPr marL="0" indent="0">
              <a:buNone/>
            </a:pPr>
            <a:endParaRPr lang="en-US" dirty="0" smtClean="0"/>
          </a:p>
          <a:p>
            <a:pPr lvl="0"/>
            <a:r>
              <a:rPr lang="en-US" dirty="0" smtClean="0"/>
              <a:t>In </a:t>
            </a:r>
            <a:r>
              <a:rPr lang="en-US" dirty="0"/>
              <a:t>large campgrounds, independent internal verification is often assigned to internal auditors</a:t>
            </a:r>
            <a:r>
              <a:rPr lang="en-US" dirty="0" smtClean="0"/>
              <a:t>.</a:t>
            </a:r>
          </a:p>
          <a:p>
            <a:pPr lvl="0"/>
            <a:endParaRPr lang="en-US" dirty="0"/>
          </a:p>
          <a:p>
            <a:pPr lvl="0"/>
            <a:r>
              <a:rPr lang="en-US" b="1" dirty="0"/>
              <a:t>Internal auditors</a:t>
            </a:r>
            <a:r>
              <a:rPr lang="en-US" dirty="0"/>
              <a:t> are employees of the company who evaluate on a continuous basis the effectiveness of the company’s system of internal control</a:t>
            </a:r>
            <a:r>
              <a:rPr lang="en-US" dirty="0" smtClean="0"/>
              <a:t>.</a:t>
            </a:r>
          </a:p>
          <a:p>
            <a:pPr lvl="0"/>
            <a:endParaRPr lang="en-US" dirty="0"/>
          </a:p>
          <a:p>
            <a:pPr lvl="0"/>
            <a:r>
              <a:rPr lang="en-US" dirty="0"/>
              <a:t>They periodically review the activities of departments and individuals to determine whether prescribed internal controls are being followed.</a:t>
            </a:r>
          </a:p>
          <a:p>
            <a:pPr marL="0" indent="0">
              <a:buNone/>
            </a:pPr>
            <a:endParaRPr lang="en-US" dirty="0"/>
          </a:p>
        </p:txBody>
      </p:sp>
    </p:spTree>
    <p:extLst>
      <p:ext uri="{BB962C8B-B14F-4D97-AF65-F5344CB8AC3E}">
        <p14:creationId xmlns:p14="http://schemas.microsoft.com/office/powerpoint/2010/main" val="529607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rPr>
              <a:t>Identify the Principles of Internal Control</a:t>
            </a:r>
          </a:p>
        </p:txBody>
      </p:sp>
      <p:sp>
        <p:nvSpPr>
          <p:cNvPr id="3" name="Content Placeholder 2"/>
          <p:cNvSpPr>
            <a:spLocks noGrp="1"/>
          </p:cNvSpPr>
          <p:nvPr>
            <p:ph idx="1"/>
          </p:nvPr>
        </p:nvSpPr>
        <p:spPr/>
        <p:txBody>
          <a:bodyPr/>
          <a:lstStyle/>
          <a:p>
            <a:r>
              <a:rPr lang="en-US" b="1" dirty="0"/>
              <a:t>6. Other </a:t>
            </a:r>
            <a:r>
              <a:rPr lang="en-US" b="1" dirty="0" smtClean="0"/>
              <a:t>Controls</a:t>
            </a:r>
          </a:p>
          <a:p>
            <a:pPr marL="0" indent="0">
              <a:buNone/>
            </a:pPr>
            <a:endParaRPr lang="en-US" dirty="0"/>
          </a:p>
          <a:p>
            <a:pPr lvl="0"/>
            <a:r>
              <a:rPr lang="en-US" dirty="0"/>
              <a:t>Bonding of employees who handle cash</a:t>
            </a:r>
            <a:r>
              <a:rPr lang="en-US" dirty="0" smtClean="0"/>
              <a:t>.</a:t>
            </a:r>
          </a:p>
          <a:p>
            <a:pPr marL="0" lvl="0" indent="0">
              <a:buNone/>
            </a:pPr>
            <a:endParaRPr lang="en-US" dirty="0"/>
          </a:p>
          <a:p>
            <a:pPr lvl="0"/>
            <a:r>
              <a:rPr lang="en-US" dirty="0"/>
              <a:t>Rotating employees' duties and requiring employees to take vacations. </a:t>
            </a:r>
          </a:p>
          <a:p>
            <a:pPr marL="0" indent="0">
              <a:buNone/>
            </a:pPr>
            <a:endParaRPr lang="en-US" dirty="0"/>
          </a:p>
        </p:txBody>
      </p:sp>
    </p:spTree>
    <p:extLst>
      <p:ext uri="{BB962C8B-B14F-4D97-AF65-F5344CB8AC3E}">
        <p14:creationId xmlns:p14="http://schemas.microsoft.com/office/powerpoint/2010/main" val="267219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rPr>
              <a:t>Limitations of Internal Control</a:t>
            </a:r>
          </a:p>
        </p:txBody>
      </p:sp>
      <p:sp>
        <p:nvSpPr>
          <p:cNvPr id="3" name="Content Placeholder 2"/>
          <p:cNvSpPr>
            <a:spLocks noGrp="1"/>
          </p:cNvSpPr>
          <p:nvPr>
            <p:ph idx="1"/>
          </p:nvPr>
        </p:nvSpPr>
        <p:spPr>
          <a:xfrm>
            <a:off x="457200" y="1676400"/>
            <a:ext cx="8229600" cy="5105400"/>
          </a:xfrm>
        </p:spPr>
        <p:txBody>
          <a:bodyPr>
            <a:normAutofit fontScale="92500" lnSpcReduction="20000"/>
          </a:bodyPr>
          <a:lstStyle/>
          <a:p>
            <a:pPr marL="0" indent="0">
              <a:buNone/>
            </a:pPr>
            <a:r>
              <a:rPr lang="en-US" dirty="0"/>
              <a:t>Internal control is designed </a:t>
            </a:r>
            <a:r>
              <a:rPr lang="en-US" dirty="0" smtClean="0"/>
              <a:t>to provide</a:t>
            </a:r>
            <a:r>
              <a:rPr lang="en-US" dirty="0"/>
              <a:t> </a:t>
            </a:r>
            <a:r>
              <a:rPr lang="en-US" b="1" dirty="0"/>
              <a:t>reasonable assurance</a:t>
            </a:r>
            <a:r>
              <a:rPr lang="en-US" dirty="0"/>
              <a:t> that assets are properly safeguarded and that the accounting records are reliable</a:t>
            </a:r>
            <a:r>
              <a:rPr lang="en-US" dirty="0" smtClean="0"/>
              <a:t>.</a:t>
            </a:r>
          </a:p>
          <a:p>
            <a:pPr marL="0" indent="0">
              <a:buNone/>
            </a:pPr>
            <a:endParaRPr lang="en-US" dirty="0" smtClean="0"/>
          </a:p>
          <a:p>
            <a:r>
              <a:rPr lang="en-US" dirty="0"/>
              <a:t> The </a:t>
            </a:r>
            <a:r>
              <a:rPr lang="en-US" b="1" dirty="0"/>
              <a:t>human element</a:t>
            </a:r>
            <a:r>
              <a:rPr lang="en-US" dirty="0"/>
              <a:t> is important in internal control. </a:t>
            </a:r>
            <a:endParaRPr lang="en-US" dirty="0" smtClean="0"/>
          </a:p>
          <a:p>
            <a:endParaRPr lang="en-US" dirty="0" smtClean="0"/>
          </a:p>
          <a:p>
            <a:pPr lvl="0"/>
            <a:r>
              <a:rPr lang="en-US" dirty="0"/>
              <a:t>The size of the campground may impose limitations on internal control.  In a small campground, for example, it may be difficult to apply the principles of segregation of duties and independent internal verification.</a:t>
            </a:r>
          </a:p>
          <a:p>
            <a:endParaRPr lang="en-US" dirty="0"/>
          </a:p>
          <a:p>
            <a:pPr marL="0" indent="0">
              <a:buNone/>
            </a:pPr>
            <a:endParaRPr lang="en-US" dirty="0"/>
          </a:p>
        </p:txBody>
      </p:sp>
    </p:spTree>
    <p:extLst>
      <p:ext uri="{BB962C8B-B14F-4D97-AF65-F5344CB8AC3E}">
        <p14:creationId xmlns:p14="http://schemas.microsoft.com/office/powerpoint/2010/main" val="4044992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effectLst>
                  <a:outerShdw blurRad="38100" dist="38100" dir="2700000" algn="tl">
                    <a:srgbClr val="000000">
                      <a:alpha val="43137"/>
                    </a:srgbClr>
                  </a:outerShdw>
                </a:effectLst>
              </a:rPr>
              <a:t>Applications of Internal Control to Cash Receipts</a:t>
            </a:r>
          </a:p>
        </p:txBody>
      </p:sp>
      <p:sp>
        <p:nvSpPr>
          <p:cNvPr id="3" name="Content Placeholder 2"/>
          <p:cNvSpPr>
            <a:spLocks noGrp="1"/>
          </p:cNvSpPr>
          <p:nvPr>
            <p:ph idx="1"/>
          </p:nvPr>
        </p:nvSpPr>
        <p:spPr>
          <a:xfrm>
            <a:off x="457200" y="1676400"/>
            <a:ext cx="8229600" cy="5105400"/>
          </a:xfrm>
        </p:spPr>
        <p:txBody>
          <a:bodyPr>
            <a:normAutofit fontScale="62500" lnSpcReduction="20000"/>
          </a:bodyPr>
          <a:lstStyle/>
          <a:p>
            <a:pPr lvl="0"/>
            <a:r>
              <a:rPr lang="en-US" b="1" dirty="0"/>
              <a:t>Establishment of responsibility</a:t>
            </a:r>
            <a:r>
              <a:rPr lang="en-US" dirty="0"/>
              <a:t> - Only designated personnel are authorized to handle cash receipts</a:t>
            </a:r>
            <a:r>
              <a:rPr lang="en-US" dirty="0" smtClean="0"/>
              <a:t>.</a:t>
            </a:r>
          </a:p>
          <a:p>
            <a:pPr lvl="0"/>
            <a:endParaRPr lang="en-US" dirty="0"/>
          </a:p>
          <a:p>
            <a:pPr lvl="0"/>
            <a:r>
              <a:rPr lang="en-US" b="1" dirty="0"/>
              <a:t>Segregation of duties</a:t>
            </a:r>
            <a:r>
              <a:rPr lang="en-US" dirty="0"/>
              <a:t> - Different individuals receive cash, record cash receipts, and hold the cash</a:t>
            </a:r>
            <a:r>
              <a:rPr lang="en-US" dirty="0" smtClean="0"/>
              <a:t>.</a:t>
            </a:r>
          </a:p>
          <a:p>
            <a:pPr lvl="0"/>
            <a:endParaRPr lang="en-US" dirty="0"/>
          </a:p>
          <a:p>
            <a:pPr lvl="0"/>
            <a:r>
              <a:rPr lang="en-US" b="1" dirty="0"/>
              <a:t>Documentation procedures</a:t>
            </a:r>
            <a:r>
              <a:rPr lang="en-US" dirty="0"/>
              <a:t> - Use remittance advice (mail receipts), cash register tapes, and deposit slips</a:t>
            </a:r>
            <a:r>
              <a:rPr lang="en-US" dirty="0" smtClean="0"/>
              <a:t>.</a:t>
            </a:r>
          </a:p>
          <a:p>
            <a:pPr lvl="0"/>
            <a:endParaRPr lang="en-US" dirty="0"/>
          </a:p>
          <a:p>
            <a:pPr lvl="0"/>
            <a:r>
              <a:rPr lang="en-US" b="1" dirty="0"/>
              <a:t>Physical, mechanical, and electronic controls</a:t>
            </a:r>
            <a:r>
              <a:rPr lang="en-US" dirty="0"/>
              <a:t> - Store cash in safes and bank vaults; limit access to storage areas; use cash registers</a:t>
            </a:r>
            <a:r>
              <a:rPr lang="en-US" dirty="0" smtClean="0"/>
              <a:t>.</a:t>
            </a:r>
          </a:p>
          <a:p>
            <a:pPr lvl="0"/>
            <a:endParaRPr lang="en-US" dirty="0"/>
          </a:p>
          <a:p>
            <a:pPr lvl="0"/>
            <a:r>
              <a:rPr lang="en-US" b="1" dirty="0"/>
              <a:t>Independent internal verification</a:t>
            </a:r>
            <a:r>
              <a:rPr lang="en-US" dirty="0"/>
              <a:t> - Supervisors count cash receipts daily; treasurer compares total receipts to bank deposits daily</a:t>
            </a:r>
            <a:r>
              <a:rPr lang="en-US" dirty="0" smtClean="0"/>
              <a:t>.</a:t>
            </a:r>
          </a:p>
          <a:p>
            <a:pPr lvl="0"/>
            <a:endParaRPr lang="en-US" dirty="0"/>
          </a:p>
          <a:p>
            <a:pPr lvl="0"/>
            <a:r>
              <a:rPr lang="en-US" b="1" dirty="0"/>
              <a:t>Other controls</a:t>
            </a:r>
            <a:r>
              <a:rPr lang="en-US" dirty="0"/>
              <a:t> - Bond personnel who handle cash; require vacations; deposit all cash in bank daily.</a:t>
            </a:r>
          </a:p>
          <a:p>
            <a:pPr marL="0" indent="0">
              <a:buNone/>
            </a:pPr>
            <a:endParaRPr lang="en-US" dirty="0"/>
          </a:p>
        </p:txBody>
      </p:sp>
    </p:spTree>
    <p:extLst>
      <p:ext uri="{BB962C8B-B14F-4D97-AF65-F5344CB8AC3E}">
        <p14:creationId xmlns:p14="http://schemas.microsoft.com/office/powerpoint/2010/main" val="3154160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effectLst>
                  <a:outerShdw blurRad="38100" dist="38100" dir="2700000" algn="tl">
                    <a:srgbClr val="000000">
                      <a:alpha val="43137"/>
                    </a:srgbClr>
                  </a:outerShdw>
                </a:effectLst>
              </a:rPr>
              <a:t>Applications of Internal Control to Cash Disbursements</a:t>
            </a:r>
          </a:p>
        </p:txBody>
      </p:sp>
      <p:sp>
        <p:nvSpPr>
          <p:cNvPr id="3" name="Content Placeholder 2"/>
          <p:cNvSpPr>
            <a:spLocks noGrp="1"/>
          </p:cNvSpPr>
          <p:nvPr>
            <p:ph idx="1"/>
          </p:nvPr>
        </p:nvSpPr>
        <p:spPr>
          <a:xfrm>
            <a:off x="457200" y="1676400"/>
            <a:ext cx="8229600" cy="5105400"/>
          </a:xfrm>
        </p:spPr>
        <p:txBody>
          <a:bodyPr>
            <a:normAutofit fontScale="85000" lnSpcReduction="10000"/>
          </a:bodyPr>
          <a:lstStyle/>
          <a:p>
            <a:pPr marL="0" indent="0">
              <a:buNone/>
            </a:pPr>
            <a:r>
              <a:rPr lang="en-US" dirty="0"/>
              <a:t>Cash is disbursed to pay expenses and liabilities or to purchase assets</a:t>
            </a:r>
            <a:r>
              <a:rPr lang="en-US" dirty="0" smtClean="0"/>
              <a:t>. </a:t>
            </a:r>
            <a:r>
              <a:rPr lang="en-US" b="1" dirty="0" smtClean="0">
                <a:effectLst>
                  <a:outerShdw blurRad="38100" dist="38100" dir="2700000" algn="tl">
                    <a:srgbClr val="000000">
                      <a:alpha val="43137"/>
                    </a:srgbClr>
                  </a:outerShdw>
                </a:effectLst>
              </a:rPr>
              <a:t>NOT </a:t>
            </a:r>
            <a:r>
              <a:rPr lang="en-US" b="1" dirty="0">
                <a:effectLst>
                  <a:outerShdw blurRad="38100" dist="38100" dir="2700000" algn="tl">
                    <a:srgbClr val="000000">
                      <a:alpha val="43137"/>
                    </a:srgbClr>
                  </a:outerShdw>
                </a:effectLst>
              </a:rPr>
              <a:t>BEST </a:t>
            </a:r>
            <a:r>
              <a:rPr lang="en-US" b="1" dirty="0" smtClean="0">
                <a:effectLst>
                  <a:outerShdw blurRad="38100" dist="38100" dir="2700000" algn="tl">
                    <a:srgbClr val="000000">
                      <a:alpha val="43137"/>
                    </a:srgbClr>
                  </a:outerShdw>
                </a:effectLst>
              </a:rPr>
              <a:t>PRACTICE!</a:t>
            </a:r>
          </a:p>
          <a:p>
            <a:pPr lvl="0"/>
            <a:r>
              <a:rPr lang="en-US" b="1" dirty="0"/>
              <a:t>Establishment of responsibility</a:t>
            </a:r>
            <a:r>
              <a:rPr lang="en-US" dirty="0"/>
              <a:t> - Only designated personnel (treasurer) are authorized to sign </a:t>
            </a:r>
            <a:r>
              <a:rPr lang="en-US" dirty="0" smtClean="0"/>
              <a:t>checks.</a:t>
            </a:r>
          </a:p>
          <a:p>
            <a:pPr lvl="0"/>
            <a:endParaRPr lang="en-US" dirty="0"/>
          </a:p>
          <a:p>
            <a:pPr lvl="0"/>
            <a:r>
              <a:rPr lang="en-US" b="1" dirty="0"/>
              <a:t>Segregation of duties</a:t>
            </a:r>
            <a:r>
              <a:rPr lang="en-US" dirty="0"/>
              <a:t> - Different individuals approve and make payments; check signers do not record disbursements</a:t>
            </a:r>
            <a:r>
              <a:rPr lang="en-US" dirty="0" smtClean="0"/>
              <a:t>.</a:t>
            </a:r>
          </a:p>
          <a:p>
            <a:pPr lvl="0"/>
            <a:endParaRPr lang="en-US" dirty="0"/>
          </a:p>
          <a:p>
            <a:pPr lvl="0"/>
            <a:r>
              <a:rPr lang="en-US" b="1" dirty="0"/>
              <a:t>Documentation procedures</a:t>
            </a:r>
            <a:r>
              <a:rPr lang="en-US" dirty="0"/>
              <a:t> - Use pre-numbered checks and account for them in sequence; each check must have approved invoice.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95836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effectLst>
                  <a:outerShdw blurRad="38100" dist="38100" dir="2700000" algn="tl">
                    <a:srgbClr val="000000">
                      <a:alpha val="43137"/>
                    </a:srgbClr>
                  </a:outerShdw>
                </a:effectLst>
              </a:rPr>
              <a:t>Applications of Internal Control to Cash Disbursements</a:t>
            </a:r>
          </a:p>
        </p:txBody>
      </p:sp>
      <p:sp>
        <p:nvSpPr>
          <p:cNvPr id="3" name="Content Placeholder 2"/>
          <p:cNvSpPr>
            <a:spLocks noGrp="1"/>
          </p:cNvSpPr>
          <p:nvPr>
            <p:ph idx="1"/>
          </p:nvPr>
        </p:nvSpPr>
        <p:spPr>
          <a:xfrm>
            <a:off x="457200" y="1676400"/>
            <a:ext cx="8229600" cy="5105400"/>
          </a:xfrm>
        </p:spPr>
        <p:txBody>
          <a:bodyPr>
            <a:normAutofit fontScale="85000" lnSpcReduction="10000"/>
          </a:bodyPr>
          <a:lstStyle/>
          <a:p>
            <a:pPr marL="0" indent="0">
              <a:buNone/>
            </a:pPr>
            <a:r>
              <a:rPr lang="en-US" dirty="0"/>
              <a:t>Cash is disbursed to pay expenses and liabilities or to purchase assets</a:t>
            </a:r>
            <a:r>
              <a:rPr lang="en-US" dirty="0" smtClean="0"/>
              <a:t>. </a:t>
            </a:r>
            <a:r>
              <a:rPr lang="en-US" b="1" dirty="0" smtClean="0">
                <a:effectLst>
                  <a:outerShdw blurRad="38100" dist="38100" dir="2700000" algn="tl">
                    <a:srgbClr val="000000">
                      <a:alpha val="43137"/>
                    </a:srgbClr>
                  </a:outerShdw>
                </a:effectLst>
              </a:rPr>
              <a:t>NOT </a:t>
            </a:r>
            <a:r>
              <a:rPr lang="en-US" b="1" dirty="0">
                <a:effectLst>
                  <a:outerShdw blurRad="38100" dist="38100" dir="2700000" algn="tl">
                    <a:srgbClr val="000000">
                      <a:alpha val="43137"/>
                    </a:srgbClr>
                  </a:outerShdw>
                </a:effectLst>
              </a:rPr>
              <a:t>BEST </a:t>
            </a:r>
            <a:r>
              <a:rPr lang="en-US" b="1" dirty="0" smtClean="0">
                <a:effectLst>
                  <a:outerShdw blurRad="38100" dist="38100" dir="2700000" algn="tl">
                    <a:srgbClr val="000000">
                      <a:alpha val="43137"/>
                    </a:srgbClr>
                  </a:outerShdw>
                </a:effectLst>
              </a:rPr>
              <a:t>PRACTICE!</a:t>
            </a:r>
          </a:p>
          <a:p>
            <a:pPr marL="0" indent="0">
              <a:buNone/>
            </a:pPr>
            <a:endParaRPr lang="en-US" b="1" dirty="0" smtClean="0">
              <a:effectLst>
                <a:outerShdw blurRad="38100" dist="38100" dir="2700000" algn="tl">
                  <a:srgbClr val="000000">
                    <a:alpha val="43137"/>
                  </a:srgbClr>
                </a:outerShdw>
              </a:effectLst>
            </a:endParaRPr>
          </a:p>
          <a:p>
            <a:pPr lvl="0"/>
            <a:r>
              <a:rPr lang="en-US" b="1" dirty="0" smtClean="0"/>
              <a:t>Physical</a:t>
            </a:r>
            <a:r>
              <a:rPr lang="en-US" b="1" dirty="0"/>
              <a:t>, mechanical, and electronic controls</a:t>
            </a:r>
            <a:r>
              <a:rPr lang="en-US" dirty="0"/>
              <a:t> - Store blank checks in safes with limited access; print check amounts by machine with indelible ink</a:t>
            </a:r>
            <a:r>
              <a:rPr lang="en-US" b="1" dirty="0" smtClean="0"/>
              <a:t>.</a:t>
            </a:r>
          </a:p>
          <a:p>
            <a:pPr lvl="0"/>
            <a:endParaRPr lang="en-US" dirty="0"/>
          </a:p>
          <a:p>
            <a:pPr lvl="0"/>
            <a:r>
              <a:rPr lang="en-US" b="1" dirty="0"/>
              <a:t>Independent internal verification</a:t>
            </a:r>
            <a:r>
              <a:rPr lang="en-US" dirty="0"/>
              <a:t> - Compare checks to invoices; reconcile bank statement monthly</a:t>
            </a:r>
            <a:r>
              <a:rPr lang="en-US" dirty="0" smtClean="0"/>
              <a:t>.</a:t>
            </a:r>
          </a:p>
          <a:p>
            <a:pPr lvl="0"/>
            <a:endParaRPr lang="en-US" dirty="0"/>
          </a:p>
          <a:p>
            <a:pPr lvl="0"/>
            <a:r>
              <a:rPr lang="en-US" b="1" dirty="0"/>
              <a:t>Other controls</a:t>
            </a:r>
            <a:r>
              <a:rPr lang="en-US" dirty="0"/>
              <a:t> - Stamp invoices PAID.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33897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effectLst>
                  <a:outerShdw blurRad="38100" dist="38100" dir="2700000" algn="tl">
                    <a:srgbClr val="000000">
                      <a:alpha val="43137"/>
                    </a:srgbClr>
                  </a:outerShdw>
                </a:effectLst>
              </a:rPr>
              <a:t>Applications of Internal Control to Cash Disbursements</a:t>
            </a:r>
          </a:p>
        </p:txBody>
      </p:sp>
      <p:sp>
        <p:nvSpPr>
          <p:cNvPr id="3" name="Content Placeholder 2"/>
          <p:cNvSpPr>
            <a:spLocks noGrp="1"/>
          </p:cNvSpPr>
          <p:nvPr>
            <p:ph idx="1"/>
          </p:nvPr>
        </p:nvSpPr>
        <p:spPr>
          <a:xfrm>
            <a:off x="457200" y="1676400"/>
            <a:ext cx="8229600" cy="5105400"/>
          </a:xfrm>
        </p:spPr>
        <p:txBody>
          <a:bodyPr>
            <a:normAutofit/>
          </a:bodyPr>
          <a:lstStyle/>
          <a:p>
            <a:pPr marL="0" indent="0">
              <a:buNone/>
            </a:pPr>
            <a:r>
              <a:rPr lang="en-US" dirty="0"/>
              <a:t>Cash is disbursed to pay expenses and liabilities or to purchase assets</a:t>
            </a:r>
            <a:r>
              <a:rPr lang="en-US" dirty="0" smtClean="0"/>
              <a:t>. </a:t>
            </a:r>
            <a:r>
              <a:rPr lang="en-US" b="1" dirty="0" smtClean="0">
                <a:effectLst>
                  <a:outerShdw blurRad="38100" dist="38100" dir="2700000" algn="tl">
                    <a:srgbClr val="000000">
                      <a:alpha val="43137"/>
                    </a:srgbClr>
                  </a:outerShdw>
                </a:effectLst>
              </a:rPr>
              <a:t>NOT </a:t>
            </a:r>
            <a:r>
              <a:rPr lang="en-US" b="1" dirty="0">
                <a:effectLst>
                  <a:outerShdw blurRad="38100" dist="38100" dir="2700000" algn="tl">
                    <a:srgbClr val="000000">
                      <a:alpha val="43137"/>
                    </a:srgbClr>
                  </a:outerShdw>
                </a:effectLst>
              </a:rPr>
              <a:t>BEST </a:t>
            </a:r>
            <a:r>
              <a:rPr lang="en-US" b="1" dirty="0" smtClean="0">
                <a:effectLst>
                  <a:outerShdw blurRad="38100" dist="38100" dir="2700000" algn="tl">
                    <a:srgbClr val="000000">
                      <a:alpha val="43137"/>
                    </a:srgbClr>
                  </a:outerShdw>
                </a:effectLst>
              </a:rPr>
              <a:t>PRACTICE!</a:t>
            </a:r>
          </a:p>
          <a:p>
            <a:pPr marL="0" indent="0">
              <a:buNone/>
            </a:pPr>
            <a:r>
              <a:rPr lang="en-US" b="1" dirty="0"/>
              <a:t>Petty Cash Fund</a:t>
            </a:r>
            <a:r>
              <a:rPr lang="en-US" dirty="0"/>
              <a:t> - A cash fund used to pay relatively small amounts.  </a:t>
            </a:r>
          </a:p>
          <a:p>
            <a:pPr marL="0" indent="0">
              <a:buNone/>
            </a:pPr>
            <a:endParaRPr lang="en-US" b="1" dirty="0" smtClean="0">
              <a:effectLst>
                <a:outerShdw blurRad="38100" dist="38100" dir="2700000" algn="tl">
                  <a:srgbClr val="000000">
                    <a:alpha val="43137"/>
                  </a:srgbClr>
                </a:outerShdw>
              </a:effectLst>
            </a:endParaRPr>
          </a:p>
          <a:p>
            <a:pPr marL="0" indent="0">
              <a:buNone/>
            </a:pPr>
            <a:r>
              <a:rPr lang="en-US" b="1" dirty="0" smtClean="0">
                <a:effectLst>
                  <a:outerShdw blurRad="38100" dist="38100" dir="2700000" algn="tl">
                    <a:srgbClr val="000000">
                      <a:alpha val="43137"/>
                    </a:srgbClr>
                  </a:outerShdw>
                </a:effectLst>
              </a:rPr>
              <a:t>BEST </a:t>
            </a:r>
            <a:r>
              <a:rPr lang="en-US" b="1" dirty="0">
                <a:effectLst>
                  <a:outerShdw blurRad="38100" dist="38100" dir="2700000" algn="tl">
                    <a:srgbClr val="000000">
                      <a:alpha val="43137"/>
                    </a:srgbClr>
                  </a:outerShdw>
                </a:effectLst>
              </a:rPr>
              <a:t>PRACTICE!</a:t>
            </a:r>
          </a:p>
          <a:p>
            <a:pPr marL="0" indent="0">
              <a:buNone/>
            </a:pPr>
            <a:r>
              <a:rPr lang="en-US" b="1" dirty="0"/>
              <a:t>Use of a Bank</a:t>
            </a:r>
            <a:r>
              <a:rPr lang="en-US" dirty="0"/>
              <a:t> … </a:t>
            </a:r>
            <a:r>
              <a:rPr lang="en-US" b="1" dirty="0"/>
              <a:t>Contributes significantly to good internal control over cash</a:t>
            </a:r>
            <a:r>
              <a:rPr lang="en-US" dirty="0"/>
              <a:t>. </a:t>
            </a:r>
          </a:p>
          <a:p>
            <a:pPr marL="0" indent="0">
              <a:buNone/>
            </a:pPr>
            <a:r>
              <a:rPr lang="en-US" b="1" dirty="0" smtClean="0">
                <a:effectLst>
                  <a:outerShdw blurRad="38100" dist="38100" dir="2700000" algn="tl">
                    <a:srgbClr val="000000">
                      <a:alpha val="43137"/>
                    </a:srgbClr>
                  </a:outerShdw>
                </a:effectLst>
              </a:rPr>
              <a:t>See Handout for suggested procedure</a:t>
            </a:r>
            <a:endParaRPr lang="en-US" b="1" dirty="0" smtClean="0"/>
          </a:p>
          <a:p>
            <a:pPr marL="0" indent="0">
              <a:buNone/>
            </a:pPr>
            <a:endParaRPr lang="en-US" b="1" dirty="0" smtClean="0">
              <a:effectLst>
                <a:outerShdw blurRad="38100" dist="38100" dir="2700000" algn="tl">
                  <a:srgbClr val="000000">
                    <a:alpha val="43137"/>
                  </a:srgbClr>
                </a:outerShdw>
              </a:effectLst>
            </a:endParaRPr>
          </a:p>
          <a:p>
            <a:pPr marL="0" indent="0">
              <a:buNone/>
            </a:pPr>
            <a:endParaRPr lang="en-US" b="1" dirty="0" smtClean="0">
              <a:effectLst>
                <a:outerShdw blurRad="38100" dist="38100" dir="2700000" algn="tl">
                  <a:srgbClr val="000000">
                    <a:alpha val="43137"/>
                  </a:srgbClr>
                </a:outerShdw>
              </a:effectLst>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69950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effectLst>
                  <a:outerShdw blurRad="38100" dist="38100" dir="2700000" algn="tl">
                    <a:srgbClr val="000000">
                      <a:alpha val="43137"/>
                    </a:srgbClr>
                  </a:outerShdw>
                </a:effectLst>
              </a:rPr>
              <a:t>Review </a:t>
            </a:r>
            <a:r>
              <a:rPr lang="en-US" sz="3200" dirty="0">
                <a:effectLst>
                  <a:outerShdw blurRad="38100" dist="38100" dir="2700000" algn="tl">
                    <a:srgbClr val="000000">
                      <a:alpha val="43137"/>
                    </a:srgbClr>
                  </a:outerShdw>
                </a:effectLst>
              </a:rPr>
              <a:t>Principles of Internal Control</a:t>
            </a:r>
          </a:p>
        </p:txBody>
      </p:sp>
      <p:sp>
        <p:nvSpPr>
          <p:cNvPr id="3" name="Content Placeholder 2"/>
          <p:cNvSpPr>
            <a:spLocks noGrp="1"/>
          </p:cNvSpPr>
          <p:nvPr>
            <p:ph idx="1"/>
          </p:nvPr>
        </p:nvSpPr>
        <p:spPr>
          <a:xfrm>
            <a:off x="457200" y="1676400"/>
            <a:ext cx="8229600" cy="5029200"/>
          </a:xfrm>
        </p:spPr>
        <p:txBody>
          <a:bodyPr>
            <a:normAutofit lnSpcReduction="10000"/>
          </a:bodyPr>
          <a:lstStyle/>
          <a:p>
            <a:pPr marL="0" indent="0">
              <a:buNone/>
            </a:pPr>
            <a:r>
              <a:rPr lang="en-US" b="1" dirty="0">
                <a:effectLst>
                  <a:outerShdw blurRad="38100" dist="38100" dir="2700000" algn="tl">
                    <a:srgbClr val="000000">
                      <a:alpha val="43137"/>
                    </a:srgbClr>
                  </a:outerShdw>
                </a:effectLst>
              </a:rPr>
              <a:t>Internal </a:t>
            </a:r>
            <a:r>
              <a:rPr lang="en-US" b="1" dirty="0" smtClean="0">
                <a:effectLst>
                  <a:outerShdw blurRad="38100" dist="38100" dir="2700000" algn="tl">
                    <a:srgbClr val="000000">
                      <a:alpha val="43137"/>
                    </a:srgbClr>
                  </a:outerShdw>
                </a:effectLst>
              </a:rPr>
              <a:t>Controls</a:t>
            </a:r>
          </a:p>
          <a:p>
            <a:pPr marL="0" indent="0">
              <a:buNone/>
            </a:pPr>
            <a:endParaRPr lang="en-US" b="1" dirty="0">
              <a:effectLst>
                <a:outerShdw blurRad="38100" dist="38100" dir="2700000" algn="tl">
                  <a:srgbClr val="000000">
                    <a:alpha val="43137"/>
                  </a:srgbClr>
                </a:outerShdw>
              </a:effectLst>
            </a:endParaRPr>
          </a:p>
          <a:p>
            <a:pPr lvl="0"/>
            <a:r>
              <a:rPr lang="en-US" dirty="0"/>
              <a:t>Hire with trustworthiness as a </a:t>
            </a:r>
            <a:r>
              <a:rPr lang="en-US" dirty="0" smtClean="0"/>
              <a:t>criteria</a:t>
            </a:r>
          </a:p>
          <a:p>
            <a:pPr lvl="0"/>
            <a:endParaRPr lang="en-US" dirty="0" smtClean="0"/>
          </a:p>
          <a:p>
            <a:pPr lvl="0"/>
            <a:r>
              <a:rPr lang="en-US" dirty="0" smtClean="0"/>
              <a:t>Fiscal </a:t>
            </a:r>
            <a:r>
              <a:rPr lang="en-US" dirty="0"/>
              <a:t>responsibilities in position </a:t>
            </a:r>
            <a:r>
              <a:rPr lang="en-US" dirty="0" smtClean="0"/>
              <a:t>descriptions</a:t>
            </a:r>
          </a:p>
          <a:p>
            <a:pPr lvl="0"/>
            <a:endParaRPr lang="en-US" dirty="0"/>
          </a:p>
          <a:p>
            <a:pPr lvl="0"/>
            <a:r>
              <a:rPr lang="en-US" dirty="0"/>
              <a:t>Duties divided—no start to finish </a:t>
            </a:r>
            <a:r>
              <a:rPr lang="en-US" dirty="0" smtClean="0"/>
              <a:t>handling</a:t>
            </a:r>
          </a:p>
          <a:p>
            <a:pPr marL="0" lvl="0" indent="0">
              <a:buNone/>
            </a:pPr>
            <a:endParaRPr lang="en-US" dirty="0"/>
          </a:p>
          <a:p>
            <a:pPr lvl="0"/>
            <a:r>
              <a:rPr lang="en-US" dirty="0"/>
              <a:t>Procedures and forms to support controls</a:t>
            </a:r>
          </a:p>
          <a:p>
            <a:endParaRPr lang="en-US" dirty="0"/>
          </a:p>
        </p:txBody>
      </p:sp>
    </p:spTree>
    <p:extLst>
      <p:ext uri="{BB962C8B-B14F-4D97-AF65-F5344CB8AC3E}">
        <p14:creationId xmlns:p14="http://schemas.microsoft.com/office/powerpoint/2010/main" val="2645703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effectLst>
                  <a:outerShdw blurRad="38100" dist="38100" dir="2700000" algn="tl">
                    <a:srgbClr val="000000">
                      <a:alpha val="43137"/>
                    </a:srgbClr>
                  </a:outerShdw>
                </a:effectLst>
              </a:rPr>
              <a:t>Review </a:t>
            </a:r>
            <a:r>
              <a:rPr lang="en-US" sz="3200" dirty="0">
                <a:effectLst>
                  <a:outerShdw blurRad="38100" dist="38100" dir="2700000" algn="tl">
                    <a:srgbClr val="000000">
                      <a:alpha val="43137"/>
                    </a:srgbClr>
                  </a:outerShdw>
                </a:effectLst>
              </a:rPr>
              <a:t>Principles of Internal Control</a:t>
            </a:r>
          </a:p>
        </p:txBody>
      </p:sp>
      <p:sp>
        <p:nvSpPr>
          <p:cNvPr id="3" name="Content Placeholder 2"/>
          <p:cNvSpPr>
            <a:spLocks noGrp="1"/>
          </p:cNvSpPr>
          <p:nvPr>
            <p:ph idx="1"/>
          </p:nvPr>
        </p:nvSpPr>
        <p:spPr>
          <a:xfrm>
            <a:off x="457200" y="1676400"/>
            <a:ext cx="8229600" cy="5029200"/>
          </a:xfrm>
        </p:spPr>
        <p:txBody>
          <a:bodyPr>
            <a:normAutofit fontScale="77500" lnSpcReduction="20000"/>
          </a:bodyPr>
          <a:lstStyle/>
          <a:p>
            <a:pPr marL="0" indent="0">
              <a:buNone/>
            </a:pPr>
            <a:r>
              <a:rPr lang="en-US" b="1" dirty="0">
                <a:effectLst>
                  <a:outerShdw blurRad="38100" dist="38100" dir="2700000" algn="tl">
                    <a:srgbClr val="000000">
                      <a:alpha val="43137"/>
                    </a:srgbClr>
                  </a:outerShdw>
                </a:effectLst>
              </a:rPr>
              <a:t>Internal </a:t>
            </a:r>
            <a:r>
              <a:rPr lang="en-US" b="1" dirty="0" smtClean="0">
                <a:effectLst>
                  <a:outerShdw blurRad="38100" dist="38100" dir="2700000" algn="tl">
                    <a:srgbClr val="000000">
                      <a:alpha val="43137"/>
                    </a:srgbClr>
                  </a:outerShdw>
                </a:effectLst>
              </a:rPr>
              <a:t>Controls</a:t>
            </a:r>
          </a:p>
          <a:p>
            <a:pPr marL="0" indent="0">
              <a:buNone/>
            </a:pPr>
            <a:endParaRPr lang="en-US" b="1" dirty="0" smtClean="0">
              <a:effectLst>
                <a:outerShdw blurRad="38100" dist="38100" dir="2700000" algn="tl">
                  <a:srgbClr val="000000">
                    <a:alpha val="43137"/>
                  </a:srgbClr>
                </a:outerShdw>
              </a:effectLst>
            </a:endParaRPr>
          </a:p>
          <a:p>
            <a:pPr lvl="0"/>
            <a:r>
              <a:rPr lang="en-US" dirty="0" smtClean="0"/>
              <a:t>Reduce </a:t>
            </a:r>
            <a:r>
              <a:rPr lang="en-US" dirty="0"/>
              <a:t>cash </a:t>
            </a:r>
            <a:r>
              <a:rPr lang="en-US" dirty="0" smtClean="0"/>
              <a:t>transactions</a:t>
            </a:r>
          </a:p>
          <a:p>
            <a:pPr lvl="0"/>
            <a:endParaRPr lang="en-US" dirty="0"/>
          </a:p>
          <a:p>
            <a:pPr lvl="0"/>
            <a:r>
              <a:rPr lang="en-US" dirty="0"/>
              <a:t>Cash sales only at cash </a:t>
            </a:r>
            <a:r>
              <a:rPr lang="en-US" dirty="0" smtClean="0"/>
              <a:t>registers</a:t>
            </a:r>
          </a:p>
          <a:p>
            <a:pPr lvl="0"/>
            <a:endParaRPr lang="en-US" dirty="0"/>
          </a:p>
          <a:p>
            <a:pPr lvl="0"/>
            <a:r>
              <a:rPr lang="en-US" dirty="0"/>
              <a:t>Spot checks throughout cash handling </a:t>
            </a:r>
            <a:r>
              <a:rPr lang="en-US" dirty="0" smtClean="0"/>
              <a:t>processes</a:t>
            </a:r>
          </a:p>
          <a:p>
            <a:pPr lvl="0"/>
            <a:endParaRPr lang="en-US" dirty="0"/>
          </a:p>
          <a:p>
            <a:pPr lvl="0"/>
            <a:r>
              <a:rPr lang="en-US" dirty="0"/>
              <a:t>Avoid use of petty cash, use company purchase </a:t>
            </a:r>
            <a:r>
              <a:rPr lang="en-US" dirty="0" smtClean="0"/>
              <a:t>cards</a:t>
            </a:r>
          </a:p>
          <a:p>
            <a:pPr lvl="0"/>
            <a:endParaRPr lang="en-US" dirty="0"/>
          </a:p>
          <a:p>
            <a:pPr lvl="0"/>
            <a:r>
              <a:rPr lang="en-US" dirty="0"/>
              <a:t>Situational awareness</a:t>
            </a:r>
          </a:p>
          <a:p>
            <a:pPr marL="0" indent="0">
              <a:buNone/>
            </a:pPr>
            <a:r>
              <a:rPr lang="en-US" dirty="0"/>
              <a:t/>
            </a:r>
            <a:br>
              <a:rPr lang="en-US" dirty="0"/>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7639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effectLst>
                  <a:outerShdw blurRad="38100" dist="38100" dir="2700000" algn="tl">
                    <a:srgbClr val="000000">
                      <a:alpha val="43137"/>
                    </a:srgbClr>
                  </a:outerShdw>
                </a:effectLst>
              </a:rPr>
              <a:t>Review </a:t>
            </a:r>
            <a:r>
              <a:rPr lang="en-US" sz="3200" dirty="0">
                <a:effectLst>
                  <a:outerShdw blurRad="38100" dist="38100" dir="2700000" algn="tl">
                    <a:srgbClr val="000000">
                      <a:alpha val="43137"/>
                    </a:srgbClr>
                  </a:outerShdw>
                </a:effectLst>
              </a:rPr>
              <a:t>Principles of Internal Control</a:t>
            </a:r>
          </a:p>
        </p:txBody>
      </p:sp>
      <p:sp>
        <p:nvSpPr>
          <p:cNvPr id="3" name="Content Placeholder 2"/>
          <p:cNvSpPr>
            <a:spLocks noGrp="1"/>
          </p:cNvSpPr>
          <p:nvPr>
            <p:ph idx="1"/>
          </p:nvPr>
        </p:nvSpPr>
        <p:spPr>
          <a:xfrm>
            <a:off x="457200" y="1676400"/>
            <a:ext cx="8229600" cy="5029200"/>
          </a:xfrm>
        </p:spPr>
        <p:txBody>
          <a:bodyPr>
            <a:normAutofit fontScale="47500" lnSpcReduction="20000"/>
          </a:bodyPr>
          <a:lstStyle/>
          <a:p>
            <a:pPr marL="0" indent="0">
              <a:buNone/>
            </a:pPr>
            <a:r>
              <a:rPr lang="en-US" sz="6500" b="1" dirty="0">
                <a:effectLst>
                  <a:outerShdw blurRad="38100" dist="38100" dir="2700000" algn="tl">
                    <a:srgbClr val="000000">
                      <a:alpha val="43137"/>
                    </a:srgbClr>
                  </a:outerShdw>
                </a:effectLst>
              </a:rPr>
              <a:t>Separation of Duties</a:t>
            </a:r>
          </a:p>
          <a:p>
            <a:pPr marL="0" indent="0">
              <a:buNone/>
            </a:pPr>
            <a:endParaRPr lang="en-US" dirty="0"/>
          </a:p>
          <a:p>
            <a:pPr lvl="0"/>
            <a:r>
              <a:rPr lang="en-US" sz="6700" dirty="0"/>
              <a:t>No one person handles a transaction from start to </a:t>
            </a:r>
            <a:r>
              <a:rPr lang="en-US" sz="6700" dirty="0" smtClean="0"/>
              <a:t>finish</a:t>
            </a:r>
          </a:p>
          <a:p>
            <a:pPr lvl="0"/>
            <a:endParaRPr lang="en-US" sz="5100" dirty="0"/>
          </a:p>
          <a:p>
            <a:pPr lvl="0"/>
            <a:r>
              <a:rPr lang="en-US" sz="6700" dirty="0"/>
              <a:t>Used for cash handling, payroll, </a:t>
            </a:r>
            <a:r>
              <a:rPr lang="en-US" sz="6700" dirty="0" smtClean="0"/>
              <a:t>timekeeping</a:t>
            </a:r>
          </a:p>
          <a:p>
            <a:pPr lvl="0"/>
            <a:endParaRPr lang="en-US" sz="5100" dirty="0"/>
          </a:p>
          <a:p>
            <a:pPr lvl="0"/>
            <a:r>
              <a:rPr lang="en-US" sz="6700" dirty="0"/>
              <a:t>Options include outsourcing; controls created in accounting </a:t>
            </a:r>
            <a:r>
              <a:rPr lang="en-US" sz="6700" dirty="0" smtClean="0"/>
              <a:t>software</a:t>
            </a:r>
            <a:endParaRPr lang="en-US" sz="6700" dirty="0"/>
          </a:p>
          <a:p>
            <a:pPr marL="0" indent="0">
              <a:buNone/>
            </a:pPr>
            <a:r>
              <a:rPr lang="en-US" dirty="0"/>
              <a:t/>
            </a:r>
            <a:br>
              <a:rPr lang="en-US" dirty="0"/>
            </a:br>
            <a:endParaRPr lang="en-US" b="1" dirty="0" smtClean="0">
              <a:effectLst>
                <a:outerShdw blurRad="38100" dist="38100" dir="2700000" algn="tl">
                  <a:srgbClr val="000000">
                    <a:alpha val="43137"/>
                  </a:srgbClr>
                </a:outerShdw>
              </a:effectLst>
            </a:endParaRPr>
          </a:p>
          <a:p>
            <a:pPr marL="0" indent="0">
              <a:buNone/>
            </a:pPr>
            <a:endParaRPr lang="en-US" b="1" dirty="0" smtClean="0">
              <a:effectLst>
                <a:outerShdw blurRad="38100" dist="38100" dir="2700000" algn="tl">
                  <a:srgbClr val="000000">
                    <a:alpha val="43137"/>
                  </a:srgbClr>
                </a:outerShdw>
              </a:effectLst>
            </a:endParaRPr>
          </a:p>
          <a:p>
            <a:pPr marL="0" indent="0">
              <a:buNone/>
            </a:pPr>
            <a:r>
              <a:rPr lang="en-US" dirty="0"/>
              <a:t/>
            </a:r>
            <a:br>
              <a:rPr lang="en-US" dirty="0"/>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0684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Course Objectives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514350" indent="-514350">
              <a:buAutoNum type="arabicPeriod"/>
            </a:pPr>
            <a:r>
              <a:rPr lang="en-US" dirty="0" smtClean="0"/>
              <a:t>Identify </a:t>
            </a:r>
            <a:r>
              <a:rPr lang="en-US" dirty="0"/>
              <a:t>procedures to help reduce your risk related to cash management</a:t>
            </a:r>
            <a:r>
              <a:rPr lang="en-US" dirty="0" smtClean="0"/>
              <a:t>.</a:t>
            </a:r>
          </a:p>
          <a:p>
            <a:pPr marL="0" indent="0">
              <a:buNone/>
            </a:pPr>
            <a:r>
              <a:rPr lang="en-US" dirty="0"/>
              <a:t/>
            </a:r>
            <a:br>
              <a:rPr lang="en-US" dirty="0"/>
            </a:br>
            <a:r>
              <a:rPr lang="en-US" dirty="0"/>
              <a:t>2. Describe why separation of duties is important with cash management.</a:t>
            </a:r>
          </a:p>
          <a:p>
            <a:endParaRPr lang="en-US" dirty="0"/>
          </a:p>
        </p:txBody>
      </p:sp>
    </p:spTree>
    <p:extLst>
      <p:ext uri="{BB962C8B-B14F-4D97-AF65-F5344CB8AC3E}">
        <p14:creationId xmlns:p14="http://schemas.microsoft.com/office/powerpoint/2010/main" val="2411234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rPr>
              <a:t>What about Credit Cards</a:t>
            </a:r>
            <a:r>
              <a:rPr lang="en-US" sz="3200" dirty="0" smtClean="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pPr marL="0" indent="0">
              <a:buNone/>
            </a:pPr>
            <a:r>
              <a:rPr lang="en-US" b="1" dirty="0"/>
              <a:t>PCI compliance (payment card industry compliance)</a:t>
            </a:r>
            <a:endParaRPr lang="en-US" dirty="0"/>
          </a:p>
          <a:p>
            <a:pPr marL="0" indent="0">
              <a:buNone/>
            </a:pPr>
            <a:endParaRPr lang="en-US" dirty="0" smtClean="0"/>
          </a:p>
          <a:p>
            <a:pPr marL="0" indent="0">
              <a:buNone/>
            </a:pPr>
            <a:r>
              <a:rPr lang="en-US" dirty="0" smtClean="0"/>
              <a:t>Payment </a:t>
            </a:r>
            <a:r>
              <a:rPr lang="en-US" dirty="0"/>
              <a:t>card industry (PCI) compliance is adherence to a set of specific security standards that were developed to protect card information during and after a financial transaction. PCI compliance is required by all card brands.</a:t>
            </a:r>
            <a:br>
              <a:rPr lang="en-US" dirty="0"/>
            </a:br>
            <a:endParaRPr lang="en-US" dirty="0"/>
          </a:p>
        </p:txBody>
      </p:sp>
    </p:spTree>
    <p:extLst>
      <p:ext uri="{BB962C8B-B14F-4D97-AF65-F5344CB8AC3E}">
        <p14:creationId xmlns:p14="http://schemas.microsoft.com/office/powerpoint/2010/main" val="400518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rPr>
              <a:t>What about Credit Cards</a:t>
            </a:r>
            <a:r>
              <a:rPr lang="en-US" sz="3200" dirty="0" smtClean="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953000"/>
          </a:xfrm>
        </p:spPr>
        <p:txBody>
          <a:bodyPr>
            <a:normAutofit/>
          </a:bodyPr>
          <a:lstStyle/>
          <a:p>
            <a:pPr marL="0" indent="0">
              <a:buNone/>
            </a:pPr>
            <a:r>
              <a:rPr lang="en-US" b="1" dirty="0"/>
              <a:t>PCI compliance (payment card industry compliance</a:t>
            </a:r>
            <a:r>
              <a:rPr lang="en-US" b="1" dirty="0" smtClean="0"/>
              <a:t>)</a:t>
            </a:r>
          </a:p>
          <a:p>
            <a:pPr marL="0" indent="0">
              <a:buNone/>
            </a:pPr>
            <a:endParaRPr lang="en-US" b="1" dirty="0" smtClean="0"/>
          </a:p>
          <a:p>
            <a:pPr marL="0" indent="0">
              <a:buNone/>
            </a:pPr>
            <a:r>
              <a:rPr lang="en-US" b="1" dirty="0"/>
              <a:t>1. Build and maintain a secure network</a:t>
            </a:r>
            <a:endParaRPr lang="en-US" dirty="0"/>
          </a:p>
          <a:p>
            <a:pPr lvl="0"/>
            <a:r>
              <a:rPr lang="en-US" dirty="0"/>
              <a:t>Install and maintain a firewall configuration to protect cardholder data.</a:t>
            </a:r>
          </a:p>
          <a:p>
            <a:pPr lvl="0"/>
            <a:r>
              <a:rPr lang="en-US" dirty="0"/>
              <a:t>Not use vendor-supplied defaults for system passwords and other security parameters.</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609295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rPr>
              <a:t>What about Credit Cards</a:t>
            </a:r>
            <a:r>
              <a:rPr lang="en-US" sz="3200" dirty="0" smtClean="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953000"/>
          </a:xfrm>
        </p:spPr>
        <p:txBody>
          <a:bodyPr>
            <a:normAutofit/>
          </a:bodyPr>
          <a:lstStyle/>
          <a:p>
            <a:pPr marL="0" indent="0">
              <a:buNone/>
            </a:pPr>
            <a:r>
              <a:rPr lang="en-US" b="1" dirty="0"/>
              <a:t>PCI compliance (payment card industry compliance)</a:t>
            </a:r>
            <a:endParaRPr lang="en-US" dirty="0"/>
          </a:p>
          <a:p>
            <a:pPr marL="0" indent="0">
              <a:buNone/>
            </a:pPr>
            <a:endParaRPr lang="en-US" b="1" dirty="0" smtClean="0"/>
          </a:p>
          <a:p>
            <a:pPr marL="0" indent="0">
              <a:buNone/>
            </a:pPr>
            <a:r>
              <a:rPr lang="en-US" b="1" dirty="0" smtClean="0"/>
              <a:t>2</a:t>
            </a:r>
            <a:r>
              <a:rPr lang="en-US" b="1" dirty="0"/>
              <a:t>. Protect cardholder data</a:t>
            </a:r>
            <a:endParaRPr lang="en-US" dirty="0"/>
          </a:p>
          <a:p>
            <a:pPr lvl="0"/>
            <a:r>
              <a:rPr lang="en-US" dirty="0"/>
              <a:t>Protect stored cardholder data.</a:t>
            </a:r>
          </a:p>
          <a:p>
            <a:pPr lvl="0"/>
            <a:r>
              <a:rPr lang="en-US" dirty="0"/>
              <a:t>Encrypt transmission of cardholder data across open, public networks.</a:t>
            </a:r>
          </a:p>
          <a:p>
            <a:pPr marL="0" indent="0">
              <a:buNone/>
            </a:pPr>
            <a:endParaRPr lang="en-US" dirty="0" smtClean="0"/>
          </a:p>
        </p:txBody>
      </p:sp>
    </p:spTree>
    <p:extLst>
      <p:ext uri="{BB962C8B-B14F-4D97-AF65-F5344CB8AC3E}">
        <p14:creationId xmlns:p14="http://schemas.microsoft.com/office/powerpoint/2010/main" val="566570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rPr>
              <a:t>What about Credit Cards</a:t>
            </a:r>
            <a:r>
              <a:rPr lang="en-US" sz="3200" dirty="0" smtClean="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953000"/>
          </a:xfrm>
        </p:spPr>
        <p:txBody>
          <a:bodyPr>
            <a:normAutofit/>
          </a:bodyPr>
          <a:lstStyle/>
          <a:p>
            <a:pPr marL="0" indent="0">
              <a:buNone/>
            </a:pPr>
            <a:r>
              <a:rPr lang="en-US" b="1" dirty="0"/>
              <a:t>PCI compliance (payment card industry compliance)</a:t>
            </a:r>
            <a:endParaRPr lang="en-US" dirty="0"/>
          </a:p>
          <a:p>
            <a:pPr marL="0" indent="0">
              <a:buNone/>
            </a:pPr>
            <a:endParaRPr lang="en-US" b="1" dirty="0"/>
          </a:p>
          <a:p>
            <a:pPr marL="0" indent="0">
              <a:buNone/>
            </a:pPr>
            <a:r>
              <a:rPr lang="en-US" b="1" dirty="0" smtClean="0"/>
              <a:t>3</a:t>
            </a:r>
            <a:r>
              <a:rPr lang="en-US" b="1" dirty="0"/>
              <a:t>. Maintain a vulnerability management program</a:t>
            </a:r>
            <a:endParaRPr lang="en-US" dirty="0"/>
          </a:p>
          <a:p>
            <a:pPr lvl="0"/>
            <a:r>
              <a:rPr lang="en-US" dirty="0"/>
              <a:t>Use and regularly update anti-virus software.</a:t>
            </a:r>
          </a:p>
          <a:p>
            <a:pPr lvl="0"/>
            <a:r>
              <a:rPr lang="en-US" dirty="0"/>
              <a:t>Develop and maintain secure systems and applications.</a:t>
            </a:r>
          </a:p>
          <a:p>
            <a:pPr marL="0" indent="0">
              <a:buNone/>
            </a:pPr>
            <a:endParaRPr lang="en-US" dirty="0" smtClean="0"/>
          </a:p>
        </p:txBody>
      </p:sp>
    </p:spTree>
    <p:extLst>
      <p:ext uri="{BB962C8B-B14F-4D97-AF65-F5344CB8AC3E}">
        <p14:creationId xmlns:p14="http://schemas.microsoft.com/office/powerpoint/2010/main" val="1330329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rPr>
              <a:t>What about Credit Cards</a:t>
            </a:r>
            <a:r>
              <a:rPr lang="en-US" sz="3200" dirty="0" smtClean="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953000"/>
          </a:xfrm>
        </p:spPr>
        <p:txBody>
          <a:bodyPr>
            <a:normAutofit lnSpcReduction="10000"/>
          </a:bodyPr>
          <a:lstStyle/>
          <a:p>
            <a:pPr marL="0" indent="0">
              <a:buNone/>
            </a:pPr>
            <a:r>
              <a:rPr lang="en-US" b="1" dirty="0"/>
              <a:t>PCI compliance (payment card industry compliance)</a:t>
            </a:r>
            <a:endParaRPr lang="en-US" dirty="0"/>
          </a:p>
          <a:p>
            <a:pPr marL="0" indent="0">
              <a:buNone/>
            </a:pPr>
            <a:endParaRPr lang="en-US" b="1" dirty="0" smtClean="0"/>
          </a:p>
          <a:p>
            <a:pPr marL="0" indent="0">
              <a:buNone/>
            </a:pPr>
            <a:r>
              <a:rPr lang="en-US" b="1" dirty="0" smtClean="0"/>
              <a:t>4</a:t>
            </a:r>
            <a:r>
              <a:rPr lang="en-US" b="1" dirty="0"/>
              <a:t>. Implement strong access control measures</a:t>
            </a:r>
            <a:endParaRPr lang="en-US" dirty="0"/>
          </a:p>
          <a:p>
            <a:pPr lvl="0"/>
            <a:r>
              <a:rPr lang="en-US" dirty="0"/>
              <a:t>Restrict access to cardholder data by business need-to-know.</a:t>
            </a:r>
          </a:p>
          <a:p>
            <a:pPr lvl="0"/>
            <a:r>
              <a:rPr lang="en-US" dirty="0"/>
              <a:t>Assign a unique ID to each person with computer access.</a:t>
            </a:r>
          </a:p>
          <a:p>
            <a:pPr lvl="0"/>
            <a:r>
              <a:rPr lang="en-US" dirty="0"/>
              <a:t>Restrict physical access to cardholder data.</a:t>
            </a:r>
          </a:p>
          <a:p>
            <a:pPr marL="0" indent="0">
              <a:buNone/>
            </a:pPr>
            <a:endParaRPr lang="en-US" dirty="0" smtClean="0"/>
          </a:p>
        </p:txBody>
      </p:sp>
    </p:spTree>
    <p:extLst>
      <p:ext uri="{BB962C8B-B14F-4D97-AF65-F5344CB8AC3E}">
        <p14:creationId xmlns:p14="http://schemas.microsoft.com/office/powerpoint/2010/main" val="2144469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rPr>
              <a:t>What about Credit Cards</a:t>
            </a:r>
            <a:r>
              <a:rPr lang="en-US" sz="3200" dirty="0" smtClean="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953000"/>
          </a:xfrm>
        </p:spPr>
        <p:txBody>
          <a:bodyPr>
            <a:normAutofit/>
          </a:bodyPr>
          <a:lstStyle/>
          <a:p>
            <a:pPr marL="0" indent="0">
              <a:buNone/>
            </a:pPr>
            <a:r>
              <a:rPr lang="en-US" b="1" dirty="0"/>
              <a:t>PCI compliance (payment card industry compliance)</a:t>
            </a:r>
            <a:endParaRPr lang="en-US" dirty="0"/>
          </a:p>
          <a:p>
            <a:pPr marL="0" indent="0">
              <a:buNone/>
            </a:pPr>
            <a:endParaRPr lang="en-US" b="1" dirty="0" smtClean="0"/>
          </a:p>
          <a:p>
            <a:pPr marL="0" indent="0">
              <a:buNone/>
            </a:pPr>
            <a:r>
              <a:rPr lang="en-US" b="1" dirty="0" smtClean="0"/>
              <a:t>5</a:t>
            </a:r>
            <a:r>
              <a:rPr lang="en-US" b="1" dirty="0"/>
              <a:t>. Regularly monitor and test networks</a:t>
            </a:r>
            <a:endParaRPr lang="en-US" dirty="0"/>
          </a:p>
          <a:p>
            <a:pPr lvl="0"/>
            <a:r>
              <a:rPr lang="en-US" dirty="0"/>
              <a:t>Track and monitor all access to network resources and cardholder data.</a:t>
            </a:r>
          </a:p>
          <a:p>
            <a:pPr lvl="0"/>
            <a:r>
              <a:rPr lang="en-US" dirty="0"/>
              <a:t>Regularly test security systems and processes.</a:t>
            </a:r>
          </a:p>
          <a:p>
            <a:pPr marL="0" indent="0">
              <a:buNone/>
            </a:pPr>
            <a:endParaRPr lang="en-US" dirty="0" smtClean="0"/>
          </a:p>
        </p:txBody>
      </p:sp>
    </p:spTree>
    <p:extLst>
      <p:ext uri="{BB962C8B-B14F-4D97-AF65-F5344CB8AC3E}">
        <p14:creationId xmlns:p14="http://schemas.microsoft.com/office/powerpoint/2010/main" val="2666251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rPr>
              <a:t>What about Credit Cards</a:t>
            </a:r>
            <a:r>
              <a:rPr lang="en-US" sz="3200" dirty="0" smtClean="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953000"/>
          </a:xfrm>
        </p:spPr>
        <p:txBody>
          <a:bodyPr>
            <a:normAutofit/>
          </a:bodyPr>
          <a:lstStyle/>
          <a:p>
            <a:pPr marL="0" indent="0">
              <a:buNone/>
            </a:pPr>
            <a:r>
              <a:rPr lang="en-US" b="1" dirty="0"/>
              <a:t>PCI compliance (payment card industry </a:t>
            </a:r>
            <a:r>
              <a:rPr lang="en-US" b="1" dirty="0" smtClean="0"/>
              <a:t>compliance)</a:t>
            </a:r>
            <a:endParaRPr lang="en-US" dirty="0" smtClean="0"/>
          </a:p>
          <a:p>
            <a:pPr marL="0" indent="0">
              <a:buNone/>
            </a:pPr>
            <a:endParaRPr lang="en-US" b="1" dirty="0" smtClean="0"/>
          </a:p>
          <a:p>
            <a:pPr marL="0" indent="0">
              <a:buNone/>
            </a:pPr>
            <a:r>
              <a:rPr lang="en-US" b="1" dirty="0" smtClean="0"/>
              <a:t>6. Maintain an information security policy</a:t>
            </a:r>
            <a:endParaRPr lang="en-US" dirty="0" smtClean="0"/>
          </a:p>
          <a:p>
            <a:pPr lvl="0"/>
            <a:r>
              <a:rPr lang="en-US" dirty="0" smtClean="0"/>
              <a:t>Maintain </a:t>
            </a:r>
            <a:r>
              <a:rPr lang="en-US" dirty="0"/>
              <a:t>a policy that addresses information security</a:t>
            </a:r>
          </a:p>
          <a:p>
            <a:pPr marL="0" indent="0">
              <a:buNone/>
            </a:pPr>
            <a:endParaRPr lang="en-US" b="1" dirty="0" smtClean="0"/>
          </a:p>
          <a:p>
            <a:pPr marL="0" indent="0">
              <a:buNone/>
            </a:pPr>
            <a:r>
              <a:rPr lang="en-US" b="1" dirty="0"/>
              <a:t>C.F. PCI FAQs (Handout)</a:t>
            </a:r>
            <a:endParaRPr lang="en-US" dirty="0"/>
          </a:p>
          <a:p>
            <a:pPr marL="0" indent="0">
              <a:buNone/>
            </a:pPr>
            <a:endParaRPr lang="en-US" b="1" dirty="0" smtClean="0"/>
          </a:p>
        </p:txBody>
      </p:sp>
    </p:spTree>
    <p:extLst>
      <p:ext uri="{BB962C8B-B14F-4D97-AF65-F5344CB8AC3E}">
        <p14:creationId xmlns:p14="http://schemas.microsoft.com/office/powerpoint/2010/main" val="3821027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Course Objective Review</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514350" indent="-514350">
              <a:buAutoNum type="arabicPeriod"/>
            </a:pPr>
            <a:r>
              <a:rPr lang="en-US" dirty="0"/>
              <a:t>Identify procedures to help reduce your risk related to cash management.</a:t>
            </a:r>
          </a:p>
          <a:p>
            <a:pPr marL="0" indent="0">
              <a:buNone/>
            </a:pPr>
            <a:r>
              <a:rPr lang="en-US" dirty="0"/>
              <a:t/>
            </a:r>
            <a:br>
              <a:rPr lang="en-US" dirty="0"/>
            </a:br>
            <a:r>
              <a:rPr lang="en-US" dirty="0"/>
              <a:t>2. Describe why separation of duties is important with cash management.</a:t>
            </a:r>
          </a:p>
          <a:p>
            <a:endParaRPr lang="en-US" dirty="0"/>
          </a:p>
        </p:txBody>
      </p:sp>
    </p:spTree>
    <p:extLst>
      <p:ext uri="{BB962C8B-B14F-4D97-AF65-F5344CB8AC3E}">
        <p14:creationId xmlns:p14="http://schemas.microsoft.com/office/powerpoint/2010/main" val="3106541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7467600" cy="685800"/>
          </a:xfrm>
        </p:spPr>
        <p:txBody>
          <a:bodyPr>
            <a:noAutofit/>
          </a:bodyPr>
          <a:lstStyle/>
          <a:p>
            <a:pPr algn="l"/>
            <a:r>
              <a:rPr lang="en-US" sz="4800" dirty="0">
                <a:solidFill>
                  <a:schemeClr val="bg2">
                    <a:lumMod val="25000"/>
                    <a:lumOff val="75000"/>
                  </a:schemeClr>
                </a:solidFill>
                <a:effectLst>
                  <a:outerShdw blurRad="38100" dist="38100" dir="2700000" algn="tl">
                    <a:srgbClr val="000000">
                      <a:alpha val="43137"/>
                    </a:srgbClr>
                  </a:outerShdw>
                </a:effectLst>
              </a:rPr>
              <a:t> </a:t>
            </a:r>
            <a:r>
              <a:rPr lang="en-US" sz="4800" dirty="0" smtClean="0">
                <a:solidFill>
                  <a:schemeClr val="bg2">
                    <a:lumMod val="25000"/>
                    <a:lumOff val="75000"/>
                  </a:schemeClr>
                </a:solidFill>
                <a:effectLst>
                  <a:outerShdw blurRad="38100" dist="38100" dir="2700000" algn="tl">
                    <a:srgbClr val="000000">
                      <a:alpha val="43137"/>
                    </a:srgbClr>
                  </a:outerShdw>
                </a:effectLst>
              </a:rPr>
              <a:t>   Questions </a:t>
            </a:r>
            <a:r>
              <a:rPr lang="en-US" sz="4800" dirty="0">
                <a:solidFill>
                  <a:schemeClr val="bg2">
                    <a:lumMod val="25000"/>
                    <a:lumOff val="75000"/>
                  </a:schemeClr>
                </a:solidFill>
                <a:effectLst>
                  <a:outerShdw blurRad="38100" dist="38100" dir="2700000" algn="tl">
                    <a:srgbClr val="000000">
                      <a:alpha val="43137"/>
                    </a:srgbClr>
                  </a:outerShdw>
                </a:effectLst>
              </a:rPr>
              <a:t>- Comments</a:t>
            </a:r>
            <a:endParaRPr lang="en-US" sz="4800"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5901439" cy="3389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1474" y="1363394"/>
            <a:ext cx="1639887" cy="234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3811" y="2554763"/>
            <a:ext cx="2335212"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337560"/>
            <a:ext cx="1706562"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1403" y="4964284"/>
            <a:ext cx="2109788"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113" y="3977042"/>
            <a:ext cx="6219290" cy="347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895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rPr>
              <a:t>Identify the Principles of Internal Control</a:t>
            </a:r>
          </a:p>
        </p:txBody>
      </p:sp>
      <p:sp>
        <p:nvSpPr>
          <p:cNvPr id="3" name="Content Placeholder 2"/>
          <p:cNvSpPr>
            <a:spLocks noGrp="1"/>
          </p:cNvSpPr>
          <p:nvPr>
            <p:ph idx="1"/>
          </p:nvPr>
        </p:nvSpPr>
        <p:spPr>
          <a:xfrm>
            <a:off x="457200" y="1676400"/>
            <a:ext cx="8229600" cy="5029200"/>
          </a:xfrm>
        </p:spPr>
        <p:txBody>
          <a:bodyPr>
            <a:normAutofit fontScale="92500" lnSpcReduction="10000"/>
          </a:bodyPr>
          <a:lstStyle/>
          <a:p>
            <a:pPr marL="0" indent="0">
              <a:buNone/>
            </a:pPr>
            <a:r>
              <a:rPr lang="en-US" b="1" dirty="0"/>
              <a:t>Internal control </a:t>
            </a:r>
            <a:r>
              <a:rPr lang="en-US" dirty="0"/>
              <a:t>consists of all of the related methods and measures adopted within a campground to:</a:t>
            </a:r>
          </a:p>
          <a:p>
            <a:pPr lvl="0"/>
            <a:r>
              <a:rPr lang="en-US" b="1" dirty="0"/>
              <a:t>Safeguard assets</a:t>
            </a:r>
            <a:r>
              <a:rPr lang="en-US" dirty="0"/>
              <a:t> from employee theft, robbery, and unauthorized </a:t>
            </a:r>
            <a:r>
              <a:rPr lang="en-US" dirty="0" smtClean="0"/>
              <a:t>use</a:t>
            </a:r>
          </a:p>
          <a:p>
            <a:pPr marL="0" lvl="0" indent="0">
              <a:buNone/>
            </a:pPr>
            <a:endParaRPr lang="en-US" dirty="0"/>
          </a:p>
          <a:p>
            <a:pPr lvl="0"/>
            <a:r>
              <a:rPr lang="en-US" b="1" dirty="0"/>
              <a:t>Enhance the accuracy and reliability of its accounting records</a:t>
            </a:r>
            <a:r>
              <a:rPr lang="en-US" dirty="0"/>
              <a:t> by reducing the risk of errors (unintentional mistakes) and irregularities (intentional mistakes and misrepresentations) in the accounting process.</a:t>
            </a:r>
          </a:p>
        </p:txBody>
      </p:sp>
    </p:spTree>
    <p:extLst>
      <p:ext uri="{BB962C8B-B14F-4D97-AF65-F5344CB8AC3E}">
        <p14:creationId xmlns:p14="http://schemas.microsoft.com/office/powerpoint/2010/main" val="2679315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rPr>
              <a:t>Identify the Principles of Internal Control</a:t>
            </a:r>
          </a:p>
        </p:txBody>
      </p:sp>
      <p:sp>
        <p:nvSpPr>
          <p:cNvPr id="3" name="Content Placeholder 2"/>
          <p:cNvSpPr>
            <a:spLocks noGrp="1"/>
          </p:cNvSpPr>
          <p:nvPr>
            <p:ph idx="1"/>
          </p:nvPr>
        </p:nvSpPr>
        <p:spPr>
          <a:xfrm>
            <a:off x="457200" y="1676400"/>
            <a:ext cx="8229600" cy="4953000"/>
          </a:xfrm>
        </p:spPr>
        <p:txBody>
          <a:bodyPr>
            <a:normAutofit lnSpcReduction="10000"/>
          </a:bodyPr>
          <a:lstStyle/>
          <a:p>
            <a:pPr marL="514350" indent="-514350">
              <a:buAutoNum type="arabicPeriod"/>
            </a:pPr>
            <a:r>
              <a:rPr lang="en-US" b="1" dirty="0" smtClean="0"/>
              <a:t>Establishment </a:t>
            </a:r>
            <a:r>
              <a:rPr lang="en-US" b="1" dirty="0"/>
              <a:t>of Responsibility</a:t>
            </a:r>
            <a:r>
              <a:rPr lang="en-US" dirty="0"/>
              <a:t>: An essential characteristic of internal control is the assignment of responsibility to specific individuals</a:t>
            </a:r>
            <a:r>
              <a:rPr lang="en-US" dirty="0" smtClean="0"/>
              <a:t>.</a:t>
            </a:r>
          </a:p>
          <a:p>
            <a:pPr marL="0" indent="0">
              <a:buNone/>
            </a:pPr>
            <a:endParaRPr lang="en-US" dirty="0"/>
          </a:p>
          <a:p>
            <a:r>
              <a:rPr lang="en-US" b="1" dirty="0"/>
              <a:t>Control is most effective when only one person is responsible for a given task</a:t>
            </a:r>
            <a:r>
              <a:rPr lang="en-US" b="1" dirty="0" smtClean="0"/>
              <a:t>.</a:t>
            </a:r>
          </a:p>
          <a:p>
            <a:pPr marL="0" indent="0">
              <a:buNone/>
            </a:pPr>
            <a:endParaRPr lang="en-US" dirty="0"/>
          </a:p>
          <a:p>
            <a:r>
              <a:rPr lang="en-US" dirty="0"/>
              <a:t>Establishing responsibility includes the authorization and approval of transactions.</a:t>
            </a:r>
          </a:p>
        </p:txBody>
      </p:sp>
    </p:spTree>
    <p:extLst>
      <p:ext uri="{BB962C8B-B14F-4D97-AF65-F5344CB8AC3E}">
        <p14:creationId xmlns:p14="http://schemas.microsoft.com/office/powerpoint/2010/main" val="2862772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rPr>
              <a:t>Identify the Principles of Internal Control</a:t>
            </a:r>
          </a:p>
        </p:txBody>
      </p:sp>
      <p:sp>
        <p:nvSpPr>
          <p:cNvPr id="3" name="Content Placeholder 2"/>
          <p:cNvSpPr>
            <a:spLocks noGrp="1"/>
          </p:cNvSpPr>
          <p:nvPr>
            <p:ph idx="1"/>
          </p:nvPr>
        </p:nvSpPr>
        <p:spPr>
          <a:xfrm>
            <a:off x="457200" y="1676400"/>
            <a:ext cx="8229600" cy="5029200"/>
          </a:xfrm>
        </p:spPr>
        <p:txBody>
          <a:bodyPr/>
          <a:lstStyle/>
          <a:p>
            <a:pPr marL="0" indent="0">
              <a:buNone/>
            </a:pPr>
            <a:r>
              <a:rPr lang="en-US" b="1" dirty="0"/>
              <a:t>2. Segregation of Duties</a:t>
            </a:r>
            <a:r>
              <a:rPr lang="en-US" dirty="0"/>
              <a:t>: Segregation of duties is indispensable in a system of internal control</a:t>
            </a:r>
            <a:r>
              <a:rPr lang="en-US" dirty="0" smtClean="0"/>
              <a:t>.</a:t>
            </a:r>
          </a:p>
          <a:p>
            <a:endParaRPr lang="en-US" dirty="0"/>
          </a:p>
          <a:p>
            <a:r>
              <a:rPr lang="en-US" b="1" dirty="0"/>
              <a:t>The rationale for segregation of duties is that the work of one employee should, without a duplication of effort, provide a reliable basis for evaluating the work of another employee.</a:t>
            </a:r>
            <a:endParaRPr lang="en-US" dirty="0"/>
          </a:p>
          <a:p>
            <a:pPr marL="0" indent="0">
              <a:buNone/>
            </a:pPr>
            <a:endParaRPr lang="en-US" dirty="0"/>
          </a:p>
        </p:txBody>
      </p:sp>
    </p:spTree>
    <p:extLst>
      <p:ext uri="{BB962C8B-B14F-4D97-AF65-F5344CB8AC3E}">
        <p14:creationId xmlns:p14="http://schemas.microsoft.com/office/powerpoint/2010/main" val="548617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rPr>
              <a:t>Identify the Principles of Internal Control</a:t>
            </a:r>
          </a:p>
        </p:txBody>
      </p:sp>
      <p:sp>
        <p:nvSpPr>
          <p:cNvPr id="3" name="Content Placeholder 2"/>
          <p:cNvSpPr>
            <a:spLocks noGrp="1"/>
          </p:cNvSpPr>
          <p:nvPr>
            <p:ph idx="1"/>
          </p:nvPr>
        </p:nvSpPr>
        <p:spPr>
          <a:xfrm>
            <a:off x="457200" y="1676400"/>
            <a:ext cx="8229600" cy="5029200"/>
          </a:xfrm>
        </p:spPr>
        <p:txBody>
          <a:bodyPr>
            <a:normAutofit fontScale="92500" lnSpcReduction="20000"/>
          </a:bodyPr>
          <a:lstStyle/>
          <a:p>
            <a:pPr marL="0" indent="0">
              <a:buNone/>
            </a:pPr>
            <a:r>
              <a:rPr lang="en-US" b="1" dirty="0" smtClean="0"/>
              <a:t>Segregation </a:t>
            </a:r>
            <a:r>
              <a:rPr lang="en-US" b="1" dirty="0"/>
              <a:t>of Duties</a:t>
            </a:r>
            <a:r>
              <a:rPr lang="en-US" dirty="0" smtClean="0"/>
              <a:t>:</a:t>
            </a:r>
          </a:p>
          <a:p>
            <a:pPr marL="0" indent="0">
              <a:buNone/>
            </a:pPr>
            <a:r>
              <a:rPr lang="en-US" dirty="0"/>
              <a:t>There are two common applications of this principle:</a:t>
            </a:r>
          </a:p>
          <a:p>
            <a:pPr lvl="0"/>
            <a:r>
              <a:rPr lang="en-US" dirty="0"/>
              <a:t>The responsibility for related activities should be assigned to different individuals</a:t>
            </a:r>
            <a:r>
              <a:rPr lang="en-US" dirty="0" smtClean="0"/>
              <a:t>.</a:t>
            </a:r>
          </a:p>
          <a:p>
            <a:pPr marL="0" lvl="0" indent="0">
              <a:buNone/>
            </a:pPr>
            <a:endParaRPr lang="en-US" dirty="0"/>
          </a:p>
          <a:p>
            <a:pPr lvl="0"/>
            <a:r>
              <a:rPr lang="en-US" dirty="0"/>
              <a:t>The responsibility for record keeping for an asset should be separate from the physical custody of an asset</a:t>
            </a:r>
            <a:r>
              <a:rPr lang="en-US" dirty="0" smtClean="0"/>
              <a:t>.</a:t>
            </a:r>
          </a:p>
          <a:p>
            <a:pPr marL="0" lvl="0" indent="0">
              <a:buNone/>
            </a:pPr>
            <a:endParaRPr lang="en-US" dirty="0" smtClean="0"/>
          </a:p>
          <a:p>
            <a:pPr lvl="0"/>
            <a:r>
              <a:rPr lang="en-US" dirty="0" smtClean="0"/>
              <a:t>See handout: </a:t>
            </a:r>
            <a:r>
              <a:rPr lang="en-US" b="1" dirty="0"/>
              <a:t>Related Activities </a:t>
            </a:r>
            <a:endParaRPr lang="en-US" dirty="0"/>
          </a:p>
          <a:p>
            <a:pPr marL="0" indent="0">
              <a:buNone/>
            </a:pPr>
            <a:endParaRPr lang="en-US" dirty="0"/>
          </a:p>
        </p:txBody>
      </p:sp>
    </p:spTree>
    <p:extLst>
      <p:ext uri="{BB962C8B-B14F-4D97-AF65-F5344CB8AC3E}">
        <p14:creationId xmlns:p14="http://schemas.microsoft.com/office/powerpoint/2010/main" val="2706378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rPr>
              <a:t>Identify the Principles of Internal Control</a:t>
            </a: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3. Documentation Procedures: </a:t>
            </a:r>
            <a:r>
              <a:rPr lang="en-US" dirty="0"/>
              <a:t>Documents provide evidence that transactions and events have occurred</a:t>
            </a:r>
            <a:r>
              <a:rPr lang="en-US" dirty="0" smtClean="0"/>
              <a:t>.</a:t>
            </a:r>
          </a:p>
          <a:p>
            <a:pPr marL="0" indent="0">
              <a:buNone/>
            </a:pPr>
            <a:endParaRPr lang="en-US" dirty="0"/>
          </a:p>
          <a:p>
            <a:pPr lvl="0"/>
            <a:r>
              <a:rPr lang="en-US" dirty="0"/>
              <a:t>Documents should be pre-numbered and all documents should be accounted for</a:t>
            </a:r>
            <a:r>
              <a:rPr lang="en-US" dirty="0" smtClean="0"/>
              <a:t>.</a:t>
            </a:r>
          </a:p>
          <a:p>
            <a:pPr marL="0" lvl="0" indent="0">
              <a:buNone/>
            </a:pPr>
            <a:endParaRPr lang="en-US" dirty="0"/>
          </a:p>
          <a:p>
            <a:pPr lvl="0"/>
            <a:r>
              <a:rPr lang="en-US" dirty="0"/>
              <a:t>Source documents for accounting entries should be promptly forwarded to the accounting department to help ensure timely recording of the transaction and event.</a:t>
            </a:r>
          </a:p>
          <a:p>
            <a:pPr marL="0" indent="0">
              <a:buNone/>
            </a:pPr>
            <a:endParaRPr lang="en-US" dirty="0"/>
          </a:p>
        </p:txBody>
      </p:sp>
    </p:spTree>
    <p:extLst>
      <p:ext uri="{BB962C8B-B14F-4D97-AF65-F5344CB8AC3E}">
        <p14:creationId xmlns:p14="http://schemas.microsoft.com/office/powerpoint/2010/main" val="2051776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rPr>
              <a:t>Identify the Principles of Internal Control</a:t>
            </a:r>
          </a:p>
        </p:txBody>
      </p:sp>
      <p:sp>
        <p:nvSpPr>
          <p:cNvPr id="3" name="Content Placeholder 2"/>
          <p:cNvSpPr>
            <a:spLocks noGrp="1"/>
          </p:cNvSpPr>
          <p:nvPr>
            <p:ph idx="1"/>
          </p:nvPr>
        </p:nvSpPr>
        <p:spPr>
          <a:xfrm>
            <a:off x="457200" y="1676400"/>
            <a:ext cx="8229600" cy="5029200"/>
          </a:xfrm>
        </p:spPr>
        <p:txBody>
          <a:bodyPr>
            <a:normAutofit fontScale="70000" lnSpcReduction="20000"/>
          </a:bodyPr>
          <a:lstStyle/>
          <a:p>
            <a:pPr marL="0" indent="0">
              <a:buNone/>
            </a:pPr>
            <a:r>
              <a:rPr lang="en-US" b="1" dirty="0"/>
              <a:t>4. Physical, Mechanical, and Electronic Controls: </a:t>
            </a:r>
            <a:r>
              <a:rPr lang="en-US" dirty="0"/>
              <a:t>Physical controls relate primarily to the safeguarding of assets.  Mechanical and electronic controls safeguard assets and enhance the accuracy and reliability of the accounting records.  Use of physical, mechanical, and electronic controls is essential.  </a:t>
            </a:r>
            <a:endParaRPr lang="en-US" dirty="0" smtClean="0"/>
          </a:p>
          <a:p>
            <a:pPr marL="0" indent="0">
              <a:buNone/>
            </a:pPr>
            <a:endParaRPr lang="en-US" dirty="0" smtClean="0"/>
          </a:p>
          <a:p>
            <a:pPr marL="0" indent="0">
              <a:buNone/>
            </a:pPr>
            <a:r>
              <a:rPr lang="en-US" dirty="0" smtClean="0"/>
              <a:t>Examples </a:t>
            </a:r>
            <a:r>
              <a:rPr lang="en-US" dirty="0"/>
              <a:t>of these controls include:</a:t>
            </a:r>
          </a:p>
          <a:p>
            <a:pPr lvl="0"/>
            <a:r>
              <a:rPr lang="en-US" dirty="0"/>
              <a:t>Safes, vaults, and safety deposit boxes for cash and campground papers.</a:t>
            </a:r>
          </a:p>
          <a:p>
            <a:pPr lvl="0"/>
            <a:r>
              <a:rPr lang="en-US" dirty="0"/>
              <a:t>Locked storage cabinets for inventory and records.</a:t>
            </a:r>
          </a:p>
          <a:p>
            <a:pPr lvl="0"/>
            <a:r>
              <a:rPr lang="en-US" dirty="0"/>
              <a:t>Computer facilities with pass key access or fingerprint or eyeball scans.</a:t>
            </a:r>
          </a:p>
          <a:p>
            <a:pPr lvl="0"/>
            <a:r>
              <a:rPr lang="en-US" dirty="0"/>
              <a:t>Alarms to prevent break-ins.</a:t>
            </a:r>
          </a:p>
          <a:p>
            <a:pPr lvl="0"/>
            <a:r>
              <a:rPr lang="en-US" dirty="0"/>
              <a:t>Video monitoring deter theft.</a:t>
            </a:r>
          </a:p>
          <a:p>
            <a:pPr lvl="0"/>
            <a:r>
              <a:rPr lang="en-US" dirty="0"/>
              <a:t>Time clocks for recording time worked.              </a:t>
            </a:r>
          </a:p>
          <a:p>
            <a:pPr marL="0" indent="0">
              <a:buNone/>
            </a:pPr>
            <a:endParaRPr lang="en-US" dirty="0"/>
          </a:p>
        </p:txBody>
      </p:sp>
    </p:spTree>
    <p:extLst>
      <p:ext uri="{BB962C8B-B14F-4D97-AF65-F5344CB8AC3E}">
        <p14:creationId xmlns:p14="http://schemas.microsoft.com/office/powerpoint/2010/main" val="3145340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rPr>
              <a:t>Identify the Principles of Internal Control</a:t>
            </a:r>
          </a:p>
        </p:txBody>
      </p:sp>
      <p:sp>
        <p:nvSpPr>
          <p:cNvPr id="3" name="Content Placeholder 2"/>
          <p:cNvSpPr>
            <a:spLocks noGrp="1"/>
          </p:cNvSpPr>
          <p:nvPr>
            <p:ph idx="1"/>
          </p:nvPr>
        </p:nvSpPr>
        <p:spPr>
          <a:xfrm>
            <a:off x="457200" y="1676400"/>
            <a:ext cx="8229600" cy="5181600"/>
          </a:xfrm>
        </p:spPr>
        <p:txBody>
          <a:bodyPr>
            <a:normAutofit fontScale="77500" lnSpcReduction="20000"/>
          </a:bodyPr>
          <a:lstStyle/>
          <a:p>
            <a:pPr marL="0" indent="0">
              <a:buNone/>
            </a:pPr>
            <a:r>
              <a:rPr lang="en-US" b="1" dirty="0"/>
              <a:t>5. Independent Internal Verification: </a:t>
            </a:r>
            <a:r>
              <a:rPr lang="en-US" dirty="0"/>
              <a:t>Independent internal verification involves the review, comparison, and reconciliation of data prepared by employees</a:t>
            </a:r>
            <a:r>
              <a:rPr lang="en-US" dirty="0" smtClean="0"/>
              <a:t>.</a:t>
            </a:r>
          </a:p>
          <a:p>
            <a:pPr marL="0" indent="0">
              <a:buNone/>
            </a:pPr>
            <a:endParaRPr lang="en-US" dirty="0"/>
          </a:p>
          <a:p>
            <a:pPr lvl="0"/>
            <a:r>
              <a:rPr lang="en-US" dirty="0"/>
              <a:t>Verification should be made periodically or on a surprise basis</a:t>
            </a:r>
            <a:r>
              <a:rPr lang="en-US" dirty="0" smtClean="0"/>
              <a:t>.</a:t>
            </a:r>
          </a:p>
          <a:p>
            <a:pPr lvl="0"/>
            <a:endParaRPr lang="en-US" dirty="0"/>
          </a:p>
          <a:p>
            <a:pPr lvl="0"/>
            <a:r>
              <a:rPr lang="en-US" dirty="0"/>
              <a:t>Verification should be done by an employee independent of the personnel responsible for the information</a:t>
            </a:r>
            <a:r>
              <a:rPr lang="en-US" dirty="0" smtClean="0"/>
              <a:t>.</a:t>
            </a:r>
          </a:p>
          <a:p>
            <a:pPr lvl="0"/>
            <a:endParaRPr lang="en-US" dirty="0"/>
          </a:p>
          <a:p>
            <a:pPr lvl="0"/>
            <a:r>
              <a:rPr lang="en-US" dirty="0"/>
              <a:t>Discrepancies and exceptions should be reported to a management level that can take appropriate corrective action</a:t>
            </a:r>
            <a:r>
              <a:rPr lang="en-US" dirty="0" smtClean="0"/>
              <a:t>.</a:t>
            </a:r>
            <a:endParaRPr lang="en-US" dirty="0"/>
          </a:p>
        </p:txBody>
      </p:sp>
    </p:spTree>
    <p:extLst>
      <p:ext uri="{BB962C8B-B14F-4D97-AF65-F5344CB8AC3E}">
        <p14:creationId xmlns:p14="http://schemas.microsoft.com/office/powerpoint/2010/main" val="3333318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A0BEAB0F-5674-4C51-8AFA-92A02B85EF51}" vid="{B408B416-7D15-4931-8D04-E78CC449636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A0BEAB0F-5674-4C51-8AFA-92A02B85EF51}" vid="{D2406318-840F-45F4-8AE4-685364E3A8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OHEP_Foundation-Master</Template>
  <TotalTime>405</TotalTime>
  <Words>910</Words>
  <Application>Microsoft Office PowerPoint</Application>
  <PresentationFormat>On-screen Show (4:3)</PresentationFormat>
  <Paragraphs>190</Paragraphs>
  <Slides>28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Century Schoolbook</vt:lpstr>
      <vt:lpstr>Times New Roman</vt:lpstr>
      <vt:lpstr>Wingdings</vt:lpstr>
      <vt:lpstr>Office Theme</vt:lpstr>
      <vt:lpstr>1_Office Theme</vt:lpstr>
      <vt:lpstr>Larry Brownfield, CPO, OHE – KOA, Inc.</vt:lpstr>
      <vt:lpstr>Course Objectives</vt:lpstr>
      <vt:lpstr>Identify the Principles of Internal Control</vt:lpstr>
      <vt:lpstr>Identify the Principles of Internal Control</vt:lpstr>
      <vt:lpstr>Identify the Principles of Internal Control</vt:lpstr>
      <vt:lpstr>Identify the Principles of Internal Control</vt:lpstr>
      <vt:lpstr>Identify the Principles of Internal Control</vt:lpstr>
      <vt:lpstr>Identify the Principles of Internal Control</vt:lpstr>
      <vt:lpstr>Identify the Principles of Internal Control</vt:lpstr>
      <vt:lpstr>Identify the Principles of Internal Control</vt:lpstr>
      <vt:lpstr>Identify the Principles of Internal Control</vt:lpstr>
      <vt:lpstr>Limitations of Internal Control</vt:lpstr>
      <vt:lpstr>Applications of Internal Control to Cash Receipts</vt:lpstr>
      <vt:lpstr>Applications of Internal Control to Cash Disbursements</vt:lpstr>
      <vt:lpstr>Applications of Internal Control to Cash Disbursements</vt:lpstr>
      <vt:lpstr>Applications of Internal Control to Cash Disbursements</vt:lpstr>
      <vt:lpstr>Review Principles of Internal Control</vt:lpstr>
      <vt:lpstr>Review Principles of Internal Control</vt:lpstr>
      <vt:lpstr>Review Principles of Internal Control</vt:lpstr>
      <vt:lpstr>What about Credit Cards?</vt:lpstr>
      <vt:lpstr>What about Credit Cards?</vt:lpstr>
      <vt:lpstr>What about Credit Cards?</vt:lpstr>
      <vt:lpstr>What about Credit Cards?</vt:lpstr>
      <vt:lpstr>What about Credit Cards?</vt:lpstr>
      <vt:lpstr>What about Credit Cards?</vt:lpstr>
      <vt:lpstr>What about Credit Cards?</vt:lpstr>
      <vt:lpstr>Course Objective Review</vt:lpstr>
      <vt:lpstr>    Questions - Comments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 Youmans</dc:creator>
  <cp:lastModifiedBy>Kampgrounds America</cp:lastModifiedBy>
  <cp:revision>45</cp:revision>
  <cp:lastPrinted>2014-04-15T22:36:10Z</cp:lastPrinted>
  <dcterms:created xsi:type="dcterms:W3CDTF">2015-03-11T22:10:17Z</dcterms:created>
  <dcterms:modified xsi:type="dcterms:W3CDTF">2017-03-13T21:27:33Z</dcterms:modified>
</cp:coreProperties>
</file>